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6" r:id="rId5"/>
  </p:sldMasterIdLst>
  <p:notesMasterIdLst>
    <p:notesMasterId r:id="rId20"/>
  </p:notesMasterIdLst>
  <p:handoutMasterIdLst>
    <p:handoutMasterId r:id="rId21"/>
  </p:handoutMasterIdLst>
  <p:sldIdLst>
    <p:sldId id="1707" r:id="rId6"/>
    <p:sldId id="1864" r:id="rId7"/>
    <p:sldId id="1963" r:id="rId8"/>
    <p:sldId id="1964" r:id="rId9"/>
    <p:sldId id="1865" r:id="rId10"/>
    <p:sldId id="1965" r:id="rId11"/>
    <p:sldId id="1971" r:id="rId12"/>
    <p:sldId id="1972" r:id="rId13"/>
    <p:sldId id="1970" r:id="rId14"/>
    <p:sldId id="1966" r:id="rId15"/>
    <p:sldId id="1977" r:id="rId16"/>
    <p:sldId id="1978" r:id="rId17"/>
    <p:sldId id="1967" r:id="rId18"/>
    <p:sldId id="1876" r:id="rId19"/>
  </p:sldIdLst>
  <p:sldSz cx="9144000" cy="6858000" type="screen4x3"/>
  <p:notesSz cx="6735445" cy="9799320"/>
  <p:custDataLst>
    <p:tags r:id="rId2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842"/>
    <a:srgbClr val="67B0E3"/>
    <a:srgbClr val="FFFCD1"/>
    <a:srgbClr val="660033"/>
    <a:srgbClr val="993366"/>
    <a:srgbClr val="000066"/>
    <a:srgbClr val="FCFCD1"/>
    <a:srgbClr val="FF0066"/>
    <a:srgbClr val="0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75" autoAdjust="0"/>
    <p:restoredTop sz="98222" autoAdjust="0"/>
  </p:normalViewPr>
  <p:slideViewPr>
    <p:cSldViewPr>
      <p:cViewPr varScale="1">
        <p:scale>
          <a:sx n="87" d="100"/>
          <a:sy n="87" d="100"/>
        </p:scale>
        <p:origin x="-1350" y="-84"/>
      </p:cViewPr>
      <p:guideLst>
        <p:guide orient="horz" pos="2243"/>
        <p:guide pos="2880"/>
      </p:guideLst>
    </p:cSldViewPr>
  </p:slideViewPr>
  <p:notesTextViewPr>
    <p:cViewPr>
      <p:scale>
        <a:sx n="1" d="1"/>
        <a:sy n="1" d="1"/>
      </p:scale>
      <p:origin x="0" y="0"/>
    </p:cViewPr>
  </p:notesTextViewPr>
  <p:sorterViewPr>
    <p:cViewPr>
      <p:scale>
        <a:sx n="100" d="100"/>
        <a:sy n="100" d="100"/>
      </p:scale>
      <p:origin x="0" y="104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88950"/>
          </a:xfrm>
          <a:prstGeom prst="rect">
            <a:avLst/>
          </a:prstGeom>
        </p:spPr>
        <p:txBody>
          <a:bodyPr vert="horz" lIns="91440" tIns="45720" rIns="91440" bIns="45720" rtlCol="0"/>
          <a:lstStyle>
            <a:lvl1pPr algn="l">
              <a:buFontTx/>
              <a:buNone/>
              <a:defRPr sz="120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16350" y="0"/>
            <a:ext cx="2917825" cy="488950"/>
          </a:xfrm>
          <a:prstGeom prst="rect">
            <a:avLst/>
          </a:prstGeom>
        </p:spPr>
        <p:txBody>
          <a:bodyPr vert="horz" lIns="91440" tIns="45720" rIns="91440" bIns="45720" rtlCol="0"/>
          <a:lstStyle>
            <a:lvl1pPr algn="r">
              <a:buFontTx/>
              <a:buNone/>
              <a:defRPr sz="1200">
                <a:ea typeface="宋体" panose="02010600030101010101" pitchFamily="2" charset="-122"/>
              </a:defRPr>
            </a:lvl1pPr>
          </a:lstStyle>
          <a:p>
            <a:pPr>
              <a:defRPr/>
            </a:pPr>
            <a:endParaRPr lang="zh-CN" altLang="en-US"/>
          </a:p>
        </p:txBody>
      </p:sp>
      <p:sp>
        <p:nvSpPr>
          <p:cNvPr id="4" name="页脚占位符 3"/>
          <p:cNvSpPr>
            <a:spLocks noGrp="1"/>
          </p:cNvSpPr>
          <p:nvPr>
            <p:ph type="ftr" sz="quarter" idx="2"/>
          </p:nvPr>
        </p:nvSpPr>
        <p:spPr>
          <a:xfrm>
            <a:off x="0" y="9307513"/>
            <a:ext cx="2919413" cy="490537"/>
          </a:xfrm>
          <a:prstGeom prst="rect">
            <a:avLst/>
          </a:prstGeom>
        </p:spPr>
        <p:txBody>
          <a:bodyPr vert="horz" lIns="91440" tIns="45720" rIns="91440" bIns="45720" rtlCol="0" anchor="b"/>
          <a:lstStyle>
            <a:lvl1pPr algn="l">
              <a:buFontTx/>
              <a:buNone/>
              <a:defRPr sz="120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16350" y="9307513"/>
            <a:ext cx="2917825" cy="490537"/>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ea typeface="宋体" panose="02010600030101010101" pitchFamily="2" charset="-122"/>
              </a:defRPr>
            </a:lvl1pPr>
          </a:lstStyle>
          <a:p>
            <a:pPr>
              <a:defRPr/>
            </a:pPr>
            <a:fld id="{18A4ABDF-E1F8-4E0F-972C-E33724662AD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2125"/>
          </a:xfrm>
          <a:prstGeom prst="rect">
            <a:avLst/>
          </a:prstGeom>
        </p:spPr>
        <p:txBody>
          <a:bodyPr vert="horz" lIns="91440" tIns="45720" rIns="91440" bIns="45720" rtlCol="0"/>
          <a:lstStyle>
            <a:lvl1pPr algn="l">
              <a:buFont typeface="Arial" panose="020B0604020202020204" pitchFamily="34" charset="0"/>
              <a:buNone/>
              <a:defRPr sz="1200" noProof="1">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14763" y="0"/>
            <a:ext cx="2919412" cy="492125"/>
          </a:xfrm>
          <a:prstGeom prst="rect">
            <a:avLst/>
          </a:prstGeom>
        </p:spPr>
        <p:txBody>
          <a:bodyPr vert="horz" lIns="91440" tIns="45720" rIns="91440" bIns="45720" rtlCol="0"/>
          <a:lstStyle>
            <a:lvl1pPr algn="r">
              <a:buFont typeface="Arial" panose="020B0604020202020204" pitchFamily="34" charset="0"/>
              <a:buNone/>
              <a:defRPr sz="1200" noProof="1">
                <a:ea typeface="宋体" panose="02010600030101010101" pitchFamily="2" charset="-122"/>
                <a:cs typeface="+mn-ea"/>
              </a:defRPr>
            </a:lvl1pPr>
          </a:lstStyle>
          <a:p>
            <a:pPr>
              <a:defRPr/>
            </a:pPr>
            <a:fld id="{8633B541-E492-48C0-A3E2-BFA4BC9D8013}" type="datetimeFigureOut">
              <a:rPr lang="zh-CN" altLang="en-US"/>
            </a:fld>
            <a:endParaRPr lang="zh-CN" altLang="en-US">
              <a:cs typeface="+mn-cs"/>
            </a:endParaRPr>
          </a:p>
        </p:txBody>
      </p:sp>
      <p:sp>
        <p:nvSpPr>
          <p:cNvPr id="56324" name="幻灯片图像占位符 3"/>
          <p:cNvSpPr>
            <a:spLocks noGrp="1" noRot="1" noChangeAspect="1" noChangeArrowheads="1"/>
          </p:cNvSpPr>
          <p:nvPr>
            <p:ph type="sldImg" idx="4294967295"/>
          </p:nvPr>
        </p:nvSpPr>
        <p:spPr bwMode="auto">
          <a:xfrm>
            <a:off x="428625" y="1225550"/>
            <a:ext cx="5880100" cy="3306763"/>
          </a:xfrm>
          <a:prstGeom prst="rect">
            <a:avLst/>
          </a:prstGeom>
          <a:noFill/>
          <a:ln w="12700">
            <a:solidFill>
              <a:srgbClr val="000000"/>
            </a:solidFill>
            <a:round/>
          </a:ln>
        </p:spPr>
      </p:sp>
      <p:sp>
        <p:nvSpPr>
          <p:cNvPr id="29701" name="备注占位符 4"/>
          <p:cNvSpPr>
            <a:spLocks noGrp="1" noChangeArrowheads="1"/>
          </p:cNvSpPr>
          <p:nvPr>
            <p:ph type="body" sz="quarter" idx="9"/>
          </p:nvPr>
        </p:nvSpPr>
        <p:spPr bwMode="auto">
          <a:xfrm>
            <a:off x="673100" y="4716463"/>
            <a:ext cx="5389563" cy="3859212"/>
          </a:xfrm>
          <a:prstGeom prst="rect">
            <a:avLst/>
          </a:prstGeom>
          <a:noFill/>
          <a:ln>
            <a:noFill/>
          </a:ln>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9307513"/>
            <a:ext cx="2919413" cy="492125"/>
          </a:xfrm>
          <a:prstGeom prst="rect">
            <a:avLst/>
          </a:prstGeom>
        </p:spPr>
        <p:txBody>
          <a:bodyPr vert="horz" lIns="91440" tIns="45720" rIns="91440" bIns="45720" rtlCol="0" anchor="b"/>
          <a:lstStyle>
            <a:lvl1pPr algn="l">
              <a:buFont typeface="Arial" panose="020B0604020202020204" pitchFamily="34" charset="0"/>
              <a:buNone/>
              <a:defRPr sz="1200" noProof="1">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14763" y="9307513"/>
            <a:ext cx="2919412" cy="492125"/>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ea typeface="宋体" panose="02010600030101010101" pitchFamily="2" charset="-122"/>
              </a:defRPr>
            </a:lvl1pPr>
          </a:lstStyle>
          <a:p>
            <a:pPr>
              <a:defRPr/>
            </a:pPr>
            <a:fld id="{CE39052A-66A1-4B3C-81B6-97378F7646B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3D81E1EF-1413-4F7E-AF72-0069B3A69D85}"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5144DC94-5805-4BFB-A587-F85CA4296C26}"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BF37BCE4-8AAA-4685-B7AF-1D9A509AF309}"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BAC4F70-B1FA-4888-B4FA-AEDACBA0D312}"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39B16674-DC72-4572-A539-CED876F440DB}"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881BC62-ADFC-41EA-8BB0-2A34A0E751A9}"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0498DE0-2074-498A-85E0-C4E8D066B7A8}"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6CF02218-B8F4-4A6C-B508-E406216128F7}"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400" b="1" i="1" u="none" strike="noStrike" kern="1200" cap="none" spc="0" normalizeH="0">
                <a:gradFill>
                  <a:gsLst>
                    <a:gs pos="0">
                      <a:srgbClr val="012D86"/>
                    </a:gs>
                    <a:gs pos="100000">
                      <a:srgbClr val="0E2557"/>
                    </a:gs>
                  </a:gsLst>
                  <a:lin scaled="0"/>
                </a:gra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02EFC11-D696-4747-9B38-A1BB4CFF9C2F}"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80B10BC-A921-4ABD-9377-642FC5B44C60}"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030D319C-C672-45B4-B552-944560C017A0}"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7FE8E0D-9D26-4404-828B-3B76A4950ABE}"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593B44F-CA42-4D34-BC60-752D0F5A3218}"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3E9EEB4-9E96-4DD7-BD3F-60A8202C4602}"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0C2EA48-EFCA-4195-A0F1-4AD258BF201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19231DB-0CE9-4459-883C-32610BC78749}"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A1DA2BE-C760-4BDD-8B1E-AE256153BB74}"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B39BF417-AA52-4802-833C-928B426B4C81}"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03072D80-FDD3-4549-B379-A8C6382CF591}"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22717F4B-EF5F-4AEF-862B-D5218DDB8CF5}"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B016569-A0AD-4532-8601-85C2123D83D0}"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400" b="1" i="1" u="none" strike="noStrike" kern="1200" cap="none" spc="0" normalizeH="0">
                <a:gradFill>
                  <a:gsLst>
                    <a:gs pos="0">
                      <a:srgbClr val="012D86"/>
                    </a:gs>
                    <a:gs pos="100000">
                      <a:srgbClr val="0E2557"/>
                    </a:gs>
                  </a:gsLst>
                  <a:lin scaled="0"/>
                </a:gra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4.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4.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29698" name="Picture 26"/>
          <p:cNvPicPr>
            <a:picLocks noChangeAspect="1" noChangeArrowheads="1"/>
          </p:cNvPicPr>
          <p:nvPr userDrawn="1"/>
        </p:nvPicPr>
        <p:blipFill>
          <a:blip r:embed="rId15"/>
          <a:srcRect/>
          <a:stretch>
            <a:fillRect/>
          </a:stretch>
        </p:blipFill>
        <p:spPr bwMode="auto">
          <a:xfrm>
            <a:off x="-180975" y="-68263"/>
            <a:ext cx="10153650" cy="69818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4485" y="1196340"/>
            <a:ext cx="9868535" cy="156845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4800" b="1" i="1">
                <a:gradFill>
                  <a:gsLst>
                    <a:gs pos="0">
                      <a:srgbClr val="012D86"/>
                    </a:gs>
                    <a:gs pos="100000">
                      <a:srgbClr val="0E2557"/>
                    </a:gs>
                  </a:gsLst>
                  <a:lin scaled="0"/>
                </a:gradFill>
                <a:effectLst/>
                <a:latin typeface="Times New Roman" panose="02020603050405020304" charset="0"/>
                <a:cs typeface="Times New Roman" panose="02020603050405020304" charset="0"/>
              </a:rPr>
              <a:t>Introduction </a:t>
            </a:r>
            <a:r>
              <a:rPr lang="en-US" altLang="zh-CN" sz="4800" b="1" cap="small">
                <a:gradFill>
                  <a:gsLst>
                    <a:gs pos="0">
                      <a:srgbClr val="012D86"/>
                    </a:gs>
                    <a:gs pos="100000">
                      <a:srgbClr val="0E2557"/>
                    </a:gs>
                  </a:gsLst>
                  <a:lin scaled="0"/>
                </a:gradFill>
                <a:effectLst/>
                <a:latin typeface="Times New Roman" panose="02020603050405020304" charset="0"/>
                <a:cs typeface="Times New Roman" panose="02020603050405020304" charset="0"/>
              </a:rPr>
              <a:t> </a:t>
            </a:r>
            <a:endParaRPr lang="en-US" altLang="zh-CN" sz="4800" b="1" cap="small">
              <a:gradFill>
                <a:gsLst>
                  <a:gs pos="0">
                    <a:srgbClr val="012D86"/>
                  </a:gs>
                  <a:gs pos="100000">
                    <a:srgbClr val="0E2557"/>
                  </a:gs>
                </a:gsLst>
                <a:lin scaled="0"/>
              </a:gradFill>
              <a:effectLst/>
              <a:latin typeface="Times New Roman" panose="02020603050405020304" charset="0"/>
              <a:cs typeface="Times New Roman" panose="02020603050405020304" charset="0"/>
            </a:endParaRPr>
          </a:p>
          <a:p>
            <a:pPr algn="ctr"/>
            <a:r>
              <a:rPr lang="en-US" altLang="zh-CN" sz="4800" b="1" i="1">
                <a:gradFill>
                  <a:gsLst>
                    <a:gs pos="0">
                      <a:srgbClr val="012D86"/>
                    </a:gs>
                    <a:gs pos="100000">
                      <a:srgbClr val="0E2557"/>
                    </a:gs>
                  </a:gsLst>
                  <a:lin scaled="0"/>
                </a:gradFill>
                <a:effectLst/>
                <a:latin typeface="Times New Roman" panose="02020603050405020304" charset="0"/>
                <a:cs typeface="Times New Roman" panose="02020603050405020304" charset="0"/>
              </a:rPr>
              <a:t>of programming </a:t>
            </a:r>
            <a:r>
              <a:rPr lang="en-US" altLang="zh-CN" sz="4800" b="1" i="1">
                <a:gradFill>
                  <a:gsLst>
                    <a:gs pos="0">
                      <a:srgbClr val="012D86"/>
                    </a:gs>
                    <a:gs pos="100000">
                      <a:srgbClr val="0E2557"/>
                    </a:gs>
                  </a:gsLst>
                  <a:lin scaled="0"/>
                </a:gradFill>
                <a:effectLst/>
                <a:latin typeface="Times New Roman" panose="02020603050405020304" charset="0"/>
                <a:cs typeface="Times New Roman" panose="02020603050405020304" charset="0"/>
                <a:sym typeface="+mn-ea"/>
              </a:rPr>
              <a:t>fundamentals</a:t>
            </a:r>
            <a:endParaRPr lang="en-US" altLang="zh-CN" sz="4800" b="1" i="1">
              <a:gradFill>
                <a:gsLst>
                  <a:gs pos="0">
                    <a:srgbClr val="012D86"/>
                  </a:gs>
                  <a:gs pos="100000">
                    <a:srgbClr val="0E2557"/>
                  </a:gs>
                </a:gsLst>
                <a:lin scaled="0"/>
              </a:gradFill>
              <a:effectLst/>
              <a:latin typeface="Times New Roman" panose="02020603050405020304" charset="0"/>
              <a:cs typeface="Times New Roman" panose="02020603050405020304" charset="0"/>
              <a:sym typeface="+mn-ea"/>
            </a:endParaRPr>
          </a:p>
        </p:txBody>
      </p:sp>
      <p:sp>
        <p:nvSpPr>
          <p:cNvPr id="3" name="文本框 2"/>
          <p:cNvSpPr txBox="1"/>
          <p:nvPr/>
        </p:nvSpPr>
        <p:spPr>
          <a:xfrm>
            <a:off x="2411730" y="3429000"/>
            <a:ext cx="4949825" cy="706755"/>
          </a:xfrm>
          <a:prstGeom prst="rect">
            <a:avLst/>
          </a:prstGeom>
          <a:noFill/>
        </p:spPr>
        <p:txBody>
          <a:bodyPr wrap="square" rtlCol="0">
            <a:spAutoFit/>
          </a:bodyPr>
          <a:p>
            <a:r>
              <a:rPr lang="zh-CN" altLang="en-US" sz="4000" b="1" i="1">
                <a:solidFill>
                  <a:srgbClr val="FF0000"/>
                </a:solidFill>
                <a:latin typeface="+mj-lt"/>
                <a:cs typeface="+mj-lt"/>
              </a:rPr>
              <a:t>Branching structure</a:t>
            </a:r>
            <a:endParaRPr lang="zh-CN" altLang="en-US" sz="4000" b="1" i="1">
              <a:solidFill>
                <a:srgbClr val="FF0000"/>
              </a:solidFill>
              <a:latin typeface="+mj-lt"/>
              <a:cs typeface="+mj-lt"/>
            </a:endParaRPr>
          </a:p>
        </p:txBody>
      </p:sp>
    </p:spTree>
    <p:custDataLst>
      <p:tags r:id="rId1"/>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Multi branch structure</a:t>
            </a:r>
            <a:endParaRPr lang="zh-CN" altLang="en-US"/>
          </a:p>
        </p:txBody>
      </p:sp>
      <p:sp>
        <p:nvSpPr>
          <p:cNvPr id="3" name="内容占位符 2"/>
          <p:cNvSpPr>
            <a:spLocks noGrp="1"/>
          </p:cNvSpPr>
          <p:nvPr>
            <p:ph idx="1"/>
          </p:nvPr>
        </p:nvSpPr>
        <p:spPr/>
        <p:txBody>
          <a:bodyPr/>
          <a:p>
            <a:r>
              <a:rPr lang="zh-CN" altLang="en-US"/>
              <a:t>switch</a:t>
            </a:r>
            <a:r>
              <a:rPr lang="zh-CN" altLang="en-US" i="0"/>
              <a:t>语句</a:t>
            </a:r>
            <a:endParaRPr lang="zh-CN" altLang="en-US" i="0"/>
          </a:p>
          <a:p>
            <a:pPr lvl="1"/>
            <a:r>
              <a:rPr lang="zh-CN" altLang="en-US" sz="2800" i="0"/>
              <a:t>请使用</a:t>
            </a:r>
            <a:r>
              <a:rPr lang="en-US" altLang="zh-CN" sz="2800"/>
              <a:t>if-else</a:t>
            </a:r>
            <a:r>
              <a:rPr lang="zh-CN" altLang="en-US" sz="2800" i="0"/>
              <a:t>（</a:t>
            </a:r>
            <a:r>
              <a:rPr lang="en-US" altLang="zh-CN" sz="2800"/>
              <a:t>if-else-if</a:t>
            </a:r>
            <a:r>
              <a:rPr lang="zh-CN" altLang="en-US" sz="2800" i="0"/>
              <a:t>）完成学生成绩到绩点的转换（</a:t>
            </a:r>
            <a:r>
              <a:rPr lang="en-US" altLang="zh-CN" sz="2800" i="0"/>
              <a:t>&lt;60:0,60~69:1,70~79:2,80~89:3,90~99:4,100:5)</a:t>
            </a:r>
            <a:endParaRPr lang="en-US" altLang="zh-CN" sz="2800" i="0"/>
          </a:p>
          <a:p>
            <a:pPr lvl="1"/>
            <a:r>
              <a:rPr lang="en-US" altLang="zh-CN" sz="2800" i="0"/>
              <a:t>switch</a:t>
            </a:r>
            <a:r>
              <a:rPr lang="zh-CN" altLang="en-US" sz="2800" i="0"/>
              <a:t>语句结构</a:t>
            </a:r>
            <a:endParaRPr lang="zh-CN" altLang="en-US" sz="2800" i="0"/>
          </a:p>
          <a:p>
            <a:pPr lvl="2" algn="l">
              <a:buClrTx/>
              <a:buSzTx/>
              <a:buBlip>
                <a:blip r:embed="rId1"/>
              </a:buBlip>
            </a:pPr>
            <a:r>
              <a:rPr lang="zh-CN" altLang="en-US" i="0">
                <a:sym typeface="+mn-ea"/>
              </a:rPr>
              <a:t>switch称为开关语句，</a:t>
            </a:r>
            <a:endParaRPr lang="zh-CN" altLang="en-US" i="0">
              <a:sym typeface="+mn-ea"/>
            </a:endParaRPr>
          </a:p>
          <a:p>
            <a:pPr marL="914400" lvl="2" indent="0" algn="l">
              <a:buClrTx/>
              <a:buSzTx/>
              <a:buNone/>
            </a:pPr>
            <a:r>
              <a:rPr lang="zh-CN" altLang="en-US" i="0">
                <a:sym typeface="+mn-ea"/>
              </a:rPr>
              <a:t>根据表达式的不同值，</a:t>
            </a:r>
            <a:endParaRPr lang="zh-CN" altLang="en-US" i="0">
              <a:sym typeface="+mn-ea"/>
            </a:endParaRPr>
          </a:p>
          <a:p>
            <a:pPr marL="914400" lvl="2" indent="0" algn="l">
              <a:buClrTx/>
              <a:buSzTx/>
              <a:buNone/>
            </a:pPr>
            <a:r>
              <a:rPr lang="zh-CN" altLang="en-US" i="0">
                <a:sym typeface="+mn-ea"/>
              </a:rPr>
              <a:t>选择不同的程序分支（</a:t>
            </a:r>
            <a:r>
              <a:rPr lang="en-US" altLang="zh-CN" i="0">
                <a:sym typeface="+mn-ea"/>
              </a:rPr>
              <a:t>case</a:t>
            </a:r>
            <a:r>
              <a:rPr lang="zh-CN" altLang="en-US" i="0">
                <a:sym typeface="+mn-ea"/>
              </a:rPr>
              <a:t>）</a:t>
            </a:r>
            <a:endParaRPr lang="zh-CN" altLang="en-US" i="0"/>
          </a:p>
          <a:p>
            <a:pPr lvl="2" algn="l">
              <a:buClrTx/>
              <a:buSzTx/>
              <a:buBlip>
                <a:blip r:embed="rId1"/>
              </a:buBlip>
            </a:pPr>
            <a:r>
              <a:rPr lang="zh-CN" altLang="en-US" i="0"/>
              <a:t>表达式必须是可列集</a:t>
            </a:r>
            <a:endParaRPr lang="zh-CN" altLang="en-US" i="0"/>
          </a:p>
          <a:p>
            <a:pPr marL="914400" lvl="2" indent="0" algn="l">
              <a:buClrTx/>
              <a:buSzTx/>
              <a:buNone/>
            </a:pPr>
            <a:r>
              <a:rPr lang="zh-CN" altLang="en-US" i="0"/>
              <a:t>（数值型或字符型等）</a:t>
            </a:r>
            <a:endParaRPr lang="zh-CN" altLang="en-US" i="0"/>
          </a:p>
          <a:p>
            <a:pPr lvl="2" algn="l">
              <a:buClrTx/>
              <a:buSzTx/>
              <a:buBlip>
                <a:blip r:embed="rId1"/>
              </a:buBlip>
            </a:pPr>
            <a:endParaRPr lang="zh-CN" altLang="en-US" i="0"/>
          </a:p>
        </p:txBody>
      </p:sp>
      <p:sp>
        <p:nvSpPr>
          <p:cNvPr id="287748" name="Text Box 4"/>
          <p:cNvSpPr txBox="1"/>
          <p:nvPr/>
        </p:nvSpPr>
        <p:spPr>
          <a:xfrm>
            <a:off x="4860290" y="2636520"/>
            <a:ext cx="4876800" cy="3562985"/>
          </a:xfrm>
          <a:prstGeom prst="rect">
            <a:avLst/>
          </a:prstGeom>
          <a:noFill/>
          <a:ln w="12700">
            <a:noFill/>
          </a:ln>
        </p:spPr>
        <p:txBody>
          <a:bodyPr>
            <a:spAutoFit/>
          </a:bodyPr>
          <a:p>
            <a:pPr algn="just">
              <a:lnSpc>
                <a:spcPct val="120000"/>
              </a:lnSpc>
            </a:pPr>
            <a:r>
              <a:rPr lang="en-US" altLang="zh-CN" sz="2800" b="1" dirty="0">
                <a:solidFill>
                  <a:schemeClr val="tx1"/>
                </a:solidFill>
                <a:latin typeface="Times New Roman" panose="02020603050405020304" charset="0"/>
                <a:ea typeface="楷体_GB2312" pitchFamily="49" charset="-122"/>
              </a:rPr>
              <a:t> </a:t>
            </a:r>
            <a:r>
              <a:rPr lang="en-US" altLang="zh-CN" sz="2000" b="1" dirty="0">
                <a:solidFill>
                  <a:schemeClr val="tx1"/>
                </a:solidFill>
                <a:latin typeface="Times New Roman" panose="02020603050405020304" charset="0"/>
                <a:ea typeface="楷体_GB2312" pitchFamily="49" charset="-122"/>
              </a:rPr>
              <a:t> </a:t>
            </a:r>
            <a:r>
              <a:rPr lang="en-US" altLang="zh-CN" sz="2000" b="1" i="1" dirty="0">
                <a:solidFill>
                  <a:schemeClr val="tx1"/>
                </a:solidFill>
                <a:latin typeface="Times New Roman" panose="02020603050405020304" charset="0"/>
                <a:ea typeface="楷体_GB2312" pitchFamily="49" charset="-122"/>
                <a:cs typeface="Times New Roman" panose="02020603050405020304" charset="0"/>
              </a:rPr>
              <a:t>switch </a:t>
            </a:r>
            <a:r>
              <a:rPr lang="en-US" altLang="zh-CN" sz="2000" b="1" dirty="0">
                <a:solidFill>
                  <a:schemeClr val="tx1"/>
                </a:solidFill>
                <a:latin typeface="Tahoma" panose="020B0604030504040204" pitchFamily="34" charset="0"/>
                <a:ea typeface="楷体_GB2312" pitchFamily="49" charset="-122"/>
              </a:rPr>
              <a:t>(</a:t>
            </a:r>
            <a:r>
              <a:rPr lang="zh-CN" altLang="en-US" sz="2000" b="1" dirty="0">
                <a:solidFill>
                  <a:schemeClr val="tx1"/>
                </a:solidFill>
                <a:latin typeface="Tahoma" panose="020B0604030504040204" pitchFamily="34" charset="0"/>
                <a:ea typeface="楷体_GB2312" pitchFamily="49" charset="-122"/>
              </a:rPr>
              <a:t>表达式</a:t>
            </a:r>
            <a:r>
              <a:rPr lang="en-US" altLang="zh-CN" sz="2000" b="1" dirty="0">
                <a:solidFill>
                  <a:schemeClr val="tx1"/>
                </a:solidFill>
                <a:latin typeface="Tahoma" panose="020B0604030504040204" pitchFamily="34" charset="0"/>
                <a:ea typeface="楷体_GB2312" pitchFamily="49" charset="-122"/>
              </a:rPr>
              <a:t>)</a:t>
            </a:r>
            <a:endParaRPr lang="zh-CN" altLang="en-US" sz="2000" b="1" dirty="0">
              <a:solidFill>
                <a:schemeClr val="tx1"/>
              </a:solidFill>
              <a:latin typeface="Tahoma" panose="020B0604030504040204" pitchFamily="34" charset="0"/>
              <a:ea typeface="楷体_GB2312" pitchFamily="49" charset="-122"/>
            </a:endParaRPr>
          </a:p>
          <a:p>
            <a:pPr>
              <a:lnSpc>
                <a:spcPct val="120000"/>
              </a:lnSpc>
            </a:pPr>
            <a:r>
              <a:rPr lang="zh-CN" altLang="en-US" sz="2000" b="1" dirty="0">
                <a:solidFill>
                  <a:schemeClr val="tx1"/>
                </a:solidFill>
                <a:latin typeface="Tahoma" panose="020B0604030504040204" pitchFamily="34" charset="0"/>
                <a:ea typeface="楷体_GB2312" pitchFamily="49" charset="-122"/>
              </a:rPr>
              <a:t>  </a:t>
            </a:r>
            <a:r>
              <a:rPr lang="en-US" altLang="zh-CN" sz="2000" b="1" dirty="0">
                <a:solidFill>
                  <a:schemeClr val="tx1"/>
                </a:solidFill>
                <a:latin typeface="Tahoma" panose="020B0604030504040204" pitchFamily="34" charset="0"/>
                <a:ea typeface="楷体_GB2312" pitchFamily="49" charset="-122"/>
              </a:rPr>
              <a:t>{  </a:t>
            </a:r>
            <a:endParaRPr lang="en-US" altLang="zh-CN" sz="2000" b="1" dirty="0">
              <a:solidFill>
                <a:schemeClr val="tx1"/>
              </a:solidFill>
              <a:latin typeface="Tahoma" panose="020B0604030504040204" pitchFamily="34" charset="0"/>
              <a:ea typeface="楷体_GB2312" pitchFamily="49" charset="-122"/>
            </a:endParaRPr>
          </a:p>
          <a:p>
            <a:pPr>
              <a:lnSpc>
                <a:spcPct val="120000"/>
              </a:lnSpc>
            </a:pPr>
            <a:r>
              <a:rPr lang="en-US" altLang="zh-CN" sz="2000" b="1" dirty="0">
                <a:solidFill>
                  <a:schemeClr val="tx1"/>
                </a:solidFill>
                <a:latin typeface="Tahoma" panose="020B0604030504040204" pitchFamily="34" charset="0"/>
                <a:ea typeface="楷体_GB2312" pitchFamily="49" charset="-122"/>
              </a:rPr>
              <a:t>         </a:t>
            </a:r>
            <a:r>
              <a:rPr lang="en-US" altLang="zh-CN" sz="2000" b="1" i="1" dirty="0">
                <a:solidFill>
                  <a:schemeClr val="tx1"/>
                </a:solidFill>
                <a:latin typeface="Times New Roman" panose="02020603050405020304" charset="0"/>
                <a:ea typeface="楷体_GB2312" pitchFamily="49" charset="-122"/>
                <a:cs typeface="Times New Roman" panose="02020603050405020304" charset="0"/>
              </a:rPr>
              <a:t>  case  </a:t>
            </a:r>
            <a:r>
              <a:rPr lang="zh-CN" altLang="en-US" sz="2000" b="1" dirty="0">
                <a:solidFill>
                  <a:schemeClr val="tx1"/>
                </a:solidFill>
                <a:latin typeface="楷体_GB2312" pitchFamily="49" charset="-122"/>
                <a:ea typeface="楷体_GB2312" pitchFamily="49" charset="-122"/>
              </a:rPr>
              <a:t>常量</a:t>
            </a:r>
            <a:r>
              <a:rPr lang="en-US" altLang="zh-CN" sz="2000" b="1" dirty="0">
                <a:solidFill>
                  <a:schemeClr val="tx1"/>
                </a:solidFill>
                <a:latin typeface="楷体_GB2312" pitchFamily="49" charset="-122"/>
                <a:ea typeface="楷体_GB2312" pitchFamily="49" charset="-122"/>
              </a:rPr>
              <a:t>1:  </a:t>
            </a:r>
            <a:r>
              <a:rPr lang="zh-CN" altLang="en-US" sz="2000" b="1" dirty="0">
                <a:solidFill>
                  <a:schemeClr val="tx1"/>
                </a:solidFill>
                <a:latin typeface="楷体_GB2312" pitchFamily="49" charset="-122"/>
                <a:ea typeface="楷体_GB2312" pitchFamily="49" charset="-122"/>
              </a:rPr>
              <a:t>语句</a:t>
            </a:r>
            <a:r>
              <a:rPr lang="en-US" altLang="zh-CN" sz="2000" b="1" dirty="0">
                <a:solidFill>
                  <a:schemeClr val="tx1"/>
                </a:solidFill>
                <a:latin typeface="楷体_GB2312" pitchFamily="49" charset="-122"/>
                <a:ea typeface="楷体_GB2312" pitchFamily="49" charset="-122"/>
              </a:rPr>
              <a:t>1</a:t>
            </a:r>
            <a:r>
              <a:rPr lang="zh-CN" altLang="en-US" sz="2000" b="1" dirty="0">
                <a:solidFill>
                  <a:schemeClr val="tx1"/>
                </a:solidFill>
                <a:latin typeface="楷体_GB2312" pitchFamily="49" charset="-122"/>
                <a:ea typeface="楷体_GB2312" pitchFamily="49" charset="-122"/>
              </a:rPr>
              <a:t>；</a:t>
            </a:r>
            <a:endParaRPr lang="zh-CN" altLang="en-US" sz="2000" b="1" dirty="0">
              <a:solidFill>
                <a:schemeClr val="tx1"/>
              </a:solidFill>
              <a:latin typeface="楷体_GB2312" pitchFamily="49" charset="-122"/>
              <a:ea typeface="楷体_GB2312" pitchFamily="49" charset="-122"/>
            </a:endParaRPr>
          </a:p>
          <a:p>
            <a:pPr>
              <a:lnSpc>
                <a:spcPct val="120000"/>
              </a:lnSpc>
            </a:pPr>
            <a:r>
              <a:rPr lang="zh-CN" altLang="en-US" sz="2000" b="1" dirty="0">
                <a:solidFill>
                  <a:schemeClr val="tx1"/>
                </a:solidFill>
                <a:latin typeface="Tahoma" panose="020B0604030504040204" pitchFamily="34" charset="0"/>
                <a:ea typeface="楷体_GB2312" pitchFamily="49" charset="-122"/>
              </a:rPr>
              <a:t>          </a:t>
            </a:r>
            <a:r>
              <a:rPr lang="en-US" altLang="zh-CN" sz="2000" b="1" i="1" dirty="0">
                <a:solidFill>
                  <a:schemeClr val="tx1"/>
                </a:solidFill>
                <a:latin typeface="Times New Roman" panose="02020603050405020304" charset="0"/>
                <a:ea typeface="楷体_GB2312" pitchFamily="49" charset="-122"/>
                <a:cs typeface="Times New Roman" panose="02020603050405020304" charset="0"/>
              </a:rPr>
              <a:t> case  </a:t>
            </a:r>
            <a:r>
              <a:rPr lang="zh-CN" altLang="en-US" sz="2000" b="1" dirty="0">
                <a:solidFill>
                  <a:schemeClr val="tx1"/>
                </a:solidFill>
                <a:latin typeface="楷体_GB2312" pitchFamily="49" charset="-122"/>
                <a:ea typeface="楷体_GB2312" pitchFamily="49" charset="-122"/>
              </a:rPr>
              <a:t>常量</a:t>
            </a:r>
            <a:r>
              <a:rPr lang="en-US" altLang="zh-CN" sz="2000" b="1" dirty="0">
                <a:solidFill>
                  <a:schemeClr val="tx1"/>
                </a:solidFill>
                <a:latin typeface="楷体_GB2312" pitchFamily="49" charset="-122"/>
                <a:ea typeface="楷体_GB2312" pitchFamily="49" charset="-122"/>
              </a:rPr>
              <a:t>2:  </a:t>
            </a:r>
            <a:r>
              <a:rPr lang="zh-CN" altLang="en-US" sz="2000" b="1" dirty="0">
                <a:solidFill>
                  <a:schemeClr val="tx1"/>
                </a:solidFill>
                <a:latin typeface="楷体_GB2312" pitchFamily="49" charset="-122"/>
                <a:ea typeface="楷体_GB2312" pitchFamily="49" charset="-122"/>
              </a:rPr>
              <a:t>语句</a:t>
            </a:r>
            <a:r>
              <a:rPr lang="en-US" altLang="zh-CN" sz="2000" b="1" dirty="0">
                <a:solidFill>
                  <a:schemeClr val="tx1"/>
                </a:solidFill>
                <a:latin typeface="楷体_GB2312" pitchFamily="49" charset="-122"/>
                <a:ea typeface="楷体_GB2312" pitchFamily="49" charset="-122"/>
              </a:rPr>
              <a:t>2</a:t>
            </a:r>
            <a:r>
              <a:rPr lang="zh-CN" altLang="en-US" sz="2000" b="1" dirty="0">
                <a:solidFill>
                  <a:schemeClr val="tx1"/>
                </a:solidFill>
                <a:latin typeface="楷体_GB2312" pitchFamily="49" charset="-122"/>
                <a:ea typeface="楷体_GB2312" pitchFamily="49" charset="-122"/>
              </a:rPr>
              <a:t>；</a:t>
            </a:r>
            <a:endParaRPr lang="zh-CN" altLang="en-US" sz="2000" b="1" dirty="0">
              <a:solidFill>
                <a:schemeClr val="tx1"/>
              </a:solidFill>
              <a:latin typeface="楷体_GB2312" pitchFamily="49" charset="-122"/>
              <a:ea typeface="楷体_GB2312" pitchFamily="49" charset="-122"/>
            </a:endParaRPr>
          </a:p>
          <a:p>
            <a:pPr>
              <a:lnSpc>
                <a:spcPct val="120000"/>
              </a:lnSpc>
            </a:pPr>
            <a:r>
              <a:rPr lang="zh-CN" altLang="en-US" sz="2000" b="1" dirty="0">
                <a:solidFill>
                  <a:schemeClr val="tx1"/>
                </a:solidFill>
                <a:latin typeface="Tahoma" panose="020B0604030504040204" pitchFamily="34" charset="0"/>
                <a:ea typeface="楷体_GB2312" pitchFamily="49" charset="-122"/>
              </a:rPr>
              <a:t>          </a:t>
            </a:r>
            <a:r>
              <a:rPr lang="en-US" altLang="zh-CN" sz="2000" b="1" i="1" dirty="0">
                <a:solidFill>
                  <a:schemeClr val="tx1"/>
                </a:solidFill>
                <a:latin typeface="Times New Roman" panose="02020603050405020304" charset="0"/>
                <a:ea typeface="楷体_GB2312" pitchFamily="49" charset="-122"/>
                <a:cs typeface="Times New Roman" panose="02020603050405020304" charset="0"/>
              </a:rPr>
              <a:t> case  </a:t>
            </a:r>
            <a:r>
              <a:rPr lang="zh-CN" altLang="en-US" sz="2000" b="1" dirty="0">
                <a:solidFill>
                  <a:schemeClr val="tx1"/>
                </a:solidFill>
                <a:latin typeface="楷体_GB2312" pitchFamily="49" charset="-122"/>
                <a:ea typeface="楷体_GB2312" pitchFamily="49" charset="-122"/>
              </a:rPr>
              <a:t>常量</a:t>
            </a:r>
            <a:r>
              <a:rPr lang="en-US" altLang="zh-CN" sz="2000" b="1" dirty="0">
                <a:solidFill>
                  <a:schemeClr val="tx1"/>
                </a:solidFill>
                <a:latin typeface="楷体_GB2312" pitchFamily="49" charset="-122"/>
                <a:ea typeface="楷体_GB2312" pitchFamily="49" charset="-122"/>
              </a:rPr>
              <a:t>3:  </a:t>
            </a:r>
            <a:r>
              <a:rPr lang="zh-CN" altLang="en-US" sz="2000" b="1" dirty="0">
                <a:solidFill>
                  <a:schemeClr val="tx1"/>
                </a:solidFill>
                <a:latin typeface="楷体_GB2312" pitchFamily="49" charset="-122"/>
                <a:ea typeface="楷体_GB2312" pitchFamily="49" charset="-122"/>
              </a:rPr>
              <a:t>语句</a:t>
            </a:r>
            <a:r>
              <a:rPr lang="en-US" altLang="zh-CN" sz="2000" b="1" dirty="0">
                <a:solidFill>
                  <a:schemeClr val="tx1"/>
                </a:solidFill>
                <a:latin typeface="楷体_GB2312" pitchFamily="49" charset="-122"/>
                <a:ea typeface="楷体_GB2312" pitchFamily="49" charset="-122"/>
              </a:rPr>
              <a:t>3</a:t>
            </a:r>
            <a:r>
              <a:rPr lang="zh-CN" altLang="en-US" sz="2000" b="1" dirty="0">
                <a:solidFill>
                  <a:schemeClr val="tx1"/>
                </a:solidFill>
                <a:latin typeface="楷体_GB2312" pitchFamily="49" charset="-122"/>
                <a:ea typeface="楷体_GB2312" pitchFamily="49" charset="-122"/>
              </a:rPr>
              <a:t>；</a:t>
            </a:r>
            <a:endParaRPr lang="zh-CN" altLang="en-US" sz="2000" b="1" dirty="0">
              <a:solidFill>
                <a:schemeClr val="tx1"/>
              </a:solidFill>
              <a:latin typeface="楷体_GB2312" pitchFamily="49" charset="-122"/>
              <a:ea typeface="楷体_GB2312" pitchFamily="49" charset="-122"/>
            </a:endParaRPr>
          </a:p>
          <a:p>
            <a:pPr>
              <a:lnSpc>
                <a:spcPct val="120000"/>
              </a:lnSpc>
            </a:pPr>
            <a:r>
              <a:rPr lang="zh-CN" altLang="en-US" sz="2000" b="1" dirty="0">
                <a:solidFill>
                  <a:schemeClr val="tx1"/>
                </a:solidFill>
                <a:latin typeface="Tahoma" panose="020B0604030504040204" pitchFamily="34" charset="0"/>
                <a:ea typeface="楷体_GB2312" pitchFamily="49" charset="-122"/>
              </a:rPr>
              <a:t>                  </a:t>
            </a:r>
            <a:r>
              <a:rPr lang="en-US" altLang="zh-CN" sz="2000" b="1" dirty="0">
                <a:solidFill>
                  <a:schemeClr val="tx1"/>
                </a:solidFill>
                <a:latin typeface="Tahoma" panose="020B0604030504040204" pitchFamily="34" charset="0"/>
                <a:ea typeface="楷体_GB2312" pitchFamily="49" charset="-122"/>
              </a:rPr>
              <a:t>.......</a:t>
            </a:r>
            <a:endParaRPr lang="en-US" altLang="zh-CN" sz="2000" b="1" dirty="0">
              <a:solidFill>
                <a:schemeClr val="tx1"/>
              </a:solidFill>
              <a:latin typeface="Tahoma" panose="020B0604030504040204" pitchFamily="34" charset="0"/>
              <a:ea typeface="楷体_GB2312" pitchFamily="49" charset="-122"/>
            </a:endParaRPr>
          </a:p>
          <a:p>
            <a:pPr>
              <a:lnSpc>
                <a:spcPct val="120000"/>
              </a:lnSpc>
            </a:pPr>
            <a:r>
              <a:rPr lang="en-US" altLang="zh-CN" sz="2000" b="1" dirty="0">
                <a:solidFill>
                  <a:schemeClr val="tx1"/>
                </a:solidFill>
                <a:latin typeface="Tahoma" panose="020B0604030504040204" pitchFamily="34" charset="0"/>
                <a:ea typeface="楷体_GB2312" pitchFamily="49" charset="-122"/>
              </a:rPr>
              <a:t>          </a:t>
            </a:r>
            <a:r>
              <a:rPr lang="en-US" altLang="zh-CN" sz="2000" b="1" i="1" dirty="0">
                <a:solidFill>
                  <a:schemeClr val="tx1"/>
                </a:solidFill>
                <a:latin typeface="Times New Roman" panose="02020603050405020304" charset="0"/>
                <a:ea typeface="楷体_GB2312" pitchFamily="49" charset="-122"/>
                <a:cs typeface="Times New Roman" panose="02020603050405020304" charset="0"/>
              </a:rPr>
              <a:t> case  </a:t>
            </a:r>
            <a:r>
              <a:rPr lang="zh-CN" altLang="en-US" sz="2000" b="1" dirty="0">
                <a:solidFill>
                  <a:schemeClr val="tx1"/>
                </a:solidFill>
                <a:latin typeface="楷体_GB2312" pitchFamily="49" charset="-122"/>
                <a:ea typeface="楷体_GB2312" pitchFamily="49" charset="-122"/>
              </a:rPr>
              <a:t>常量</a:t>
            </a:r>
            <a:r>
              <a:rPr lang="en-US" altLang="zh-CN" sz="2000" b="1" dirty="0">
                <a:solidFill>
                  <a:schemeClr val="tx1"/>
                </a:solidFill>
                <a:latin typeface="楷体_GB2312" pitchFamily="49" charset="-122"/>
                <a:ea typeface="楷体_GB2312" pitchFamily="49" charset="-122"/>
              </a:rPr>
              <a:t>n:  </a:t>
            </a:r>
            <a:r>
              <a:rPr lang="zh-CN" altLang="en-US" sz="2000" b="1" dirty="0">
                <a:solidFill>
                  <a:schemeClr val="tx1"/>
                </a:solidFill>
                <a:latin typeface="楷体_GB2312" pitchFamily="49" charset="-122"/>
                <a:ea typeface="楷体_GB2312" pitchFamily="49" charset="-122"/>
              </a:rPr>
              <a:t>语句</a:t>
            </a:r>
            <a:r>
              <a:rPr lang="en-US" altLang="zh-CN" sz="2000" b="1" dirty="0">
                <a:solidFill>
                  <a:schemeClr val="tx1"/>
                </a:solidFill>
                <a:latin typeface="楷体_GB2312" pitchFamily="49" charset="-122"/>
                <a:ea typeface="楷体_GB2312" pitchFamily="49" charset="-122"/>
              </a:rPr>
              <a:t>n</a:t>
            </a:r>
            <a:r>
              <a:rPr lang="zh-CN" altLang="en-US" sz="2000" b="1" dirty="0">
                <a:solidFill>
                  <a:schemeClr val="tx1"/>
                </a:solidFill>
                <a:latin typeface="楷体_GB2312" pitchFamily="49" charset="-122"/>
                <a:ea typeface="楷体_GB2312" pitchFamily="49" charset="-122"/>
              </a:rPr>
              <a:t>；</a:t>
            </a:r>
            <a:endParaRPr lang="zh-CN" altLang="en-US" sz="2000" b="1" dirty="0">
              <a:solidFill>
                <a:schemeClr val="tx1"/>
              </a:solidFill>
              <a:latin typeface="楷体_GB2312" pitchFamily="49" charset="-122"/>
              <a:ea typeface="楷体_GB2312" pitchFamily="49" charset="-122"/>
            </a:endParaRPr>
          </a:p>
          <a:p>
            <a:pPr>
              <a:lnSpc>
                <a:spcPct val="120000"/>
              </a:lnSpc>
            </a:pPr>
            <a:r>
              <a:rPr lang="zh-CN" altLang="en-US" sz="2000" b="1" dirty="0">
                <a:solidFill>
                  <a:schemeClr val="tx1"/>
                </a:solidFill>
                <a:latin typeface="Tahoma" panose="020B0604030504040204" pitchFamily="34" charset="0"/>
                <a:ea typeface="楷体_GB2312" pitchFamily="49" charset="-122"/>
              </a:rPr>
              <a:t>          </a:t>
            </a:r>
            <a:r>
              <a:rPr lang="en-US" altLang="zh-CN" sz="2000" b="1" i="1" dirty="0">
                <a:solidFill>
                  <a:schemeClr val="tx1"/>
                </a:solidFill>
                <a:latin typeface="Times New Roman" panose="02020603050405020304" charset="0"/>
                <a:ea typeface="楷体_GB2312" pitchFamily="49" charset="-122"/>
                <a:cs typeface="Times New Roman" panose="02020603050405020304" charset="0"/>
              </a:rPr>
              <a:t> default </a:t>
            </a:r>
            <a:r>
              <a:rPr lang="en-US" altLang="zh-CN" sz="2000" b="1" dirty="0">
                <a:solidFill>
                  <a:schemeClr val="tx1"/>
                </a:solidFill>
                <a:latin typeface="Tahoma" panose="020B0604030504040204" pitchFamily="34" charset="0"/>
                <a:ea typeface="楷体_GB2312" pitchFamily="49" charset="-122"/>
              </a:rPr>
              <a:t>: </a:t>
            </a:r>
            <a:r>
              <a:rPr lang="zh-CN" altLang="en-US" sz="2000" b="1" dirty="0">
                <a:solidFill>
                  <a:schemeClr val="tx1"/>
                </a:solidFill>
                <a:latin typeface="楷体_GB2312" pitchFamily="49" charset="-122"/>
                <a:ea typeface="楷体_GB2312" pitchFamily="49" charset="-122"/>
              </a:rPr>
              <a:t>语句</a:t>
            </a:r>
            <a:r>
              <a:rPr lang="en-US" altLang="zh-CN" sz="2000" b="1" dirty="0">
                <a:solidFill>
                  <a:schemeClr val="tx1"/>
                </a:solidFill>
                <a:latin typeface="楷体_GB2312" pitchFamily="49" charset="-122"/>
                <a:ea typeface="楷体_GB2312" pitchFamily="49" charset="-122"/>
              </a:rPr>
              <a:t>n+1</a:t>
            </a:r>
            <a:r>
              <a:rPr lang="zh-CN" altLang="en-US" sz="2000" b="1" dirty="0">
                <a:solidFill>
                  <a:schemeClr val="tx1"/>
                </a:solidFill>
                <a:latin typeface="楷体_GB2312" pitchFamily="49" charset="-122"/>
                <a:ea typeface="楷体_GB2312" pitchFamily="49" charset="-122"/>
              </a:rPr>
              <a:t>；</a:t>
            </a:r>
            <a:r>
              <a:rPr lang="zh-CN" altLang="en-US" sz="2000" b="1" dirty="0">
                <a:solidFill>
                  <a:schemeClr val="tx1"/>
                </a:solidFill>
                <a:latin typeface="Tahoma" panose="020B0604030504040204" pitchFamily="34" charset="0"/>
                <a:ea typeface="楷体_GB2312" pitchFamily="49" charset="-122"/>
              </a:rPr>
              <a:t> </a:t>
            </a:r>
            <a:endParaRPr lang="zh-CN" altLang="en-US" sz="2000" b="1" dirty="0">
              <a:solidFill>
                <a:schemeClr val="tx1"/>
              </a:solidFill>
              <a:latin typeface="Tahoma" panose="020B0604030504040204" pitchFamily="34" charset="0"/>
              <a:ea typeface="楷体_GB2312" pitchFamily="49" charset="-122"/>
            </a:endParaRPr>
          </a:p>
          <a:p>
            <a:pPr>
              <a:lnSpc>
                <a:spcPct val="120000"/>
              </a:lnSpc>
            </a:pPr>
            <a:r>
              <a:rPr lang="zh-CN" altLang="en-US" sz="2000" b="1" dirty="0">
                <a:solidFill>
                  <a:schemeClr val="tx1"/>
                </a:solidFill>
                <a:latin typeface="Tahoma" panose="020B0604030504040204" pitchFamily="34" charset="0"/>
                <a:ea typeface="楷体_GB2312" pitchFamily="49" charset="-122"/>
              </a:rPr>
              <a:t> </a:t>
            </a:r>
            <a:r>
              <a:rPr lang="en-US" altLang="zh-CN" sz="2000" b="1" dirty="0">
                <a:solidFill>
                  <a:schemeClr val="tx1"/>
                </a:solidFill>
                <a:latin typeface="Tahoma" panose="020B0604030504040204" pitchFamily="34" charset="0"/>
                <a:ea typeface="楷体_GB2312" pitchFamily="49" charset="-122"/>
              </a:rPr>
              <a:t>}</a:t>
            </a:r>
            <a:endParaRPr lang="en-US" altLang="zh-CN" sz="2000" b="1" dirty="0">
              <a:solidFill>
                <a:schemeClr val="tx1"/>
              </a:solidFill>
              <a:latin typeface="Tahoma" panose="020B060403050404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7748"/>
                                        </p:tgtEl>
                                        <p:attrNameLst>
                                          <p:attrName>style.visibility</p:attrName>
                                        </p:attrNameLst>
                                      </p:cBhvr>
                                      <p:to>
                                        <p:strVal val="visible"/>
                                      </p:to>
                                    </p:set>
                                    <p:animEffect transition="in" filter="blinds(horizontal)">
                                      <p:cBhvr>
                                        <p:cTn id="7" dur="500"/>
                                        <p:tgtEl>
                                          <p:spTgt spid="287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Multi branch structure</a:t>
            </a:r>
            <a:endParaRPr lang="zh-CN" altLang="en-US"/>
          </a:p>
        </p:txBody>
      </p:sp>
      <p:sp>
        <p:nvSpPr>
          <p:cNvPr id="3" name="内容占位符 2"/>
          <p:cNvSpPr>
            <a:spLocks noGrp="1"/>
          </p:cNvSpPr>
          <p:nvPr>
            <p:ph idx="1"/>
          </p:nvPr>
        </p:nvSpPr>
        <p:spPr/>
        <p:txBody>
          <a:bodyPr/>
          <a:p>
            <a:r>
              <a:rPr lang="zh-CN" altLang="en-US">
                <a:sym typeface="+mn-ea"/>
              </a:rPr>
              <a:t>switch</a:t>
            </a:r>
            <a:r>
              <a:rPr lang="zh-CN" altLang="en-US" i="0">
                <a:sym typeface="+mn-ea"/>
              </a:rPr>
              <a:t>语句</a:t>
            </a:r>
            <a:endParaRPr lang="zh-CN" altLang="en-US" i="0">
              <a:sym typeface="+mn-ea"/>
            </a:endParaRPr>
          </a:p>
          <a:p>
            <a:pPr lvl="1"/>
            <a:r>
              <a:rPr lang="zh-CN" altLang="en-US" i="0"/>
              <a:t>语句执行流程</a:t>
            </a:r>
            <a:endParaRPr lang="zh-CN" altLang="en-US" i="0"/>
          </a:p>
          <a:p>
            <a:pPr lvl="2" algn="l">
              <a:buClrTx/>
              <a:buSzTx/>
              <a:buBlip>
                <a:blip r:embed="rId1"/>
              </a:buBlip>
            </a:pPr>
            <a:r>
              <a:rPr lang="zh-CN" altLang="en-US" i="0"/>
              <a:t>存在什么问题？</a:t>
            </a:r>
            <a:endParaRPr lang="zh-CN" altLang="en-US" i="0"/>
          </a:p>
          <a:p>
            <a:pPr lvl="2" algn="l">
              <a:buClrTx/>
              <a:buSzTx/>
              <a:buBlip>
                <a:blip r:embed="rId1"/>
              </a:buBlip>
            </a:pPr>
            <a:r>
              <a:rPr lang="zh-CN" altLang="en-US" i="0"/>
              <a:t>break语句使用</a:t>
            </a:r>
            <a:endParaRPr lang="zh-CN" altLang="en-US" i="0"/>
          </a:p>
        </p:txBody>
      </p:sp>
      <p:grpSp>
        <p:nvGrpSpPr>
          <p:cNvPr id="34825" name="Group 8"/>
          <p:cNvGrpSpPr/>
          <p:nvPr/>
        </p:nvGrpSpPr>
        <p:grpSpPr>
          <a:xfrm rot="0">
            <a:off x="2057400" y="2780665"/>
            <a:ext cx="7086600" cy="3595853"/>
            <a:chOff x="1008" y="144"/>
            <a:chExt cx="4464" cy="2193"/>
          </a:xfrm>
        </p:grpSpPr>
        <p:sp>
          <p:nvSpPr>
            <p:cNvPr id="34826" name="Line 9"/>
            <p:cNvSpPr/>
            <p:nvPr/>
          </p:nvSpPr>
          <p:spPr>
            <a:xfrm>
              <a:off x="1680" y="2256"/>
              <a:ext cx="336" cy="0"/>
            </a:xfrm>
            <a:prstGeom prst="line">
              <a:avLst/>
            </a:prstGeom>
            <a:ln w="57150" cap="sq" cmpd="sng">
              <a:solidFill>
                <a:srgbClr val="00FF00"/>
              </a:solidFill>
              <a:prstDash val="solid"/>
              <a:headEnd type="none" w="med" len="med"/>
              <a:tailEnd type="triangle" w="med" len="med"/>
            </a:ln>
          </p:spPr>
        </p:sp>
        <p:grpSp>
          <p:nvGrpSpPr>
            <p:cNvPr id="34829" name="Group 12"/>
            <p:cNvGrpSpPr/>
            <p:nvPr/>
          </p:nvGrpSpPr>
          <p:grpSpPr>
            <a:xfrm>
              <a:off x="1008" y="144"/>
              <a:ext cx="4464" cy="2193"/>
              <a:chOff x="1008" y="144"/>
              <a:chExt cx="4464" cy="2193"/>
            </a:xfrm>
          </p:grpSpPr>
          <p:sp>
            <p:nvSpPr>
              <p:cNvPr id="34834" name="Line 17"/>
              <p:cNvSpPr/>
              <p:nvPr/>
            </p:nvSpPr>
            <p:spPr>
              <a:xfrm>
                <a:off x="2784" y="2256"/>
                <a:ext cx="192" cy="0"/>
              </a:xfrm>
              <a:prstGeom prst="line">
                <a:avLst/>
              </a:prstGeom>
              <a:ln w="57150" cap="sq" cmpd="sng">
                <a:solidFill>
                  <a:srgbClr val="00FF00"/>
                </a:solidFill>
                <a:prstDash val="solid"/>
                <a:headEnd type="none" w="med" len="med"/>
                <a:tailEnd type="triangle" w="med" len="med"/>
              </a:ln>
            </p:spPr>
          </p:sp>
          <p:grpSp>
            <p:nvGrpSpPr>
              <p:cNvPr id="34850" name="Group 33"/>
              <p:cNvGrpSpPr/>
              <p:nvPr/>
            </p:nvGrpSpPr>
            <p:grpSpPr>
              <a:xfrm rot="0">
                <a:off x="1008" y="144"/>
                <a:ext cx="4464" cy="2193"/>
                <a:chOff x="1008" y="144"/>
                <a:chExt cx="4464" cy="2193"/>
              </a:xfrm>
            </p:grpSpPr>
            <p:sp>
              <p:nvSpPr>
                <p:cNvPr id="34851" name="Text Box 34"/>
                <p:cNvSpPr txBox="1"/>
                <p:nvPr/>
              </p:nvSpPr>
              <p:spPr>
                <a:xfrm>
                  <a:off x="2784" y="480"/>
                  <a:ext cx="1104"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计算表达式</a:t>
                  </a:r>
                  <a:endParaRPr lang="zh-CN" altLang="en-US" b="1" dirty="0">
                    <a:solidFill>
                      <a:srgbClr val="000000"/>
                    </a:solidFill>
                    <a:latin typeface="楷体_GB2312" pitchFamily="49" charset="-122"/>
                    <a:ea typeface="楷体_GB2312" pitchFamily="49" charset="-122"/>
                  </a:endParaRPr>
                </a:p>
              </p:txBody>
            </p:sp>
            <p:sp>
              <p:nvSpPr>
                <p:cNvPr id="34852" name="Text Box 35"/>
                <p:cNvSpPr txBox="1"/>
                <p:nvPr/>
              </p:nvSpPr>
              <p:spPr>
                <a:xfrm>
                  <a:off x="1008" y="1488"/>
                  <a:ext cx="720"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常量</a:t>
                  </a:r>
                  <a:r>
                    <a:rPr lang="en-US" altLang="zh-CN" b="1" dirty="0">
                      <a:solidFill>
                        <a:srgbClr val="000000"/>
                      </a:solidFill>
                      <a:latin typeface="楷体_GB2312" pitchFamily="49" charset="-122"/>
                      <a:ea typeface="楷体_GB2312" pitchFamily="49" charset="-122"/>
                    </a:rPr>
                    <a:t>1</a:t>
                  </a:r>
                  <a:endParaRPr lang="en-US" altLang="zh-CN" b="1" dirty="0">
                    <a:solidFill>
                      <a:srgbClr val="000000"/>
                    </a:solidFill>
                    <a:latin typeface="楷体_GB2312" pitchFamily="49" charset="-122"/>
                    <a:ea typeface="楷体_GB2312" pitchFamily="49" charset="-122"/>
                  </a:endParaRPr>
                </a:p>
              </p:txBody>
            </p:sp>
            <p:sp>
              <p:nvSpPr>
                <p:cNvPr id="34853" name="Text Box 36"/>
                <p:cNvSpPr txBox="1"/>
                <p:nvPr/>
              </p:nvSpPr>
              <p:spPr>
                <a:xfrm>
                  <a:off x="2016" y="1488"/>
                  <a:ext cx="672"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常量</a:t>
                  </a:r>
                  <a:r>
                    <a:rPr lang="en-US" altLang="zh-CN" b="1" dirty="0">
                      <a:solidFill>
                        <a:srgbClr val="000000"/>
                      </a:solidFill>
                      <a:latin typeface="楷体_GB2312" pitchFamily="49" charset="-122"/>
                      <a:ea typeface="楷体_GB2312" pitchFamily="49" charset="-122"/>
                    </a:rPr>
                    <a:t>2</a:t>
                  </a:r>
                  <a:endParaRPr lang="en-US" altLang="zh-CN" b="1" dirty="0">
                    <a:solidFill>
                      <a:srgbClr val="000000"/>
                    </a:solidFill>
                    <a:latin typeface="楷体_GB2312" pitchFamily="49" charset="-122"/>
                    <a:ea typeface="楷体_GB2312" pitchFamily="49" charset="-122"/>
                  </a:endParaRPr>
                </a:p>
              </p:txBody>
            </p:sp>
            <p:sp>
              <p:nvSpPr>
                <p:cNvPr id="34854" name="Text Box 37"/>
                <p:cNvSpPr txBox="1"/>
                <p:nvPr/>
              </p:nvSpPr>
              <p:spPr>
                <a:xfrm>
                  <a:off x="3744" y="1488"/>
                  <a:ext cx="720"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常量</a:t>
                  </a:r>
                  <a:r>
                    <a:rPr lang="en-US" altLang="zh-CN" b="1" dirty="0">
                      <a:solidFill>
                        <a:srgbClr val="000000"/>
                      </a:solidFill>
                      <a:latin typeface="楷体_GB2312" pitchFamily="49" charset="-122"/>
                      <a:ea typeface="楷体_GB2312" pitchFamily="49" charset="-122"/>
                    </a:rPr>
                    <a:t>n</a:t>
                  </a:r>
                  <a:endParaRPr lang="en-US" altLang="zh-CN" b="1" dirty="0">
                    <a:solidFill>
                      <a:srgbClr val="000000"/>
                    </a:solidFill>
                    <a:latin typeface="楷体_GB2312" pitchFamily="49" charset="-122"/>
                    <a:ea typeface="楷体_GB2312" pitchFamily="49" charset="-122"/>
                  </a:endParaRPr>
                </a:p>
              </p:txBody>
            </p:sp>
            <p:sp>
              <p:nvSpPr>
                <p:cNvPr id="34855" name="Text Box 38"/>
                <p:cNvSpPr txBox="1"/>
                <p:nvPr/>
              </p:nvSpPr>
              <p:spPr>
                <a:xfrm>
                  <a:off x="1104" y="1152"/>
                  <a:ext cx="240" cy="318"/>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56" name="Text Box 39"/>
                <p:cNvSpPr txBox="1"/>
                <p:nvPr/>
              </p:nvSpPr>
              <p:spPr>
                <a:xfrm>
                  <a:off x="1008" y="2112"/>
                  <a:ext cx="672"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1</a:t>
                  </a:r>
                  <a:endParaRPr lang="en-US" altLang="zh-CN" b="1" dirty="0">
                    <a:solidFill>
                      <a:srgbClr val="000000"/>
                    </a:solidFill>
                    <a:latin typeface="楷体_GB2312" pitchFamily="49" charset="-122"/>
                    <a:ea typeface="楷体_GB2312" pitchFamily="49" charset="-122"/>
                  </a:endParaRPr>
                </a:p>
              </p:txBody>
            </p:sp>
            <p:sp>
              <p:nvSpPr>
                <p:cNvPr id="34857" name="Line 40"/>
                <p:cNvSpPr/>
                <p:nvPr/>
              </p:nvSpPr>
              <p:spPr>
                <a:xfrm>
                  <a:off x="1344" y="1776"/>
                  <a:ext cx="0" cy="336"/>
                </a:xfrm>
                <a:prstGeom prst="line">
                  <a:avLst/>
                </a:prstGeom>
                <a:ln w="57150" cap="sq" cmpd="sng">
                  <a:solidFill>
                    <a:srgbClr val="00FF00"/>
                  </a:solidFill>
                  <a:prstDash val="solid"/>
                  <a:headEnd type="none" w="med" len="med"/>
                  <a:tailEnd type="triangle" w="med" len="med"/>
                </a:ln>
              </p:spPr>
            </p:sp>
            <p:sp>
              <p:nvSpPr>
                <p:cNvPr id="34858" name="Line 41"/>
                <p:cNvSpPr/>
                <p:nvPr/>
              </p:nvSpPr>
              <p:spPr>
                <a:xfrm>
                  <a:off x="3312" y="768"/>
                  <a:ext cx="0" cy="240"/>
                </a:xfrm>
                <a:prstGeom prst="line">
                  <a:avLst/>
                </a:prstGeom>
                <a:ln w="57150" cap="sq" cmpd="sng">
                  <a:solidFill>
                    <a:srgbClr val="00FF00"/>
                  </a:solidFill>
                  <a:prstDash val="solid"/>
                  <a:headEnd type="none" w="med" len="med"/>
                  <a:tailEnd type="none" w="med" len="med"/>
                </a:ln>
              </p:spPr>
            </p:sp>
            <p:sp>
              <p:nvSpPr>
                <p:cNvPr id="34859" name="Line 42"/>
                <p:cNvSpPr/>
                <p:nvPr/>
              </p:nvSpPr>
              <p:spPr>
                <a:xfrm>
                  <a:off x="1392" y="1056"/>
                  <a:ext cx="3408" cy="0"/>
                </a:xfrm>
                <a:prstGeom prst="line">
                  <a:avLst/>
                </a:prstGeom>
                <a:ln w="57150" cap="sq" cmpd="sng">
                  <a:solidFill>
                    <a:srgbClr val="00FF00"/>
                  </a:solidFill>
                  <a:prstDash val="solid"/>
                  <a:headEnd type="none" w="med" len="med"/>
                  <a:tailEnd type="none" w="med" len="med"/>
                </a:ln>
              </p:spPr>
            </p:sp>
            <p:sp>
              <p:nvSpPr>
                <p:cNvPr id="34860" name="Line 43"/>
                <p:cNvSpPr/>
                <p:nvPr/>
              </p:nvSpPr>
              <p:spPr>
                <a:xfrm>
                  <a:off x="1392" y="1056"/>
                  <a:ext cx="0" cy="432"/>
                </a:xfrm>
                <a:prstGeom prst="line">
                  <a:avLst/>
                </a:prstGeom>
                <a:ln w="57150" cap="sq" cmpd="sng">
                  <a:solidFill>
                    <a:srgbClr val="00FF00"/>
                  </a:solidFill>
                  <a:prstDash val="solid"/>
                  <a:headEnd type="none" w="med" len="med"/>
                  <a:tailEnd type="none" w="med" len="med"/>
                </a:ln>
              </p:spPr>
            </p:sp>
            <p:sp>
              <p:nvSpPr>
                <p:cNvPr id="34861" name="Text Box 44"/>
                <p:cNvSpPr txBox="1"/>
                <p:nvPr/>
              </p:nvSpPr>
              <p:spPr>
                <a:xfrm>
                  <a:off x="2880" y="1488"/>
                  <a:ext cx="720"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en-US" altLang="zh-CN" b="1" dirty="0">
                      <a:solidFill>
                        <a:srgbClr val="000000"/>
                      </a:solidFill>
                      <a:latin typeface="Arial" panose="020B0604020202020204" pitchFamily="34" charset="0"/>
                      <a:ea typeface="黑体" panose="02010609060101010101" pitchFamily="49" charset="-122"/>
                    </a:rPr>
                    <a:t>…</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4862" name="Line 45"/>
                <p:cNvSpPr/>
                <p:nvPr/>
              </p:nvSpPr>
              <p:spPr>
                <a:xfrm>
                  <a:off x="2304" y="1056"/>
                  <a:ext cx="0" cy="432"/>
                </a:xfrm>
                <a:prstGeom prst="line">
                  <a:avLst/>
                </a:prstGeom>
                <a:ln w="57150" cap="sq" cmpd="sng">
                  <a:solidFill>
                    <a:srgbClr val="00FF00"/>
                  </a:solidFill>
                  <a:prstDash val="solid"/>
                  <a:headEnd type="none" w="med" len="med"/>
                  <a:tailEnd type="none" w="med" len="med"/>
                </a:ln>
              </p:spPr>
            </p:sp>
            <p:sp>
              <p:nvSpPr>
                <p:cNvPr id="34863" name="Line 46"/>
                <p:cNvSpPr/>
                <p:nvPr/>
              </p:nvSpPr>
              <p:spPr>
                <a:xfrm>
                  <a:off x="3312" y="1056"/>
                  <a:ext cx="0" cy="432"/>
                </a:xfrm>
                <a:prstGeom prst="line">
                  <a:avLst/>
                </a:prstGeom>
                <a:ln w="57150" cap="sq" cmpd="sng">
                  <a:solidFill>
                    <a:srgbClr val="00FF00"/>
                  </a:solidFill>
                  <a:prstDash val="solid"/>
                  <a:headEnd type="none" w="med" len="med"/>
                  <a:tailEnd type="none" w="med" len="med"/>
                </a:ln>
              </p:spPr>
            </p:sp>
            <p:sp>
              <p:nvSpPr>
                <p:cNvPr id="34864" name="Line 47"/>
                <p:cNvSpPr/>
                <p:nvPr/>
              </p:nvSpPr>
              <p:spPr>
                <a:xfrm>
                  <a:off x="4080" y="1056"/>
                  <a:ext cx="0" cy="432"/>
                </a:xfrm>
                <a:prstGeom prst="line">
                  <a:avLst/>
                </a:prstGeom>
                <a:ln w="57150" cap="sq" cmpd="sng">
                  <a:solidFill>
                    <a:srgbClr val="00FF00"/>
                  </a:solidFill>
                  <a:prstDash val="solid"/>
                  <a:headEnd type="none" w="med" len="med"/>
                  <a:tailEnd type="none" w="med" len="med"/>
                </a:ln>
              </p:spPr>
            </p:sp>
            <p:sp>
              <p:nvSpPr>
                <p:cNvPr id="34865" name="Text Box 48"/>
                <p:cNvSpPr txBox="1"/>
                <p:nvPr/>
              </p:nvSpPr>
              <p:spPr>
                <a:xfrm>
                  <a:off x="2064" y="1152"/>
                  <a:ext cx="240" cy="318"/>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66" name="Text Box 49"/>
                <p:cNvSpPr txBox="1"/>
                <p:nvPr/>
              </p:nvSpPr>
              <p:spPr>
                <a:xfrm>
                  <a:off x="3024" y="1152"/>
                  <a:ext cx="240" cy="318"/>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67" name="Text Box 50"/>
                <p:cNvSpPr txBox="1"/>
                <p:nvPr/>
              </p:nvSpPr>
              <p:spPr>
                <a:xfrm>
                  <a:off x="3840" y="1152"/>
                  <a:ext cx="240" cy="318"/>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68" name="Line 51"/>
                <p:cNvSpPr/>
                <p:nvPr/>
              </p:nvSpPr>
              <p:spPr>
                <a:xfrm>
                  <a:off x="3312" y="144"/>
                  <a:ext cx="0" cy="336"/>
                </a:xfrm>
                <a:prstGeom prst="line">
                  <a:avLst/>
                </a:prstGeom>
                <a:ln w="57150" cap="sq" cmpd="sng">
                  <a:solidFill>
                    <a:srgbClr val="00FF00"/>
                  </a:solidFill>
                  <a:prstDash val="solid"/>
                  <a:headEnd type="none" w="med" len="med"/>
                  <a:tailEnd type="triangle" w="med" len="med"/>
                </a:ln>
              </p:spPr>
            </p:sp>
            <p:sp>
              <p:nvSpPr>
                <p:cNvPr id="34869" name="Text Box 52"/>
                <p:cNvSpPr txBox="1"/>
                <p:nvPr/>
              </p:nvSpPr>
              <p:spPr>
                <a:xfrm>
                  <a:off x="2016" y="2112"/>
                  <a:ext cx="672"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2</a:t>
                  </a:r>
                  <a:endParaRPr lang="en-US" altLang="zh-CN" b="1" dirty="0">
                    <a:solidFill>
                      <a:srgbClr val="000000"/>
                    </a:solidFill>
                    <a:latin typeface="楷体_GB2312" pitchFamily="49" charset="-122"/>
                    <a:ea typeface="楷体_GB2312" pitchFamily="49" charset="-122"/>
                  </a:endParaRPr>
                </a:p>
              </p:txBody>
            </p:sp>
            <p:sp>
              <p:nvSpPr>
                <p:cNvPr id="34870" name="Text Box 53"/>
                <p:cNvSpPr txBox="1"/>
                <p:nvPr/>
              </p:nvSpPr>
              <p:spPr>
                <a:xfrm>
                  <a:off x="3696" y="2112"/>
                  <a:ext cx="672"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n</a:t>
                  </a:r>
                  <a:endParaRPr lang="en-US" altLang="zh-CN" b="1" dirty="0">
                    <a:solidFill>
                      <a:srgbClr val="000000"/>
                    </a:solidFill>
                    <a:latin typeface="楷体_GB2312" pitchFamily="49" charset="-122"/>
                    <a:ea typeface="楷体_GB2312" pitchFamily="49" charset="-122"/>
                  </a:endParaRPr>
                </a:p>
              </p:txBody>
            </p:sp>
            <p:sp>
              <p:nvSpPr>
                <p:cNvPr id="34871" name="Text Box 54"/>
                <p:cNvSpPr txBox="1"/>
                <p:nvPr/>
              </p:nvSpPr>
              <p:spPr>
                <a:xfrm>
                  <a:off x="4608" y="1488"/>
                  <a:ext cx="720"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其它</a:t>
                  </a:r>
                  <a:endParaRPr lang="zh-CN" altLang="en-US" b="1" dirty="0">
                    <a:solidFill>
                      <a:srgbClr val="000000"/>
                    </a:solidFill>
                    <a:latin typeface="楷体_GB2312" pitchFamily="49" charset="-122"/>
                    <a:ea typeface="楷体_GB2312" pitchFamily="49" charset="-122"/>
                  </a:endParaRPr>
                </a:p>
              </p:txBody>
            </p:sp>
            <p:sp>
              <p:nvSpPr>
                <p:cNvPr id="34872" name="Line 55"/>
                <p:cNvSpPr/>
                <p:nvPr/>
              </p:nvSpPr>
              <p:spPr>
                <a:xfrm>
                  <a:off x="4800" y="1056"/>
                  <a:ext cx="0" cy="432"/>
                </a:xfrm>
                <a:prstGeom prst="line">
                  <a:avLst/>
                </a:prstGeom>
                <a:ln w="57150" cap="sq" cmpd="sng">
                  <a:solidFill>
                    <a:srgbClr val="00FF00"/>
                  </a:solidFill>
                  <a:prstDash val="solid"/>
                  <a:headEnd type="none" w="med" len="med"/>
                  <a:tailEnd type="none" w="med" len="med"/>
                </a:ln>
              </p:spPr>
            </p:sp>
            <p:sp>
              <p:nvSpPr>
                <p:cNvPr id="34873" name="Text Box 56"/>
                <p:cNvSpPr txBox="1"/>
                <p:nvPr/>
              </p:nvSpPr>
              <p:spPr>
                <a:xfrm>
                  <a:off x="4512" y="1152"/>
                  <a:ext cx="240" cy="318"/>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74" name="Text Box 57"/>
                <p:cNvSpPr txBox="1"/>
                <p:nvPr/>
              </p:nvSpPr>
              <p:spPr>
                <a:xfrm>
                  <a:off x="4608" y="2112"/>
                  <a:ext cx="864" cy="225"/>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n+1</a:t>
                  </a:r>
                  <a:endParaRPr lang="en-US" altLang="zh-CN" b="1" dirty="0">
                    <a:solidFill>
                      <a:srgbClr val="000000"/>
                    </a:solidFill>
                    <a:latin typeface="楷体_GB2312" pitchFamily="49" charset="-122"/>
                    <a:ea typeface="楷体_GB2312" pitchFamily="49" charset="-122"/>
                  </a:endParaRPr>
                </a:p>
              </p:txBody>
            </p:sp>
            <p:sp>
              <p:nvSpPr>
                <p:cNvPr id="34875" name="Line 58"/>
                <p:cNvSpPr/>
                <p:nvPr/>
              </p:nvSpPr>
              <p:spPr>
                <a:xfrm>
                  <a:off x="2304" y="1776"/>
                  <a:ext cx="0" cy="336"/>
                </a:xfrm>
                <a:prstGeom prst="line">
                  <a:avLst/>
                </a:prstGeom>
                <a:ln w="57150" cap="sq" cmpd="sng">
                  <a:solidFill>
                    <a:srgbClr val="00FF00"/>
                  </a:solidFill>
                  <a:prstDash val="solid"/>
                  <a:headEnd type="none" w="med" len="med"/>
                  <a:tailEnd type="triangle" w="med" len="med"/>
                </a:ln>
              </p:spPr>
            </p:sp>
            <p:sp>
              <p:nvSpPr>
                <p:cNvPr id="34876" name="Line 59"/>
                <p:cNvSpPr/>
                <p:nvPr/>
              </p:nvSpPr>
              <p:spPr>
                <a:xfrm>
                  <a:off x="4032" y="1776"/>
                  <a:ext cx="0" cy="336"/>
                </a:xfrm>
                <a:prstGeom prst="line">
                  <a:avLst/>
                </a:prstGeom>
                <a:ln w="57150" cap="sq" cmpd="sng">
                  <a:solidFill>
                    <a:srgbClr val="00FF00"/>
                  </a:solidFill>
                  <a:prstDash val="solid"/>
                  <a:headEnd type="none" w="med" len="med"/>
                  <a:tailEnd type="triangle" w="med" len="med"/>
                </a:ln>
              </p:spPr>
            </p:sp>
            <p:sp>
              <p:nvSpPr>
                <p:cNvPr id="34877" name="Line 60"/>
                <p:cNvSpPr/>
                <p:nvPr/>
              </p:nvSpPr>
              <p:spPr>
                <a:xfrm>
                  <a:off x="4896" y="1776"/>
                  <a:ext cx="0" cy="336"/>
                </a:xfrm>
                <a:prstGeom prst="line">
                  <a:avLst/>
                </a:prstGeom>
                <a:ln w="57150" cap="sq" cmpd="sng">
                  <a:solidFill>
                    <a:srgbClr val="00FF00"/>
                  </a:solidFill>
                  <a:prstDash val="solid"/>
                  <a:headEnd type="none" w="med" len="med"/>
                  <a:tailEnd type="triangle" w="med" len="med"/>
                </a:ln>
              </p:spPr>
            </p:sp>
            <p:sp>
              <p:nvSpPr>
                <p:cNvPr id="34878" name="Line 61"/>
                <p:cNvSpPr/>
                <p:nvPr/>
              </p:nvSpPr>
              <p:spPr>
                <a:xfrm>
                  <a:off x="4464" y="2256"/>
                  <a:ext cx="192" cy="0"/>
                </a:xfrm>
                <a:prstGeom prst="line">
                  <a:avLst/>
                </a:prstGeom>
                <a:ln w="57150" cap="sq" cmpd="sng">
                  <a:solidFill>
                    <a:srgbClr val="00FF00"/>
                  </a:solidFill>
                  <a:prstDash val="solid"/>
                  <a:headEnd type="none" w="med" len="med"/>
                  <a:tailEnd type="triangle" w="med" len="med"/>
                </a:ln>
              </p:spPr>
            </p:sp>
            <p:sp>
              <p:nvSpPr>
                <p:cNvPr id="34880" name="Text Box 63"/>
                <p:cNvSpPr txBox="1"/>
                <p:nvPr/>
              </p:nvSpPr>
              <p:spPr>
                <a:xfrm>
                  <a:off x="3312" y="795"/>
                  <a:ext cx="336" cy="218"/>
                </a:xfrm>
                <a:prstGeom prst="rect">
                  <a:avLst/>
                </a:prstGeom>
                <a:noFill/>
                <a:ln w="12700">
                  <a:noFill/>
                </a:ln>
              </p:spPr>
              <p:txBody>
                <a:bodyPr>
                  <a:spAutoFit/>
                </a:bodyPr>
                <a:p>
                  <a:pPr algn="ctr">
                    <a:spcBef>
                      <a:spcPct val="50000"/>
                    </a:spcBef>
                  </a:pPr>
                  <a:r>
                    <a:rPr lang="zh-CN" altLang="en-US" sz="1800" b="1" dirty="0">
                      <a:solidFill>
                        <a:srgbClr val="FFFFFF"/>
                      </a:solidFill>
                      <a:latin typeface="Arial" panose="020B0604020202020204" pitchFamily="34" charset="0"/>
                    </a:rPr>
                    <a:t>值</a:t>
                  </a:r>
                  <a:endParaRPr lang="zh-CN" altLang="en-US" sz="1800" b="1" dirty="0">
                    <a:solidFill>
                      <a:srgbClr val="FFFFFF"/>
                    </a:solidFill>
                    <a:latin typeface="Arial" panose="020B0604020202020204" pitchFamily="34" charset="0"/>
                  </a:endParaRPr>
                </a:p>
              </p:txBody>
            </p:sp>
          </p:grpSp>
        </p:grpSp>
      </p:grpSp>
      <p:sp>
        <p:nvSpPr>
          <p:cNvPr id="4" name="Line 17"/>
          <p:cNvSpPr/>
          <p:nvPr/>
        </p:nvSpPr>
        <p:spPr>
          <a:xfrm>
            <a:off x="5867718" y="6203950"/>
            <a:ext cx="304800" cy="0"/>
          </a:xfrm>
          <a:prstGeom prst="line">
            <a:avLst/>
          </a:prstGeom>
          <a:ln w="57150" cap="sq" cmpd="sng">
            <a:solidFill>
              <a:srgbClr val="00FF00"/>
            </a:solidFill>
            <a:prstDash val="solid"/>
            <a:headEnd type="none" w="med" len="med"/>
            <a:tailEnd type="triangle" w="med" len="med"/>
          </a:ln>
        </p:spPr>
      </p:sp>
      <p:sp>
        <p:nvSpPr>
          <p:cNvPr id="5" name="Text Box 62"/>
          <p:cNvSpPr txBox="1"/>
          <p:nvPr/>
        </p:nvSpPr>
        <p:spPr>
          <a:xfrm>
            <a:off x="5220018" y="6012180"/>
            <a:ext cx="685800" cy="306705"/>
          </a:xfrm>
          <a:prstGeom prst="rect">
            <a:avLst/>
          </a:prstGeom>
          <a:noFill/>
          <a:ln w="12700">
            <a:noFill/>
          </a:ln>
        </p:spPr>
        <p:txBody>
          <a:bodyPr>
            <a:spAutoFit/>
          </a:bodyPr>
          <a:p>
            <a:pPr algn="ctr">
              <a:spcBef>
                <a:spcPct val="50000"/>
              </a:spcBef>
            </a:pPr>
            <a:r>
              <a:rPr lang="en-US" altLang="zh-CN" sz="1400" b="1" dirty="0">
                <a:solidFill>
                  <a:schemeClr val="tx1"/>
                </a:solidFill>
                <a:latin typeface="Arial" panose="020B0604020202020204" pitchFamily="34" charset="0"/>
              </a:rPr>
              <a:t>...</a:t>
            </a:r>
            <a:endParaRPr lang="en-US" altLang="zh-CN" sz="1400" b="1" dirty="0">
              <a:solidFill>
                <a:schemeClr val="tx1"/>
              </a:solidFill>
              <a:latin typeface="Arial" panose="020B0604020202020204" pitchFamily="34" charset="0"/>
            </a:endParaRPr>
          </a:p>
        </p:txBody>
      </p:sp>
      <p:sp>
        <p:nvSpPr>
          <p:cNvPr id="6" name="文本框 5"/>
          <p:cNvSpPr txBox="1"/>
          <p:nvPr/>
        </p:nvSpPr>
        <p:spPr>
          <a:xfrm>
            <a:off x="3747770" y="1046480"/>
            <a:ext cx="5144770" cy="2030095"/>
          </a:xfrm>
          <a:prstGeom prst="rect">
            <a:avLst/>
          </a:prstGeom>
          <a:noFill/>
        </p:spPr>
        <p:txBody>
          <a:bodyPr wrap="square" rtlCol="0">
            <a:spAutoFit/>
          </a:bodyPr>
          <a:p>
            <a:r>
              <a:rPr lang="en-US" altLang="zh-CN" b="1">
                <a:solidFill>
                  <a:srgbClr val="C00000"/>
                </a:solidFill>
                <a:latin typeface="Times New Roman" panose="02020603050405020304" charset="0"/>
                <a:cs typeface="Times New Roman" panose="02020603050405020304" charset="0"/>
              </a:rPr>
              <a:t>    </a:t>
            </a:r>
            <a:r>
              <a:rPr lang="zh-CN" altLang="en-US" b="1">
                <a:solidFill>
                  <a:srgbClr val="C00000"/>
                </a:solidFill>
                <a:latin typeface="Times New Roman" panose="02020603050405020304" charset="0"/>
                <a:cs typeface="Times New Roman" panose="02020603050405020304" charset="0"/>
              </a:rPr>
              <a:t>在</a:t>
            </a:r>
            <a:r>
              <a:rPr lang="zh-CN" altLang="en-US" b="1" i="1">
                <a:solidFill>
                  <a:srgbClr val="C00000"/>
                </a:solidFill>
                <a:latin typeface="Times New Roman" panose="02020603050405020304" charset="0"/>
                <a:cs typeface="Times New Roman" panose="02020603050405020304" charset="0"/>
              </a:rPr>
              <a:t>switch</a:t>
            </a:r>
            <a:r>
              <a:rPr lang="zh-CN" altLang="en-US" b="1">
                <a:solidFill>
                  <a:srgbClr val="C00000"/>
                </a:solidFill>
                <a:latin typeface="Times New Roman" panose="02020603050405020304" charset="0"/>
                <a:cs typeface="Times New Roman" panose="02020603050405020304" charset="0"/>
              </a:rPr>
              <a:t>语句中，“</a:t>
            </a:r>
            <a:r>
              <a:rPr lang="zh-CN" altLang="en-US" b="1" i="1">
                <a:solidFill>
                  <a:srgbClr val="C00000"/>
                </a:solidFill>
                <a:latin typeface="Times New Roman" panose="02020603050405020304" charset="0"/>
                <a:cs typeface="Times New Roman" panose="02020603050405020304" charset="0"/>
              </a:rPr>
              <a:t>case </a:t>
            </a:r>
            <a:r>
              <a:rPr lang="zh-CN" altLang="en-US" b="1">
                <a:solidFill>
                  <a:srgbClr val="C00000"/>
                </a:solidFill>
                <a:latin typeface="Times New Roman" panose="02020603050405020304" charset="0"/>
                <a:cs typeface="Times New Roman" panose="02020603050405020304" charset="0"/>
              </a:rPr>
              <a:t>常量表达式”只相当于一个语句标号，表达式的值和某标号相等则转向该标号执行，但不能在执行完该标号的语句后自动跳出整个switch 语句，因此会继续执行所有后面语句的情况。</a:t>
            </a:r>
            <a:endParaRPr lang="zh-CN" altLang="en-US" b="1">
              <a:solidFill>
                <a:srgbClr val="C00000"/>
              </a:solidFill>
              <a:latin typeface="Times New Roman" panose="02020603050405020304" charset="0"/>
              <a:cs typeface="Times New Roman" panose="02020603050405020304" charset="0"/>
            </a:endParaRPr>
          </a:p>
          <a:p>
            <a:r>
              <a:rPr lang="zh-CN" altLang="en-US" b="1">
                <a:solidFill>
                  <a:srgbClr val="C00000"/>
                </a:solidFill>
                <a:latin typeface="Times New Roman" panose="02020603050405020304" charset="0"/>
                <a:cs typeface="Times New Roman" panose="02020603050405020304" charset="0"/>
              </a:rPr>
              <a:t>       为此，Ｃ</a:t>
            </a:r>
            <a:r>
              <a:rPr lang="en-US" altLang="zh-CN" b="1">
                <a:solidFill>
                  <a:srgbClr val="C00000"/>
                </a:solidFill>
                <a:latin typeface="Times New Roman" panose="02020603050405020304" charset="0"/>
                <a:cs typeface="Times New Roman" panose="02020603050405020304" charset="0"/>
              </a:rPr>
              <a:t>/C++</a:t>
            </a:r>
            <a:r>
              <a:rPr lang="zh-CN" altLang="en-US" b="1">
                <a:solidFill>
                  <a:srgbClr val="C00000"/>
                </a:solidFill>
                <a:latin typeface="Times New Roman" panose="02020603050405020304" charset="0"/>
                <a:cs typeface="Times New Roman" panose="02020603050405020304" charset="0"/>
              </a:rPr>
              <a:t>语言提供了一种</a:t>
            </a:r>
            <a:r>
              <a:rPr lang="zh-CN" altLang="en-US" b="1" i="1">
                <a:solidFill>
                  <a:srgbClr val="C00000"/>
                </a:solidFill>
                <a:latin typeface="Times New Roman" panose="02020603050405020304" charset="0"/>
                <a:cs typeface="Times New Roman" panose="02020603050405020304" charset="0"/>
              </a:rPr>
              <a:t>break</a:t>
            </a:r>
            <a:r>
              <a:rPr lang="zh-CN" altLang="en-US" b="1">
                <a:solidFill>
                  <a:srgbClr val="C00000"/>
                </a:solidFill>
                <a:latin typeface="Times New Roman" panose="02020603050405020304" charset="0"/>
                <a:cs typeface="Times New Roman" panose="02020603050405020304" charset="0"/>
              </a:rPr>
              <a:t>语句，其功能是可以跳出它所在的</a:t>
            </a:r>
            <a:r>
              <a:rPr lang="zh-CN" altLang="en-US" b="1" i="1">
                <a:solidFill>
                  <a:srgbClr val="C00000"/>
                </a:solidFill>
                <a:latin typeface="Times New Roman" panose="02020603050405020304" charset="0"/>
                <a:cs typeface="Times New Roman" panose="02020603050405020304" charset="0"/>
              </a:rPr>
              <a:t>switch</a:t>
            </a:r>
            <a:r>
              <a:rPr lang="zh-CN" altLang="en-US" b="1">
                <a:solidFill>
                  <a:srgbClr val="C00000"/>
                </a:solidFill>
                <a:latin typeface="Times New Roman" panose="02020603050405020304" charset="0"/>
                <a:cs typeface="Times New Roman" panose="02020603050405020304" charset="0"/>
              </a:rPr>
              <a:t>语句。</a:t>
            </a:r>
            <a:endParaRPr lang="zh-CN" altLang="en-US" b="1">
              <a:solidFill>
                <a:srgbClr val="C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Multi branch structure</a:t>
            </a:r>
            <a:br>
              <a:rPr lang="zh-CN" altLang="en-US"/>
            </a:br>
            <a:endParaRPr lang="zh-CN" altLang="en-US"/>
          </a:p>
        </p:txBody>
      </p:sp>
      <p:sp>
        <p:nvSpPr>
          <p:cNvPr id="3" name="内容占位符 2"/>
          <p:cNvSpPr>
            <a:spLocks noGrp="1"/>
          </p:cNvSpPr>
          <p:nvPr>
            <p:ph idx="1"/>
          </p:nvPr>
        </p:nvSpPr>
        <p:spPr/>
        <p:txBody>
          <a:bodyPr/>
          <a:p>
            <a:r>
              <a:rPr lang="zh-CN" altLang="en-US">
                <a:sym typeface="+mn-ea"/>
              </a:rPr>
              <a:t>switch</a:t>
            </a:r>
            <a:r>
              <a:rPr lang="zh-CN" altLang="en-US" i="0">
                <a:sym typeface="+mn-ea"/>
              </a:rPr>
              <a:t>语句</a:t>
            </a:r>
            <a:endParaRPr lang="zh-CN" altLang="en-US" i="0">
              <a:sym typeface="+mn-ea"/>
            </a:endParaRPr>
          </a:p>
          <a:p>
            <a:pPr lvl="1"/>
            <a:r>
              <a:rPr lang="zh-CN" altLang="en-US">
                <a:sym typeface="+mn-ea"/>
              </a:rPr>
              <a:t>case</a:t>
            </a:r>
            <a:r>
              <a:rPr lang="zh-CN" altLang="en-US" i="0">
                <a:sym typeface="+mn-ea"/>
              </a:rPr>
              <a:t>语句出现的次序</a:t>
            </a:r>
            <a:endParaRPr lang="zh-CN" altLang="en-US" i="0">
              <a:sym typeface="+mn-ea"/>
            </a:endParaRPr>
          </a:p>
          <a:p>
            <a:pPr marL="457200" lvl="1" indent="0">
              <a:buNone/>
            </a:pPr>
            <a:r>
              <a:rPr lang="zh-CN" altLang="en-US" i="0">
                <a:sym typeface="+mn-ea"/>
              </a:rPr>
              <a:t>并不影响执行结果</a:t>
            </a:r>
            <a:endParaRPr lang="zh-CN" altLang="en-US" i="0">
              <a:sym typeface="+mn-ea"/>
            </a:endParaRPr>
          </a:p>
          <a:p>
            <a:pPr lvl="1"/>
            <a:r>
              <a:rPr lang="en-US" altLang="zh-CN">
                <a:sym typeface="+mn-ea"/>
              </a:rPr>
              <a:t>break</a:t>
            </a:r>
            <a:r>
              <a:rPr lang="zh-CN" altLang="en-US" i="0">
                <a:sym typeface="+mn-ea"/>
              </a:rPr>
              <a:t>根据需要添加</a:t>
            </a:r>
            <a:endParaRPr lang="zh-CN" altLang="en-US" i="0">
              <a:sym typeface="+mn-ea"/>
            </a:endParaRPr>
          </a:p>
          <a:p>
            <a:pPr lvl="1"/>
            <a:endParaRPr lang="zh-CN" altLang="en-US"/>
          </a:p>
        </p:txBody>
      </p:sp>
      <p:grpSp>
        <p:nvGrpSpPr>
          <p:cNvPr id="288773" name="Group 5"/>
          <p:cNvGrpSpPr/>
          <p:nvPr/>
        </p:nvGrpSpPr>
        <p:grpSpPr>
          <a:xfrm>
            <a:off x="1994853" y="901065"/>
            <a:ext cx="7162800" cy="5867400"/>
            <a:chOff x="960" y="144"/>
            <a:chExt cx="4512" cy="3696"/>
          </a:xfrm>
        </p:grpSpPr>
        <p:sp>
          <p:nvSpPr>
            <p:cNvPr id="34823" name="AutoShape 6"/>
            <p:cNvSpPr/>
            <p:nvPr/>
          </p:nvSpPr>
          <p:spPr>
            <a:xfrm>
              <a:off x="960" y="2736"/>
              <a:ext cx="768" cy="432"/>
            </a:xfrm>
            <a:prstGeom prst="flowChartDecision">
              <a:avLst/>
            </a:prstGeom>
            <a:solidFill>
              <a:schemeClr val="bg1"/>
            </a:solidFill>
            <a:ln w="12700" cap="sq" cmpd="sng">
              <a:solidFill>
                <a:srgbClr val="00FF00"/>
              </a:solidFill>
              <a:prstDash val="solid"/>
              <a:miter/>
              <a:headEnd type="none" w="med" len="med"/>
              <a:tailEnd type="none" w="med" len="med"/>
            </a:ln>
          </p:spPr>
          <p:txBody>
            <a:bodyPr wrap="none" anchor="ctr" anchorCtr="0"/>
            <a:p>
              <a:pPr algn="ctr"/>
              <a:r>
                <a:rPr lang="en-US" altLang="zh-CN" b="1" dirty="0">
                  <a:solidFill>
                    <a:srgbClr val="000000"/>
                  </a:solidFill>
                  <a:latin typeface="楷体_GB2312" pitchFamily="49" charset="-122"/>
                  <a:ea typeface="楷体_GB2312" pitchFamily="49" charset="-122"/>
                </a:rPr>
                <a:t>break</a:t>
              </a:r>
              <a:endParaRPr lang="en-US" altLang="zh-CN" b="1" dirty="0">
                <a:solidFill>
                  <a:srgbClr val="000000"/>
                </a:solidFill>
                <a:latin typeface="楷体_GB2312" pitchFamily="49" charset="-122"/>
                <a:ea typeface="楷体_GB2312" pitchFamily="49" charset="-122"/>
              </a:endParaRPr>
            </a:p>
          </p:txBody>
        </p:sp>
        <p:sp>
          <p:nvSpPr>
            <p:cNvPr id="34824" name="AutoShape 7"/>
            <p:cNvSpPr/>
            <p:nvPr/>
          </p:nvSpPr>
          <p:spPr>
            <a:xfrm>
              <a:off x="3600" y="2736"/>
              <a:ext cx="768" cy="432"/>
            </a:xfrm>
            <a:prstGeom prst="flowChartDecision">
              <a:avLst/>
            </a:prstGeom>
            <a:solidFill>
              <a:schemeClr val="bg1"/>
            </a:solidFill>
            <a:ln w="12700" cap="sq" cmpd="sng">
              <a:solidFill>
                <a:srgbClr val="00FF00"/>
              </a:solidFill>
              <a:prstDash val="solid"/>
              <a:miter/>
              <a:headEnd type="none" w="med" len="med"/>
              <a:tailEnd type="none" w="med" len="med"/>
            </a:ln>
          </p:spPr>
          <p:txBody>
            <a:bodyPr wrap="none" anchor="ctr" anchorCtr="0"/>
            <a:p>
              <a:pPr algn="ctr"/>
              <a:r>
                <a:rPr lang="en-US" altLang="zh-CN" b="1" dirty="0">
                  <a:solidFill>
                    <a:srgbClr val="000000"/>
                  </a:solidFill>
                  <a:latin typeface="楷体_GB2312" pitchFamily="49" charset="-122"/>
                  <a:ea typeface="楷体_GB2312" pitchFamily="49" charset="-122"/>
                </a:rPr>
                <a:t>break</a:t>
              </a:r>
              <a:endParaRPr lang="en-US" altLang="zh-CN" b="1" dirty="0">
                <a:solidFill>
                  <a:srgbClr val="000000"/>
                </a:solidFill>
                <a:latin typeface="楷体_GB2312" pitchFamily="49" charset="-122"/>
                <a:ea typeface="楷体_GB2312" pitchFamily="49" charset="-122"/>
              </a:endParaRPr>
            </a:p>
          </p:txBody>
        </p:sp>
        <p:grpSp>
          <p:nvGrpSpPr>
            <p:cNvPr id="34825" name="Group 8"/>
            <p:cNvGrpSpPr/>
            <p:nvPr/>
          </p:nvGrpSpPr>
          <p:grpSpPr>
            <a:xfrm>
              <a:off x="1008" y="144"/>
              <a:ext cx="4464" cy="3696"/>
              <a:chOff x="1008" y="144"/>
              <a:chExt cx="4464" cy="3696"/>
            </a:xfrm>
          </p:grpSpPr>
          <p:sp>
            <p:nvSpPr>
              <p:cNvPr id="34826" name="Line 9"/>
              <p:cNvSpPr/>
              <p:nvPr/>
            </p:nvSpPr>
            <p:spPr>
              <a:xfrm>
                <a:off x="1824" y="2256"/>
                <a:ext cx="192" cy="0"/>
              </a:xfrm>
              <a:prstGeom prst="line">
                <a:avLst/>
              </a:prstGeom>
              <a:ln w="57150" cap="sq" cmpd="sng">
                <a:solidFill>
                  <a:srgbClr val="00FF00"/>
                </a:solidFill>
                <a:prstDash val="solid"/>
                <a:headEnd type="none" w="med" len="med"/>
                <a:tailEnd type="triangle" w="med" len="med"/>
              </a:ln>
            </p:spPr>
          </p:sp>
          <p:sp>
            <p:nvSpPr>
              <p:cNvPr id="34827" name="Line 10"/>
              <p:cNvSpPr/>
              <p:nvPr/>
            </p:nvSpPr>
            <p:spPr>
              <a:xfrm>
                <a:off x="2304" y="2400"/>
                <a:ext cx="0" cy="336"/>
              </a:xfrm>
              <a:prstGeom prst="line">
                <a:avLst/>
              </a:prstGeom>
              <a:ln w="57150" cap="sq" cmpd="sng">
                <a:solidFill>
                  <a:srgbClr val="00FF00"/>
                </a:solidFill>
                <a:prstDash val="solid"/>
                <a:headEnd type="none" w="med" len="med"/>
                <a:tailEnd type="triangle" w="med" len="med"/>
              </a:ln>
            </p:spPr>
          </p:sp>
          <p:sp>
            <p:nvSpPr>
              <p:cNvPr id="34828" name="Text Box 11"/>
              <p:cNvSpPr txBox="1"/>
              <p:nvPr/>
            </p:nvSpPr>
            <p:spPr>
              <a:xfrm>
                <a:off x="3600" y="3072"/>
                <a:ext cx="432" cy="288"/>
              </a:xfrm>
              <a:prstGeom prst="rect">
                <a:avLst/>
              </a:prstGeom>
              <a:noFill/>
              <a:ln w="12700">
                <a:noFill/>
              </a:ln>
            </p:spPr>
            <p:txBody>
              <a:bodyPr>
                <a:spAutoFit/>
              </a:bodyPr>
              <a:p>
                <a:pPr algn="ctr">
                  <a:spcBef>
                    <a:spcPct val="50000"/>
                  </a:spcBef>
                </a:pPr>
                <a:r>
                  <a:rPr lang="zh-CN" altLang="en-US" b="1" dirty="0">
                    <a:solidFill>
                      <a:srgbClr val="FFFFFF"/>
                    </a:solidFill>
                    <a:latin typeface="Arial" panose="020B0604020202020204" pitchFamily="34" charset="0"/>
                  </a:rPr>
                  <a:t>有</a:t>
                </a:r>
                <a:endParaRPr lang="zh-CN" altLang="en-US" b="1" dirty="0">
                  <a:solidFill>
                    <a:srgbClr val="FFFFFF"/>
                  </a:solidFill>
                  <a:latin typeface="Arial" panose="020B0604020202020204" pitchFamily="34" charset="0"/>
                </a:endParaRPr>
              </a:p>
            </p:txBody>
          </p:sp>
          <p:grpSp>
            <p:nvGrpSpPr>
              <p:cNvPr id="34829" name="Group 12"/>
              <p:cNvGrpSpPr/>
              <p:nvPr/>
            </p:nvGrpSpPr>
            <p:grpSpPr>
              <a:xfrm>
                <a:off x="1008" y="144"/>
                <a:ext cx="4464" cy="3696"/>
                <a:chOff x="1008" y="144"/>
                <a:chExt cx="4464" cy="3696"/>
              </a:xfrm>
            </p:grpSpPr>
            <p:sp>
              <p:nvSpPr>
                <p:cNvPr id="34830" name="Line 13"/>
                <p:cNvSpPr/>
                <p:nvPr/>
              </p:nvSpPr>
              <p:spPr>
                <a:xfrm>
                  <a:off x="1344" y="3168"/>
                  <a:ext cx="0" cy="336"/>
                </a:xfrm>
                <a:prstGeom prst="line">
                  <a:avLst/>
                </a:prstGeom>
                <a:ln w="57150" cap="sq" cmpd="sng">
                  <a:solidFill>
                    <a:srgbClr val="00FF00"/>
                  </a:solidFill>
                  <a:prstDash val="solid"/>
                  <a:headEnd type="none" w="med" len="med"/>
                  <a:tailEnd type="triangle" w="med" len="med"/>
                </a:ln>
              </p:spPr>
            </p:sp>
            <p:sp>
              <p:nvSpPr>
                <p:cNvPr id="34831" name="Line 14"/>
                <p:cNvSpPr/>
                <p:nvPr/>
              </p:nvSpPr>
              <p:spPr>
                <a:xfrm>
                  <a:off x="1680" y="2928"/>
                  <a:ext cx="144" cy="0"/>
                </a:xfrm>
                <a:prstGeom prst="line">
                  <a:avLst/>
                </a:prstGeom>
                <a:ln w="57150" cap="sq" cmpd="sng">
                  <a:solidFill>
                    <a:srgbClr val="00FF00"/>
                  </a:solidFill>
                  <a:prstDash val="solid"/>
                  <a:headEnd type="none" w="med" len="med"/>
                  <a:tailEnd type="none" w="med" len="med"/>
                </a:ln>
              </p:spPr>
            </p:sp>
            <p:sp>
              <p:nvSpPr>
                <p:cNvPr id="34832" name="Line 15"/>
                <p:cNvSpPr/>
                <p:nvPr/>
              </p:nvSpPr>
              <p:spPr>
                <a:xfrm>
                  <a:off x="2640" y="2928"/>
                  <a:ext cx="144" cy="0"/>
                </a:xfrm>
                <a:prstGeom prst="line">
                  <a:avLst/>
                </a:prstGeom>
                <a:ln w="57150" cap="sq" cmpd="sng">
                  <a:solidFill>
                    <a:srgbClr val="00FF00"/>
                  </a:solidFill>
                  <a:prstDash val="solid"/>
                  <a:headEnd type="none" w="med" len="med"/>
                  <a:tailEnd type="none" w="med" len="med"/>
                </a:ln>
              </p:spPr>
            </p:sp>
            <p:sp>
              <p:nvSpPr>
                <p:cNvPr id="34833" name="Line 16"/>
                <p:cNvSpPr/>
                <p:nvPr/>
              </p:nvSpPr>
              <p:spPr>
                <a:xfrm>
                  <a:off x="2784" y="2256"/>
                  <a:ext cx="0" cy="672"/>
                </a:xfrm>
                <a:prstGeom prst="line">
                  <a:avLst/>
                </a:prstGeom>
                <a:ln w="57150" cap="sq" cmpd="sng">
                  <a:solidFill>
                    <a:srgbClr val="00FF00"/>
                  </a:solidFill>
                  <a:prstDash val="solid"/>
                  <a:headEnd type="none" w="med" len="med"/>
                  <a:tailEnd type="none" w="med" len="med"/>
                </a:ln>
              </p:spPr>
            </p:sp>
            <p:sp>
              <p:nvSpPr>
                <p:cNvPr id="34834" name="Line 17"/>
                <p:cNvSpPr/>
                <p:nvPr/>
              </p:nvSpPr>
              <p:spPr>
                <a:xfrm>
                  <a:off x="2784" y="2256"/>
                  <a:ext cx="192" cy="0"/>
                </a:xfrm>
                <a:prstGeom prst="line">
                  <a:avLst/>
                </a:prstGeom>
                <a:ln w="57150" cap="sq" cmpd="sng">
                  <a:solidFill>
                    <a:srgbClr val="00FF00"/>
                  </a:solidFill>
                  <a:prstDash val="solid"/>
                  <a:headEnd type="none" w="med" len="med"/>
                  <a:tailEnd type="triangle" w="med" len="med"/>
                </a:ln>
              </p:spPr>
            </p:sp>
            <p:sp>
              <p:nvSpPr>
                <p:cNvPr id="34835" name="Text Box 18"/>
                <p:cNvSpPr txBox="1"/>
                <p:nvPr/>
              </p:nvSpPr>
              <p:spPr>
                <a:xfrm>
                  <a:off x="2448" y="2592"/>
                  <a:ext cx="432" cy="327"/>
                </a:xfrm>
                <a:prstGeom prst="rect">
                  <a:avLst/>
                </a:prstGeom>
                <a:noFill/>
                <a:ln w="12700">
                  <a:noFill/>
                </a:ln>
              </p:spPr>
              <p:txBody>
                <a:bodyPr>
                  <a:spAutoFit/>
                </a:bodyPr>
                <a:p>
                  <a:pPr algn="ctr">
                    <a:spcBef>
                      <a:spcPct val="50000"/>
                    </a:spcBef>
                  </a:pPr>
                  <a:r>
                    <a:rPr lang="zh-CN" altLang="en-US" sz="2800" dirty="0">
                      <a:solidFill>
                        <a:srgbClr val="FFFFFF"/>
                      </a:solidFill>
                      <a:latin typeface="Arial" panose="020B0604020202020204" pitchFamily="34" charset="0"/>
                    </a:rPr>
                    <a:t>无</a:t>
                  </a:r>
                  <a:endParaRPr lang="zh-CN" altLang="en-US" sz="2800" dirty="0">
                    <a:solidFill>
                      <a:srgbClr val="FFFFFF"/>
                    </a:solidFill>
                    <a:latin typeface="Arial" panose="020B0604020202020204" pitchFamily="34" charset="0"/>
                  </a:endParaRPr>
                </a:p>
              </p:txBody>
            </p:sp>
            <p:sp>
              <p:nvSpPr>
                <p:cNvPr id="34836" name="Line 19"/>
                <p:cNvSpPr/>
                <p:nvPr/>
              </p:nvSpPr>
              <p:spPr>
                <a:xfrm>
                  <a:off x="3984" y="2400"/>
                  <a:ext cx="0" cy="336"/>
                </a:xfrm>
                <a:prstGeom prst="line">
                  <a:avLst/>
                </a:prstGeom>
                <a:ln w="57150" cap="sq" cmpd="sng">
                  <a:solidFill>
                    <a:srgbClr val="00FF00"/>
                  </a:solidFill>
                  <a:prstDash val="solid"/>
                  <a:headEnd type="none" w="med" len="med"/>
                  <a:tailEnd type="triangle" w="med" len="med"/>
                </a:ln>
              </p:spPr>
            </p:sp>
            <p:sp>
              <p:nvSpPr>
                <p:cNvPr id="34837" name="Line 20"/>
                <p:cNvSpPr/>
                <p:nvPr/>
              </p:nvSpPr>
              <p:spPr>
                <a:xfrm>
                  <a:off x="4320" y="2928"/>
                  <a:ext cx="144" cy="0"/>
                </a:xfrm>
                <a:prstGeom prst="line">
                  <a:avLst/>
                </a:prstGeom>
                <a:ln w="57150" cap="sq" cmpd="sng">
                  <a:solidFill>
                    <a:srgbClr val="00FF00"/>
                  </a:solidFill>
                  <a:prstDash val="solid"/>
                  <a:headEnd type="none" w="med" len="med"/>
                  <a:tailEnd type="none" w="med" len="med"/>
                </a:ln>
              </p:spPr>
            </p:sp>
            <p:sp>
              <p:nvSpPr>
                <p:cNvPr id="34838" name="Line 21"/>
                <p:cNvSpPr/>
                <p:nvPr/>
              </p:nvSpPr>
              <p:spPr>
                <a:xfrm>
                  <a:off x="4464" y="2256"/>
                  <a:ext cx="0" cy="672"/>
                </a:xfrm>
                <a:prstGeom prst="line">
                  <a:avLst/>
                </a:prstGeom>
                <a:ln w="57150" cap="sq" cmpd="sng">
                  <a:solidFill>
                    <a:srgbClr val="00FF00"/>
                  </a:solidFill>
                  <a:prstDash val="solid"/>
                  <a:headEnd type="none" w="med" len="med"/>
                  <a:tailEnd type="none" w="med" len="med"/>
                </a:ln>
              </p:spPr>
            </p:sp>
            <p:grpSp>
              <p:nvGrpSpPr>
                <p:cNvPr id="34839" name="Group 22"/>
                <p:cNvGrpSpPr/>
                <p:nvPr/>
              </p:nvGrpSpPr>
              <p:grpSpPr>
                <a:xfrm>
                  <a:off x="1008" y="144"/>
                  <a:ext cx="4464" cy="3696"/>
                  <a:chOff x="1008" y="144"/>
                  <a:chExt cx="4464" cy="3696"/>
                </a:xfrm>
              </p:grpSpPr>
              <p:sp>
                <p:nvSpPr>
                  <p:cNvPr id="34840" name="AutoShape 23"/>
                  <p:cNvSpPr/>
                  <p:nvPr/>
                </p:nvSpPr>
                <p:spPr>
                  <a:xfrm>
                    <a:off x="1920" y="2736"/>
                    <a:ext cx="768" cy="432"/>
                  </a:xfrm>
                  <a:prstGeom prst="flowChartDecision">
                    <a:avLst/>
                  </a:prstGeom>
                  <a:solidFill>
                    <a:schemeClr val="bg1"/>
                  </a:solidFill>
                  <a:ln w="12700" cap="sq" cmpd="sng">
                    <a:solidFill>
                      <a:srgbClr val="00FF00"/>
                    </a:solidFill>
                    <a:prstDash val="solid"/>
                    <a:miter/>
                    <a:headEnd type="none" w="med" len="med"/>
                    <a:tailEnd type="none" w="med" len="med"/>
                  </a:ln>
                </p:spPr>
                <p:txBody>
                  <a:bodyPr wrap="none" anchor="ctr" anchorCtr="0"/>
                  <a:p>
                    <a:pPr algn="ctr"/>
                    <a:r>
                      <a:rPr lang="en-US" altLang="zh-CN" b="1" dirty="0">
                        <a:solidFill>
                          <a:srgbClr val="000000"/>
                        </a:solidFill>
                        <a:latin typeface="楷体_GB2312" pitchFamily="49" charset="-122"/>
                        <a:ea typeface="楷体_GB2312" pitchFamily="49" charset="-122"/>
                      </a:rPr>
                      <a:t>break</a:t>
                    </a:r>
                    <a:endParaRPr lang="en-US" altLang="zh-CN" b="1" dirty="0">
                      <a:solidFill>
                        <a:srgbClr val="000000"/>
                      </a:solidFill>
                      <a:latin typeface="楷体_GB2312" pitchFamily="49" charset="-122"/>
                      <a:ea typeface="楷体_GB2312" pitchFamily="49" charset="-122"/>
                    </a:endParaRPr>
                  </a:p>
                </p:txBody>
              </p:sp>
              <p:sp>
                <p:nvSpPr>
                  <p:cNvPr id="34841" name="Line 24"/>
                  <p:cNvSpPr/>
                  <p:nvPr/>
                </p:nvSpPr>
                <p:spPr>
                  <a:xfrm>
                    <a:off x="1344" y="2400"/>
                    <a:ext cx="0" cy="336"/>
                  </a:xfrm>
                  <a:prstGeom prst="line">
                    <a:avLst/>
                  </a:prstGeom>
                  <a:ln w="57150" cap="sq" cmpd="sng">
                    <a:solidFill>
                      <a:srgbClr val="00FF00"/>
                    </a:solidFill>
                    <a:prstDash val="solid"/>
                    <a:headEnd type="none" w="med" len="med"/>
                    <a:tailEnd type="triangle" w="med" len="med"/>
                  </a:ln>
                </p:spPr>
              </p:sp>
              <p:sp>
                <p:nvSpPr>
                  <p:cNvPr id="34842" name="Line 25"/>
                  <p:cNvSpPr/>
                  <p:nvPr/>
                </p:nvSpPr>
                <p:spPr>
                  <a:xfrm>
                    <a:off x="1824" y="2256"/>
                    <a:ext cx="0" cy="672"/>
                  </a:xfrm>
                  <a:prstGeom prst="line">
                    <a:avLst/>
                  </a:prstGeom>
                  <a:ln w="57150" cap="sq" cmpd="sng">
                    <a:solidFill>
                      <a:srgbClr val="00FF00"/>
                    </a:solidFill>
                    <a:prstDash val="solid"/>
                    <a:headEnd type="none" w="med" len="med"/>
                    <a:tailEnd type="none" w="med" len="med"/>
                  </a:ln>
                </p:spPr>
              </p:sp>
              <p:sp>
                <p:nvSpPr>
                  <p:cNvPr id="34843" name="Text Box 26"/>
                  <p:cNvSpPr txBox="1"/>
                  <p:nvPr/>
                </p:nvSpPr>
                <p:spPr>
                  <a:xfrm>
                    <a:off x="1872" y="3120"/>
                    <a:ext cx="432" cy="327"/>
                  </a:xfrm>
                  <a:prstGeom prst="rect">
                    <a:avLst/>
                  </a:prstGeom>
                  <a:noFill/>
                  <a:ln w="12700">
                    <a:noFill/>
                  </a:ln>
                </p:spPr>
                <p:txBody>
                  <a:bodyPr>
                    <a:spAutoFit/>
                  </a:bodyPr>
                  <a:p>
                    <a:pPr algn="ctr">
                      <a:spcBef>
                        <a:spcPct val="50000"/>
                      </a:spcBef>
                    </a:pPr>
                    <a:r>
                      <a:rPr lang="zh-CN" altLang="en-US" sz="2800" dirty="0">
                        <a:solidFill>
                          <a:srgbClr val="FFFFFF"/>
                        </a:solidFill>
                        <a:latin typeface="Arial" panose="020B0604020202020204" pitchFamily="34" charset="0"/>
                      </a:rPr>
                      <a:t>有</a:t>
                    </a:r>
                    <a:endParaRPr lang="zh-CN" altLang="en-US" sz="2800" dirty="0">
                      <a:solidFill>
                        <a:srgbClr val="FFFFFF"/>
                      </a:solidFill>
                      <a:latin typeface="Arial" panose="020B0604020202020204" pitchFamily="34" charset="0"/>
                    </a:endParaRPr>
                  </a:p>
                </p:txBody>
              </p:sp>
              <p:sp>
                <p:nvSpPr>
                  <p:cNvPr id="34844" name="Text Box 27"/>
                  <p:cNvSpPr txBox="1"/>
                  <p:nvPr/>
                </p:nvSpPr>
                <p:spPr>
                  <a:xfrm>
                    <a:off x="1488" y="2592"/>
                    <a:ext cx="432" cy="327"/>
                  </a:xfrm>
                  <a:prstGeom prst="rect">
                    <a:avLst/>
                  </a:prstGeom>
                  <a:noFill/>
                  <a:ln w="12700">
                    <a:noFill/>
                  </a:ln>
                </p:spPr>
                <p:txBody>
                  <a:bodyPr>
                    <a:spAutoFit/>
                  </a:bodyPr>
                  <a:p>
                    <a:pPr algn="ctr">
                      <a:spcBef>
                        <a:spcPct val="50000"/>
                      </a:spcBef>
                    </a:pPr>
                    <a:r>
                      <a:rPr lang="zh-CN" altLang="en-US" sz="2800" dirty="0">
                        <a:solidFill>
                          <a:srgbClr val="FFFFFF"/>
                        </a:solidFill>
                        <a:latin typeface="Arial" panose="020B0604020202020204" pitchFamily="34" charset="0"/>
                      </a:rPr>
                      <a:t>无</a:t>
                    </a:r>
                    <a:endParaRPr lang="zh-CN" altLang="en-US" sz="2800" dirty="0">
                      <a:solidFill>
                        <a:srgbClr val="FFFFFF"/>
                      </a:solidFill>
                      <a:latin typeface="Arial" panose="020B0604020202020204" pitchFamily="34" charset="0"/>
                    </a:endParaRPr>
                  </a:p>
                </p:txBody>
              </p:sp>
              <p:sp>
                <p:nvSpPr>
                  <p:cNvPr id="34845" name="Line 28"/>
                  <p:cNvSpPr/>
                  <p:nvPr/>
                </p:nvSpPr>
                <p:spPr>
                  <a:xfrm>
                    <a:off x="2304" y="3168"/>
                    <a:ext cx="0" cy="336"/>
                  </a:xfrm>
                  <a:prstGeom prst="line">
                    <a:avLst/>
                  </a:prstGeom>
                  <a:ln w="57150" cap="sq" cmpd="sng">
                    <a:solidFill>
                      <a:srgbClr val="00FF00"/>
                    </a:solidFill>
                    <a:prstDash val="solid"/>
                    <a:headEnd type="none" w="med" len="med"/>
                    <a:tailEnd type="triangle" w="med" len="med"/>
                  </a:ln>
                </p:spPr>
              </p:sp>
              <p:sp>
                <p:nvSpPr>
                  <p:cNvPr id="34846" name="Line 29"/>
                  <p:cNvSpPr/>
                  <p:nvPr/>
                </p:nvSpPr>
                <p:spPr>
                  <a:xfrm>
                    <a:off x="3984" y="3168"/>
                    <a:ext cx="0" cy="336"/>
                  </a:xfrm>
                  <a:prstGeom prst="line">
                    <a:avLst/>
                  </a:prstGeom>
                  <a:ln w="57150" cap="sq" cmpd="sng">
                    <a:solidFill>
                      <a:srgbClr val="00FF00"/>
                    </a:solidFill>
                    <a:prstDash val="solid"/>
                    <a:headEnd type="none" w="med" len="med"/>
                    <a:tailEnd type="triangle" w="med" len="med"/>
                  </a:ln>
                </p:spPr>
              </p:sp>
              <p:sp>
                <p:nvSpPr>
                  <p:cNvPr id="34847" name="Line 30"/>
                  <p:cNvSpPr/>
                  <p:nvPr/>
                </p:nvSpPr>
                <p:spPr>
                  <a:xfrm>
                    <a:off x="1344" y="3504"/>
                    <a:ext cx="2640" cy="0"/>
                  </a:xfrm>
                  <a:prstGeom prst="line">
                    <a:avLst/>
                  </a:prstGeom>
                  <a:ln w="57150" cap="sq" cmpd="sng">
                    <a:solidFill>
                      <a:srgbClr val="00FF00"/>
                    </a:solidFill>
                    <a:prstDash val="solid"/>
                    <a:headEnd type="none" w="med" len="med"/>
                    <a:tailEnd type="none" w="med" len="med"/>
                  </a:ln>
                </p:spPr>
              </p:sp>
              <p:sp>
                <p:nvSpPr>
                  <p:cNvPr id="34848" name="Text Box 31"/>
                  <p:cNvSpPr txBox="1"/>
                  <p:nvPr/>
                </p:nvSpPr>
                <p:spPr>
                  <a:xfrm>
                    <a:off x="1008" y="3120"/>
                    <a:ext cx="432" cy="327"/>
                  </a:xfrm>
                  <a:prstGeom prst="rect">
                    <a:avLst/>
                  </a:prstGeom>
                  <a:noFill/>
                  <a:ln w="12700">
                    <a:noFill/>
                  </a:ln>
                </p:spPr>
                <p:txBody>
                  <a:bodyPr>
                    <a:spAutoFit/>
                  </a:bodyPr>
                  <a:p>
                    <a:pPr algn="ctr">
                      <a:spcBef>
                        <a:spcPct val="50000"/>
                      </a:spcBef>
                    </a:pPr>
                    <a:r>
                      <a:rPr lang="zh-CN" altLang="en-US" sz="2800" dirty="0">
                        <a:solidFill>
                          <a:srgbClr val="FFFFFF"/>
                        </a:solidFill>
                        <a:latin typeface="Arial" panose="020B0604020202020204" pitchFamily="34" charset="0"/>
                      </a:rPr>
                      <a:t>有</a:t>
                    </a:r>
                    <a:endParaRPr lang="zh-CN" altLang="en-US" sz="2800" dirty="0">
                      <a:solidFill>
                        <a:srgbClr val="FFFFFF"/>
                      </a:solidFill>
                      <a:latin typeface="Arial" panose="020B0604020202020204" pitchFamily="34" charset="0"/>
                    </a:endParaRPr>
                  </a:p>
                </p:txBody>
              </p:sp>
              <p:sp>
                <p:nvSpPr>
                  <p:cNvPr id="34849" name="Line 32"/>
                  <p:cNvSpPr/>
                  <p:nvPr/>
                </p:nvSpPr>
                <p:spPr>
                  <a:xfrm>
                    <a:off x="2592" y="3504"/>
                    <a:ext cx="0" cy="336"/>
                  </a:xfrm>
                  <a:prstGeom prst="line">
                    <a:avLst/>
                  </a:prstGeom>
                  <a:ln w="57150" cap="sq" cmpd="sng">
                    <a:solidFill>
                      <a:srgbClr val="00FF00"/>
                    </a:solidFill>
                    <a:prstDash val="solid"/>
                    <a:headEnd type="none" w="med" len="med"/>
                    <a:tailEnd type="triangle" w="med" len="med"/>
                  </a:ln>
                </p:spPr>
              </p:sp>
              <p:grpSp>
                <p:nvGrpSpPr>
                  <p:cNvPr id="34850" name="Group 33"/>
                  <p:cNvGrpSpPr/>
                  <p:nvPr/>
                </p:nvGrpSpPr>
                <p:grpSpPr>
                  <a:xfrm>
                    <a:off x="1008" y="144"/>
                    <a:ext cx="4464" cy="2775"/>
                    <a:chOff x="1008" y="144"/>
                    <a:chExt cx="4464" cy="2775"/>
                  </a:xfrm>
                </p:grpSpPr>
                <p:sp>
                  <p:nvSpPr>
                    <p:cNvPr id="34851" name="Text Box 34"/>
                    <p:cNvSpPr txBox="1"/>
                    <p:nvPr/>
                  </p:nvSpPr>
                  <p:spPr>
                    <a:xfrm>
                      <a:off x="2784" y="480"/>
                      <a:ext cx="1104"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计算表达式</a:t>
                      </a:r>
                      <a:endParaRPr lang="zh-CN" altLang="en-US" b="1" dirty="0">
                        <a:solidFill>
                          <a:srgbClr val="000000"/>
                        </a:solidFill>
                        <a:latin typeface="楷体_GB2312" pitchFamily="49" charset="-122"/>
                        <a:ea typeface="楷体_GB2312" pitchFamily="49" charset="-122"/>
                      </a:endParaRPr>
                    </a:p>
                  </p:txBody>
                </p:sp>
                <p:sp>
                  <p:nvSpPr>
                    <p:cNvPr id="34852" name="Text Box 35"/>
                    <p:cNvSpPr txBox="1"/>
                    <p:nvPr/>
                  </p:nvSpPr>
                  <p:spPr>
                    <a:xfrm>
                      <a:off x="1008" y="1488"/>
                      <a:ext cx="720"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常量</a:t>
                      </a:r>
                      <a:r>
                        <a:rPr lang="en-US" altLang="zh-CN" b="1" dirty="0">
                          <a:solidFill>
                            <a:srgbClr val="000000"/>
                          </a:solidFill>
                          <a:latin typeface="楷体_GB2312" pitchFamily="49" charset="-122"/>
                          <a:ea typeface="楷体_GB2312" pitchFamily="49" charset="-122"/>
                        </a:rPr>
                        <a:t>1</a:t>
                      </a:r>
                      <a:endParaRPr lang="en-US" altLang="zh-CN" b="1" dirty="0">
                        <a:solidFill>
                          <a:srgbClr val="000000"/>
                        </a:solidFill>
                        <a:latin typeface="楷体_GB2312" pitchFamily="49" charset="-122"/>
                        <a:ea typeface="楷体_GB2312" pitchFamily="49" charset="-122"/>
                      </a:endParaRPr>
                    </a:p>
                  </p:txBody>
                </p:sp>
                <p:sp>
                  <p:nvSpPr>
                    <p:cNvPr id="34853" name="Text Box 36"/>
                    <p:cNvSpPr txBox="1"/>
                    <p:nvPr/>
                  </p:nvSpPr>
                  <p:spPr>
                    <a:xfrm>
                      <a:off x="2016" y="1488"/>
                      <a:ext cx="672"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常量</a:t>
                      </a:r>
                      <a:r>
                        <a:rPr lang="en-US" altLang="zh-CN" b="1" dirty="0">
                          <a:solidFill>
                            <a:srgbClr val="000000"/>
                          </a:solidFill>
                          <a:latin typeface="楷体_GB2312" pitchFamily="49" charset="-122"/>
                          <a:ea typeface="楷体_GB2312" pitchFamily="49" charset="-122"/>
                        </a:rPr>
                        <a:t>2</a:t>
                      </a:r>
                      <a:endParaRPr lang="en-US" altLang="zh-CN" b="1" dirty="0">
                        <a:solidFill>
                          <a:srgbClr val="000000"/>
                        </a:solidFill>
                        <a:latin typeface="楷体_GB2312" pitchFamily="49" charset="-122"/>
                        <a:ea typeface="楷体_GB2312" pitchFamily="49" charset="-122"/>
                      </a:endParaRPr>
                    </a:p>
                  </p:txBody>
                </p:sp>
                <p:sp>
                  <p:nvSpPr>
                    <p:cNvPr id="34854" name="Text Box 37"/>
                    <p:cNvSpPr txBox="1"/>
                    <p:nvPr/>
                  </p:nvSpPr>
                  <p:spPr>
                    <a:xfrm>
                      <a:off x="3744" y="1488"/>
                      <a:ext cx="720"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常量</a:t>
                      </a:r>
                      <a:r>
                        <a:rPr lang="en-US" altLang="zh-CN" b="1" dirty="0">
                          <a:solidFill>
                            <a:srgbClr val="000000"/>
                          </a:solidFill>
                          <a:latin typeface="楷体_GB2312" pitchFamily="49" charset="-122"/>
                          <a:ea typeface="楷体_GB2312" pitchFamily="49" charset="-122"/>
                        </a:rPr>
                        <a:t>n</a:t>
                      </a:r>
                      <a:endParaRPr lang="en-US" altLang="zh-CN" b="1" dirty="0">
                        <a:solidFill>
                          <a:srgbClr val="000000"/>
                        </a:solidFill>
                        <a:latin typeface="楷体_GB2312" pitchFamily="49" charset="-122"/>
                        <a:ea typeface="楷体_GB2312" pitchFamily="49" charset="-122"/>
                      </a:endParaRPr>
                    </a:p>
                  </p:txBody>
                </p:sp>
                <p:sp>
                  <p:nvSpPr>
                    <p:cNvPr id="34855" name="Text Box 38"/>
                    <p:cNvSpPr txBox="1"/>
                    <p:nvPr/>
                  </p:nvSpPr>
                  <p:spPr>
                    <a:xfrm>
                      <a:off x="1104" y="1152"/>
                      <a:ext cx="240" cy="327"/>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56" name="Text Box 39"/>
                    <p:cNvSpPr txBox="1"/>
                    <p:nvPr/>
                  </p:nvSpPr>
                  <p:spPr>
                    <a:xfrm>
                      <a:off x="1008" y="2112"/>
                      <a:ext cx="672"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1</a:t>
                      </a:r>
                      <a:endParaRPr lang="en-US" altLang="zh-CN" b="1" dirty="0">
                        <a:solidFill>
                          <a:srgbClr val="000000"/>
                        </a:solidFill>
                        <a:latin typeface="楷体_GB2312" pitchFamily="49" charset="-122"/>
                        <a:ea typeface="楷体_GB2312" pitchFamily="49" charset="-122"/>
                      </a:endParaRPr>
                    </a:p>
                  </p:txBody>
                </p:sp>
                <p:sp>
                  <p:nvSpPr>
                    <p:cNvPr id="34857" name="Line 40"/>
                    <p:cNvSpPr/>
                    <p:nvPr/>
                  </p:nvSpPr>
                  <p:spPr>
                    <a:xfrm>
                      <a:off x="1344" y="1776"/>
                      <a:ext cx="0" cy="336"/>
                    </a:xfrm>
                    <a:prstGeom prst="line">
                      <a:avLst/>
                    </a:prstGeom>
                    <a:ln w="57150" cap="sq" cmpd="sng">
                      <a:solidFill>
                        <a:srgbClr val="00FF00"/>
                      </a:solidFill>
                      <a:prstDash val="solid"/>
                      <a:headEnd type="none" w="med" len="med"/>
                      <a:tailEnd type="triangle" w="med" len="med"/>
                    </a:ln>
                  </p:spPr>
                </p:sp>
                <p:sp>
                  <p:nvSpPr>
                    <p:cNvPr id="34858" name="Line 41"/>
                    <p:cNvSpPr/>
                    <p:nvPr/>
                  </p:nvSpPr>
                  <p:spPr>
                    <a:xfrm>
                      <a:off x="3312" y="768"/>
                      <a:ext cx="0" cy="240"/>
                    </a:xfrm>
                    <a:prstGeom prst="line">
                      <a:avLst/>
                    </a:prstGeom>
                    <a:ln w="57150" cap="sq" cmpd="sng">
                      <a:solidFill>
                        <a:srgbClr val="00FF00"/>
                      </a:solidFill>
                      <a:prstDash val="solid"/>
                      <a:headEnd type="none" w="med" len="med"/>
                      <a:tailEnd type="none" w="med" len="med"/>
                    </a:ln>
                  </p:spPr>
                </p:sp>
                <p:sp>
                  <p:nvSpPr>
                    <p:cNvPr id="34859" name="Line 42"/>
                    <p:cNvSpPr/>
                    <p:nvPr/>
                  </p:nvSpPr>
                  <p:spPr>
                    <a:xfrm>
                      <a:off x="1392" y="1056"/>
                      <a:ext cx="3408" cy="0"/>
                    </a:xfrm>
                    <a:prstGeom prst="line">
                      <a:avLst/>
                    </a:prstGeom>
                    <a:ln w="57150" cap="sq" cmpd="sng">
                      <a:solidFill>
                        <a:srgbClr val="00FF00"/>
                      </a:solidFill>
                      <a:prstDash val="solid"/>
                      <a:headEnd type="none" w="med" len="med"/>
                      <a:tailEnd type="none" w="med" len="med"/>
                    </a:ln>
                  </p:spPr>
                </p:sp>
                <p:sp>
                  <p:nvSpPr>
                    <p:cNvPr id="34860" name="Line 43"/>
                    <p:cNvSpPr/>
                    <p:nvPr/>
                  </p:nvSpPr>
                  <p:spPr>
                    <a:xfrm>
                      <a:off x="1392" y="1056"/>
                      <a:ext cx="0" cy="432"/>
                    </a:xfrm>
                    <a:prstGeom prst="line">
                      <a:avLst/>
                    </a:prstGeom>
                    <a:ln w="57150" cap="sq" cmpd="sng">
                      <a:solidFill>
                        <a:srgbClr val="00FF00"/>
                      </a:solidFill>
                      <a:prstDash val="solid"/>
                      <a:headEnd type="none" w="med" len="med"/>
                      <a:tailEnd type="none" w="med" len="med"/>
                    </a:ln>
                  </p:spPr>
                </p:sp>
                <p:sp>
                  <p:nvSpPr>
                    <p:cNvPr id="34861" name="Text Box 44"/>
                    <p:cNvSpPr txBox="1"/>
                    <p:nvPr/>
                  </p:nvSpPr>
                  <p:spPr>
                    <a:xfrm>
                      <a:off x="2880" y="1488"/>
                      <a:ext cx="720"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en-US" altLang="zh-CN" b="1" dirty="0">
                          <a:solidFill>
                            <a:srgbClr val="000000"/>
                          </a:solidFill>
                          <a:latin typeface="Arial" panose="020B0604020202020204" pitchFamily="34" charset="0"/>
                          <a:ea typeface="黑体" panose="02010609060101010101" pitchFamily="49" charset="-122"/>
                        </a:rPr>
                        <a:t>…</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34862" name="Line 45"/>
                    <p:cNvSpPr/>
                    <p:nvPr/>
                  </p:nvSpPr>
                  <p:spPr>
                    <a:xfrm>
                      <a:off x="2304" y="1056"/>
                      <a:ext cx="0" cy="432"/>
                    </a:xfrm>
                    <a:prstGeom prst="line">
                      <a:avLst/>
                    </a:prstGeom>
                    <a:ln w="57150" cap="sq" cmpd="sng">
                      <a:solidFill>
                        <a:srgbClr val="00FF00"/>
                      </a:solidFill>
                      <a:prstDash val="solid"/>
                      <a:headEnd type="none" w="med" len="med"/>
                      <a:tailEnd type="none" w="med" len="med"/>
                    </a:ln>
                  </p:spPr>
                </p:sp>
                <p:sp>
                  <p:nvSpPr>
                    <p:cNvPr id="34863" name="Line 46"/>
                    <p:cNvSpPr/>
                    <p:nvPr/>
                  </p:nvSpPr>
                  <p:spPr>
                    <a:xfrm>
                      <a:off x="3312" y="1056"/>
                      <a:ext cx="0" cy="432"/>
                    </a:xfrm>
                    <a:prstGeom prst="line">
                      <a:avLst/>
                    </a:prstGeom>
                    <a:ln w="57150" cap="sq" cmpd="sng">
                      <a:solidFill>
                        <a:srgbClr val="00FF00"/>
                      </a:solidFill>
                      <a:prstDash val="solid"/>
                      <a:headEnd type="none" w="med" len="med"/>
                      <a:tailEnd type="none" w="med" len="med"/>
                    </a:ln>
                  </p:spPr>
                </p:sp>
                <p:sp>
                  <p:nvSpPr>
                    <p:cNvPr id="34864" name="Line 47"/>
                    <p:cNvSpPr/>
                    <p:nvPr/>
                  </p:nvSpPr>
                  <p:spPr>
                    <a:xfrm>
                      <a:off x="4080" y="1056"/>
                      <a:ext cx="0" cy="432"/>
                    </a:xfrm>
                    <a:prstGeom prst="line">
                      <a:avLst/>
                    </a:prstGeom>
                    <a:ln w="57150" cap="sq" cmpd="sng">
                      <a:solidFill>
                        <a:srgbClr val="00FF00"/>
                      </a:solidFill>
                      <a:prstDash val="solid"/>
                      <a:headEnd type="none" w="med" len="med"/>
                      <a:tailEnd type="none" w="med" len="med"/>
                    </a:ln>
                  </p:spPr>
                </p:sp>
                <p:sp>
                  <p:nvSpPr>
                    <p:cNvPr id="34865" name="Text Box 48"/>
                    <p:cNvSpPr txBox="1"/>
                    <p:nvPr/>
                  </p:nvSpPr>
                  <p:spPr>
                    <a:xfrm>
                      <a:off x="2064" y="1152"/>
                      <a:ext cx="240" cy="327"/>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66" name="Text Box 49"/>
                    <p:cNvSpPr txBox="1"/>
                    <p:nvPr/>
                  </p:nvSpPr>
                  <p:spPr>
                    <a:xfrm>
                      <a:off x="3024" y="1152"/>
                      <a:ext cx="240" cy="327"/>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67" name="Text Box 50"/>
                    <p:cNvSpPr txBox="1"/>
                    <p:nvPr/>
                  </p:nvSpPr>
                  <p:spPr>
                    <a:xfrm>
                      <a:off x="3840" y="1152"/>
                      <a:ext cx="240" cy="327"/>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68" name="Line 51"/>
                    <p:cNvSpPr/>
                    <p:nvPr/>
                  </p:nvSpPr>
                  <p:spPr>
                    <a:xfrm>
                      <a:off x="3318" y="144"/>
                      <a:ext cx="0" cy="336"/>
                    </a:xfrm>
                    <a:prstGeom prst="line">
                      <a:avLst/>
                    </a:prstGeom>
                    <a:ln w="57150" cap="sq" cmpd="sng">
                      <a:solidFill>
                        <a:srgbClr val="00FF00"/>
                      </a:solidFill>
                      <a:prstDash val="solid"/>
                      <a:headEnd type="none" w="med" len="med"/>
                      <a:tailEnd type="triangle" w="med" len="med"/>
                    </a:ln>
                  </p:spPr>
                </p:sp>
                <p:sp>
                  <p:nvSpPr>
                    <p:cNvPr id="34869" name="Text Box 52"/>
                    <p:cNvSpPr txBox="1"/>
                    <p:nvPr/>
                  </p:nvSpPr>
                  <p:spPr>
                    <a:xfrm>
                      <a:off x="2016" y="2112"/>
                      <a:ext cx="672"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2</a:t>
                      </a:r>
                      <a:endParaRPr lang="en-US" altLang="zh-CN" b="1" dirty="0">
                        <a:solidFill>
                          <a:srgbClr val="000000"/>
                        </a:solidFill>
                        <a:latin typeface="楷体_GB2312" pitchFamily="49" charset="-122"/>
                        <a:ea typeface="楷体_GB2312" pitchFamily="49" charset="-122"/>
                      </a:endParaRPr>
                    </a:p>
                  </p:txBody>
                </p:sp>
                <p:sp>
                  <p:nvSpPr>
                    <p:cNvPr id="34870" name="Text Box 53"/>
                    <p:cNvSpPr txBox="1"/>
                    <p:nvPr/>
                  </p:nvSpPr>
                  <p:spPr>
                    <a:xfrm>
                      <a:off x="3696" y="2112"/>
                      <a:ext cx="672"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n</a:t>
                      </a:r>
                      <a:endParaRPr lang="en-US" altLang="zh-CN" b="1" dirty="0">
                        <a:solidFill>
                          <a:srgbClr val="000000"/>
                        </a:solidFill>
                        <a:latin typeface="楷体_GB2312" pitchFamily="49" charset="-122"/>
                        <a:ea typeface="楷体_GB2312" pitchFamily="49" charset="-122"/>
                      </a:endParaRPr>
                    </a:p>
                  </p:txBody>
                </p:sp>
                <p:sp>
                  <p:nvSpPr>
                    <p:cNvPr id="34871" name="Text Box 54"/>
                    <p:cNvSpPr txBox="1"/>
                    <p:nvPr/>
                  </p:nvSpPr>
                  <p:spPr>
                    <a:xfrm>
                      <a:off x="4608" y="1488"/>
                      <a:ext cx="720"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其它</a:t>
                      </a:r>
                      <a:endParaRPr lang="zh-CN" altLang="en-US" b="1" dirty="0">
                        <a:solidFill>
                          <a:srgbClr val="000000"/>
                        </a:solidFill>
                        <a:latin typeface="楷体_GB2312" pitchFamily="49" charset="-122"/>
                        <a:ea typeface="楷体_GB2312" pitchFamily="49" charset="-122"/>
                      </a:endParaRPr>
                    </a:p>
                  </p:txBody>
                </p:sp>
                <p:sp>
                  <p:nvSpPr>
                    <p:cNvPr id="34872" name="Line 55"/>
                    <p:cNvSpPr/>
                    <p:nvPr/>
                  </p:nvSpPr>
                  <p:spPr>
                    <a:xfrm>
                      <a:off x="4800" y="1056"/>
                      <a:ext cx="0" cy="432"/>
                    </a:xfrm>
                    <a:prstGeom prst="line">
                      <a:avLst/>
                    </a:prstGeom>
                    <a:ln w="57150" cap="sq" cmpd="sng">
                      <a:solidFill>
                        <a:srgbClr val="00FF00"/>
                      </a:solidFill>
                      <a:prstDash val="solid"/>
                      <a:headEnd type="none" w="med" len="med"/>
                      <a:tailEnd type="none" w="med" len="med"/>
                    </a:ln>
                  </p:spPr>
                </p:sp>
                <p:sp>
                  <p:nvSpPr>
                    <p:cNvPr id="34873" name="Text Box 56"/>
                    <p:cNvSpPr txBox="1"/>
                    <p:nvPr/>
                  </p:nvSpPr>
                  <p:spPr>
                    <a:xfrm>
                      <a:off x="4512" y="1152"/>
                      <a:ext cx="240" cy="327"/>
                    </a:xfrm>
                    <a:prstGeom prst="rect">
                      <a:avLst/>
                    </a:prstGeom>
                    <a:noFill/>
                    <a:ln w="12700">
                      <a:noFill/>
                    </a:ln>
                  </p:spPr>
                  <p:txBody>
                    <a:bodyPr>
                      <a:spAutoFit/>
                    </a:bodyPr>
                    <a:p>
                      <a:pPr algn="ctr">
                        <a:spcBef>
                          <a:spcPct val="50000"/>
                        </a:spcBef>
                      </a:pPr>
                      <a:r>
                        <a:rPr lang="en-US" altLang="zh-CN" sz="2800" dirty="0">
                          <a:solidFill>
                            <a:srgbClr val="FFFFFF"/>
                          </a:solidFill>
                          <a:latin typeface="Arial" panose="020B0604020202020204" pitchFamily="34" charset="0"/>
                        </a:rPr>
                        <a:t>=</a:t>
                      </a:r>
                      <a:endParaRPr lang="en-US" altLang="zh-CN" sz="2800" dirty="0">
                        <a:solidFill>
                          <a:srgbClr val="FFFFFF"/>
                        </a:solidFill>
                        <a:latin typeface="Arial" panose="020B0604020202020204" pitchFamily="34" charset="0"/>
                      </a:endParaRPr>
                    </a:p>
                  </p:txBody>
                </p:sp>
                <p:sp>
                  <p:nvSpPr>
                    <p:cNvPr id="34874" name="Text Box 57"/>
                    <p:cNvSpPr txBox="1"/>
                    <p:nvPr/>
                  </p:nvSpPr>
                  <p:spPr>
                    <a:xfrm>
                      <a:off x="4608" y="2112"/>
                      <a:ext cx="864" cy="296"/>
                    </a:xfrm>
                    <a:prstGeom prst="rect">
                      <a:avLst/>
                    </a:prstGeom>
                    <a:solidFill>
                      <a:srgbClr val="FFFFFF"/>
                    </a:solidFill>
                    <a:ln w="12700" cap="sq" cmpd="sng">
                      <a:solidFill>
                        <a:srgbClr val="00FF00"/>
                      </a:solidFill>
                      <a:prstDash val="solid"/>
                      <a:miter/>
                      <a:headEnd type="none" w="med" len="med"/>
                      <a:tailEnd type="none" w="med" len="med"/>
                    </a:ln>
                  </p:spPr>
                  <p:txBody>
                    <a:bodyPr>
                      <a:spAutoFit/>
                    </a:bodyPr>
                    <a:p>
                      <a:pPr algn="ctr">
                        <a:spcBef>
                          <a:spcPct val="50000"/>
                        </a:spcBef>
                      </a:pPr>
                      <a:r>
                        <a:rPr lang="zh-CN" altLang="en-US" b="1" dirty="0">
                          <a:solidFill>
                            <a:srgbClr val="000000"/>
                          </a:solidFill>
                          <a:latin typeface="楷体_GB2312" pitchFamily="49" charset="-122"/>
                          <a:ea typeface="楷体_GB2312" pitchFamily="49" charset="-122"/>
                        </a:rPr>
                        <a:t>语句</a:t>
                      </a:r>
                      <a:r>
                        <a:rPr lang="en-US" altLang="zh-CN" b="1" dirty="0">
                          <a:solidFill>
                            <a:srgbClr val="000000"/>
                          </a:solidFill>
                          <a:latin typeface="楷体_GB2312" pitchFamily="49" charset="-122"/>
                          <a:ea typeface="楷体_GB2312" pitchFamily="49" charset="-122"/>
                        </a:rPr>
                        <a:t>n+1</a:t>
                      </a:r>
                      <a:endParaRPr lang="en-US" altLang="zh-CN" b="1" dirty="0">
                        <a:solidFill>
                          <a:srgbClr val="000000"/>
                        </a:solidFill>
                        <a:latin typeface="楷体_GB2312" pitchFamily="49" charset="-122"/>
                        <a:ea typeface="楷体_GB2312" pitchFamily="49" charset="-122"/>
                      </a:endParaRPr>
                    </a:p>
                  </p:txBody>
                </p:sp>
                <p:sp>
                  <p:nvSpPr>
                    <p:cNvPr id="34875" name="Line 58"/>
                    <p:cNvSpPr/>
                    <p:nvPr/>
                  </p:nvSpPr>
                  <p:spPr>
                    <a:xfrm>
                      <a:off x="2304" y="1776"/>
                      <a:ext cx="0" cy="336"/>
                    </a:xfrm>
                    <a:prstGeom prst="line">
                      <a:avLst/>
                    </a:prstGeom>
                    <a:ln w="57150" cap="sq" cmpd="sng">
                      <a:solidFill>
                        <a:srgbClr val="00FF00"/>
                      </a:solidFill>
                      <a:prstDash val="solid"/>
                      <a:headEnd type="none" w="med" len="med"/>
                      <a:tailEnd type="triangle" w="med" len="med"/>
                    </a:ln>
                  </p:spPr>
                </p:sp>
                <p:sp>
                  <p:nvSpPr>
                    <p:cNvPr id="34876" name="Line 59"/>
                    <p:cNvSpPr/>
                    <p:nvPr/>
                  </p:nvSpPr>
                  <p:spPr>
                    <a:xfrm>
                      <a:off x="4032" y="1776"/>
                      <a:ext cx="0" cy="336"/>
                    </a:xfrm>
                    <a:prstGeom prst="line">
                      <a:avLst/>
                    </a:prstGeom>
                    <a:ln w="57150" cap="sq" cmpd="sng">
                      <a:solidFill>
                        <a:srgbClr val="00FF00"/>
                      </a:solidFill>
                      <a:prstDash val="solid"/>
                      <a:headEnd type="none" w="med" len="med"/>
                      <a:tailEnd type="triangle" w="med" len="med"/>
                    </a:ln>
                  </p:spPr>
                </p:sp>
                <p:sp>
                  <p:nvSpPr>
                    <p:cNvPr id="34877" name="Line 60"/>
                    <p:cNvSpPr/>
                    <p:nvPr/>
                  </p:nvSpPr>
                  <p:spPr>
                    <a:xfrm>
                      <a:off x="4896" y="1776"/>
                      <a:ext cx="0" cy="336"/>
                    </a:xfrm>
                    <a:prstGeom prst="line">
                      <a:avLst/>
                    </a:prstGeom>
                    <a:ln w="57150" cap="sq" cmpd="sng">
                      <a:solidFill>
                        <a:srgbClr val="00FF00"/>
                      </a:solidFill>
                      <a:prstDash val="solid"/>
                      <a:headEnd type="none" w="med" len="med"/>
                      <a:tailEnd type="triangle" w="med" len="med"/>
                    </a:ln>
                  </p:spPr>
                </p:sp>
                <p:sp>
                  <p:nvSpPr>
                    <p:cNvPr id="34878" name="Line 61"/>
                    <p:cNvSpPr/>
                    <p:nvPr/>
                  </p:nvSpPr>
                  <p:spPr>
                    <a:xfrm>
                      <a:off x="4464" y="2256"/>
                      <a:ext cx="192" cy="0"/>
                    </a:xfrm>
                    <a:prstGeom prst="line">
                      <a:avLst/>
                    </a:prstGeom>
                    <a:ln w="57150" cap="sq" cmpd="sng">
                      <a:solidFill>
                        <a:srgbClr val="00FF00"/>
                      </a:solidFill>
                      <a:prstDash val="solid"/>
                      <a:headEnd type="none" w="med" len="med"/>
                      <a:tailEnd type="triangle" w="med" len="med"/>
                    </a:ln>
                  </p:spPr>
                </p:sp>
                <p:sp>
                  <p:nvSpPr>
                    <p:cNvPr id="34879" name="Text Box 62"/>
                    <p:cNvSpPr txBox="1"/>
                    <p:nvPr/>
                  </p:nvSpPr>
                  <p:spPr>
                    <a:xfrm>
                      <a:off x="4128" y="2592"/>
                      <a:ext cx="432" cy="327"/>
                    </a:xfrm>
                    <a:prstGeom prst="rect">
                      <a:avLst/>
                    </a:prstGeom>
                    <a:noFill/>
                    <a:ln w="12700">
                      <a:noFill/>
                    </a:ln>
                  </p:spPr>
                  <p:txBody>
                    <a:bodyPr>
                      <a:spAutoFit/>
                    </a:bodyPr>
                    <a:p>
                      <a:pPr algn="ctr">
                        <a:spcBef>
                          <a:spcPct val="50000"/>
                        </a:spcBef>
                      </a:pPr>
                      <a:r>
                        <a:rPr lang="zh-CN" altLang="en-US" sz="2800" dirty="0">
                          <a:solidFill>
                            <a:srgbClr val="FFFFFF"/>
                          </a:solidFill>
                          <a:latin typeface="Arial" panose="020B0604020202020204" pitchFamily="34" charset="0"/>
                        </a:rPr>
                        <a:t>无</a:t>
                      </a:r>
                      <a:endParaRPr lang="zh-CN" altLang="en-US" sz="2800" dirty="0">
                        <a:solidFill>
                          <a:srgbClr val="FFFFFF"/>
                        </a:solidFill>
                        <a:latin typeface="Arial" panose="020B0604020202020204" pitchFamily="34" charset="0"/>
                      </a:endParaRPr>
                    </a:p>
                  </p:txBody>
                </p:sp>
                <p:sp>
                  <p:nvSpPr>
                    <p:cNvPr id="34880" name="Text Box 63"/>
                    <p:cNvSpPr txBox="1"/>
                    <p:nvPr/>
                  </p:nvSpPr>
                  <p:spPr>
                    <a:xfrm>
                      <a:off x="3312" y="816"/>
                      <a:ext cx="336" cy="231"/>
                    </a:xfrm>
                    <a:prstGeom prst="rect">
                      <a:avLst/>
                    </a:prstGeom>
                    <a:noFill/>
                    <a:ln w="12700">
                      <a:noFill/>
                    </a:ln>
                  </p:spPr>
                  <p:txBody>
                    <a:bodyPr>
                      <a:spAutoFit/>
                    </a:bodyPr>
                    <a:p>
                      <a:pPr algn="ctr">
                        <a:spcBef>
                          <a:spcPct val="50000"/>
                        </a:spcBef>
                      </a:pPr>
                      <a:r>
                        <a:rPr lang="zh-CN" altLang="en-US" sz="1800" b="1" dirty="0">
                          <a:solidFill>
                            <a:srgbClr val="FFFFFF"/>
                          </a:solidFill>
                          <a:latin typeface="Arial" panose="020B0604020202020204" pitchFamily="34" charset="0"/>
                        </a:rPr>
                        <a:t>值</a:t>
                      </a:r>
                      <a:endParaRPr lang="zh-CN" altLang="en-US" sz="1800" b="1" dirty="0">
                        <a:solidFill>
                          <a:srgbClr val="FFFFFF"/>
                        </a:solidFill>
                        <a:latin typeface="Arial" panose="020B0604020202020204" pitchFamily="34" charset="0"/>
                      </a:endParaRPr>
                    </a:p>
                  </p:txBody>
                </p:sp>
              </p:gr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8773"/>
                                        </p:tgtEl>
                                        <p:attrNameLst>
                                          <p:attrName>style.visibility</p:attrName>
                                        </p:attrNameLst>
                                      </p:cBhvr>
                                      <p:to>
                                        <p:strVal val="visible"/>
                                      </p:to>
                                    </p:set>
                                    <p:animEffect transition="in" filter="dissolve">
                                      <p:cBhvr>
                                        <p:cTn id="7" dur="500"/>
                                        <p:tgtEl>
                                          <p:spTgt spid="28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Exercises </a:t>
            </a:r>
            <a:r>
              <a:rPr lang="en-US" altLang="zh-CN">
                <a:sym typeface="+mn-ea"/>
              </a:rPr>
              <a:t>&amp; T</a:t>
            </a:r>
            <a:r>
              <a:rPr lang="zh-CN" altLang="en-US">
                <a:sym typeface="+mn-ea"/>
              </a:rPr>
              <a:t>ests</a:t>
            </a:r>
            <a:br>
              <a:rPr lang="zh-CN" altLang="en-US"/>
            </a:br>
            <a:endParaRPr lang="zh-CN" altLang="en-US"/>
          </a:p>
        </p:txBody>
      </p:sp>
      <p:sp>
        <p:nvSpPr>
          <p:cNvPr id="3" name="内容占位符 2"/>
          <p:cNvSpPr>
            <a:spLocks noGrp="1"/>
          </p:cNvSpPr>
          <p:nvPr>
            <p:ph idx="1"/>
          </p:nvPr>
        </p:nvSpPr>
        <p:spPr/>
        <p:txBody>
          <a:bodyPr/>
          <a:p>
            <a:r>
              <a:rPr lang="zh-CN" altLang="en-US">
                <a:sym typeface="+mn-ea"/>
              </a:rPr>
              <a:t>Complete test </a:t>
            </a:r>
            <a:r>
              <a:rPr lang="en-US" altLang="zh-CN">
                <a:sym typeface="+mn-ea"/>
              </a:rPr>
              <a:t>3</a:t>
            </a:r>
            <a:r>
              <a:rPr lang="zh-CN" altLang="en-US">
                <a:sym typeface="+mn-ea"/>
              </a:rPr>
              <a:t>-</a:t>
            </a:r>
            <a:r>
              <a:rPr lang="en-US" altLang="zh-CN">
                <a:sym typeface="+mn-ea"/>
              </a:rPr>
              <a:t>2:</a:t>
            </a:r>
            <a:r>
              <a:rPr lang="zh-CN" altLang="en-US">
                <a:sym typeface="+mn-ea"/>
              </a:rPr>
              <a:t>多</a:t>
            </a:r>
            <a:r>
              <a:rPr lang="zh-CN" altLang="en-US" i="0">
                <a:sym typeface="+mn-ea"/>
              </a:rPr>
              <a:t>分支结构</a:t>
            </a:r>
            <a:endParaRPr lang="zh-CN" altLang="en-US" i="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Practice in CG</a:t>
            </a:r>
            <a:endParaRPr lang="zh-CN" altLang="en-US"/>
          </a:p>
        </p:txBody>
      </p:sp>
      <p:sp>
        <p:nvSpPr>
          <p:cNvPr id="3" name="内容占位符 2"/>
          <p:cNvSpPr>
            <a:spLocks noGrp="1"/>
          </p:cNvSpPr>
          <p:nvPr>
            <p:ph idx="1"/>
          </p:nvPr>
        </p:nvSpPr>
        <p:spPr/>
        <p:txBody>
          <a:bodyPr/>
          <a:p>
            <a:r>
              <a:rPr lang="zh-CN" altLang="en-US"/>
              <a:t>Please complete the exercises specified in the CG platform within the specified time</a:t>
            </a:r>
            <a:r>
              <a:rPr lang="en-US" altLang="zh-CN"/>
              <a:t>.</a:t>
            </a:r>
            <a:endParaRPr lang="en-US" altLang="zh-CN"/>
          </a:p>
        </p:txBody>
      </p:sp>
      <p:sp>
        <p:nvSpPr>
          <p:cNvPr id="4" name="文本框 3"/>
          <p:cNvSpPr txBox="1"/>
          <p:nvPr/>
        </p:nvSpPr>
        <p:spPr>
          <a:xfrm>
            <a:off x="276225" y="3429000"/>
            <a:ext cx="8592185" cy="1753235"/>
          </a:xfrm>
          <a:prstGeom prst="rect">
            <a:avLst/>
          </a:prstGeom>
          <a:noFill/>
        </p:spPr>
        <p:txBody>
          <a:bodyPr wrap="square" rtlCol="0">
            <a:spAutoFit/>
            <a:scene3d>
              <a:camera prst="orthographicFront"/>
              <a:lightRig rig="threePt" dir="t"/>
            </a:scene3d>
          </a:bodyPr>
          <a:p>
            <a:pPr algn="ctr"/>
            <a:r>
              <a:rPr lang="zh-CN" altLang="en-US" sz="3600" b="1" i="1">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 this lesson</a:t>
            </a:r>
            <a:endParaRPr lang="zh-CN" altLang="en-US" sz="3600" b="1" i="1">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zh-CN" altLang="en-US" sz="3600" b="1" i="1">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we learned the Branching structure </a:t>
            </a:r>
            <a:endParaRPr lang="zh-CN" altLang="en-US" sz="3600" b="1" i="1">
              <a:solidFill>
                <a:srgbClr val="FF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gn="ctr"/>
            <a:r>
              <a:rPr lang="en-US" altLang="zh-CN" sz="3600" b="1" i="1">
                <a:solidFill>
                  <a:schemeClr val="tx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a:t>
            </a:r>
            <a:r>
              <a:rPr lang="zh-CN" altLang="en-US" sz="3600" b="1" i="1">
                <a:solidFill>
                  <a:schemeClr val="tx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hat's </a:t>
            </a:r>
            <a:r>
              <a:rPr lang="en-US" sz="3600" b="1" i="1">
                <a:solidFill>
                  <a:schemeClr val="tx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a:t>
            </a:r>
            <a:r>
              <a:rPr sz="3600" b="1" i="1">
                <a:solidFill>
                  <a:schemeClr val="tx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inor achievements</a:t>
            </a:r>
            <a:endParaRPr sz="3600" b="1" i="1">
              <a:solidFill>
                <a:schemeClr val="tx2">
                  <a:lumMod val="7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Review and reflection</a:t>
            </a:r>
            <a:endParaRPr lang="zh-CN" altLang="en-US"/>
          </a:p>
        </p:txBody>
      </p:sp>
      <p:sp>
        <p:nvSpPr>
          <p:cNvPr id="3" name="内容占位符 2"/>
          <p:cNvSpPr>
            <a:spLocks noGrp="1"/>
          </p:cNvSpPr>
          <p:nvPr>
            <p:ph idx="1"/>
          </p:nvPr>
        </p:nvSpPr>
        <p:spPr/>
        <p:txBody>
          <a:bodyPr/>
          <a:p>
            <a:pPr algn="l">
              <a:buClrTx/>
              <a:buSzTx/>
              <a:buBlip>
                <a:blip r:embed="rId1"/>
              </a:buBlip>
            </a:pPr>
            <a:r>
              <a:rPr lang="en-US" altLang="zh-CN" i="0">
                <a:sym typeface="+mn-ea"/>
              </a:rPr>
              <a:t>关系运算符和表达式</a:t>
            </a:r>
            <a:endParaRPr lang="en-US" altLang="zh-CN" i="0">
              <a:sym typeface="+mn-ea"/>
            </a:endParaRPr>
          </a:p>
          <a:p>
            <a:pPr lvl="1" algn="l">
              <a:buClrTx/>
              <a:buSzTx/>
              <a:buBlip>
                <a:blip r:embed="rId2"/>
              </a:buBlip>
            </a:pPr>
            <a:r>
              <a:rPr lang="zh-CN" altLang="en-US" i="0"/>
              <a:t>关系运算符：</a:t>
            </a:r>
            <a:endParaRPr lang="zh-CN" altLang="en-US" i="0"/>
          </a:p>
          <a:p>
            <a:pPr lvl="2" algn="l">
              <a:buClrTx/>
              <a:buSzTx/>
              <a:buBlip>
                <a:blip r:embed="rId2"/>
              </a:buBlip>
            </a:pPr>
            <a:r>
              <a:rPr lang="zh-CN" altLang="en-US"/>
              <a:t>&lt;、&lt;=、&gt;、&gt;=</a:t>
            </a:r>
            <a:endParaRPr lang="zh-CN" altLang="en-US"/>
          </a:p>
          <a:p>
            <a:pPr lvl="2" algn="l">
              <a:buClrTx/>
              <a:buSzTx/>
              <a:buBlip>
                <a:blip r:embed="rId2"/>
              </a:buBlip>
            </a:pPr>
            <a:r>
              <a:rPr lang="zh-CN" altLang="en-US">
                <a:sym typeface="+mn-ea"/>
              </a:rPr>
              <a:t>== 、!=</a:t>
            </a:r>
            <a:r>
              <a:rPr lang="zh-CN" altLang="en-US" i="0">
                <a:sym typeface="+mn-ea"/>
              </a:rPr>
              <a:t>优先级低于上面</a:t>
            </a:r>
            <a:r>
              <a:rPr lang="en-US" altLang="zh-CN" i="0">
                <a:sym typeface="+mn-ea"/>
              </a:rPr>
              <a:t>4</a:t>
            </a:r>
            <a:r>
              <a:rPr lang="zh-CN" altLang="en-US" i="0">
                <a:sym typeface="+mn-ea"/>
              </a:rPr>
              <a:t>个</a:t>
            </a:r>
            <a:endParaRPr lang="zh-CN" altLang="en-US" i="0">
              <a:sym typeface="+mn-ea"/>
            </a:endParaRPr>
          </a:p>
          <a:p>
            <a:pPr lvl="1" algn="l">
              <a:buClrTx/>
              <a:buSzTx/>
              <a:buBlip>
                <a:blip r:embed="rId2"/>
              </a:buBlip>
            </a:pPr>
            <a:r>
              <a:rPr lang="zh-CN" altLang="en-US" i="0">
                <a:latin typeface="Times New Roman" panose="02020603050405020304" charset="0"/>
              </a:rPr>
              <a:t>关系表达式：</a:t>
            </a:r>
            <a:endParaRPr lang="zh-CN" altLang="en-US" i="0">
              <a:latin typeface="Times New Roman" panose="02020603050405020304" charset="0"/>
            </a:endParaRPr>
          </a:p>
          <a:p>
            <a:pPr lvl="2" algn="l">
              <a:buClrTx/>
              <a:buSzTx/>
              <a:buBlip>
                <a:blip r:embed="rId2"/>
              </a:buBlip>
            </a:pPr>
            <a:r>
              <a:rPr lang="zh-CN" altLang="en-US" i="0">
                <a:latin typeface="Times New Roman" panose="02020603050405020304" charset="0"/>
              </a:rPr>
              <a:t>用关系运算符将两个表达式连接起来的式子</a:t>
            </a:r>
            <a:r>
              <a:rPr lang="zh-CN" altLang="en-US" sz="2400" i="0">
                <a:latin typeface="Times New Roman" panose="02020603050405020304" charset="0"/>
              </a:rPr>
              <a:t>；</a:t>
            </a:r>
            <a:endParaRPr lang="zh-CN" altLang="en-US" sz="2400" i="0">
              <a:latin typeface="Times New Roman" panose="02020603050405020304" charset="0"/>
            </a:endParaRPr>
          </a:p>
          <a:p>
            <a:pPr lvl="2" algn="l">
              <a:buClrTx/>
              <a:buSzTx/>
              <a:buBlip>
                <a:blip r:embed="rId2"/>
              </a:buBlip>
            </a:pPr>
            <a:r>
              <a:rPr lang="zh-CN" altLang="en-US" i="0">
                <a:latin typeface="Times New Roman" panose="02020603050405020304" charset="0"/>
              </a:rPr>
              <a:t>关系表达式的值为逻辑值</a:t>
            </a:r>
            <a:endParaRPr lang="zh-CN" altLang="en-US" sz="2400" i="0">
              <a:latin typeface="Times New Roman" panose="02020603050405020304" charset="0"/>
            </a:endParaRPr>
          </a:p>
          <a:p>
            <a:pPr lvl="2" algn="l">
              <a:buClrTx/>
              <a:buSzTx/>
              <a:buBlip>
                <a:blip r:embed="rId2"/>
              </a:buBlip>
            </a:pPr>
            <a:r>
              <a:rPr lang="zh-CN" altLang="en-US" i="0">
                <a:latin typeface="Times New Roman" panose="02020603050405020304" charset="0"/>
              </a:rPr>
              <a:t>关系运算从左向右运算</a:t>
            </a:r>
            <a:endParaRPr lang="zh-CN" altLang="en-US" i="0">
              <a:latin typeface="Times New Roman" panose="02020603050405020304" charset="0"/>
            </a:endParaRPr>
          </a:p>
          <a:p>
            <a:pPr lvl="1" algn="l">
              <a:buClrTx/>
              <a:buSzTx/>
              <a:buBlip>
                <a:blip r:embed="rId1"/>
              </a:buBlip>
            </a:pPr>
            <a:r>
              <a:rPr lang="zh-CN" altLang="en-US" i="0"/>
              <a:t>思考：（</a:t>
            </a:r>
            <a:r>
              <a:rPr lang="zh-CN" altLang="en-US" dirty="0">
                <a:effectLst/>
                <a:sym typeface="+mn-ea"/>
              </a:rPr>
              <a:t>若</a:t>
            </a:r>
            <a:r>
              <a:rPr lang="en-US" altLang="zh-CN" dirty="0">
                <a:effectLst/>
                <a:sym typeface="+mn-ea"/>
              </a:rPr>
              <a:t>a=5,b=3,c=1</a:t>
            </a:r>
            <a:r>
              <a:rPr lang="zh-CN" altLang="en-US" i="0"/>
              <a:t>）</a:t>
            </a:r>
            <a:endParaRPr lang="zh-CN" altLang="en-US" i="0"/>
          </a:p>
          <a:p>
            <a:pPr lvl="2" algn="l">
              <a:buClrTx/>
              <a:buSzTx/>
              <a:buBlip>
                <a:blip r:embed="rId2"/>
              </a:buBlip>
            </a:pPr>
            <a:r>
              <a:rPr lang="en-US" altLang="zh-CN" dirty="0">
                <a:latin typeface="楷体_GB2312" pitchFamily="49" charset="-122"/>
                <a:ea typeface="楷体_GB2312" pitchFamily="49" charset="-122"/>
                <a:sym typeface="+mn-ea"/>
              </a:rPr>
              <a:t>a&gt;b&gt;c</a:t>
            </a:r>
            <a:r>
              <a:rPr lang="zh-CN" altLang="en-US" i="0">
                <a:sym typeface="+mn-ea"/>
              </a:rPr>
              <a:t>的值是多少？</a:t>
            </a:r>
            <a:endParaRPr lang="zh-CN" altLang="en-US" i="0">
              <a:sym typeface="+mn-ea"/>
            </a:endParaRPr>
          </a:p>
          <a:p>
            <a:pPr lvl="2" algn="l">
              <a:buClrTx/>
              <a:buSzTx/>
              <a:buBlip>
                <a:blip r:embed="rId2"/>
              </a:buBlip>
            </a:pPr>
            <a:r>
              <a:rPr lang="en-US" altLang="zh-CN" dirty="0">
                <a:latin typeface="楷体_GB2312" pitchFamily="49" charset="-122"/>
                <a:ea typeface="楷体_GB2312" pitchFamily="49" charset="-122"/>
                <a:sym typeface="+mn-ea"/>
              </a:rPr>
              <a:t>f=b&gt;c!=a</a:t>
            </a:r>
            <a:r>
              <a:rPr lang="zh-CN" altLang="en-US" i="0" dirty="0">
                <a:latin typeface="楷体_GB2312" pitchFamily="49" charset="-122"/>
                <a:ea typeface="楷体_GB2312" pitchFamily="49" charset="-122"/>
                <a:sym typeface="+mn-ea"/>
              </a:rPr>
              <a:t>如何计算？</a:t>
            </a:r>
            <a:endParaRPr lang="zh-CN" altLang="en-US" i="0" dirty="0">
              <a:latin typeface="楷体_GB2312" pitchFamily="49" charset="-122"/>
              <a:ea typeface="楷体_GB2312" pitchFamily="49"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Review and reflection</a:t>
            </a:r>
            <a:br>
              <a:rPr lang="zh-CN" altLang="en-US"/>
            </a:br>
            <a:endParaRPr lang="zh-CN" altLang="en-US"/>
          </a:p>
        </p:txBody>
      </p:sp>
      <p:sp>
        <p:nvSpPr>
          <p:cNvPr id="3" name="内容占位符 2"/>
          <p:cNvSpPr>
            <a:spLocks noGrp="1"/>
          </p:cNvSpPr>
          <p:nvPr>
            <p:ph idx="1"/>
          </p:nvPr>
        </p:nvSpPr>
        <p:spPr/>
        <p:txBody>
          <a:bodyPr/>
          <a:p>
            <a:r>
              <a:rPr lang="zh-CN" altLang="en-US" i="0"/>
              <a:t>逻辑运算符和逻辑表达式</a:t>
            </a:r>
            <a:endParaRPr lang="zh-CN" altLang="en-US" i="0"/>
          </a:p>
          <a:p>
            <a:pPr lvl="1"/>
            <a:r>
              <a:rPr lang="zh-CN" altLang="en-US" i="0"/>
              <a:t>逻辑运算符</a:t>
            </a:r>
            <a:endParaRPr lang="zh-CN" altLang="en-US" i="0"/>
          </a:p>
          <a:p>
            <a:pPr lvl="2" algn="l">
              <a:buClrTx/>
              <a:buSzTx/>
              <a:buBlip>
                <a:blip r:embed="rId1"/>
              </a:buBlip>
            </a:pPr>
            <a:r>
              <a:rPr lang="zh-CN" altLang="en-US" i="0">
                <a:sym typeface="+mn-ea"/>
              </a:rPr>
              <a:t>！（单目运算符）、&amp;&amp;、||</a:t>
            </a:r>
            <a:endParaRPr lang="zh-CN" altLang="en-US" i="0">
              <a:sym typeface="+mn-ea"/>
            </a:endParaRPr>
          </a:p>
          <a:p>
            <a:pPr lvl="2" algn="l">
              <a:buClrTx/>
              <a:buSzTx/>
              <a:buBlip>
                <a:blip r:embed="rId1"/>
              </a:buBlip>
            </a:pPr>
            <a:r>
              <a:rPr lang="zh-CN" altLang="en-US" i="0">
                <a:sym typeface="+mn-ea"/>
              </a:rPr>
              <a:t>优先级</a:t>
            </a:r>
            <a:endParaRPr lang="zh-CN" altLang="en-US" i="0">
              <a:sym typeface="+mn-ea"/>
            </a:endParaRPr>
          </a:p>
          <a:p>
            <a:pPr lvl="1" algn="l">
              <a:buClrTx/>
              <a:buSzTx/>
              <a:buBlip>
                <a:blip r:embed="rId1"/>
              </a:buBlip>
            </a:pPr>
            <a:r>
              <a:rPr lang="zh-CN" altLang="en-US" i="0">
                <a:sym typeface="+mn-ea"/>
              </a:rPr>
              <a:t>逻辑表达式</a:t>
            </a:r>
            <a:endParaRPr lang="zh-CN" altLang="en-US" i="0">
              <a:sym typeface="+mn-ea"/>
            </a:endParaRPr>
          </a:p>
          <a:p>
            <a:pPr lvl="2" algn="l">
              <a:buClrTx/>
              <a:buSzTx/>
              <a:buBlip>
                <a:blip r:embed="rId1"/>
              </a:buBlip>
            </a:pPr>
            <a:r>
              <a:rPr lang="zh-CN" altLang="en-US" i="0">
                <a:sym typeface="+mn-ea"/>
              </a:rPr>
              <a:t>用逻辑运算符将表达式连接起来的式子</a:t>
            </a:r>
            <a:endParaRPr lang="zh-CN" altLang="en-US" i="0">
              <a:sym typeface="+mn-ea"/>
            </a:endParaRPr>
          </a:p>
          <a:p>
            <a:pPr lvl="2" algn="l">
              <a:buClrTx/>
              <a:buSzTx/>
              <a:buBlip>
                <a:blip r:embed="rId1"/>
              </a:buBlip>
            </a:pPr>
            <a:r>
              <a:rPr lang="zh-CN" altLang="en-US" i="0">
                <a:sym typeface="+mn-ea"/>
              </a:rPr>
              <a:t>作为结果时：1代表“真”，以0代表“假”</a:t>
            </a:r>
            <a:endParaRPr lang="zh-CN" altLang="en-US" i="0">
              <a:sym typeface="+mn-ea"/>
            </a:endParaRPr>
          </a:p>
          <a:p>
            <a:pPr lvl="2" algn="l">
              <a:buClrTx/>
              <a:buSzTx/>
              <a:buBlip>
                <a:blip r:embed="rId1"/>
              </a:buBlip>
            </a:pPr>
            <a:r>
              <a:rPr lang="zh-CN" altLang="en-US" i="0">
                <a:sym typeface="+mn-ea"/>
              </a:rPr>
              <a:t>作为运算量时：</a:t>
            </a:r>
            <a:r>
              <a:rPr lang="zh-CN" altLang="en-US" i="0">
                <a:sym typeface="+mn-ea"/>
              </a:rPr>
              <a:t>非</a:t>
            </a:r>
            <a:r>
              <a:rPr lang="en-US" altLang="zh-CN" i="0">
                <a:sym typeface="+mn-ea"/>
              </a:rPr>
              <a:t>0</a:t>
            </a:r>
            <a:r>
              <a:rPr lang="zh-CN" altLang="en-US" i="0">
                <a:sym typeface="+mn-ea"/>
              </a:rPr>
              <a:t>代表“真”，以0代表“假”</a:t>
            </a:r>
            <a:endParaRPr lang="zh-CN" altLang="en-US" i="0">
              <a:sym typeface="+mn-ea"/>
            </a:endParaRPr>
          </a:p>
          <a:p>
            <a:pPr lvl="1" algn="l">
              <a:buClrTx/>
              <a:buSzTx/>
              <a:buBlip>
                <a:blip r:embed="rId1"/>
              </a:buBlip>
            </a:pPr>
            <a:endParaRPr lang="zh-CN" altLang="en-US" i="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summary</a:t>
            </a:r>
            <a:endParaRPr lang="zh-CN" altLang="en-US"/>
          </a:p>
        </p:txBody>
      </p:sp>
      <p:sp>
        <p:nvSpPr>
          <p:cNvPr id="3" name="内容占位符 2"/>
          <p:cNvSpPr>
            <a:spLocks noGrp="1"/>
          </p:cNvSpPr>
          <p:nvPr>
            <p:ph idx="1"/>
          </p:nvPr>
        </p:nvSpPr>
        <p:spPr>
          <a:xfrm>
            <a:off x="35560" y="4165600"/>
            <a:ext cx="9071610" cy="2305685"/>
          </a:xfrm>
        </p:spPr>
        <p:txBody>
          <a:bodyPr/>
          <a:p>
            <a:r>
              <a:rPr lang="zh-CN" altLang="en-US"/>
              <a:t>逻辑运算特点</a:t>
            </a:r>
            <a:endParaRPr lang="zh-CN" altLang="en-US"/>
          </a:p>
          <a:p>
            <a:pPr lvl="1"/>
            <a:r>
              <a:rPr lang="en-US" altLang="zh-CN" i="0"/>
              <a:t>1</a:t>
            </a:r>
            <a:r>
              <a:rPr lang="zh-CN" altLang="en-US" i="0"/>
              <a:t>或上任何值都为真，</a:t>
            </a:r>
            <a:r>
              <a:rPr lang="en-US" altLang="zh-CN" i="0"/>
              <a:t>0</a:t>
            </a:r>
            <a:r>
              <a:rPr lang="zh-CN" altLang="en-US" i="0"/>
              <a:t>与上任何值都为假</a:t>
            </a:r>
            <a:endParaRPr lang="zh-CN" altLang="en-US" i="0"/>
          </a:p>
          <a:p>
            <a:pPr lvl="1"/>
            <a:r>
              <a:rPr lang="zh-CN" altLang="en-US" i="0" u="sng"/>
              <a:t>在逻辑表达式求值过程中如果中间能够确定表达式结果则不需要继续求解。</a:t>
            </a:r>
            <a:endParaRPr lang="zh-CN" altLang="en-US" i="0" u="sng"/>
          </a:p>
        </p:txBody>
      </p:sp>
      <p:sp>
        <p:nvSpPr>
          <p:cNvPr id="242693" name="Text Box 5"/>
          <p:cNvSpPr txBox="1"/>
          <p:nvPr/>
        </p:nvSpPr>
        <p:spPr>
          <a:xfrm>
            <a:off x="1259205" y="1268095"/>
            <a:ext cx="1371600" cy="457200"/>
          </a:xfrm>
          <a:prstGeom prst="rect">
            <a:avLst/>
          </a:prstGeom>
          <a:noFill/>
          <a:ln w="9525">
            <a:noFill/>
          </a:ln>
        </p:spPr>
        <p:txBody>
          <a:bodyPr>
            <a:spAutoFit/>
          </a:bodyPr>
          <a:p>
            <a:pPr>
              <a:spcBef>
                <a:spcPct val="50000"/>
              </a:spcBef>
            </a:pPr>
            <a:r>
              <a:rPr lang="zh-CN" altLang="en-US" b="1" dirty="0">
                <a:solidFill>
                  <a:srgbClr val="FF0000"/>
                </a:solidFill>
                <a:latin typeface="楷体_GB2312" pitchFamily="49" charset="-122"/>
                <a:ea typeface="楷体_GB2312" pitchFamily="49" charset="-122"/>
              </a:rPr>
              <a:t>优先级</a:t>
            </a:r>
            <a:endParaRPr lang="zh-CN" altLang="en-US" b="1" dirty="0">
              <a:solidFill>
                <a:srgbClr val="FF0000"/>
              </a:solidFill>
              <a:latin typeface="楷体_GB2312" pitchFamily="49" charset="-122"/>
              <a:ea typeface="楷体_GB2312" pitchFamily="49" charset="-122"/>
            </a:endParaRPr>
          </a:p>
        </p:txBody>
      </p:sp>
      <p:sp>
        <p:nvSpPr>
          <p:cNvPr id="242695" name="Text Box 7"/>
          <p:cNvSpPr txBox="1"/>
          <p:nvPr/>
        </p:nvSpPr>
        <p:spPr>
          <a:xfrm>
            <a:off x="1259205" y="3141345"/>
            <a:ext cx="1371600" cy="457200"/>
          </a:xfrm>
          <a:prstGeom prst="rect">
            <a:avLst/>
          </a:prstGeom>
          <a:noFill/>
          <a:ln w="9525">
            <a:noFill/>
          </a:ln>
        </p:spPr>
        <p:txBody>
          <a:bodyPr>
            <a:spAutoFit/>
          </a:bodyPr>
          <a:p>
            <a:pPr>
              <a:spcBef>
                <a:spcPct val="50000"/>
              </a:spcBef>
            </a:pPr>
            <a:r>
              <a:rPr lang="zh-CN" altLang="en-US" b="1" dirty="0">
                <a:solidFill>
                  <a:srgbClr val="FF0000"/>
                </a:solidFill>
                <a:latin typeface="楷体_GB2312" pitchFamily="49" charset="-122"/>
                <a:ea typeface="楷体_GB2312" pitchFamily="49" charset="-122"/>
              </a:rPr>
              <a:t>结合性</a:t>
            </a:r>
            <a:endParaRPr lang="zh-CN" altLang="en-US" b="1" dirty="0">
              <a:solidFill>
                <a:srgbClr val="FF0000"/>
              </a:solidFill>
              <a:latin typeface="楷体_GB2312" pitchFamily="49" charset="-122"/>
              <a:ea typeface="楷体_GB2312" pitchFamily="49" charset="-122"/>
            </a:endParaRPr>
          </a:p>
        </p:txBody>
      </p:sp>
      <p:sp>
        <p:nvSpPr>
          <p:cNvPr id="242696" name="Text Box 8"/>
          <p:cNvSpPr txBox="1"/>
          <p:nvPr/>
        </p:nvSpPr>
        <p:spPr>
          <a:xfrm>
            <a:off x="3203893" y="3212783"/>
            <a:ext cx="2514600" cy="457200"/>
          </a:xfrm>
          <a:prstGeom prst="rect">
            <a:avLst/>
          </a:prstGeom>
          <a:noFill/>
          <a:ln w="9525">
            <a:noFill/>
          </a:ln>
        </p:spPr>
        <p:txBody>
          <a:bodyPr>
            <a:spAutoFit/>
          </a:bodyPr>
          <a:p>
            <a:pPr>
              <a:spcBef>
                <a:spcPct val="50000"/>
              </a:spcBef>
            </a:pPr>
            <a:r>
              <a:rPr lang="zh-CN" altLang="en-US" b="1" dirty="0">
                <a:latin typeface="楷体_GB2312" pitchFamily="49" charset="-122"/>
                <a:ea typeface="楷体_GB2312" pitchFamily="49" charset="-122"/>
              </a:rPr>
              <a:t>！：自右向左</a:t>
            </a:r>
            <a:endParaRPr lang="zh-CN" altLang="en-US" b="1" dirty="0">
              <a:latin typeface="楷体_GB2312" pitchFamily="49" charset="-122"/>
              <a:ea typeface="楷体_GB2312" pitchFamily="49" charset="-122"/>
            </a:endParaRPr>
          </a:p>
        </p:txBody>
      </p:sp>
      <p:sp>
        <p:nvSpPr>
          <p:cNvPr id="242697" name="Text Box 9"/>
          <p:cNvSpPr txBox="1"/>
          <p:nvPr/>
        </p:nvSpPr>
        <p:spPr>
          <a:xfrm>
            <a:off x="2987993" y="3716020"/>
            <a:ext cx="3048000" cy="457200"/>
          </a:xfrm>
          <a:prstGeom prst="rect">
            <a:avLst/>
          </a:prstGeom>
          <a:noFill/>
          <a:ln w="9525">
            <a:noFill/>
          </a:ln>
        </p:spPr>
        <p:txBody>
          <a:bodyPr>
            <a:spAutoFit/>
          </a:bodyPr>
          <a:p>
            <a:pPr>
              <a:spcBef>
                <a:spcPct val="50000"/>
              </a:spcBef>
            </a:pPr>
            <a:r>
              <a:rPr lang="en-US" altLang="zh-CN" b="1" dirty="0">
                <a:latin typeface="楷体_GB2312" pitchFamily="49" charset="-122"/>
                <a:ea typeface="楷体_GB2312" pitchFamily="49" charset="-122"/>
              </a:rPr>
              <a:t>&amp;&amp;</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：自左向右</a:t>
            </a:r>
            <a:endParaRPr lang="zh-CN" altLang="en-US" b="1" dirty="0">
              <a:latin typeface="楷体_GB2312" pitchFamily="49" charset="-122"/>
              <a:ea typeface="楷体_GB2312" pitchFamily="49" charset="-122"/>
            </a:endParaRPr>
          </a:p>
        </p:txBody>
      </p:sp>
      <p:sp>
        <p:nvSpPr>
          <p:cNvPr id="242698" name="Line 10"/>
          <p:cNvSpPr/>
          <p:nvPr/>
        </p:nvSpPr>
        <p:spPr>
          <a:xfrm>
            <a:off x="3348355" y="3716020"/>
            <a:ext cx="2362200" cy="0"/>
          </a:xfrm>
          <a:prstGeom prst="line">
            <a:avLst/>
          </a:prstGeom>
          <a:ln w="76200" cap="flat" cmpd="tri">
            <a:solidFill>
              <a:srgbClr val="FF0000"/>
            </a:solidFill>
            <a:prstDash val="solid"/>
            <a:headEnd type="none" w="med" len="med"/>
            <a:tailEnd type="none" w="med" len="med"/>
          </a:ln>
        </p:spPr>
      </p:sp>
      <p:grpSp>
        <p:nvGrpSpPr>
          <p:cNvPr id="242699" name="Group 11"/>
          <p:cNvGrpSpPr/>
          <p:nvPr/>
        </p:nvGrpSpPr>
        <p:grpSpPr>
          <a:xfrm>
            <a:off x="3203893" y="1052195"/>
            <a:ext cx="3095625" cy="2089150"/>
            <a:chOff x="4140" y="9864"/>
            <a:chExt cx="1800" cy="2028"/>
          </a:xfrm>
        </p:grpSpPr>
        <p:sp>
          <p:nvSpPr>
            <p:cNvPr id="12301" name="Text Box 12"/>
            <p:cNvSpPr txBox="1"/>
            <p:nvPr/>
          </p:nvSpPr>
          <p:spPr>
            <a:xfrm>
              <a:off x="4140" y="9864"/>
              <a:ext cx="1440" cy="1908"/>
            </a:xfrm>
            <a:prstGeom prst="rect">
              <a:avLst/>
            </a:prstGeom>
            <a:solidFill>
              <a:srgbClr val="FFFFFF"/>
            </a:solidFill>
            <a:ln w="19050" cap="flat" cmpd="sng">
              <a:solidFill>
                <a:srgbClr val="000000"/>
              </a:solidFill>
              <a:prstDash val="solid"/>
              <a:miter/>
              <a:headEnd type="none" w="med" len="med"/>
              <a:tailEnd type="none" w="med" len="med"/>
            </a:ln>
          </p:spPr>
          <p:txBody>
            <a:bodyPr/>
            <a:p>
              <a:pPr algn="ctr"/>
              <a:r>
                <a:rPr lang="zh-CN" altLang="en-US" b="1" dirty="0">
                  <a:latin typeface="楷体_GB2312" pitchFamily="49" charset="-122"/>
                  <a:ea typeface="楷体_GB2312" pitchFamily="49" charset="-122"/>
                </a:rPr>
                <a:t>！（非）</a:t>
              </a:r>
              <a:endParaRPr lang="zh-CN" altLang="en-US" b="1" dirty="0">
                <a:latin typeface="楷体_GB2312" pitchFamily="49" charset="-122"/>
                <a:ea typeface="楷体_GB2312" pitchFamily="49" charset="-122"/>
              </a:endParaRPr>
            </a:p>
            <a:p>
              <a:pPr algn="ctr"/>
              <a:r>
                <a:rPr lang="zh-CN" altLang="en-US" b="1" dirty="0">
                  <a:latin typeface="楷体_GB2312" pitchFamily="49" charset="-122"/>
                  <a:ea typeface="楷体_GB2312" pitchFamily="49" charset="-122"/>
                </a:rPr>
                <a:t>算术运算符</a:t>
              </a:r>
              <a:endParaRPr lang="zh-CN" altLang="en-US" b="1" dirty="0">
                <a:latin typeface="楷体_GB2312" pitchFamily="49" charset="-122"/>
                <a:ea typeface="楷体_GB2312" pitchFamily="49" charset="-122"/>
              </a:endParaRPr>
            </a:p>
            <a:p>
              <a:pPr algn="ctr"/>
              <a:r>
                <a:rPr lang="zh-CN" altLang="en-US" b="1" dirty="0">
                  <a:latin typeface="楷体_GB2312" pitchFamily="49" charset="-122"/>
                  <a:ea typeface="楷体_GB2312" pitchFamily="49" charset="-122"/>
                </a:rPr>
                <a:t>关系运算符</a:t>
              </a:r>
              <a:endParaRPr lang="zh-CN" altLang="en-US" b="1" dirty="0">
                <a:latin typeface="楷体_GB2312" pitchFamily="49" charset="-122"/>
                <a:ea typeface="楷体_GB2312" pitchFamily="49" charset="-122"/>
              </a:endParaRPr>
            </a:p>
            <a:p>
              <a:pPr algn="ctr"/>
              <a:r>
                <a:rPr lang="en-US" altLang="zh-CN" b="1" dirty="0">
                  <a:latin typeface="楷体_GB2312" pitchFamily="49" charset="-122"/>
                  <a:ea typeface="楷体_GB2312" pitchFamily="49" charset="-122"/>
                </a:rPr>
                <a:t>&amp;&amp;</a:t>
              </a:r>
              <a:r>
                <a:rPr lang="zh-CN" altLang="en-US" b="1" dirty="0">
                  <a:latin typeface="楷体_GB2312" pitchFamily="49" charset="-122"/>
                  <a:ea typeface="楷体_GB2312" pitchFamily="49" charset="-122"/>
                </a:rPr>
                <a:t>和 </a:t>
              </a:r>
              <a:r>
                <a:rPr lang="en-US" altLang="zh-CN" b="1" dirty="0">
                  <a:latin typeface="楷体_GB2312" pitchFamily="49" charset="-122"/>
                  <a:ea typeface="楷体_GB2312" pitchFamily="49" charset="-122"/>
                </a:rPr>
                <a:t>||</a:t>
              </a:r>
              <a:endParaRPr lang="en-US" altLang="zh-CN" b="1" dirty="0">
                <a:latin typeface="楷体_GB2312" pitchFamily="49" charset="-122"/>
                <a:ea typeface="楷体_GB2312" pitchFamily="49" charset="-122"/>
              </a:endParaRPr>
            </a:p>
            <a:p>
              <a:pPr algn="ctr"/>
              <a:r>
                <a:rPr lang="zh-CN" altLang="en-US" b="1" dirty="0">
                  <a:latin typeface="楷体_GB2312" pitchFamily="49" charset="-122"/>
                  <a:ea typeface="楷体_GB2312" pitchFamily="49" charset="-122"/>
                </a:rPr>
                <a:t>赋值运算符</a:t>
              </a:r>
              <a:endParaRPr lang="zh-CN" altLang="en-US" b="1" dirty="0">
                <a:latin typeface="楷体_GB2312" pitchFamily="49" charset="-122"/>
                <a:ea typeface="楷体_GB2312" pitchFamily="49" charset="-122"/>
              </a:endParaRPr>
            </a:p>
          </p:txBody>
        </p:sp>
        <p:sp>
          <p:nvSpPr>
            <p:cNvPr id="12302" name="Line 13"/>
            <p:cNvSpPr/>
            <p:nvPr/>
          </p:nvSpPr>
          <p:spPr>
            <a:xfrm flipV="1">
              <a:off x="5940" y="10020"/>
              <a:ext cx="0" cy="1872"/>
            </a:xfrm>
            <a:prstGeom prst="line">
              <a:avLst/>
            </a:prstGeom>
            <a:ln w="19050" cap="flat" cmpd="sng">
              <a:solidFill>
                <a:srgbClr val="FF0000"/>
              </a:solidFill>
              <a:prstDash val="solid"/>
              <a:headEnd type="none" w="med" len="med"/>
              <a:tailEnd type="triangle" w="med" len="med"/>
            </a:ln>
          </p:spPr>
        </p:sp>
      </p:grpSp>
      <p:sp>
        <p:nvSpPr>
          <p:cNvPr id="242702" name="Text Box 14"/>
          <p:cNvSpPr txBox="1"/>
          <p:nvPr/>
        </p:nvSpPr>
        <p:spPr>
          <a:xfrm>
            <a:off x="6659880" y="1196658"/>
            <a:ext cx="533400" cy="457200"/>
          </a:xfrm>
          <a:prstGeom prst="rect">
            <a:avLst/>
          </a:prstGeom>
          <a:noFill/>
          <a:ln w="9525">
            <a:noFill/>
          </a:ln>
        </p:spPr>
        <p:txBody>
          <a:bodyPr>
            <a:spAutoFit/>
          </a:bodyPr>
          <a:p>
            <a:pPr eaLnBrk="1" hangingPunct="1">
              <a:spcBef>
                <a:spcPct val="50000"/>
              </a:spcBef>
            </a:pPr>
            <a:r>
              <a:rPr lang="zh-CN" altLang="en-US" b="1" dirty="0">
                <a:latin typeface="楷体_GB2312" pitchFamily="49" charset="-122"/>
                <a:ea typeface="楷体_GB2312" pitchFamily="49" charset="-122"/>
              </a:rPr>
              <a:t>高</a:t>
            </a:r>
            <a:endParaRPr lang="zh-CN" altLang="en-US" b="1" dirty="0">
              <a:latin typeface="楷体_GB2312" pitchFamily="49" charset="-122"/>
              <a:ea typeface="楷体_GB2312" pitchFamily="49" charset="-122"/>
            </a:endParaRPr>
          </a:p>
        </p:txBody>
      </p:sp>
      <p:sp>
        <p:nvSpPr>
          <p:cNvPr id="242703" name="Text Box 15"/>
          <p:cNvSpPr txBox="1"/>
          <p:nvPr/>
        </p:nvSpPr>
        <p:spPr>
          <a:xfrm>
            <a:off x="6659880" y="2492058"/>
            <a:ext cx="609600" cy="457200"/>
          </a:xfrm>
          <a:prstGeom prst="rect">
            <a:avLst/>
          </a:prstGeom>
          <a:noFill/>
          <a:ln w="9525">
            <a:noFill/>
          </a:ln>
        </p:spPr>
        <p:txBody>
          <a:bodyPr>
            <a:spAutoFit/>
          </a:bodyPr>
          <a:p>
            <a:pPr eaLnBrk="1" hangingPunct="1">
              <a:spcBef>
                <a:spcPct val="50000"/>
              </a:spcBef>
            </a:pPr>
            <a:r>
              <a:rPr lang="zh-CN" altLang="en-US" b="1" dirty="0">
                <a:latin typeface="楷体_GB2312" pitchFamily="49" charset="-122"/>
                <a:ea typeface="楷体_GB2312" pitchFamily="49" charset="-122"/>
              </a:rPr>
              <a:t>低</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animEffect transition="in" filter="blinds(horizontal)">
                                      <p:cBhvr>
                                        <p:cTn id="7" dur="500"/>
                                        <p:tgtEl>
                                          <p:spTgt spid="2426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9"/>
                                        </p:tgtEl>
                                        <p:attrNameLst>
                                          <p:attrName>style.visibility</p:attrName>
                                        </p:attrNameLst>
                                      </p:cBhvr>
                                      <p:to>
                                        <p:strVal val="visible"/>
                                      </p:to>
                                    </p:set>
                                    <p:animEffect transition="in" filter="blinds(horizontal)">
                                      <p:cBhvr>
                                        <p:cTn id="12" dur="500"/>
                                        <p:tgtEl>
                                          <p:spTgt spid="2426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2703"/>
                                        </p:tgtEl>
                                        <p:attrNameLst>
                                          <p:attrName>style.visibility</p:attrName>
                                        </p:attrNameLst>
                                      </p:cBhvr>
                                      <p:to>
                                        <p:strVal val="visible"/>
                                      </p:to>
                                    </p:set>
                                    <p:animEffect transition="in" filter="box(in)">
                                      <p:cBhvr>
                                        <p:cTn id="17" dur="500"/>
                                        <p:tgtEl>
                                          <p:spTgt spid="242703"/>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42702"/>
                                        </p:tgtEl>
                                        <p:attrNameLst>
                                          <p:attrName>style.visibility</p:attrName>
                                        </p:attrNameLst>
                                      </p:cBhvr>
                                      <p:to>
                                        <p:strVal val="visible"/>
                                      </p:to>
                                    </p:set>
                                    <p:animEffect transition="in" filter="box(in)">
                                      <p:cBhvr>
                                        <p:cTn id="20" dur="500"/>
                                        <p:tgtEl>
                                          <p:spTgt spid="24270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2695"/>
                                        </p:tgtEl>
                                        <p:attrNameLst>
                                          <p:attrName>style.visibility</p:attrName>
                                        </p:attrNameLst>
                                      </p:cBhvr>
                                      <p:to>
                                        <p:strVal val="visible"/>
                                      </p:to>
                                    </p:set>
                                    <p:animEffect transition="in" filter="blinds(horizontal)">
                                      <p:cBhvr>
                                        <p:cTn id="25" dur="500"/>
                                        <p:tgtEl>
                                          <p:spTgt spid="24269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42696"/>
                                        </p:tgtEl>
                                        <p:attrNameLst>
                                          <p:attrName>style.visibility</p:attrName>
                                        </p:attrNameLst>
                                      </p:cBhvr>
                                      <p:to>
                                        <p:strVal val="visible"/>
                                      </p:to>
                                    </p:set>
                                    <p:animEffect transition="in" filter="box(in)">
                                      <p:cBhvr>
                                        <p:cTn id="30" dur="500"/>
                                        <p:tgtEl>
                                          <p:spTgt spid="24269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42698"/>
                                        </p:tgtEl>
                                        <p:attrNameLst>
                                          <p:attrName>style.visibility</p:attrName>
                                        </p:attrNameLst>
                                      </p:cBhvr>
                                      <p:to>
                                        <p:strVal val="visible"/>
                                      </p:to>
                                    </p:set>
                                    <p:animEffect transition="in" filter="blinds(horizontal)">
                                      <p:cBhvr>
                                        <p:cTn id="35" dur="500"/>
                                        <p:tgtEl>
                                          <p:spTgt spid="24269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42697"/>
                                        </p:tgtEl>
                                        <p:attrNameLst>
                                          <p:attrName>style.visibility</p:attrName>
                                        </p:attrNameLst>
                                      </p:cBhvr>
                                      <p:to>
                                        <p:strVal val="visible"/>
                                      </p:to>
                                    </p:set>
                                    <p:animEffect transition="in" filter="blinds(horizontal)">
                                      <p:cBhvr>
                                        <p:cTn id="38" dur="500"/>
                                        <p:tgtEl>
                                          <p:spTgt spid="242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p:bldP spid="242695" grpId="0"/>
      <p:bldP spid="242696" grpId="0"/>
      <p:bldP spid="242697" grpId="0"/>
      <p:bldP spid="242702" grpId="0"/>
      <p:bldP spid="2427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Branching structure</a:t>
            </a:r>
            <a:endParaRPr lang="zh-CN" altLang="en-US"/>
          </a:p>
        </p:txBody>
      </p:sp>
      <p:sp>
        <p:nvSpPr>
          <p:cNvPr id="3" name="内容占位符 2"/>
          <p:cNvSpPr>
            <a:spLocks noGrp="1"/>
          </p:cNvSpPr>
          <p:nvPr>
            <p:ph idx="1"/>
          </p:nvPr>
        </p:nvSpPr>
        <p:spPr/>
        <p:txBody>
          <a:bodyPr/>
          <a:p>
            <a:r>
              <a:rPr lang="zh-CN" altLang="en-US" i="0"/>
              <a:t>举例：</a:t>
            </a:r>
            <a:endParaRPr lang="zh-CN" altLang="en-US" i="0"/>
          </a:p>
          <a:p>
            <a:pPr lvl="1"/>
            <a:r>
              <a:rPr lang="zh-CN" altLang="en-US" i="0"/>
              <a:t>某超市卖西瓜，一个西瓜的重量若在4kg以下（包括4kg），则销售价格为</a:t>
            </a:r>
            <a:r>
              <a:rPr lang="en-US" altLang="zh-CN" i="0"/>
              <a:t>2.8</a:t>
            </a:r>
            <a:r>
              <a:rPr lang="zh-CN" altLang="en-US" i="0"/>
              <a:t>元/kg；若在4kg 以上，则销售价格为</a:t>
            </a:r>
            <a:r>
              <a:rPr lang="en-US" altLang="zh-CN" i="0"/>
              <a:t>3.2</a:t>
            </a:r>
            <a:r>
              <a:rPr lang="zh-CN" altLang="en-US" i="0"/>
              <a:t>元/kg；如何根据一个西瓜的重量</a:t>
            </a:r>
            <a:r>
              <a:rPr lang="en-US" altLang="zh-CN"/>
              <a:t>x</a:t>
            </a:r>
            <a:r>
              <a:rPr lang="zh-CN" altLang="en-US" i="0"/>
              <a:t>计算其销售的价格</a:t>
            </a:r>
            <a:r>
              <a:rPr lang="en-US" altLang="zh-CN"/>
              <a:t>y</a:t>
            </a:r>
            <a:r>
              <a:rPr lang="zh-CN" altLang="en-US" i="0"/>
              <a:t>？</a:t>
            </a:r>
            <a:endParaRPr lang="zh-CN" altLang="en-US" i="0"/>
          </a:p>
          <a:p>
            <a:pPr lvl="2" algn="l">
              <a:buClrTx/>
              <a:buSzTx/>
              <a:buBlip>
                <a:blip r:embed="rId1"/>
              </a:buBlip>
            </a:pPr>
            <a:r>
              <a:rPr lang="en-US" altLang="zh-CN"/>
              <a:t>y=2.8*x,0&lt;x&lt;4</a:t>
            </a:r>
            <a:endParaRPr lang="en-US" altLang="zh-CN"/>
          </a:p>
          <a:p>
            <a:pPr lvl="2" algn="l">
              <a:buClrTx/>
              <a:buSzTx/>
              <a:buBlip>
                <a:blip r:embed="rId1"/>
              </a:buBlip>
            </a:pPr>
            <a:r>
              <a:rPr lang="en-US" altLang="zh-CN"/>
              <a:t>y=3.2*x,4</a:t>
            </a:r>
            <a:r>
              <a:rPr lang="en-US" altLang="zh-CN">
                <a:latin typeface="微软雅黑" panose="020B0503020204020204" charset="-122"/>
                <a:ea typeface="微软雅黑" panose="020B0503020204020204" charset="-122"/>
              </a:rPr>
              <a:t>≤</a:t>
            </a:r>
            <a:r>
              <a:rPr lang="en-US" altLang="zh-CN"/>
              <a:t>x&lt;</a:t>
            </a:r>
            <a:r>
              <a:rPr lang="en-US" altLang="zh-CN">
                <a:latin typeface="微软雅黑" panose="020B0503020204020204" charset="-122"/>
                <a:ea typeface="微软雅黑" panose="020B0503020204020204" charset="-122"/>
                <a:sym typeface="+mn-ea"/>
              </a:rPr>
              <a:t>∝</a:t>
            </a:r>
            <a:endParaRPr lang="en-US" altLang="zh-CN">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Two branch structure</a:t>
            </a:r>
            <a:endParaRPr lang="zh-CN" altLang="en-US"/>
          </a:p>
        </p:txBody>
      </p:sp>
      <p:sp>
        <p:nvSpPr>
          <p:cNvPr id="3" name="内容占位符 2"/>
          <p:cNvSpPr>
            <a:spLocks noGrp="1"/>
          </p:cNvSpPr>
          <p:nvPr>
            <p:ph idx="1"/>
          </p:nvPr>
        </p:nvSpPr>
        <p:spPr/>
        <p:txBody>
          <a:bodyPr/>
          <a:p>
            <a:r>
              <a:rPr kumimoji="1" lang="en-US" altLang="zh-CN" dirty="0">
                <a:solidFill>
                  <a:srgbClr val="000066"/>
                </a:solidFill>
                <a:ea typeface="楷体_GB2312" pitchFamily="49" charset="-122"/>
                <a:cs typeface="Times New Roman" panose="02020603050405020304" charset="0"/>
                <a:sym typeface="+mn-ea"/>
              </a:rPr>
              <a:t>if</a:t>
            </a:r>
            <a:r>
              <a:rPr kumimoji="1" lang="zh-CN" altLang="en-US" i="0" dirty="0">
                <a:solidFill>
                  <a:srgbClr val="000066"/>
                </a:solidFill>
                <a:ea typeface="楷体_GB2312" pitchFamily="49" charset="-122"/>
                <a:cs typeface="Times New Roman" panose="02020603050405020304" charset="0"/>
                <a:sym typeface="+mn-ea"/>
              </a:rPr>
              <a:t>语句</a:t>
            </a:r>
            <a:endParaRPr kumimoji="1" lang="zh-CN" altLang="en-US" i="0" dirty="0">
              <a:solidFill>
                <a:srgbClr val="000066"/>
              </a:solidFill>
              <a:ea typeface="楷体_GB2312" pitchFamily="49" charset="-122"/>
              <a:cs typeface="Times New Roman" panose="02020603050405020304" charset="0"/>
              <a:sym typeface="+mn-ea"/>
            </a:endParaRPr>
          </a:p>
          <a:p>
            <a:pPr lvl="1"/>
            <a:r>
              <a:rPr kumimoji="1" lang="en-US" altLang="zh-CN" dirty="0">
                <a:solidFill>
                  <a:srgbClr val="000066"/>
                </a:solidFill>
                <a:ea typeface="楷体_GB2312" pitchFamily="49" charset="-122"/>
                <a:cs typeface="Times New Roman" panose="02020603050405020304" charset="0"/>
                <a:sym typeface="+mn-ea"/>
              </a:rPr>
              <a:t>if</a:t>
            </a:r>
            <a:r>
              <a:rPr kumimoji="1" lang="zh-CN" altLang="en-US" i="0" dirty="0">
                <a:solidFill>
                  <a:srgbClr val="000066"/>
                </a:solidFill>
                <a:ea typeface="楷体_GB2312" pitchFamily="49" charset="-122"/>
                <a:cs typeface="Times New Roman" panose="02020603050405020304" charset="0"/>
                <a:sym typeface="+mn-ea"/>
              </a:rPr>
              <a:t>完成二分支结构控制，语法如下：</a:t>
            </a:r>
            <a:endParaRPr kumimoji="1" lang="zh-CN" altLang="en-US" i="0" dirty="0">
              <a:solidFill>
                <a:srgbClr val="000066"/>
              </a:solidFill>
              <a:ea typeface="楷体_GB2312" pitchFamily="49" charset="-122"/>
              <a:cs typeface="Times New Roman" panose="02020603050405020304" charset="0"/>
              <a:sym typeface="+mn-ea"/>
            </a:endParaRPr>
          </a:p>
          <a:p>
            <a:pPr lvl="1" algn="l">
              <a:buClrTx/>
              <a:buSzTx/>
              <a:buBlip>
                <a:blip r:embed="rId1"/>
              </a:buBlip>
            </a:pPr>
            <a:endParaRPr lang="en-US" altLang="zh-CN">
              <a:sym typeface="+mn-ea"/>
            </a:endParaRPr>
          </a:p>
          <a:p>
            <a:pPr lvl="1" algn="l">
              <a:buClrTx/>
              <a:buSzTx/>
              <a:buBlip>
                <a:blip r:embed="rId1"/>
              </a:buBlip>
            </a:pPr>
            <a:endParaRPr lang="en-US" altLang="zh-CN">
              <a:sym typeface="+mn-ea"/>
            </a:endParaRPr>
          </a:p>
          <a:p>
            <a:pPr lvl="1" algn="l">
              <a:buClrTx/>
              <a:buSzTx/>
              <a:buBlip>
                <a:blip r:embed="rId1"/>
              </a:buBlip>
            </a:pPr>
            <a:endParaRPr lang="en-US" altLang="zh-CN">
              <a:sym typeface="+mn-ea"/>
            </a:endParaRPr>
          </a:p>
          <a:p>
            <a:pPr lvl="1" algn="l">
              <a:buClrTx/>
              <a:buSzTx/>
              <a:buBlip>
                <a:blip r:embed="rId1"/>
              </a:buBlip>
            </a:pPr>
            <a:endParaRPr lang="en-US" altLang="zh-CN">
              <a:sym typeface="+mn-ea"/>
            </a:endParaRPr>
          </a:p>
          <a:p>
            <a:pPr lvl="1" algn="l">
              <a:buClrTx/>
              <a:buSzTx/>
              <a:buBlip>
                <a:blip r:embed="rId1"/>
              </a:buBlip>
            </a:pPr>
            <a:r>
              <a:rPr kumimoji="1" lang="en-US" altLang="zh-CN" i="0" dirty="0">
                <a:solidFill>
                  <a:srgbClr val="000066"/>
                </a:solidFill>
                <a:ea typeface="楷体_GB2312" pitchFamily="49" charset="-122"/>
                <a:cs typeface="Times New Roman" panose="02020603050405020304" charset="0"/>
                <a:sym typeface="+mn-ea"/>
              </a:rPr>
              <a:t>请使用</a:t>
            </a:r>
            <a:r>
              <a:rPr kumimoji="1" lang="en-US" altLang="zh-CN" dirty="0">
                <a:solidFill>
                  <a:srgbClr val="000066"/>
                </a:solidFill>
                <a:ea typeface="楷体_GB2312" pitchFamily="49" charset="-122"/>
                <a:cs typeface="Times New Roman" panose="02020603050405020304" charset="0"/>
                <a:sym typeface="+mn-ea"/>
              </a:rPr>
              <a:t>if</a:t>
            </a:r>
            <a:r>
              <a:rPr kumimoji="1" lang="en-US" altLang="zh-CN" i="0" dirty="0">
                <a:solidFill>
                  <a:srgbClr val="000066"/>
                </a:solidFill>
                <a:ea typeface="楷体_GB2312" pitchFamily="49" charset="-122"/>
                <a:cs typeface="Times New Roman" panose="02020603050405020304" charset="0"/>
                <a:sym typeface="+mn-ea"/>
              </a:rPr>
              <a:t>语句完成刚才举例</a:t>
            </a:r>
            <a:endParaRPr kumimoji="1" lang="en-US" altLang="zh-CN" i="0" dirty="0">
              <a:solidFill>
                <a:srgbClr val="000066"/>
              </a:solidFill>
              <a:ea typeface="楷体_GB2312" pitchFamily="49" charset="-122"/>
              <a:cs typeface="Times New Roman" panose="02020603050405020304" charset="0"/>
              <a:sym typeface="+mn-ea"/>
            </a:endParaRPr>
          </a:p>
          <a:p>
            <a:pPr lvl="1" algn="l">
              <a:buClrTx/>
              <a:buSzTx/>
              <a:buBlip>
                <a:blip r:embed="rId1"/>
              </a:buBlip>
            </a:pPr>
            <a:r>
              <a:rPr kumimoji="1" lang="en-US" altLang="zh-CN" i="0" dirty="0">
                <a:solidFill>
                  <a:srgbClr val="000066"/>
                </a:solidFill>
                <a:ea typeface="楷体_GB2312" pitchFamily="49" charset="-122"/>
                <a:cs typeface="Times New Roman" panose="02020603050405020304" charset="0"/>
                <a:sym typeface="+mn-ea"/>
              </a:rPr>
              <a:t>判断闰年？</a:t>
            </a:r>
            <a:endParaRPr kumimoji="1" lang="en-US" altLang="zh-CN" i="0" dirty="0">
              <a:solidFill>
                <a:srgbClr val="000066"/>
              </a:solidFill>
              <a:ea typeface="楷体_GB2312" pitchFamily="49" charset="-122"/>
              <a:cs typeface="Times New Roman" panose="02020603050405020304" charset="0"/>
            </a:endParaRPr>
          </a:p>
          <a:p>
            <a:pPr lvl="1" algn="l">
              <a:buClrTx/>
              <a:buSzTx/>
              <a:buBlip>
                <a:blip r:embed="rId1"/>
              </a:buBlip>
            </a:pPr>
            <a:endParaRPr kumimoji="1" lang="en-US" altLang="zh-CN" i="0" dirty="0">
              <a:solidFill>
                <a:srgbClr val="000066"/>
              </a:solidFill>
              <a:ea typeface="楷体_GB2312" pitchFamily="49" charset="-122"/>
              <a:cs typeface="Times New Roman" panose="02020603050405020304" charset="0"/>
              <a:sym typeface="+mn-ea"/>
            </a:endParaRPr>
          </a:p>
          <a:p>
            <a:pPr lvl="1" algn="l">
              <a:buClrTx/>
              <a:buSzTx/>
              <a:buBlip>
                <a:blip r:embed="rId1"/>
              </a:buBlip>
            </a:pPr>
            <a:endParaRPr kumimoji="1" lang="zh-CN" altLang="en-US" i="0" dirty="0">
              <a:solidFill>
                <a:srgbClr val="000066"/>
              </a:solidFill>
              <a:ea typeface="楷体_GB2312" pitchFamily="49" charset="-122"/>
              <a:cs typeface="Times New Roman" panose="02020603050405020304" charset="0"/>
              <a:sym typeface="+mn-ea"/>
            </a:endParaRPr>
          </a:p>
        </p:txBody>
      </p:sp>
      <p:sp>
        <p:nvSpPr>
          <p:cNvPr id="4" name="文本框 3"/>
          <p:cNvSpPr txBox="1"/>
          <p:nvPr/>
        </p:nvSpPr>
        <p:spPr>
          <a:xfrm>
            <a:off x="2051685" y="2276475"/>
            <a:ext cx="3178175" cy="1938020"/>
          </a:xfrm>
          <a:prstGeom prst="rect">
            <a:avLst/>
          </a:prstGeom>
          <a:noFill/>
        </p:spPr>
        <p:txBody>
          <a:bodyPr wrap="square" rtlCol="0">
            <a:spAutoFit/>
          </a:bodyPr>
          <a:p>
            <a:r>
              <a:rPr lang="zh-CN" altLang="en-US" sz="2400" b="1" i="1">
                <a:latin typeface="Times New Roman" panose="02020603050405020304" charset="0"/>
                <a:cs typeface="Times New Roman" panose="02020603050405020304" charset="0"/>
              </a:rPr>
              <a:t>if</a:t>
            </a:r>
            <a:r>
              <a:rPr lang="zh-CN" altLang="en-US" sz="2400" b="1">
                <a:latin typeface="Times New Roman" panose="02020603050405020304" charset="0"/>
                <a:cs typeface="Times New Roman" panose="02020603050405020304" charset="0"/>
              </a:rPr>
              <a:t>（条件表达式）{</a:t>
            </a:r>
            <a:endParaRPr lang="zh-CN" altLang="en-US" sz="2400" b="1">
              <a:latin typeface="Times New Roman" panose="02020603050405020304" charset="0"/>
              <a:cs typeface="Times New Roman" panose="02020603050405020304" charset="0"/>
            </a:endParaRPr>
          </a:p>
          <a:p>
            <a:r>
              <a:rPr lang="en-US" altLang="zh-CN" sz="2400" b="1">
                <a:latin typeface="Times New Roman" panose="02020603050405020304" charset="0"/>
                <a:cs typeface="Times New Roman" panose="02020603050405020304" charset="0"/>
              </a:rPr>
              <a:t>     </a:t>
            </a:r>
            <a:r>
              <a:rPr lang="zh-CN" altLang="en-US" sz="2400" b="1">
                <a:latin typeface="Times New Roman" panose="02020603050405020304" charset="0"/>
                <a:cs typeface="Times New Roman" panose="02020603050405020304" charset="0"/>
              </a:rPr>
              <a:t>条件为真执行部分；</a:t>
            </a:r>
            <a:endParaRPr lang="zh-CN" altLang="en-US" sz="2400" b="1">
              <a:latin typeface="Times New Roman" panose="02020603050405020304" charset="0"/>
              <a:cs typeface="Times New Roman" panose="02020603050405020304" charset="0"/>
            </a:endParaRPr>
          </a:p>
          <a:p>
            <a:r>
              <a:rPr lang="zh-CN" altLang="en-US" sz="2400" b="1">
                <a:latin typeface="Times New Roman" panose="02020603050405020304" charset="0"/>
                <a:cs typeface="Times New Roman" panose="02020603050405020304" charset="0"/>
              </a:rPr>
              <a:t>}[</a:t>
            </a:r>
            <a:r>
              <a:rPr lang="zh-CN" altLang="en-US" sz="2400" b="1" i="1">
                <a:latin typeface="Times New Roman" panose="02020603050405020304" charset="0"/>
                <a:cs typeface="Times New Roman" panose="02020603050405020304" charset="0"/>
              </a:rPr>
              <a:t>else</a:t>
            </a:r>
            <a:r>
              <a:rPr lang="zh-CN" altLang="en-US" sz="2400" b="1">
                <a:latin typeface="Times New Roman" panose="02020603050405020304" charset="0"/>
                <a:cs typeface="Times New Roman" panose="02020603050405020304" charset="0"/>
              </a:rPr>
              <a:t>{</a:t>
            </a:r>
            <a:endParaRPr lang="zh-CN" altLang="en-US" sz="2400" b="1">
              <a:latin typeface="Times New Roman" panose="02020603050405020304" charset="0"/>
              <a:cs typeface="Times New Roman" panose="02020603050405020304" charset="0"/>
            </a:endParaRPr>
          </a:p>
          <a:p>
            <a:r>
              <a:rPr lang="en-US" altLang="zh-CN" sz="2400" b="1">
                <a:latin typeface="Times New Roman" panose="02020603050405020304" charset="0"/>
                <a:cs typeface="Times New Roman" panose="02020603050405020304" charset="0"/>
              </a:rPr>
              <a:t>     </a:t>
            </a:r>
            <a:r>
              <a:rPr lang="zh-CN" altLang="en-US" sz="2400" b="1">
                <a:latin typeface="Times New Roman" panose="02020603050405020304" charset="0"/>
                <a:cs typeface="Times New Roman" panose="02020603050405020304" charset="0"/>
              </a:rPr>
              <a:t>条件为假执行部分；</a:t>
            </a:r>
            <a:endParaRPr lang="zh-CN" altLang="en-US" sz="2400" b="1">
              <a:latin typeface="Times New Roman" panose="02020603050405020304" charset="0"/>
              <a:cs typeface="Times New Roman" panose="02020603050405020304" charset="0"/>
            </a:endParaRPr>
          </a:p>
          <a:p>
            <a:r>
              <a:rPr lang="zh-CN" altLang="en-US" sz="2400" b="1">
                <a:latin typeface="Times New Roman" panose="02020603050405020304" charset="0"/>
                <a:cs typeface="Times New Roman" panose="02020603050405020304" charset="0"/>
              </a:rPr>
              <a:t>}]</a:t>
            </a:r>
            <a:endParaRPr lang="zh-CN" altLang="en-US" sz="24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Two branch structure</a:t>
            </a:r>
            <a:br>
              <a:rPr lang="zh-CN" altLang="en-US"/>
            </a:br>
            <a:endParaRPr lang="zh-CN" altLang="en-US"/>
          </a:p>
        </p:txBody>
      </p:sp>
      <p:sp>
        <p:nvSpPr>
          <p:cNvPr id="3" name="内容占位符 2"/>
          <p:cNvSpPr>
            <a:spLocks noGrp="1"/>
          </p:cNvSpPr>
          <p:nvPr>
            <p:ph idx="1"/>
          </p:nvPr>
        </p:nvSpPr>
        <p:spPr/>
        <p:txBody>
          <a:bodyPr/>
          <a:p>
            <a:r>
              <a:rPr lang="zh-CN" altLang="en-US" i="0"/>
              <a:t>条件运算符与条件表达式</a:t>
            </a:r>
            <a:endParaRPr lang="zh-CN" altLang="en-US" i="0"/>
          </a:p>
          <a:p>
            <a:pPr lvl="1"/>
            <a:r>
              <a:rPr lang="zh-CN" altLang="en-US" i="0"/>
              <a:t>条件运算符：</a:t>
            </a:r>
            <a:r>
              <a:rPr lang="zh-CN" altLang="en-US" i="0">
                <a:sym typeface="+mn-ea"/>
              </a:rPr>
              <a:t>是C</a:t>
            </a:r>
            <a:r>
              <a:rPr lang="en-US" altLang="zh-CN" i="0">
                <a:sym typeface="+mn-ea"/>
              </a:rPr>
              <a:t>/</a:t>
            </a:r>
            <a:r>
              <a:rPr lang="zh-CN" altLang="en-US" i="0">
                <a:sym typeface="+mn-ea"/>
              </a:rPr>
              <a:t>C</a:t>
            </a:r>
            <a:r>
              <a:rPr lang="en-US" altLang="zh-CN" i="0">
                <a:sym typeface="+mn-ea"/>
              </a:rPr>
              <a:t>++</a:t>
            </a:r>
            <a:r>
              <a:rPr lang="zh-CN" altLang="en-US" i="0">
                <a:sym typeface="+mn-ea"/>
              </a:rPr>
              <a:t>中唯一的一个三目运算符</a:t>
            </a:r>
            <a:r>
              <a:rPr lang="en-US" altLang="zh-CN" i="0">
                <a:sym typeface="+mn-ea"/>
              </a:rPr>
              <a:t>,</a:t>
            </a:r>
            <a:r>
              <a:rPr lang="zh-CN" altLang="en-US" i="0"/>
              <a:t>由问号“?”和比例号“:”组成，用于连接三个运算对象，快速完成简单的二分支结构。</a:t>
            </a:r>
            <a:endParaRPr lang="zh-CN" altLang="en-US" i="0"/>
          </a:p>
          <a:p>
            <a:pPr lvl="1"/>
            <a:r>
              <a:rPr lang="en-US" altLang="zh-CN" i="0"/>
              <a:t>条件表达式</a:t>
            </a:r>
            <a:r>
              <a:rPr lang="zh-CN" altLang="en-US" i="0"/>
              <a:t>：&lt;表达式1&gt; ? &lt;表达式2&gt;:&lt;表达式3&gt;</a:t>
            </a:r>
            <a:endParaRPr lang="zh-CN" altLang="en-US" i="0"/>
          </a:p>
          <a:p>
            <a:pPr lvl="1"/>
            <a:r>
              <a:rPr lang="zh-CN" altLang="en-US" i="0"/>
              <a:t>求值规则和表达式的值:</a:t>
            </a:r>
            <a:endParaRPr lang="zh-CN" altLang="en-US" i="0"/>
          </a:p>
        </p:txBody>
      </p:sp>
      <p:sp>
        <p:nvSpPr>
          <p:cNvPr id="248838" name="Text Box 6"/>
          <p:cNvSpPr txBox="1">
            <a:spLocks noChangeArrowheads="1"/>
          </p:cNvSpPr>
          <p:nvPr/>
        </p:nvSpPr>
        <p:spPr bwMode="auto">
          <a:xfrm>
            <a:off x="826453" y="4798378"/>
            <a:ext cx="1368425" cy="1014413"/>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0">
            <a:spAutoFit/>
          </a:bodyPr>
          <a:p>
            <a:pPr marR="0" algn="ctr"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求解</a:t>
            </a:r>
            <a:endPar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a:p>
            <a:pPr marR="0" algn="ctr"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表达式</a:t>
            </a:r>
            <a:r>
              <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1</a:t>
            </a:r>
            <a:endPar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p:txBody>
      </p:sp>
      <p:sp>
        <p:nvSpPr>
          <p:cNvPr id="248839" name="Line 7"/>
          <p:cNvSpPr/>
          <p:nvPr/>
        </p:nvSpPr>
        <p:spPr>
          <a:xfrm>
            <a:off x="2194878" y="5301615"/>
            <a:ext cx="457200" cy="0"/>
          </a:xfrm>
          <a:prstGeom prst="line">
            <a:avLst/>
          </a:prstGeom>
          <a:ln w="38100" cap="flat" cmpd="sng">
            <a:solidFill>
              <a:srgbClr val="FF0000"/>
            </a:solidFill>
            <a:prstDash val="solid"/>
            <a:headEnd type="none" w="med" len="med"/>
            <a:tailEnd type="none" w="med" len="med"/>
          </a:ln>
        </p:spPr>
      </p:sp>
      <p:sp>
        <p:nvSpPr>
          <p:cNvPr id="248840" name="Line 8"/>
          <p:cNvSpPr/>
          <p:nvPr/>
        </p:nvSpPr>
        <p:spPr>
          <a:xfrm>
            <a:off x="2626678" y="4869815"/>
            <a:ext cx="0" cy="762000"/>
          </a:xfrm>
          <a:prstGeom prst="line">
            <a:avLst/>
          </a:prstGeom>
          <a:ln w="38100" cap="flat" cmpd="sng">
            <a:solidFill>
              <a:srgbClr val="FF0000"/>
            </a:solidFill>
            <a:prstDash val="solid"/>
            <a:headEnd type="none" w="med" len="med"/>
            <a:tailEnd type="none" w="med" len="med"/>
          </a:ln>
        </p:spPr>
      </p:sp>
      <p:sp>
        <p:nvSpPr>
          <p:cNvPr id="248841" name="Line 9"/>
          <p:cNvSpPr/>
          <p:nvPr/>
        </p:nvSpPr>
        <p:spPr>
          <a:xfrm>
            <a:off x="2626678" y="4869815"/>
            <a:ext cx="762000" cy="0"/>
          </a:xfrm>
          <a:prstGeom prst="line">
            <a:avLst/>
          </a:prstGeom>
          <a:ln w="38100" cap="flat" cmpd="sng">
            <a:solidFill>
              <a:srgbClr val="FF0000"/>
            </a:solidFill>
            <a:prstDash val="solid"/>
            <a:headEnd type="none" w="med" len="med"/>
            <a:tailEnd type="triangle" w="med" len="med"/>
          </a:ln>
        </p:spPr>
      </p:sp>
      <p:sp>
        <p:nvSpPr>
          <p:cNvPr id="248842" name="Text Box 10"/>
          <p:cNvSpPr txBox="1">
            <a:spLocks noChangeArrowheads="1"/>
          </p:cNvSpPr>
          <p:nvPr/>
        </p:nvSpPr>
        <p:spPr bwMode="auto">
          <a:xfrm>
            <a:off x="3418840" y="4653915"/>
            <a:ext cx="1282700" cy="466725"/>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p>
            <a:pPr marR="0" algn="ctr"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真</a:t>
            </a:r>
            <a:r>
              <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a:t>
            </a: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非</a:t>
            </a:r>
            <a:r>
              <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0)</a:t>
            </a:r>
            <a:endPar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p:txBody>
      </p:sp>
      <p:sp>
        <p:nvSpPr>
          <p:cNvPr id="248843" name="Line 11"/>
          <p:cNvSpPr/>
          <p:nvPr/>
        </p:nvSpPr>
        <p:spPr>
          <a:xfrm>
            <a:off x="4715828" y="4869815"/>
            <a:ext cx="762000" cy="0"/>
          </a:xfrm>
          <a:prstGeom prst="line">
            <a:avLst/>
          </a:prstGeom>
          <a:ln w="38100" cap="flat" cmpd="sng">
            <a:solidFill>
              <a:srgbClr val="FF0000"/>
            </a:solidFill>
            <a:prstDash val="solid"/>
            <a:headEnd type="none" w="med" len="med"/>
            <a:tailEnd type="triangle" w="med" len="med"/>
          </a:ln>
        </p:spPr>
      </p:sp>
      <p:sp>
        <p:nvSpPr>
          <p:cNvPr id="248844" name="Text Box 12"/>
          <p:cNvSpPr txBox="1">
            <a:spLocks noChangeArrowheads="1"/>
          </p:cNvSpPr>
          <p:nvPr/>
        </p:nvSpPr>
        <p:spPr bwMode="auto">
          <a:xfrm>
            <a:off x="5462270" y="4618990"/>
            <a:ext cx="1309688" cy="501650"/>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p>
            <a:pPr marR="0" algn="ctr" defTabSz="914400" eaLnBrk="1" latinLnBrk="0" hangingPunct="1">
              <a:lnSpc>
                <a:spcPts val="1600"/>
              </a:lnSpc>
              <a:spcBef>
                <a:spcPts val="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求解</a:t>
            </a:r>
            <a:endPar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a:p>
            <a:pPr marR="0" algn="ctr" defTabSz="914400" eaLnBrk="1" latinLnBrk="0" hangingPunct="1">
              <a:lnSpc>
                <a:spcPts val="1600"/>
              </a:lnSpc>
              <a:spcBef>
                <a:spcPts val="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表达式</a:t>
            </a:r>
            <a:r>
              <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2</a:t>
            </a:r>
            <a:endPar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p:txBody>
      </p:sp>
      <p:sp>
        <p:nvSpPr>
          <p:cNvPr id="248845" name="Line 13"/>
          <p:cNvSpPr/>
          <p:nvPr/>
        </p:nvSpPr>
        <p:spPr>
          <a:xfrm>
            <a:off x="2626678" y="5590540"/>
            <a:ext cx="762000" cy="0"/>
          </a:xfrm>
          <a:prstGeom prst="line">
            <a:avLst/>
          </a:prstGeom>
          <a:ln w="38100" cap="flat" cmpd="sng">
            <a:solidFill>
              <a:srgbClr val="FF0000"/>
            </a:solidFill>
            <a:prstDash val="solid"/>
            <a:headEnd type="none" w="med" len="med"/>
            <a:tailEnd type="triangle" w="med" len="med"/>
          </a:ln>
        </p:spPr>
      </p:sp>
      <p:sp>
        <p:nvSpPr>
          <p:cNvPr id="248846" name="Text Box 14"/>
          <p:cNvSpPr txBox="1">
            <a:spLocks noChangeArrowheads="1"/>
          </p:cNvSpPr>
          <p:nvPr/>
        </p:nvSpPr>
        <p:spPr bwMode="auto">
          <a:xfrm>
            <a:off x="3418840" y="5373053"/>
            <a:ext cx="1282700" cy="466725"/>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p>
            <a:pPr marR="0" algn="ctr"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假</a:t>
            </a:r>
            <a:r>
              <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(0)</a:t>
            </a:r>
            <a:endPar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p:txBody>
      </p:sp>
      <p:sp>
        <p:nvSpPr>
          <p:cNvPr id="248847" name="Line 15"/>
          <p:cNvSpPr/>
          <p:nvPr/>
        </p:nvSpPr>
        <p:spPr>
          <a:xfrm>
            <a:off x="4731068" y="5588318"/>
            <a:ext cx="762000" cy="0"/>
          </a:xfrm>
          <a:prstGeom prst="line">
            <a:avLst/>
          </a:prstGeom>
          <a:ln w="38100" cap="flat" cmpd="sng">
            <a:solidFill>
              <a:srgbClr val="FF0000"/>
            </a:solidFill>
            <a:prstDash val="solid"/>
            <a:headEnd type="none" w="med" len="med"/>
            <a:tailEnd type="triangle" w="med" len="med"/>
          </a:ln>
        </p:spPr>
      </p:sp>
      <p:sp>
        <p:nvSpPr>
          <p:cNvPr id="248848" name="Text Box 16"/>
          <p:cNvSpPr txBox="1">
            <a:spLocks noChangeArrowheads="1"/>
          </p:cNvSpPr>
          <p:nvPr/>
        </p:nvSpPr>
        <p:spPr bwMode="auto">
          <a:xfrm>
            <a:off x="5480685" y="5300980"/>
            <a:ext cx="1310640" cy="501650"/>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spAutoFit/>
          </a:bodyPr>
          <a:p>
            <a:pPr marR="0" algn="ctr" defTabSz="914400" eaLnBrk="1" latinLnBrk="0" hangingPunct="1">
              <a:lnSpc>
                <a:spcPts val="1600"/>
              </a:lnSpc>
              <a:spcBef>
                <a:spcPts val="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求解</a:t>
            </a:r>
            <a:endPar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a:p>
            <a:pPr marR="0" algn="ctr" defTabSz="914400" eaLnBrk="1" latinLnBrk="0" hangingPunct="1">
              <a:lnSpc>
                <a:spcPts val="1600"/>
              </a:lnSpc>
              <a:spcBef>
                <a:spcPts val="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表达式</a:t>
            </a:r>
            <a:r>
              <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3</a:t>
            </a:r>
            <a:endParaRPr kumimoji="1" lang="en-US" altLang="zh-CN"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p:txBody>
      </p:sp>
      <p:sp>
        <p:nvSpPr>
          <p:cNvPr id="248849" name="Text Box 17"/>
          <p:cNvSpPr txBox="1">
            <a:spLocks noChangeArrowheads="1"/>
          </p:cNvSpPr>
          <p:nvPr/>
        </p:nvSpPr>
        <p:spPr bwMode="auto">
          <a:xfrm>
            <a:off x="7596188" y="4725035"/>
            <a:ext cx="1143000" cy="1014413"/>
          </a:xfrm>
          <a:prstGeom prst="rect">
            <a:avLst/>
          </a:prstGeom>
          <a:solidFill>
            <a:srgbClr val="FFFF99"/>
          </a:solidFill>
          <a:ln w="9525">
            <a:solidFill>
              <a:srgbClr val="FF0000"/>
            </a:solidFill>
            <a:miter lim="800000"/>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nchorCtr="0">
            <a:spAutoFit/>
          </a:bodyPr>
          <a:p>
            <a:pPr marR="0" algn="ctr"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表达式</a:t>
            </a:r>
            <a:endPar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a:p>
            <a:pPr marR="0" algn="ctr" defTabSz="914400">
              <a:spcBef>
                <a:spcPct val="50000"/>
              </a:spcBef>
              <a:buClrTx/>
              <a:buSzTx/>
              <a:buFontTx/>
              <a:buNone/>
              <a:defRPr/>
            </a:pPr>
            <a:r>
              <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rPr>
              <a:t>的值</a:t>
            </a:r>
            <a:endParaRPr kumimoji="1" lang="zh-CN" altLang="en-US" b="1" kern="1200" cap="none" spc="0" normalizeH="0" baseline="0" noProof="0">
              <a:effectLst>
                <a:outerShdw blurRad="38100" dist="38100" dir="2700000" algn="tl">
                  <a:srgbClr val="FFFFFF"/>
                </a:outerShdw>
              </a:effectLst>
              <a:latin typeface="楷体_GB2312" pitchFamily="49" charset="-122"/>
              <a:ea typeface="楷体_GB2312" pitchFamily="49" charset="-122"/>
              <a:cs typeface="+mn-cs"/>
            </a:endParaRPr>
          </a:p>
        </p:txBody>
      </p:sp>
      <p:sp>
        <p:nvSpPr>
          <p:cNvPr id="248850" name="Line 18"/>
          <p:cNvSpPr/>
          <p:nvPr/>
        </p:nvSpPr>
        <p:spPr>
          <a:xfrm>
            <a:off x="6804025" y="5590540"/>
            <a:ext cx="762000" cy="0"/>
          </a:xfrm>
          <a:prstGeom prst="line">
            <a:avLst/>
          </a:prstGeom>
          <a:ln w="38100" cap="flat" cmpd="sng">
            <a:solidFill>
              <a:srgbClr val="FF0000"/>
            </a:solidFill>
            <a:prstDash val="solid"/>
            <a:headEnd type="none" w="med" len="med"/>
            <a:tailEnd type="triangle" w="med" len="med"/>
          </a:ln>
        </p:spPr>
      </p:sp>
      <p:sp>
        <p:nvSpPr>
          <p:cNvPr id="248851" name="Line 19"/>
          <p:cNvSpPr/>
          <p:nvPr/>
        </p:nvSpPr>
        <p:spPr>
          <a:xfrm>
            <a:off x="6803390" y="4869815"/>
            <a:ext cx="762000" cy="0"/>
          </a:xfrm>
          <a:prstGeom prst="line">
            <a:avLst/>
          </a:prstGeom>
          <a:ln w="38100" cap="flat" cmpd="sng">
            <a:solidFill>
              <a:srgbClr val="FF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38"/>
                                        </p:tgtEl>
                                        <p:attrNameLst>
                                          <p:attrName>style.visibility</p:attrName>
                                        </p:attrNameLst>
                                      </p:cBhvr>
                                      <p:to>
                                        <p:strVal val="visible"/>
                                      </p:to>
                                    </p:set>
                                    <p:anim calcmode="lin" valueType="num">
                                      <p:cBhvr additive="base">
                                        <p:cTn id="7" dur="500" fill="hold"/>
                                        <p:tgtEl>
                                          <p:spTgt spid="248838"/>
                                        </p:tgtEl>
                                        <p:attrNameLst>
                                          <p:attrName>ppt_x</p:attrName>
                                        </p:attrNameLst>
                                      </p:cBhvr>
                                      <p:tavLst>
                                        <p:tav tm="0">
                                          <p:val>
                                            <p:strVal val="0-#ppt_w/2"/>
                                          </p:val>
                                        </p:tav>
                                        <p:tav tm="100000">
                                          <p:val>
                                            <p:strVal val="#ppt_x"/>
                                          </p:val>
                                        </p:tav>
                                      </p:tavLst>
                                    </p:anim>
                                    <p:anim calcmode="lin" valueType="num">
                                      <p:cBhvr additive="base">
                                        <p:cTn id="8" dur="500" fill="hold"/>
                                        <p:tgtEl>
                                          <p:spTgt spid="2488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8839"/>
                                        </p:tgtEl>
                                        <p:attrNameLst>
                                          <p:attrName>style.visibility</p:attrName>
                                        </p:attrNameLst>
                                      </p:cBhvr>
                                      <p:to>
                                        <p:strVal val="visible"/>
                                      </p:to>
                                    </p:set>
                                    <p:anim calcmode="lin" valueType="num">
                                      <p:cBhvr additive="base">
                                        <p:cTn id="13" dur="500" fill="hold"/>
                                        <p:tgtEl>
                                          <p:spTgt spid="248839"/>
                                        </p:tgtEl>
                                        <p:attrNameLst>
                                          <p:attrName>ppt_x</p:attrName>
                                        </p:attrNameLst>
                                      </p:cBhvr>
                                      <p:tavLst>
                                        <p:tav tm="0">
                                          <p:val>
                                            <p:strVal val="0-#ppt_w/2"/>
                                          </p:val>
                                        </p:tav>
                                        <p:tav tm="100000">
                                          <p:val>
                                            <p:strVal val="#ppt_x"/>
                                          </p:val>
                                        </p:tav>
                                      </p:tavLst>
                                    </p:anim>
                                    <p:anim calcmode="lin" valueType="num">
                                      <p:cBhvr additive="base">
                                        <p:cTn id="14" dur="500" fill="hold"/>
                                        <p:tgtEl>
                                          <p:spTgt spid="24883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2" presetClass="entr" presetSubtype="1" fill="hold" nodeType="afterEffect">
                                  <p:stCondLst>
                                    <p:cond delay="0"/>
                                  </p:stCondLst>
                                  <p:childTnLst>
                                    <p:set>
                                      <p:cBhvr>
                                        <p:cTn id="17" dur="1" fill="hold">
                                          <p:stCondLst>
                                            <p:cond delay="0"/>
                                          </p:stCondLst>
                                        </p:cTn>
                                        <p:tgtEl>
                                          <p:spTgt spid="248840"/>
                                        </p:tgtEl>
                                        <p:attrNameLst>
                                          <p:attrName>style.visibility</p:attrName>
                                        </p:attrNameLst>
                                      </p:cBhvr>
                                      <p:to>
                                        <p:strVal val="visible"/>
                                      </p:to>
                                    </p:set>
                                    <p:animEffect transition="in" filter="slide(fromTop)">
                                      <p:cBhvr>
                                        <p:cTn id="18" dur="500"/>
                                        <p:tgtEl>
                                          <p:spTgt spid="248840"/>
                                        </p:tgtEl>
                                      </p:cBhvr>
                                    </p:animEffect>
                                  </p:childTnLst>
                                </p:cTn>
                              </p:par>
                            </p:childTnLst>
                          </p:cTn>
                        </p:par>
                        <p:par>
                          <p:cTn id="19" fill="hold">
                            <p:stCondLst>
                              <p:cond delay="1000"/>
                            </p:stCondLst>
                            <p:childTnLst>
                              <p:par>
                                <p:cTn id="20" presetID="12" presetClass="entr" presetSubtype="4" fill="hold" nodeType="afterEffect">
                                  <p:stCondLst>
                                    <p:cond delay="0"/>
                                  </p:stCondLst>
                                  <p:childTnLst>
                                    <p:set>
                                      <p:cBhvr>
                                        <p:cTn id="21" dur="1" fill="hold">
                                          <p:stCondLst>
                                            <p:cond delay="0"/>
                                          </p:stCondLst>
                                        </p:cTn>
                                        <p:tgtEl>
                                          <p:spTgt spid="248841"/>
                                        </p:tgtEl>
                                        <p:attrNameLst>
                                          <p:attrName>style.visibility</p:attrName>
                                        </p:attrNameLst>
                                      </p:cBhvr>
                                      <p:to>
                                        <p:strVal val="visible"/>
                                      </p:to>
                                    </p:set>
                                    <p:animEffect transition="in" filter="slide(fromBottom)">
                                      <p:cBhvr>
                                        <p:cTn id="22" dur="500"/>
                                        <p:tgtEl>
                                          <p:spTgt spid="2488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48842"/>
                                        </p:tgtEl>
                                        <p:attrNameLst>
                                          <p:attrName>style.visibility</p:attrName>
                                        </p:attrNameLst>
                                      </p:cBhvr>
                                      <p:to>
                                        <p:strVal val="visible"/>
                                      </p:to>
                                    </p:set>
                                    <p:animEffect transition="in" filter="blinds(vertical)">
                                      <p:cBhvr>
                                        <p:cTn id="27" dur="500"/>
                                        <p:tgtEl>
                                          <p:spTgt spid="248842"/>
                                        </p:tgtEl>
                                      </p:cBhvr>
                                    </p:animEffect>
                                  </p:childTnLst>
                                </p:cTn>
                              </p:par>
                            </p:childTnLst>
                          </p:cTn>
                        </p:par>
                        <p:par>
                          <p:cTn id="28" fill="hold">
                            <p:stCondLst>
                              <p:cond delay="500"/>
                            </p:stCondLst>
                            <p:childTnLst>
                              <p:par>
                                <p:cTn id="29" presetID="12" presetClass="entr" presetSubtype="4" fill="hold" nodeType="afterEffect">
                                  <p:stCondLst>
                                    <p:cond delay="0"/>
                                  </p:stCondLst>
                                  <p:childTnLst>
                                    <p:set>
                                      <p:cBhvr>
                                        <p:cTn id="30" dur="1" fill="hold">
                                          <p:stCondLst>
                                            <p:cond delay="0"/>
                                          </p:stCondLst>
                                        </p:cTn>
                                        <p:tgtEl>
                                          <p:spTgt spid="248843"/>
                                        </p:tgtEl>
                                        <p:attrNameLst>
                                          <p:attrName>style.visibility</p:attrName>
                                        </p:attrNameLst>
                                      </p:cBhvr>
                                      <p:to>
                                        <p:strVal val="visible"/>
                                      </p:to>
                                    </p:set>
                                    <p:animEffect transition="in" filter="slide(fromBottom)">
                                      <p:cBhvr>
                                        <p:cTn id="31" dur="500"/>
                                        <p:tgtEl>
                                          <p:spTgt spid="248843"/>
                                        </p:tgtEl>
                                      </p:cBhvr>
                                    </p:animEffect>
                                  </p:childTnLst>
                                </p:cTn>
                              </p:par>
                            </p:childTnLst>
                          </p:cTn>
                        </p:par>
                        <p:par>
                          <p:cTn id="32" fill="hold">
                            <p:stCondLst>
                              <p:cond delay="1000"/>
                            </p:stCondLst>
                            <p:childTnLst>
                              <p:par>
                                <p:cTn id="33" presetID="5" presetClass="entr" presetSubtype="10" fill="hold" grpId="0" nodeType="afterEffect">
                                  <p:stCondLst>
                                    <p:cond delay="0"/>
                                  </p:stCondLst>
                                  <p:childTnLst>
                                    <p:set>
                                      <p:cBhvr>
                                        <p:cTn id="34" dur="1" fill="hold">
                                          <p:stCondLst>
                                            <p:cond delay="0"/>
                                          </p:stCondLst>
                                        </p:cTn>
                                        <p:tgtEl>
                                          <p:spTgt spid="248844"/>
                                        </p:tgtEl>
                                        <p:attrNameLst>
                                          <p:attrName>style.visibility</p:attrName>
                                        </p:attrNameLst>
                                      </p:cBhvr>
                                      <p:to>
                                        <p:strVal val="visible"/>
                                      </p:to>
                                    </p:set>
                                    <p:animEffect transition="in" filter="checkerboard(across)">
                                      <p:cBhvr>
                                        <p:cTn id="35" dur="500"/>
                                        <p:tgtEl>
                                          <p:spTgt spid="248844"/>
                                        </p:tgtEl>
                                      </p:cBhvr>
                                    </p:animEffect>
                                  </p:childTnLst>
                                </p:cTn>
                              </p:par>
                            </p:childTnLst>
                          </p:cTn>
                        </p:par>
                        <p:par>
                          <p:cTn id="36" fill="hold">
                            <p:stCondLst>
                              <p:cond delay="1500"/>
                            </p:stCondLst>
                            <p:childTnLst>
                              <p:par>
                                <p:cTn id="37" presetID="12" presetClass="entr" presetSubtype="8" fill="hold" nodeType="afterEffect">
                                  <p:stCondLst>
                                    <p:cond delay="0"/>
                                  </p:stCondLst>
                                  <p:childTnLst>
                                    <p:set>
                                      <p:cBhvr>
                                        <p:cTn id="38" dur="1" fill="hold">
                                          <p:stCondLst>
                                            <p:cond delay="0"/>
                                          </p:stCondLst>
                                        </p:cTn>
                                        <p:tgtEl>
                                          <p:spTgt spid="248851"/>
                                        </p:tgtEl>
                                        <p:attrNameLst>
                                          <p:attrName>style.visibility</p:attrName>
                                        </p:attrNameLst>
                                      </p:cBhvr>
                                      <p:to>
                                        <p:strVal val="visible"/>
                                      </p:to>
                                    </p:set>
                                    <p:animEffect transition="in" filter="slide(fromLeft)">
                                      <p:cBhvr>
                                        <p:cTn id="39" dur="500"/>
                                        <p:tgtEl>
                                          <p:spTgt spid="248851"/>
                                        </p:tgtEl>
                                      </p:cBhvr>
                                    </p:animEffect>
                                  </p:childTnLst>
                                </p:cTn>
                              </p:par>
                            </p:childTnLst>
                          </p:cTn>
                        </p:par>
                        <p:par>
                          <p:cTn id="40" fill="hold">
                            <p:stCondLst>
                              <p:cond delay="2000"/>
                            </p:stCondLst>
                            <p:childTnLst>
                              <p:par>
                                <p:cTn id="41" presetID="3" presetClass="entr" presetSubtype="5" fill="hold" grpId="0" nodeType="afterEffect">
                                  <p:stCondLst>
                                    <p:cond delay="0"/>
                                  </p:stCondLst>
                                  <p:childTnLst>
                                    <p:set>
                                      <p:cBhvr>
                                        <p:cTn id="42" dur="1" fill="hold">
                                          <p:stCondLst>
                                            <p:cond delay="0"/>
                                          </p:stCondLst>
                                        </p:cTn>
                                        <p:tgtEl>
                                          <p:spTgt spid="248849"/>
                                        </p:tgtEl>
                                        <p:attrNameLst>
                                          <p:attrName>style.visibility</p:attrName>
                                        </p:attrNameLst>
                                      </p:cBhvr>
                                      <p:to>
                                        <p:strVal val="visible"/>
                                      </p:to>
                                    </p:set>
                                    <p:animEffect transition="in" filter="blinds(vertical)">
                                      <p:cBhvr>
                                        <p:cTn id="43" dur="500"/>
                                        <p:tgtEl>
                                          <p:spTgt spid="24884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248845"/>
                                        </p:tgtEl>
                                        <p:attrNameLst>
                                          <p:attrName>style.visibility</p:attrName>
                                        </p:attrNameLst>
                                      </p:cBhvr>
                                      <p:to>
                                        <p:strVal val="visible"/>
                                      </p:to>
                                    </p:set>
                                    <p:animEffect transition="in" filter="box(in)">
                                      <p:cBhvr>
                                        <p:cTn id="48" dur="500"/>
                                        <p:tgtEl>
                                          <p:spTgt spid="248845"/>
                                        </p:tgtEl>
                                      </p:cBhvr>
                                    </p:animEffect>
                                  </p:childTnLst>
                                </p:cTn>
                              </p:par>
                            </p:childTnLst>
                          </p:cTn>
                        </p:par>
                        <p:par>
                          <p:cTn id="49" fill="hold">
                            <p:stCondLst>
                              <p:cond delay="500"/>
                            </p:stCondLst>
                            <p:childTnLst>
                              <p:par>
                                <p:cTn id="50" presetID="4" presetClass="entr" presetSubtype="16" fill="hold" grpId="0" nodeType="afterEffect">
                                  <p:stCondLst>
                                    <p:cond delay="0"/>
                                  </p:stCondLst>
                                  <p:childTnLst>
                                    <p:set>
                                      <p:cBhvr>
                                        <p:cTn id="51" dur="1" fill="hold">
                                          <p:stCondLst>
                                            <p:cond delay="0"/>
                                          </p:stCondLst>
                                        </p:cTn>
                                        <p:tgtEl>
                                          <p:spTgt spid="248846"/>
                                        </p:tgtEl>
                                        <p:attrNameLst>
                                          <p:attrName>style.visibility</p:attrName>
                                        </p:attrNameLst>
                                      </p:cBhvr>
                                      <p:to>
                                        <p:strVal val="visible"/>
                                      </p:to>
                                    </p:set>
                                    <p:animEffect transition="in" filter="box(in)">
                                      <p:cBhvr>
                                        <p:cTn id="52" dur="500"/>
                                        <p:tgtEl>
                                          <p:spTgt spid="248846"/>
                                        </p:tgtEl>
                                      </p:cBhvr>
                                    </p:animEffect>
                                  </p:childTnLst>
                                </p:cTn>
                              </p:par>
                            </p:childTnLst>
                          </p:cTn>
                        </p:par>
                        <p:par>
                          <p:cTn id="53" fill="hold">
                            <p:stCondLst>
                              <p:cond delay="1000"/>
                            </p:stCondLst>
                            <p:childTnLst>
                              <p:par>
                                <p:cTn id="54" presetID="4" presetClass="entr" presetSubtype="32" fill="hold" nodeType="afterEffect">
                                  <p:stCondLst>
                                    <p:cond delay="0"/>
                                  </p:stCondLst>
                                  <p:childTnLst>
                                    <p:set>
                                      <p:cBhvr>
                                        <p:cTn id="55" dur="1" fill="hold">
                                          <p:stCondLst>
                                            <p:cond delay="0"/>
                                          </p:stCondLst>
                                        </p:cTn>
                                        <p:tgtEl>
                                          <p:spTgt spid="248847"/>
                                        </p:tgtEl>
                                        <p:attrNameLst>
                                          <p:attrName>style.visibility</p:attrName>
                                        </p:attrNameLst>
                                      </p:cBhvr>
                                      <p:to>
                                        <p:strVal val="visible"/>
                                      </p:to>
                                    </p:set>
                                    <p:animEffect transition="in" filter="box(out)">
                                      <p:cBhvr>
                                        <p:cTn id="56" dur="500"/>
                                        <p:tgtEl>
                                          <p:spTgt spid="248847"/>
                                        </p:tgtEl>
                                      </p:cBhvr>
                                    </p:animEffect>
                                  </p:childTnLst>
                                </p:cTn>
                              </p:par>
                            </p:childTnLst>
                          </p:cTn>
                        </p:par>
                        <p:par>
                          <p:cTn id="57" fill="hold">
                            <p:stCondLst>
                              <p:cond delay="1500"/>
                            </p:stCondLst>
                            <p:childTnLst>
                              <p:par>
                                <p:cTn id="58" presetID="4" presetClass="entr" presetSubtype="16" fill="hold" grpId="0" nodeType="afterEffect">
                                  <p:stCondLst>
                                    <p:cond delay="0"/>
                                  </p:stCondLst>
                                  <p:childTnLst>
                                    <p:set>
                                      <p:cBhvr>
                                        <p:cTn id="59" dur="1" fill="hold">
                                          <p:stCondLst>
                                            <p:cond delay="0"/>
                                          </p:stCondLst>
                                        </p:cTn>
                                        <p:tgtEl>
                                          <p:spTgt spid="248848"/>
                                        </p:tgtEl>
                                        <p:attrNameLst>
                                          <p:attrName>style.visibility</p:attrName>
                                        </p:attrNameLst>
                                      </p:cBhvr>
                                      <p:to>
                                        <p:strVal val="visible"/>
                                      </p:to>
                                    </p:set>
                                    <p:animEffect transition="in" filter="box(in)">
                                      <p:cBhvr>
                                        <p:cTn id="60" dur="500"/>
                                        <p:tgtEl>
                                          <p:spTgt spid="248848"/>
                                        </p:tgtEl>
                                      </p:cBhvr>
                                    </p:animEffect>
                                  </p:childTnLst>
                                </p:cTn>
                              </p:par>
                            </p:childTnLst>
                          </p:cTn>
                        </p:par>
                        <p:par>
                          <p:cTn id="61" fill="hold">
                            <p:stCondLst>
                              <p:cond delay="2000"/>
                            </p:stCondLst>
                            <p:childTnLst>
                              <p:par>
                                <p:cTn id="62" presetID="4" presetClass="entr" presetSubtype="16" fill="hold" nodeType="afterEffect">
                                  <p:stCondLst>
                                    <p:cond delay="0"/>
                                  </p:stCondLst>
                                  <p:childTnLst>
                                    <p:set>
                                      <p:cBhvr>
                                        <p:cTn id="63" dur="1" fill="hold">
                                          <p:stCondLst>
                                            <p:cond delay="0"/>
                                          </p:stCondLst>
                                        </p:cTn>
                                        <p:tgtEl>
                                          <p:spTgt spid="248850"/>
                                        </p:tgtEl>
                                        <p:attrNameLst>
                                          <p:attrName>style.visibility</p:attrName>
                                        </p:attrNameLst>
                                      </p:cBhvr>
                                      <p:to>
                                        <p:strVal val="visible"/>
                                      </p:to>
                                    </p:set>
                                    <p:animEffect transition="in" filter="box(in)">
                                      <p:cBhvr>
                                        <p:cTn id="64" dur="500"/>
                                        <p:tgtEl>
                                          <p:spTgt spid="24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bldLvl="0" animBg="1"/>
      <p:bldP spid="248842" grpId="0" bldLvl="0" animBg="1"/>
      <p:bldP spid="248844" grpId="0" bldLvl="0" animBg="1"/>
      <p:bldP spid="248846" grpId="0" bldLvl="0" animBg="1"/>
      <p:bldP spid="248848" grpId="0" bldLvl="0" animBg="1"/>
      <p:bldP spid="24884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Two branch structure</a:t>
            </a:r>
            <a:endParaRPr lang="zh-CN" altLang="en-US"/>
          </a:p>
        </p:txBody>
      </p:sp>
      <p:sp>
        <p:nvSpPr>
          <p:cNvPr id="3" name="内容占位符 2"/>
          <p:cNvSpPr>
            <a:spLocks noGrp="1"/>
          </p:cNvSpPr>
          <p:nvPr>
            <p:ph idx="1"/>
          </p:nvPr>
        </p:nvSpPr>
        <p:spPr/>
        <p:txBody>
          <a:bodyPr/>
          <a:p>
            <a:r>
              <a:rPr lang="zh-CN" altLang="en-US" i="0"/>
              <a:t>请使用</a:t>
            </a:r>
            <a:r>
              <a:rPr lang="en-US" altLang="zh-CN"/>
              <a:t>if-else</a:t>
            </a:r>
            <a:r>
              <a:rPr lang="zh-CN" altLang="en-US" i="0"/>
              <a:t>和条件运算符，完成求解从键盘输入两个整数的最大值，按大小输出，</a:t>
            </a:r>
            <a:r>
              <a:rPr lang="en-US" altLang="zh-CN" i="0"/>
              <a:t>3</a:t>
            </a:r>
            <a:r>
              <a:rPr lang="zh-CN" altLang="en-US" i="0"/>
              <a:t>个整数呢？</a:t>
            </a:r>
            <a:endParaRPr lang="zh-CN" altLang="en-US" i="0"/>
          </a:p>
          <a:p>
            <a:endParaRPr lang="zh-CN" altLang="en-US" i="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Multi branch structure</a:t>
            </a:r>
            <a:endParaRPr lang="zh-CN" altLang="en-US"/>
          </a:p>
        </p:txBody>
      </p:sp>
      <p:sp>
        <p:nvSpPr>
          <p:cNvPr id="3" name="内容占位符 2"/>
          <p:cNvSpPr>
            <a:spLocks noGrp="1"/>
          </p:cNvSpPr>
          <p:nvPr>
            <p:ph idx="1"/>
          </p:nvPr>
        </p:nvSpPr>
        <p:spPr>
          <a:xfrm>
            <a:off x="35560" y="1165860"/>
            <a:ext cx="9215120" cy="5305425"/>
          </a:xfrm>
        </p:spPr>
        <p:txBody>
          <a:bodyPr/>
          <a:p>
            <a:pPr lvl="0" algn="l">
              <a:buClrTx/>
              <a:buSzTx/>
              <a:buBlip>
                <a:blip r:embed="rId1"/>
              </a:buBlip>
            </a:pPr>
            <a:r>
              <a:rPr kumimoji="1" lang="en-US" altLang="zh-CN" sz="3200" dirty="0">
                <a:solidFill>
                  <a:srgbClr val="000066"/>
                </a:solidFill>
                <a:ea typeface="楷体_GB2312" pitchFamily="49" charset="-122"/>
                <a:cs typeface="Times New Roman" panose="02020603050405020304" charset="0"/>
                <a:sym typeface="+mn-ea"/>
              </a:rPr>
              <a:t>if</a:t>
            </a:r>
            <a:r>
              <a:rPr kumimoji="1" lang="en-US" altLang="zh-CN" sz="3200" i="0" dirty="0">
                <a:solidFill>
                  <a:srgbClr val="000066"/>
                </a:solidFill>
                <a:ea typeface="楷体_GB2312" pitchFamily="49" charset="-122"/>
                <a:cs typeface="Times New Roman" panose="02020603050405020304" charset="0"/>
                <a:sym typeface="+mn-ea"/>
              </a:rPr>
              <a:t>语句嵌套，完成复杂分支结构（</a:t>
            </a:r>
            <a:r>
              <a:rPr kumimoji="1" lang="en-US" altLang="zh-CN" sz="3200" dirty="0">
                <a:solidFill>
                  <a:srgbClr val="000066"/>
                </a:solidFill>
                <a:ea typeface="楷体_GB2312" pitchFamily="49" charset="-122"/>
                <a:cs typeface="Times New Roman" panose="02020603050405020304" charset="0"/>
                <a:sym typeface="+mn-ea"/>
              </a:rPr>
              <a:t>else</a:t>
            </a:r>
            <a:r>
              <a:rPr kumimoji="1" lang="en-US" altLang="zh-CN" sz="3200" i="0" dirty="0">
                <a:solidFill>
                  <a:srgbClr val="000066"/>
                </a:solidFill>
                <a:ea typeface="楷体_GB2312" pitchFamily="49" charset="-122"/>
                <a:cs typeface="Times New Roman" panose="02020603050405020304" charset="0"/>
                <a:sym typeface="+mn-ea"/>
              </a:rPr>
              <a:t>配对规则）</a:t>
            </a:r>
            <a:endParaRPr kumimoji="1" lang="en-US" altLang="zh-CN" sz="3200" i="0" dirty="0">
              <a:solidFill>
                <a:srgbClr val="000066"/>
              </a:solidFill>
              <a:ea typeface="楷体_GB2312" pitchFamily="49" charset="-122"/>
              <a:cs typeface="Times New Roman" panose="02020603050405020304" charset="0"/>
              <a:sym typeface="+mn-ea"/>
            </a:endParaRPr>
          </a:p>
          <a:p>
            <a:pPr lvl="0" algn="l">
              <a:buClrTx/>
              <a:buSzTx/>
              <a:buBlip>
                <a:blip r:embed="rId1"/>
              </a:buBlip>
            </a:pPr>
            <a:r>
              <a:rPr kumimoji="1" lang="en-US" altLang="zh-CN" sz="3200" dirty="0">
                <a:solidFill>
                  <a:srgbClr val="000066"/>
                </a:solidFill>
                <a:ea typeface="楷体_GB2312" pitchFamily="49" charset="-122"/>
                <a:cs typeface="Times New Roman" panose="02020603050405020304" charset="0"/>
                <a:sym typeface="+mn-ea"/>
              </a:rPr>
              <a:t>if-else-if</a:t>
            </a:r>
            <a:r>
              <a:rPr kumimoji="1" lang="en-US" altLang="zh-CN" sz="3200" i="0" dirty="0">
                <a:solidFill>
                  <a:srgbClr val="000066"/>
                </a:solidFill>
                <a:ea typeface="楷体_GB2312" pitchFamily="49" charset="-122"/>
                <a:cs typeface="Times New Roman" panose="02020603050405020304" charset="0"/>
                <a:sym typeface="+mn-ea"/>
              </a:rPr>
              <a:t>结构</a:t>
            </a:r>
            <a:endParaRPr kumimoji="1" lang="en-US" altLang="zh-CN" sz="3200" i="0" dirty="0">
              <a:solidFill>
                <a:srgbClr val="000066"/>
              </a:solidFill>
              <a:ea typeface="楷体_GB2312" pitchFamily="49" charset="-122"/>
              <a:cs typeface="Times New Roman" panose="02020603050405020304" charset="0"/>
              <a:sym typeface="+mn-ea"/>
            </a:endParaRPr>
          </a:p>
          <a:p>
            <a:pPr lvl="0" algn="l">
              <a:buClrTx/>
              <a:buSzTx/>
              <a:buBlip>
                <a:blip r:embed="rId1"/>
              </a:buBlip>
            </a:pPr>
            <a:r>
              <a:rPr kumimoji="1" lang="en-US" altLang="zh-CN" sz="3200" i="0" dirty="0">
                <a:solidFill>
                  <a:srgbClr val="000066"/>
                </a:solidFill>
                <a:ea typeface="楷体_GB2312" pitchFamily="49" charset="-122"/>
                <a:cs typeface="Times New Roman" panose="02020603050405020304" charset="0"/>
                <a:sym typeface="+mn-ea"/>
              </a:rPr>
              <a:t>设计程序完成如下分段函数计算</a:t>
            </a:r>
            <a:endParaRPr kumimoji="1" lang="en-US" altLang="zh-CN" sz="3200" i="0" dirty="0">
              <a:solidFill>
                <a:srgbClr val="000066"/>
              </a:solidFill>
              <a:ea typeface="楷体_GB2312" pitchFamily="49" charset="-122"/>
              <a:cs typeface="Times New Roman" panose="02020603050405020304" charset="0"/>
              <a:sym typeface="+mn-ea"/>
            </a:endParaRPr>
          </a:p>
          <a:p>
            <a:pPr lvl="0" algn="l">
              <a:buClrTx/>
              <a:buSzTx/>
              <a:buBlip>
                <a:blip r:embed="rId1"/>
              </a:buBlip>
            </a:pPr>
            <a:endParaRPr kumimoji="1" lang="en-US" altLang="zh-CN" sz="3200" i="0" dirty="0">
              <a:solidFill>
                <a:srgbClr val="000066"/>
              </a:solidFill>
              <a:ea typeface="楷体_GB2312" pitchFamily="49" charset="-122"/>
              <a:cs typeface="Times New Roman" panose="02020603050405020304" charset="0"/>
              <a:sym typeface="+mn-ea"/>
            </a:endParaRPr>
          </a:p>
          <a:p>
            <a:pPr lvl="0" algn="l">
              <a:buClrTx/>
              <a:buSzTx/>
              <a:buBlip>
                <a:blip r:embed="rId1"/>
              </a:buBlip>
            </a:pPr>
            <a:endParaRPr kumimoji="1" lang="en-US" altLang="zh-CN" sz="3200" i="0" dirty="0">
              <a:solidFill>
                <a:srgbClr val="000066"/>
              </a:solidFill>
              <a:ea typeface="楷体_GB2312" pitchFamily="49" charset="-122"/>
              <a:cs typeface="Times New Roman" panose="02020603050405020304" charset="0"/>
              <a:sym typeface="+mn-ea"/>
            </a:endParaRPr>
          </a:p>
          <a:p>
            <a:pPr lvl="0" algn="l">
              <a:buClrTx/>
              <a:buSzTx/>
              <a:buBlip>
                <a:blip r:embed="rId1"/>
              </a:buBlip>
            </a:pPr>
            <a:endParaRPr kumimoji="1" lang="en-US" altLang="zh-CN" sz="3200" i="0" dirty="0">
              <a:solidFill>
                <a:srgbClr val="000066"/>
              </a:solidFill>
              <a:ea typeface="楷体_GB2312" pitchFamily="49" charset="-122"/>
              <a:cs typeface="Times New Roman" panose="02020603050405020304" charset="0"/>
              <a:sym typeface="+mn-ea"/>
            </a:endParaRPr>
          </a:p>
          <a:p>
            <a:pPr lvl="0" algn="l">
              <a:buClrTx/>
              <a:buSzTx/>
              <a:buBlip>
                <a:blip r:embed="rId1"/>
              </a:buBlip>
            </a:pPr>
            <a:r>
              <a:rPr lang="zh-CN" altLang="en-US">
                <a:sym typeface="+mn-ea"/>
              </a:rPr>
              <a:t>Complete test </a:t>
            </a:r>
            <a:r>
              <a:rPr lang="en-US" altLang="zh-CN">
                <a:sym typeface="+mn-ea"/>
              </a:rPr>
              <a:t>3</a:t>
            </a:r>
            <a:r>
              <a:rPr lang="zh-CN" altLang="en-US">
                <a:sym typeface="+mn-ea"/>
              </a:rPr>
              <a:t>-1</a:t>
            </a:r>
            <a:r>
              <a:rPr lang="en-US" altLang="zh-CN">
                <a:sym typeface="+mn-ea"/>
              </a:rPr>
              <a:t>:</a:t>
            </a:r>
            <a:r>
              <a:rPr lang="zh-CN" altLang="en-US" i="0">
                <a:sym typeface="+mn-ea"/>
              </a:rPr>
              <a:t>二分支结构</a:t>
            </a:r>
            <a:endParaRPr kumimoji="1" lang="en-US" altLang="zh-CN" sz="3200" i="0" dirty="0">
              <a:solidFill>
                <a:srgbClr val="000066"/>
              </a:solidFill>
              <a:ea typeface="楷体_GB2312" pitchFamily="49" charset="-122"/>
              <a:cs typeface="Times New Roman" panose="02020603050405020304" charset="0"/>
              <a:sym typeface="+mn-ea"/>
            </a:endParaRPr>
          </a:p>
          <a:p>
            <a:endParaRPr kumimoji="1" lang="en-US" altLang="zh-CN" sz="3200" i="0" dirty="0">
              <a:solidFill>
                <a:srgbClr val="000066"/>
              </a:solidFill>
              <a:ea typeface="楷体_GB2312" pitchFamily="49" charset="-122"/>
              <a:cs typeface="Times New Roman" panose="02020603050405020304" charset="0"/>
              <a:sym typeface="+mn-ea"/>
            </a:endParaRPr>
          </a:p>
        </p:txBody>
      </p:sp>
      <mc:AlternateContent xmlns:mc="http://schemas.openxmlformats.org/markup-compatibility/2006">
        <mc:Choice xmlns:a14="http://schemas.microsoft.com/office/drawing/2010/main" Requires="a14">
          <p:sp>
            <p:nvSpPr>
              <p:cNvPr id="5" name="文本框 4"/>
              <p:cNvSpPr txBox="1"/>
              <p:nvPr/>
            </p:nvSpPr>
            <p:spPr>
              <a:xfrm>
                <a:off x="2924810" y="2984500"/>
                <a:ext cx="3625850" cy="133032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m:rPr>
                          <m:sty m:val="p"/>
                        </m:rPr>
                        <a:rPr lang="en-US" altLang="zh-CN" sz="2800">
                          <a:solidFill>
                            <a:srgbClr val="FF0000"/>
                          </a:solidFill>
                          <a:latin typeface="Cambria Math" panose="02040503050406030204" charset="0"/>
                          <a:cs typeface="Cambria Math" panose="02040503050406030204" charset="0"/>
                        </a:rPr>
                        <m:t>y</m:t>
                      </m:r>
                      <m:r>
                        <a:rPr lang="en-US" altLang="zh-CN" sz="2800">
                          <a:solidFill>
                            <a:srgbClr val="FF0000"/>
                          </a:solidFill>
                          <a:latin typeface="Cambria Math" panose="02040503050406030204" charset="0"/>
                          <a:ea typeface="MS Mincho" charset="0"/>
                          <a:cs typeface="Cambria Math" panose="02040503050406030204" charset="0"/>
                        </a:rPr>
                        <m:t>=</m:t>
                      </m:r>
                      <m:d>
                        <m:dPr>
                          <m:begChr m:val="{"/>
                          <m:endChr m:val=""/>
                          <m:ctrlPr>
                            <a:rPr lang="en-US" altLang="zh-CN" sz="2800" i="1">
                              <a:solidFill>
                                <a:srgbClr val="FF0000"/>
                              </a:solidFill>
                              <a:latin typeface="Cambria Math" panose="02040503050406030204" charset="0"/>
                              <a:cs typeface="Cambria Math" panose="02040503050406030204" charset="0"/>
                            </a:rPr>
                          </m:ctrlPr>
                        </m:dPr>
                        <m:e>
                          <m:m>
                            <m:mPr>
                              <m:mcs>
                                <m:mc>
                                  <m:mcPr>
                                    <m:count m:val="1"/>
                                    <m:mcJc m:val="center"/>
                                  </m:mcPr>
                                </m:mc>
                              </m:mcs>
                              <m:ctrlPr>
                                <a:rPr lang="en-US" altLang="zh-CN" sz="2800" i="1">
                                  <a:solidFill>
                                    <a:srgbClr val="FF0000"/>
                                  </a:solidFill>
                                  <a:latin typeface="Cambria Math" panose="02040503050406030204" charset="0"/>
                                  <a:cs typeface="Cambria Math" panose="02040503050406030204" charset="0"/>
                                </a:rPr>
                              </m:ctrlPr>
                            </m:mPr>
                            <m:mr>
                              <m:e>
                                <m:sSup>
                                  <m:sSupPr>
                                    <m:ctrlPr>
                                      <a:rPr lang="en-US" altLang="zh-CN" sz="2800" i="1">
                                        <a:solidFill>
                                          <a:srgbClr val="FF0000"/>
                                        </a:solidFill>
                                        <a:latin typeface="Cambria Math" panose="02040503050406030204" charset="0"/>
                                        <a:cs typeface="Cambria Math" panose="02040503050406030204" charset="0"/>
                                      </a:rPr>
                                    </m:ctrlPr>
                                  </m:sSupPr>
                                  <m:e>
                                    <m:r>
                                      <a:rPr lang="en-US" altLang="zh-CN" sz="2800" i="1">
                                        <a:solidFill>
                                          <a:srgbClr val="FF0000"/>
                                        </a:solidFill>
                                        <a:latin typeface="Cambria Math" panose="02040503050406030204" charset="0"/>
                                        <a:cs typeface="Cambria Math" panose="02040503050406030204" charset="0"/>
                                      </a:rPr>
                                      <m:t>𝒙</m:t>
                                    </m:r>
                                  </m:e>
                                  <m:sup>
                                    <m:r>
                                      <a:rPr lang="en-US" altLang="zh-CN" sz="2800" i="1">
                                        <a:solidFill>
                                          <a:srgbClr val="FF0000"/>
                                        </a:solidFill>
                                        <a:latin typeface="Cambria Math" panose="02040503050406030204" charset="0"/>
                                        <a:cs typeface="Cambria Math" panose="02040503050406030204" charset="0"/>
                                      </a:rPr>
                                      <m:t>𝟐</m:t>
                                    </m:r>
                                  </m:sup>
                                </m:sSup>
                                <m:r>
                                  <a:rPr lang="en-US" altLang="zh-CN" sz="2800" i="1">
                                    <a:solidFill>
                                      <a:srgbClr val="FF0000"/>
                                    </a:solidFill>
                                    <a:latin typeface="Cambria Math" panose="02040503050406030204" charset="0"/>
                                    <a:cs typeface="Cambria Math" panose="02040503050406030204" charset="0"/>
                                  </a:rPr>
                                  <m:t>             </m:t>
                                </m:r>
                                <m:r>
                                  <a:rPr lang="en-US" altLang="zh-CN" sz="2800" i="1">
                                    <a:solidFill>
                                      <a:srgbClr val="FF0000"/>
                                    </a:solidFill>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𝒙</m:t>
                                </m:r>
                                <m:r>
                                  <a:rPr lang="en-US" altLang="zh-CN" sz="2800" b="1" i="1">
                                    <a:solidFill>
                                      <a:srgbClr val="FF0000"/>
                                    </a:solidFill>
                                    <a:latin typeface="Cambria Math" panose="02040503050406030204" charset="0"/>
                                    <a:cs typeface="Cambria Math" panose="02040503050406030204" charset="0"/>
                                  </a:rPr>
                                  <m:t>&lt;</m:t>
                                </m:r>
                                <m:r>
                                  <a:rPr lang="en-US" altLang="zh-CN" sz="2800" i="1">
                                    <a:solidFill>
                                      <a:srgbClr val="FF0000"/>
                                    </a:solidFill>
                                    <a:latin typeface="Cambria Math" panose="02040503050406030204" charset="0"/>
                                    <a:cs typeface="Cambria Math" panose="02040503050406030204" charset="0"/>
                                  </a:rPr>
                                  <m:t>𝟐</m:t>
                                </m:r>
                              </m:e>
                            </m:mr>
                            <m:mr>
                              <m:e>
                                <m:r>
                                  <a:rPr lang="en-US" altLang="zh-CN" sz="2800" i="1">
                                    <a:solidFill>
                                      <a:srgbClr val="FF0000"/>
                                    </a:solidFill>
                                    <a:latin typeface="Cambria Math" panose="02040503050406030204" charset="0"/>
                                    <a:cs typeface="Cambria Math" panose="02040503050406030204" charset="0"/>
                                  </a:rPr>
                                  <m:t>𝟔</m:t>
                                </m:r>
                                <m:r>
                                  <a:rPr lang="en-US" altLang="zh-CN" sz="2800" i="1">
                                    <a:solidFill>
                                      <a:srgbClr val="FF0000"/>
                                    </a:solidFill>
                                    <a:latin typeface="Cambria Math" panose="02040503050406030204" charset="0"/>
                                    <a:cs typeface="Cambria Math" panose="02040503050406030204" charset="0"/>
                                  </a:rPr>
                                  <m:t>                </m:t>
                                </m:r>
                                <m:r>
                                  <a:rPr lang="en-US" altLang="zh-CN" sz="2800" i="1">
                                    <a:solidFill>
                                      <a:srgbClr val="FF0000"/>
                                    </a:solidFill>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𝒙</m:t>
                                </m:r>
                                <m:r>
                                  <a:rPr lang="en-US" altLang="zh-CN" sz="2800" i="1">
                                    <a:solidFill>
                                      <a:srgbClr val="FF0000"/>
                                    </a:solidFill>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𝟐</m:t>
                                </m:r>
                              </m:e>
                            </m:mr>
                            <m:mr>
                              <m:e>
                                <m:r>
                                  <a:rPr lang="en-US" altLang="zh-CN" sz="2800" i="1">
                                    <a:solidFill>
                                      <a:srgbClr val="FF0000"/>
                                    </a:solidFill>
                                    <a:latin typeface="Cambria Math" panose="02040503050406030204" charset="0"/>
                                    <a:cs typeface="Cambria Math" panose="02040503050406030204" charset="0"/>
                                  </a:rPr>
                                  <m:t>𝟏𝟎</m:t>
                                </m:r>
                                <m:r>
                                  <a:rPr lang="en-US" altLang="zh-CN" sz="2800" i="1">
                                    <a:solidFill>
                                      <a:srgbClr val="FF0000"/>
                                    </a:solidFill>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𝒙</m:t>
                                </m:r>
                                <m:r>
                                  <a:rPr lang="en-US" altLang="zh-CN" sz="2800" i="1">
                                    <a:solidFill>
                                      <a:srgbClr val="FF0000"/>
                                    </a:solidFill>
                                    <a:latin typeface="Cambria Math" panose="02040503050406030204" charset="0"/>
                                    <a:cs typeface="Cambria Math" panose="02040503050406030204" charset="0"/>
                                  </a:rPr>
                                  <m:t>     </m:t>
                                </m:r>
                                <m:r>
                                  <a:rPr lang="en-US" altLang="zh-CN" sz="2800" i="1">
                                    <a:solidFill>
                                      <a:srgbClr val="FF0000"/>
                                    </a:solidFill>
                                    <a:latin typeface="Cambria Math" panose="02040503050406030204" charset="0"/>
                                    <a:cs typeface="Cambria Math" panose="02040503050406030204" charset="0"/>
                                  </a:rPr>
                                  <m:t>,</m:t>
                                </m:r>
                                <m:r>
                                  <a:rPr lang="en-US" altLang="zh-CN" sz="2800" i="1">
                                    <a:solidFill>
                                      <a:srgbClr val="FF0000"/>
                                    </a:solidFill>
                                    <a:latin typeface="Cambria Math" panose="02040503050406030204" charset="0"/>
                                    <a:cs typeface="Cambria Math" panose="02040503050406030204" charset="0"/>
                                  </a:rPr>
                                  <m:t>𝟐</m:t>
                                </m:r>
                                <m:r>
                                  <a:rPr lang="en-US" altLang="zh-CN" sz="2800" b="1" i="1">
                                    <a:solidFill>
                                      <a:srgbClr val="FF0000"/>
                                    </a:solidFill>
                                    <a:latin typeface="Cambria Math" panose="02040503050406030204" charset="0"/>
                                    <a:cs typeface="Cambria Math" panose="02040503050406030204" charset="0"/>
                                  </a:rPr>
                                  <m:t>&lt;</m:t>
                                </m:r>
                                <m:r>
                                  <a:rPr lang="en-US" altLang="zh-CN" sz="2800" b="1" i="1">
                                    <a:solidFill>
                                      <a:srgbClr val="FF0000"/>
                                    </a:solidFill>
                                    <a:latin typeface="Cambria Math" panose="02040503050406030204" charset="0"/>
                                    <a:cs typeface="Cambria Math" panose="02040503050406030204" charset="0"/>
                                  </a:rPr>
                                  <m:t>𝒙</m:t>
                                </m:r>
                              </m:e>
                            </m:mr>
                          </m:m>
                        </m:e>
                      </m:d>
                    </m:oMath>
                  </m:oMathPara>
                </a14:m>
                <a:endParaRPr lang="en-US" altLang="zh-CN" sz="2800" b="1" i="1">
                  <a:solidFill>
                    <a:srgbClr val="FF0000"/>
                  </a:solidFill>
                  <a:latin typeface="Cambria Math" panose="02040503050406030204" charset="0"/>
                  <a:cs typeface="Cambria Math" panose="0204050305040603020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2924810" y="2984500"/>
                <a:ext cx="3625850" cy="133032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 name="KSO_WM_SLIDE_MODEL_TYPE" val="cover"/>
</p:tagLst>
</file>

<file path=ppt/tags/tag2.xml><?xml version="1.0" encoding="utf-8"?>
<p:tagLst xmlns:p="http://schemas.openxmlformats.org/presentationml/2006/main">
  <p:tag name="KSO_WM_DOC_GUID" val="{1f063383-feac-4ae5-b169-ba7f8727ee2c}"/>
  <p:tag name="COMMONDATA" val="eyJoZGlkIjoiNzU2OTk4MDg4NGQ3NjgzNGYxZmI1OGU2ZjI1ZDQxMGEifQ=="/>
  <p:tag name="KSO_WPP_MARK_KEY" val="c4c4a225-e97e-49c1-875d-172c86931bf4"/>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2028</Words>
  <Application>WPS 演示</Application>
  <PresentationFormat>全屏显示(4:3)</PresentationFormat>
  <Paragraphs>258</Paragraphs>
  <Slides>14</Slides>
  <Notes>3</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14</vt:i4>
      </vt:variant>
    </vt:vector>
  </HeadingPairs>
  <TitlesOfParts>
    <vt:vector size="32" baseType="lpstr">
      <vt:lpstr>Arial</vt:lpstr>
      <vt:lpstr>宋体</vt:lpstr>
      <vt:lpstr>Wingdings</vt:lpstr>
      <vt:lpstr>Calibri</vt:lpstr>
      <vt:lpstr>Times New Roman</vt:lpstr>
      <vt:lpstr>楷体_GB2312</vt:lpstr>
      <vt:lpstr>新宋体</vt:lpstr>
      <vt:lpstr>微软雅黑</vt:lpstr>
      <vt:lpstr>Cambria Math</vt:lpstr>
      <vt:lpstr>MS Mincho</vt:lpstr>
      <vt:lpstr>Tahoma</vt:lpstr>
      <vt:lpstr>黑体</vt:lpstr>
      <vt:lpstr>Arial Unicode MS</vt:lpstr>
      <vt:lpstr>Segoe Print</vt:lpstr>
      <vt:lpstr>自定义设计方案</vt:lpstr>
      <vt:lpstr>2_自定义设计方案</vt:lpstr>
      <vt:lpstr>1_自定义设计方案</vt:lpstr>
      <vt:lpstr>3_自定义设计方案</vt:lpstr>
      <vt:lpstr>PowerPoint 演示文稿</vt:lpstr>
      <vt:lpstr>Review and reflection</vt:lpstr>
      <vt:lpstr>Review and reflection </vt:lpstr>
      <vt:lpstr>summary</vt:lpstr>
      <vt:lpstr>Branching structure</vt:lpstr>
      <vt:lpstr>Two branch structure</vt:lpstr>
      <vt:lpstr>Two branch structure </vt:lpstr>
      <vt:lpstr>Two branch structure</vt:lpstr>
      <vt:lpstr>Multi branch structure</vt:lpstr>
      <vt:lpstr>Multi branch structure</vt:lpstr>
      <vt:lpstr>Multi branch structure</vt:lpstr>
      <vt:lpstr>Multi branch structure </vt:lpstr>
      <vt:lpstr>Exercises &amp; Tests </vt:lpstr>
      <vt:lpstr>Practice in CG</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XZIT</cp:lastModifiedBy>
  <cp:revision>711</cp:revision>
  <cp:lastPrinted>2016-10-17T09:50:00Z</cp:lastPrinted>
  <dcterms:created xsi:type="dcterms:W3CDTF">2015-01-25T08:40:00Z</dcterms:created>
  <dcterms:modified xsi:type="dcterms:W3CDTF">2022-10-10T07:31:13Z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KSORubyTemplateID">
    <vt:lpwstr>2</vt:lpwstr>
  </property>
  <property fmtid="{D5CDD505-2E9C-101B-9397-08002B2CF9AE}" pid="4" name="ICV">
    <vt:lpwstr>59F34446067E4AE3BF02829FC41F8EF2</vt:lpwstr>
  </property>
</Properties>
</file>