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4" r:id="rId3"/>
    <p:sldMasterId id="2147483686" r:id="rId4"/>
    <p:sldMasterId id="2147483698" r:id="rId5"/>
  </p:sldMasterIdLst>
  <p:notesMasterIdLst>
    <p:notesMasterId r:id="rId29"/>
  </p:notesMasterIdLst>
  <p:handoutMasterIdLst>
    <p:handoutMasterId r:id="rId30"/>
  </p:handoutMasterIdLst>
  <p:sldIdLst>
    <p:sldId id="1707" r:id="rId6"/>
    <p:sldId id="1864" r:id="rId7"/>
    <p:sldId id="1963" r:id="rId8"/>
    <p:sldId id="1964" r:id="rId9"/>
    <p:sldId id="1865" r:id="rId10"/>
    <p:sldId id="1965" r:id="rId11"/>
    <p:sldId id="1971" r:id="rId12"/>
    <p:sldId id="1972" r:id="rId13"/>
    <p:sldId id="1970" r:id="rId14"/>
    <p:sldId id="1975" r:id="rId15"/>
    <p:sldId id="1977" r:id="rId16"/>
    <p:sldId id="1979" r:id="rId17"/>
    <p:sldId id="1980" r:id="rId18"/>
    <p:sldId id="1992" r:id="rId19"/>
    <p:sldId id="1981" r:id="rId20"/>
    <p:sldId id="1982" r:id="rId21"/>
    <p:sldId id="1984" r:id="rId22"/>
    <p:sldId id="1985" r:id="rId23"/>
    <p:sldId id="1987" r:id="rId24"/>
    <p:sldId id="1988" r:id="rId25"/>
    <p:sldId id="1989" r:id="rId26"/>
    <p:sldId id="1990" r:id="rId27"/>
    <p:sldId id="1876" r:id="rId28"/>
  </p:sldIdLst>
  <p:sldSz cx="9144000" cy="6858000" type="screen4x3"/>
  <p:notesSz cx="6735763" cy="9799638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842"/>
    <a:srgbClr val="67B0E3"/>
    <a:srgbClr val="FFFCD1"/>
    <a:srgbClr val="660033"/>
    <a:srgbClr val="993366"/>
    <a:srgbClr val="000066"/>
    <a:srgbClr val="FCFCD1"/>
    <a:srgbClr val="FF0066"/>
    <a:srgbClr val="00808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5" autoAdjust="0"/>
    <p:restoredTop sz="98222" autoAdjust="0"/>
  </p:normalViewPr>
  <p:slideViewPr>
    <p:cSldViewPr>
      <p:cViewPr varScale="1">
        <p:scale>
          <a:sx n="78" d="100"/>
          <a:sy n="78" d="100"/>
        </p:scale>
        <p:origin x="1483" y="67"/>
      </p:cViewPr>
      <p:guideLst>
        <p:guide orient="horz" pos="232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士程 丁" userId="c0fb6e0fc6397e41" providerId="LiveId" clId="{83460DA8-6D79-4223-B589-CE17896B3D3F}"/>
    <pc:docChg chg="modSld">
      <pc:chgData name="士程 丁" userId="c0fb6e0fc6397e41" providerId="LiveId" clId="{83460DA8-6D79-4223-B589-CE17896B3D3F}" dt="2023-09-26T08:59:51.844" v="1" actId="20577"/>
      <pc:docMkLst>
        <pc:docMk/>
      </pc:docMkLst>
      <pc:sldChg chg="modSp mod">
        <pc:chgData name="士程 丁" userId="c0fb6e0fc6397e41" providerId="LiveId" clId="{83460DA8-6D79-4223-B589-CE17896B3D3F}" dt="2023-09-26T08:59:51.844" v="1" actId="20577"/>
        <pc:sldMkLst>
          <pc:docMk/>
          <pc:sldMk cId="0" sldId="1972"/>
        </pc:sldMkLst>
        <pc:spChg chg="mod">
          <ac:chgData name="士程 丁" userId="c0fb6e0fc6397e41" providerId="LiveId" clId="{83460DA8-6D79-4223-B589-CE17896B3D3F}" dt="2023-09-26T08:59:51.844" v="1" actId="20577"/>
          <ac:spMkLst>
            <pc:docMk/>
            <pc:sldMk cId="0" sldId="197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350" y="0"/>
            <a:ext cx="29178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07513"/>
            <a:ext cx="2919413" cy="490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350" y="9307513"/>
            <a:ext cx="2917825" cy="4905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A4ABDF-E1F8-4E0F-972C-E33724662AD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  <a:cs typeface="+mn-ea"/>
              </a:defRPr>
            </a:lvl1pPr>
          </a:lstStyle>
          <a:p>
            <a:pPr>
              <a:defRPr/>
            </a:pPr>
            <a:fld id="{8633B541-E492-48C0-A3E2-BFA4BC9D8013}" type="datetimeFigureOut">
              <a:rPr lang="zh-CN" altLang="en-US"/>
              <a:t>2023/9/26</a:t>
            </a:fld>
            <a:endParaRPr lang="zh-CN" altLang="en-US">
              <a:cs typeface="+mn-cs"/>
            </a:endParaRPr>
          </a:p>
        </p:txBody>
      </p:sp>
      <p:sp>
        <p:nvSpPr>
          <p:cNvPr id="5632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428625" y="1225550"/>
            <a:ext cx="5880100" cy="3306763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</p:spPr>
      </p:sp>
      <p:sp>
        <p:nvSpPr>
          <p:cNvPr id="29701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73100" y="4716463"/>
            <a:ext cx="5389563" cy="38592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07513"/>
            <a:ext cx="2919413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4763" y="9307513"/>
            <a:ext cx="2919412" cy="492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E39052A-66A1-4B3C-81B6-97378F7646B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D81E1EF-1413-4F7E-AF72-0069B3A69D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144DC94-5805-4BFB-A587-F85CA4296C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F37BCE4-8AAA-4685-B7AF-1D9A509AF3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BAC4F70-B1FA-4888-B4FA-AEDACBA0D31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B16674-DC72-4572-A539-CED876F440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81BC62-ADFC-41EA-8BB0-2A34A0E751A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0498DE0-2074-498A-85E0-C4E8D066B7A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F02218-B8F4-4A6C-B508-E406216128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02EFC11-D696-4747-9B38-A1BB4CFF9C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80B10BC-A921-4ABD-9377-642FC5B44C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64EC36-485E-45FA-99F2-C07A1D7C971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0D319C-C672-45B4-B552-944560C017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FE8E0D-9D26-4404-828B-3B76A4950A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593B44F-CA42-4D34-BC60-752D0F5A321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E9EEB4-9E96-4DD7-BD3F-60A8202C460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C2EA48-EFCA-4195-A0F1-4AD258BF201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19231DB-0CE9-4459-883C-32610BC7874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A1DA2BE-C760-4BDD-8B1E-AE256153BB7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9BF417-AA52-4802-833C-928B426B4C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072D80-FDD3-4549-B379-A8C6382CF5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717F4B-EF5F-4AEF-862B-D5218DDB8C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1FC8EB6-9076-4F24-8E97-13C1734BE329}" type="datetimeFigureOut">
              <a:rPr lang="zh-CN" altLang="en-US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016569-A0AD-4532-8601-85C2123D83D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FC7CD62-AE04-416C-AAFC-821F40FCD9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60" y="143510"/>
            <a:ext cx="6570345" cy="605790"/>
          </a:xfrm>
          <a:prstGeom prst="rect">
            <a:avLst/>
          </a:prstGeom>
        </p:spPr>
        <p:txBody>
          <a:bodyPr/>
          <a:lstStyle>
            <a:lvl1pPr algn="l">
              <a:defRPr sz="3600" i="1">
                <a:solidFill>
                  <a:schemeClr val="bg1"/>
                </a:solidFill>
                <a:latin typeface="Times New Roman" panose="0202060305040502030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 descr="7b0a202020202262756c6c6574223a20227b5c2263617465676f727949645c223a31303032352c5c2274656d706c61746549645c223a32303233303833397d220a7d0a"/>
          <p:cNvSpPr>
            <a:spLocks noGrp="1"/>
          </p:cNvSpPr>
          <p:nvPr>
            <p:ph idx="1"/>
          </p:nvPr>
        </p:nvSpPr>
        <p:spPr>
          <a:xfrm>
            <a:off x="35560" y="1165860"/>
            <a:ext cx="9071610" cy="5305425"/>
          </a:xfrm>
          <a:prstGeom prst="rect">
            <a:avLst/>
          </a:prstGeom>
        </p:spPr>
        <p:txBody>
          <a:bodyPr/>
          <a:lstStyle>
            <a:lvl1pPr>
              <a:buSzPct val="100000"/>
              <a:buBlip>
                <a:blip r:embed="rId2"/>
              </a:buBlip>
              <a:defRPr b="1" i="1" u="none" strike="noStrike" kern="1200" cap="none" spc="0" normalizeH="0">
                <a:solidFill>
                  <a:srgbClr val="002060"/>
                </a:solidFill>
                <a:uFillTx/>
                <a:latin typeface="Times New Roman" panose="02020603050405020304" charset="0"/>
              </a:defRPr>
            </a:lvl1pPr>
            <a:lvl2pPr>
              <a:buSzPct val="100000"/>
              <a:buBlip>
                <a:blip r:embed="rId3"/>
              </a:buBlip>
              <a:defRPr b="1" i="1" u="none" strike="noStrike" kern="1200" cap="none" spc="0" normalizeH="0">
                <a:solidFill>
                  <a:srgbClr val="C00000"/>
                </a:solidFill>
                <a:uFillTx/>
                <a:latin typeface="Times New Roman" panose="02020603050405020304" charset="0"/>
              </a:defRPr>
            </a:lvl2pPr>
            <a:lvl3pPr>
              <a:buSzPct val="100000"/>
              <a:buBlip>
                <a:blip r:embed="rId4"/>
              </a:buBlip>
              <a:defRPr sz="2400" b="1" i="1" u="none" strike="noStrike" kern="1200" cap="none" spc="0" normalizeH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uFillTx/>
                <a:latin typeface="Times New Roman" panose="02020603050405020304" charset="0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C7155A-B808-433B-85BA-60E64DE09C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38336E5-0D1D-4896-9C4B-6FDEFD6810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F7D12A-D1AD-468D-8EFC-97BE2E9824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F7BADB-AA44-44EF-96A8-BDFCA2A9898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E59E78-A493-45EE-AC3F-642B56F720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29C95E-F9EE-402B-9580-B268DFEE90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460873-0D85-4967-AFDC-BF0191ED87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692266-A895-431A-A39C-2D92FA2200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36A2CE-E192-4979-A305-F80EF9ED76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115BB-4DC1-4DFC-8E71-BB4D16AC3B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6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-180975" y="-68263"/>
            <a:ext cx="10153650" cy="6981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324485" y="1196340"/>
            <a:ext cx="9868535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4800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Introduction </a:t>
            </a:r>
            <a:r>
              <a:rPr lang="en-US" altLang="zh-CN" sz="4800" b="1" cap="small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  <a:p>
            <a:pPr algn="ctr"/>
            <a:r>
              <a:rPr lang="en-US" altLang="zh-CN" sz="4800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</a:rPr>
              <a:t>of programming </a:t>
            </a:r>
            <a:r>
              <a:rPr lang="en-US" altLang="zh-CN" sz="4800" b="1" i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fundamentals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11730" y="3429000"/>
            <a:ext cx="49498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i="1">
                <a:solidFill>
                  <a:srgbClr val="FF0000"/>
                </a:solidFill>
                <a:latin typeface="+mj-lt"/>
                <a:cs typeface="+mj-lt"/>
              </a:rPr>
              <a:t> </a:t>
            </a:r>
            <a:r>
              <a:rPr lang="en-US" altLang="zh-CN" sz="4000" b="1" i="1">
                <a:solidFill>
                  <a:srgbClr val="FF0000"/>
                </a:solidFill>
                <a:latin typeface="+mj-lt"/>
                <a:cs typeface="+mj-lt"/>
              </a:rPr>
              <a:t>C</a:t>
            </a:r>
            <a:r>
              <a:rPr lang="zh-CN" altLang="en-US" sz="4000" b="1" i="1">
                <a:solidFill>
                  <a:srgbClr val="FF0000"/>
                </a:solidFill>
                <a:latin typeface="+mj-lt"/>
                <a:cs typeface="+mj-lt"/>
              </a:rPr>
              <a:t>ycle </a:t>
            </a:r>
            <a:r>
              <a:rPr lang="en-US" altLang="zh-CN" sz="4000" b="1" i="1">
                <a:solidFill>
                  <a:srgbClr val="FF0000"/>
                </a:solidFill>
                <a:latin typeface="+mj-lt"/>
                <a:cs typeface="+mj-lt"/>
              </a:rPr>
              <a:t>S</a:t>
            </a:r>
            <a:r>
              <a:rPr lang="zh-CN" altLang="en-US" sz="4000" b="1" i="1">
                <a:solidFill>
                  <a:srgbClr val="FF0000"/>
                </a:solidFill>
                <a:latin typeface="+mj-lt"/>
                <a:cs typeface="+mj-lt"/>
              </a:rPr>
              <a:t>tructu</a:t>
            </a:r>
            <a:r>
              <a:rPr lang="en-US" altLang="zh-CN" sz="4000" b="1" i="1">
                <a:solidFill>
                  <a:srgbClr val="FF0000"/>
                </a:solidFill>
                <a:latin typeface="+mj-lt"/>
                <a:cs typeface="+mj-lt"/>
              </a:rPr>
              <a:t>re</a:t>
            </a: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do-</a:t>
            </a:r>
            <a:r>
              <a:rPr lang="zh-CN" altLang="en-US">
                <a:sym typeface="+mn-ea"/>
              </a:rPr>
              <a:t>while循环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0">
                <a:sym typeface="+mn-ea"/>
              </a:rPr>
              <a:t>do-</a:t>
            </a:r>
            <a:r>
              <a:rPr lang="zh-CN" altLang="en-US" i="0">
                <a:sym typeface="+mn-ea"/>
              </a:rPr>
              <a:t>while语句语法结构</a:t>
            </a:r>
            <a:endParaRPr lang="zh-CN" altLang="en-US" i="0"/>
          </a:p>
          <a:p>
            <a:pPr lvl="1"/>
            <a:r>
              <a:rPr lang="zh-CN" altLang="en-US" sz="2800" i="0">
                <a:sym typeface="+mn-ea"/>
              </a:rPr>
              <a:t>语法结构</a:t>
            </a:r>
            <a:endParaRPr lang="zh-CN" altLang="en-US" sz="2800" i="0"/>
          </a:p>
          <a:p>
            <a:pPr lvl="1"/>
            <a:endParaRPr lang="zh-CN" altLang="en-US" sz="2800" i="0"/>
          </a:p>
          <a:p>
            <a:pPr lvl="1"/>
            <a:r>
              <a:rPr lang="zh-CN" altLang="en-US" sz="2800" i="0">
                <a:sym typeface="+mn-ea"/>
              </a:rPr>
              <a:t>执行流程</a:t>
            </a:r>
            <a:endParaRPr lang="zh-CN" altLang="en-US" sz="2800" i="0"/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en-US" altLang="zh-CN" sz="2800" i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适合于仅知道循环条件的循环结构</a:t>
            </a:r>
            <a:endParaRPr lang="en-US" altLang="zh-CN" sz="2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800" i="0">
                <a:sym typeface="+mn-ea"/>
              </a:rPr>
              <a:t>注意：</a:t>
            </a:r>
            <a:endParaRPr lang="zh-CN" altLang="en-US" sz="2800" i="0"/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en-US" altLang="zh-CN" sz="2800" i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循环体中一定有使得循环控制表达式值趋于假的语句，否则将会出现死循环。</a:t>
            </a:r>
            <a:endParaRPr lang="en-US" altLang="zh-CN" sz="2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en-US" altLang="zh-CN" sz="2800" i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do-while</a:t>
            </a:r>
            <a:r>
              <a:rPr lang="zh-CN" altLang="en-US" sz="2800" i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循环也可以看成</a:t>
            </a:r>
            <a:r>
              <a:rPr lang="en-US" altLang="zh-CN" sz="2800" i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800" i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直到循环</a:t>
            </a:r>
            <a:r>
              <a:rPr lang="en-US" altLang="zh-CN" sz="2800" i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800" i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，即执行循环体直到循环控制条件表达式为假。</a:t>
            </a:r>
            <a:endParaRPr lang="zh-CN" altLang="en-US" sz="2800" i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2800" i="0">
                <a:latin typeface="Arial" panose="020B0604020202020204" pitchFamily="34" charset="0"/>
                <a:ea typeface="宋体" panose="02010600030101010101" pitchFamily="2" charset="-122"/>
              </a:rPr>
              <a:t>与while区别是什么？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63495" y="1844675"/>
            <a:ext cx="40151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do{</a:t>
            </a:r>
          </a:p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循环体；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}</a:t>
            </a:r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while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（循环控制条件表达式）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5831205" y="1412240"/>
          <a:ext cx="3312795" cy="303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466340" imgH="2124710" progId="Visio.Drawing.15">
                  <p:embed/>
                </p:oleObj>
              </mc:Choice>
              <mc:Fallback>
                <p:oleObj r:id="rId3" imgW="2466340" imgH="2124710" progId="Visio.Drawing.15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31205" y="1412240"/>
                        <a:ext cx="3312795" cy="3039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do-</a:t>
            </a:r>
            <a:r>
              <a:rPr lang="zh-CN" altLang="en-US">
                <a:sym typeface="+mn-ea"/>
              </a:rPr>
              <a:t>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举例</a:t>
            </a:r>
          </a:p>
          <a:p>
            <a:pPr lvl="1"/>
            <a:r>
              <a:rPr lang="zh-CN" altLang="en-US" i="0"/>
              <a:t>小球反弹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en-US" altLang="zh-CN" i="0">
                <a:sym typeface="宋体" panose="02010600030101010101" pitchFamily="2" charset="-122"/>
              </a:rPr>
              <a:t>一球从某一高度h落下(单位米)，每次落地后反跳回原来高度的一半，再落下。编程计算气球在第10次落地时，共经过多少米? 第10次反弹多高？</a:t>
            </a:r>
            <a:endParaRPr lang="en-US" altLang="zh-CN" b="1" i="0">
              <a:sym typeface="宋体" panose="02010600030101010101" pitchFamily="2" charset="-122"/>
            </a:endParaRP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en-US" altLang="zh-CN" i="0">
                <a:sym typeface="宋体" panose="02010600030101010101" pitchFamily="2" charset="-122"/>
              </a:rPr>
              <a:t>求1992个1992的乘积的末两位数是多少？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en-US" altLang="zh-CN" i="0"/>
              <a:t>积的个位与十位数只与被乘数与乘数的个位与十位数字有关，所以本题相当于求1992个92相乘，而且本次的乘积是下一次相乘的被乘数，因此也只需取末两位参与运算就可以了。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i="0"/>
              <a:t>循环总结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循环</a:t>
            </a:r>
          </a:p>
          <a:p>
            <a:pPr lvl="1"/>
            <a:r>
              <a:rPr lang="zh-CN" altLang="en-US" i="0"/>
              <a:t>使用循环变量控制循环的执行（已知循环次数）</a:t>
            </a:r>
          </a:p>
          <a:p>
            <a:pPr lvl="1"/>
            <a:r>
              <a:rPr lang="zh-CN" altLang="en-US" i="0"/>
              <a:t>初学者在使用</a:t>
            </a:r>
            <a:r>
              <a:rPr lang="en-US" altLang="zh-CN"/>
              <a:t>for</a:t>
            </a:r>
            <a:r>
              <a:rPr lang="zh-CN" altLang="en-US" i="0"/>
              <a:t>时循环控制条件表达式要与循环控制变量相关。</a:t>
            </a:r>
          </a:p>
          <a:p>
            <a:pPr lvl="1"/>
            <a:r>
              <a:rPr lang="zh-CN" altLang="en-US" i="0"/>
              <a:t>初学者最好将</a:t>
            </a:r>
            <a:r>
              <a:rPr lang="en-US" altLang="zh-CN" i="0"/>
              <a:t>3</a:t>
            </a:r>
            <a:r>
              <a:rPr lang="zh-CN" altLang="en-US" i="0"/>
              <a:t>个表达式写完整，尽量不要省略某个表达式</a:t>
            </a:r>
          </a:p>
          <a:p>
            <a:pPr lvl="1"/>
            <a:r>
              <a:rPr lang="zh-CN" altLang="en-US" i="0"/>
              <a:t>当省略某个或某些表达式时一定非常清晰</a:t>
            </a:r>
            <a:r>
              <a:rPr lang="en-US" altLang="zh-CN"/>
              <a:t>for</a:t>
            </a:r>
            <a:r>
              <a:rPr lang="zh-CN" altLang="en-US" i="0"/>
              <a:t>的执行情况</a:t>
            </a:r>
          </a:p>
          <a:p>
            <a:pPr lvl="1"/>
            <a:r>
              <a:rPr lang="en-US" altLang="zh-CN"/>
              <a:t>for</a:t>
            </a:r>
            <a:r>
              <a:rPr lang="zh-CN" altLang="en-US" i="0"/>
              <a:t>可以替代</a:t>
            </a:r>
            <a:r>
              <a:rPr lang="en-US" altLang="zh-CN"/>
              <a:t>while</a:t>
            </a:r>
            <a:r>
              <a:rPr lang="zh-CN" altLang="en-US" i="0"/>
              <a:t>和</a:t>
            </a:r>
            <a:r>
              <a:rPr lang="en-US" altLang="zh-CN"/>
              <a:t>do-while</a:t>
            </a:r>
            <a:r>
              <a:rPr lang="zh-CN" altLang="en-US" i="0"/>
              <a:t>，初学者一定要使用最简单，最规范的，先会写程序，再写高效程序。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/>
              <a:t>三种循环比较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836295"/>
            <a:ext cx="9071610" cy="5305425"/>
          </a:xfrm>
        </p:spPr>
        <p:txBody>
          <a:bodyPr/>
          <a:lstStyle/>
          <a:p>
            <a:r>
              <a:rPr lang="zh-CN" altLang="en-US"/>
              <a:t>while、do-while、for</a:t>
            </a:r>
            <a:r>
              <a:rPr lang="zh-CN" altLang="en-US" i="0"/>
              <a:t>可以互相替换，个人建议还是选择合适的</a:t>
            </a:r>
          </a:p>
          <a:p>
            <a:pPr algn="l">
              <a:buClrTx/>
              <a:buSzTx/>
              <a:buBlip>
                <a:blip r:embed="rId2"/>
              </a:buBlip>
            </a:pPr>
            <a:r>
              <a:rPr lang="zh-CN" altLang="en-US" i="0">
                <a:sym typeface="+mn-ea"/>
              </a:rPr>
              <a:t>循环条件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/>
              <a:t>while、do-while</a:t>
            </a:r>
            <a:r>
              <a:rPr lang="zh-CN" altLang="en-US" i="0"/>
              <a:t>在</a:t>
            </a:r>
            <a:r>
              <a:rPr lang="zh-CN" altLang="en-US"/>
              <a:t>whie</a:t>
            </a:r>
            <a:r>
              <a:rPr lang="zh-CN" altLang="en-US" i="0"/>
              <a:t>后面指定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/>
              <a:t>for</a:t>
            </a:r>
            <a:r>
              <a:rPr lang="zh-CN" altLang="en-US" i="0"/>
              <a:t>循环在“表达式2”中指定</a:t>
            </a:r>
          </a:p>
          <a:p>
            <a:pPr lvl="0" algn="l">
              <a:buClrTx/>
              <a:buSzTx/>
              <a:buBlip>
                <a:blip r:embed="rId2"/>
              </a:buBlip>
            </a:pPr>
            <a:r>
              <a:rPr lang="zh-CN" altLang="en-US" i="0"/>
              <a:t>循环初始条件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/>
              <a:t>while、do-while</a:t>
            </a:r>
            <a:r>
              <a:rPr lang="zh-CN" altLang="en-US" i="0"/>
              <a:t>在循环前指定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/>
              <a:t>for</a:t>
            </a:r>
            <a:r>
              <a:rPr lang="zh-CN" altLang="en-US" i="0"/>
              <a:t>循环在“表达式1”中指定</a:t>
            </a:r>
          </a:p>
          <a:p>
            <a:pPr lvl="0" algn="l">
              <a:buClrTx/>
              <a:buSzTx/>
              <a:buBlip>
                <a:blip r:embed="rId2"/>
              </a:buBlip>
            </a:pPr>
            <a:r>
              <a:rPr lang="zh-CN" altLang="en-US" i="0"/>
              <a:t>判断循环条件的时机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/>
              <a:t>while、for</a:t>
            </a:r>
            <a:r>
              <a:rPr lang="zh-CN" altLang="en-US" i="0"/>
              <a:t>循环先判循环条件，后执行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/>
              <a:t>do-while</a:t>
            </a:r>
            <a:r>
              <a:rPr lang="zh-CN" altLang="en-US" i="0"/>
              <a:t>循环先执行，后判断循环条件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107950" y="980440"/>
          <a:ext cx="311277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05050" imgH="1957705" progId="Visio.Drawing.15">
                  <p:embed/>
                </p:oleObj>
              </mc:Choice>
              <mc:Fallback>
                <p:oleObj r:id="rId2" imgW="2305050" imgH="1957705" progId="Visio.Drawing.15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950" y="980440"/>
                        <a:ext cx="3112770" cy="276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5220335" y="980440"/>
          <a:ext cx="3312795" cy="303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66340" imgH="2124710" progId="Visio.Drawing.15">
                  <p:embed/>
                </p:oleObj>
              </mc:Choice>
              <mc:Fallback>
                <p:oleObj r:id="rId4" imgW="2466340" imgH="2124710" progId="Visio.Drawing.15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335" y="980440"/>
                        <a:ext cx="3312795" cy="3039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2771775" y="3572510"/>
          <a:ext cx="3312795" cy="303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66340" imgH="2124710" progId="Visio.Drawing.15">
                  <p:embed/>
                </p:oleObj>
              </mc:Choice>
              <mc:Fallback>
                <p:oleObj r:id="rId6" imgW="2466340" imgH="2124710" progId="Visio.Drawing.15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1775" y="3572510"/>
                        <a:ext cx="3312795" cy="3039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三种循环比较</a:t>
            </a:r>
            <a:br>
              <a:rPr lang="zh-CN" altLang="en-US" i="0"/>
            </a:b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0"/>
                  <a:t>莱布尼茨</a:t>
                </a:r>
                <a:r>
                  <a:rPr lang="zh-CN" altLang="en-US" i="0"/>
                  <a:t>方法求解的</a:t>
                </a:r>
                <a:r>
                  <a:rPr lang="zh-CN" altLang="en-US" i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π</a:t>
                </a:r>
                <a:r>
                  <a:rPr lang="zh-CN" altLang="en-US" i="0"/>
                  <a:t>近似值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𝝅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𝟒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𝟎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(−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𝟏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𝒏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𝟐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𝒏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ea typeface="微软雅黑" panose="020B0503020204020204" charset="-122"/>
                                <a:cs typeface="Cambria Math" panose="02040503050406030204" charset="0"/>
                              </a:rPr>
                              <m:t>𝟏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i="1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lvl="1" algn="l">
                  <a:buClrTx/>
                  <a:buSzTx/>
                  <a:buBlip>
                    <a:blip r:embed="rId2"/>
                  </a:buBlip>
                </a:pPr>
                <a:r>
                  <a:rPr lang="zh-CN" altLang="en-US" i="0"/>
                  <a:t>请计算n=1000时</a:t>
                </a:r>
                <a:r>
                  <a:rPr lang="zh-CN" altLang="en-US" i="0">
                    <a:sym typeface="+mn-ea"/>
                  </a:rPr>
                  <a:t>π</a:t>
                </a:r>
                <a:r>
                  <a:rPr lang="zh-CN" altLang="en-US" i="0"/>
                  <a:t>的值，完成精度为小数点后</a:t>
                </a:r>
                <a:r>
                  <a:rPr lang="en-US" altLang="zh-CN" i="0"/>
                  <a:t>5</a:t>
                </a:r>
                <a:r>
                  <a:rPr lang="zh-CN" altLang="en-US" i="0"/>
                  <a:t>位的</a:t>
                </a:r>
                <a:r>
                  <a:rPr lang="zh-CN" altLang="en-US" i="0">
                    <a:sym typeface="+mn-ea"/>
                  </a:rPr>
                  <a:t>π</a:t>
                </a:r>
                <a:r>
                  <a:rPr lang="zh-CN" altLang="en-US" i="0"/>
                  <a:t>值计算。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三种循环比较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 Fibonacci</a:t>
                </a:r>
                <a:r>
                  <a:rPr lang="zh-CN" altLang="en-US" i="0"/>
                  <a:t>数列（黄金分割数列）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𝒏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𝟏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𝒐𝒓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𝒏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&gt;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𝟐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 i="0"/>
                  <a:t>求</a:t>
                </a:r>
                <a:r>
                  <a:rPr lang="zh-CN" altLang="en-US">
                    <a:sym typeface="+mn-ea"/>
                  </a:rPr>
                  <a:t>Fibonacci</a:t>
                </a:r>
                <a:r>
                  <a:rPr lang="zh-CN" altLang="en-US" i="0">
                    <a:sym typeface="+mn-ea"/>
                  </a:rPr>
                  <a:t>数列第</a:t>
                </a:r>
                <a:r>
                  <a:rPr lang="en-US" altLang="zh-CN" i="0">
                    <a:sym typeface="+mn-ea"/>
                  </a:rPr>
                  <a:t>n</a:t>
                </a:r>
                <a:r>
                  <a:rPr lang="zh-CN" altLang="en-US" i="0">
                    <a:sym typeface="+mn-ea"/>
                  </a:rPr>
                  <a:t>项的值是多少？</a:t>
                </a:r>
              </a:p>
              <a:p>
                <a:pPr lvl="1"/>
                <a:r>
                  <a:rPr lang="zh-CN" altLang="en-US" i="0">
                    <a:sym typeface="+mn-ea"/>
                  </a:rPr>
                  <a:t>求第几项的值</a:t>
                </a:r>
                <a:r>
                  <a:rPr lang="en-US" altLang="zh-CN" i="0">
                    <a:sym typeface="+mn-ea"/>
                  </a:rPr>
                  <a:t>&gt;1000?1+2+3+.....+n&gt;1000</a:t>
                </a:r>
                <a:r>
                  <a:rPr lang="zh-CN" altLang="en-US" i="0">
                    <a:sym typeface="+mn-ea"/>
                  </a:rPr>
                  <a:t>【先判断是否满足条件，在进行循环】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三种循环比较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猜数游戏</a:t>
            </a:r>
          </a:p>
          <a:p>
            <a:pPr lvl="1"/>
            <a:r>
              <a:rPr lang="zh-CN" altLang="en-US" i="0"/>
              <a:t>随机产生一个</a:t>
            </a:r>
            <a:r>
              <a:rPr lang="en-US" altLang="zh-CN" i="0"/>
              <a:t>[1..100]</a:t>
            </a:r>
            <a:r>
              <a:rPr lang="zh-CN" altLang="en-US" i="0"/>
              <a:t>整数，猜它是多少，如果猜的比它小，输出</a:t>
            </a:r>
            <a:r>
              <a:rPr lang="en-US" altLang="zh-CN"/>
              <a:t>L</a:t>
            </a:r>
            <a:r>
              <a:rPr lang="en-US" altLang="zh-CN" i="0"/>
              <a:t>,</a:t>
            </a:r>
            <a:r>
              <a:rPr lang="zh-CN" altLang="en-US" i="0"/>
              <a:t>继续猜，</a:t>
            </a:r>
            <a:r>
              <a:rPr lang="zh-CN" altLang="en-US" i="0">
                <a:sym typeface="+mn-ea"/>
              </a:rPr>
              <a:t>如果猜的比它大，输出</a:t>
            </a:r>
            <a:r>
              <a:rPr lang="en-US" altLang="zh-CN">
                <a:sym typeface="+mn-ea"/>
              </a:rPr>
              <a:t>G</a:t>
            </a:r>
            <a:r>
              <a:rPr lang="en-US" altLang="zh-CN" i="0">
                <a:sym typeface="+mn-ea"/>
              </a:rPr>
              <a:t>,</a:t>
            </a:r>
            <a:r>
              <a:rPr lang="zh-CN" altLang="en-US" i="0">
                <a:sym typeface="+mn-ea"/>
              </a:rPr>
              <a:t>继续猜，相等则输出</a:t>
            </a:r>
            <a:r>
              <a:rPr lang="en-US" altLang="zh-CN">
                <a:sym typeface="+mn-ea"/>
              </a:rPr>
              <a:t>Success</a:t>
            </a:r>
            <a:r>
              <a:rPr lang="zh-CN" altLang="en-US" i="0">
                <a:sym typeface="+mn-ea"/>
              </a:rPr>
              <a:t>并结束。</a:t>
            </a:r>
          </a:p>
          <a:p>
            <a:pPr lvl="2" algn="l">
              <a:buClrTx/>
              <a:buSzTx/>
              <a:buBlip>
                <a:blip r:embed="rId3"/>
              </a:buBlip>
            </a:pPr>
            <a:r>
              <a:rPr lang="en-US" altLang="zh-CN" sz="2400" i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随机数产生方法</a:t>
            </a:r>
          </a:p>
          <a:p>
            <a:pPr lvl="2" algn="l">
              <a:buClrTx/>
              <a:buSzTx/>
              <a:buBlip>
                <a:blip r:embed="rId3"/>
              </a:buBlip>
            </a:pPr>
            <a:r>
              <a:rPr lang="zh-CN" altLang="en-US" sz="2400" i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使用哪个循环结构？</a:t>
            </a:r>
            <a:endParaRPr lang="en-US" altLang="zh-CN" i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lvl="1"/>
            <a:endParaRPr lang="zh-CN" altLang="en-US" i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40200" y="3068955"/>
            <a:ext cx="4485640" cy="27724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三种循环比较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强调：</a:t>
            </a:r>
          </a:p>
          <a:p>
            <a:pPr lvl="1"/>
            <a:r>
              <a:rPr lang="zh-CN" altLang="en-US" i="0"/>
              <a:t>无论何种循环在，改变循环条件之后的所有语句，需要进行检验。</a:t>
            </a:r>
          </a:p>
          <a:p>
            <a:pPr lvl="0"/>
            <a:r>
              <a:rPr lang="zh-CN" altLang="en-US" i="0"/>
              <a:t>循环嵌套</a:t>
            </a:r>
          </a:p>
          <a:p>
            <a:pPr lvl="1"/>
            <a:r>
              <a:rPr lang="zh-CN" altLang="en-US">
                <a:sym typeface="+mn-ea"/>
              </a:rPr>
              <a:t>while、do-while、for</a:t>
            </a:r>
            <a:r>
              <a:rPr lang="zh-CN" altLang="en-US" i="0">
                <a:sym typeface="+mn-ea"/>
              </a:rPr>
              <a:t>可以互相嵌套实现更复杂功能，请实现求</a:t>
            </a:r>
            <a:r>
              <a:rPr lang="zh-CN" altLang="en-US">
                <a:sym typeface="+mn-ea"/>
              </a:rPr>
              <a:t>Fibonacci</a:t>
            </a:r>
            <a:r>
              <a:rPr lang="zh-CN" altLang="en-US" i="0">
                <a:sym typeface="+mn-ea"/>
              </a:rPr>
              <a:t>前</a:t>
            </a:r>
            <a:r>
              <a:rPr lang="en-US" altLang="zh-CN">
                <a:sym typeface="+mn-ea"/>
              </a:rPr>
              <a:t>n</a:t>
            </a:r>
            <a:r>
              <a:rPr lang="zh-CN" altLang="en-US" i="0">
                <a:sym typeface="+mn-ea"/>
              </a:rPr>
              <a:t>项的和。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>
                <a:sym typeface="+mn-ea"/>
              </a:rPr>
              <a:t>简单循环嵌套</a:t>
            </a:r>
            <a:br>
              <a:rPr lang="zh-CN" altLang="en-US" i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百鸡问题</a:t>
            </a:r>
          </a:p>
          <a:p>
            <a:pPr lvl="1"/>
            <a:r>
              <a:rPr lang="zh-CN" altLang="en-US" i="0"/>
              <a:t>今有鸡翁一，值钱伍；鸡母一，值钱三；鸡鶵（</a:t>
            </a:r>
            <a:r>
              <a:rPr lang="zh-CN" altLang="en-US"/>
              <a:t>chú</a:t>
            </a:r>
            <a:r>
              <a:rPr lang="zh-CN" altLang="en-US" i="0"/>
              <a:t>，古同“雏）三，值钱一。凡百钱买鸡百只，问鸡翁、母、鶵各几何？</a:t>
            </a:r>
            <a:r>
              <a:rPr lang="en-US" altLang="zh-CN" i="0"/>
              <a:t>-《张丘建算经》</a:t>
            </a:r>
          </a:p>
          <a:p>
            <a:pPr lvl="1"/>
            <a:r>
              <a:rPr lang="zh-CN" altLang="en-US" i="0"/>
              <a:t>如何使用枚举法求解？使用那种循环方便？</a:t>
            </a:r>
          </a:p>
          <a:p>
            <a:pPr lvl="0"/>
            <a:r>
              <a:rPr lang="zh-CN" altLang="en-US" i="0"/>
              <a:t>鸡兔同笼问题</a:t>
            </a:r>
          </a:p>
          <a:p>
            <a:pPr lvl="1"/>
            <a:r>
              <a:rPr lang="zh-CN" altLang="en-US" i="0"/>
              <a:t>今有雉兔同笼，上有三十五头，下有九十四足，问雉兔各几何？</a:t>
            </a:r>
            <a:r>
              <a:rPr lang="en-US" altLang="zh-CN" i="0"/>
              <a:t>-《孙子算经》</a:t>
            </a:r>
          </a:p>
          <a:p>
            <a:pPr lvl="1"/>
            <a:r>
              <a:rPr lang="zh-CN" altLang="en-US" i="0">
                <a:sym typeface="+mn-ea"/>
              </a:rPr>
              <a:t>如何使用枚举法求解？使用那种循环方便？可否不使用枚举法？</a:t>
            </a:r>
            <a:endParaRPr lang="en-US" altLang="zh-CN" i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Review and reflection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ClrTx/>
              <a:buSzTx/>
              <a:buBlip>
                <a:blip r:embed="rId2"/>
              </a:buBlip>
            </a:pPr>
            <a:r>
              <a:rPr lang="zh-CN" altLang="en-US" i="0">
                <a:sym typeface="+mn-ea"/>
              </a:rPr>
              <a:t>通过顺序结构和分支结构能够利用程序解决简单问题的求解</a:t>
            </a:r>
            <a:endParaRPr lang="en-US" altLang="zh-CN" i="0">
              <a:sym typeface="+mn-ea"/>
            </a:endParaRPr>
          </a:p>
          <a:p>
            <a:pPr lvl="1" algn="l">
              <a:buClrTx/>
              <a:buSzTx/>
              <a:buBlip>
                <a:blip r:embed="rId3"/>
              </a:buBlip>
            </a:pPr>
            <a:r>
              <a:rPr lang="zh-CN" altLang="en-US" i="0"/>
              <a:t>顺序结构</a:t>
            </a:r>
          </a:p>
          <a:p>
            <a:pPr lvl="1" algn="l">
              <a:buClrTx/>
              <a:buSzTx/>
              <a:buBlip>
                <a:blip r:embed="rId3"/>
              </a:buBlip>
            </a:pPr>
            <a:r>
              <a:rPr lang="zh-CN" altLang="en-US" i="0">
                <a:latin typeface="Times New Roman" panose="02020603050405020304" charset="0"/>
              </a:rPr>
              <a:t>分支结构</a:t>
            </a:r>
          </a:p>
          <a:p>
            <a:pPr lvl="2" algn="l">
              <a:buClrTx/>
              <a:buSzTx/>
              <a:buBlip>
                <a:blip r:embed="rId3"/>
              </a:buBlip>
            </a:pPr>
            <a:r>
              <a:rPr lang="zh-CN" altLang="en-US" sz="2400" i="0">
                <a:latin typeface="Times New Roman" panose="02020603050405020304" charset="0"/>
              </a:rPr>
              <a:t>二分支</a:t>
            </a:r>
          </a:p>
          <a:p>
            <a:pPr lvl="2" algn="l">
              <a:buClrTx/>
              <a:buSzTx/>
              <a:buBlip>
                <a:blip r:embed="rId3"/>
              </a:buBlip>
            </a:pPr>
            <a:r>
              <a:rPr lang="zh-CN" altLang="en-US" i="0">
                <a:latin typeface="Times New Roman" panose="02020603050405020304" charset="0"/>
              </a:rPr>
              <a:t>多分支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i="0"/>
              <a:t>思考：</a:t>
            </a:r>
          </a:p>
          <a:p>
            <a:pPr lvl="2" algn="l">
              <a:buClrTx/>
              <a:buSzTx/>
              <a:buBlip>
                <a:blip r:embed="rId3"/>
              </a:buBlip>
            </a:pPr>
            <a:r>
              <a:rPr lang="zh-CN" altLang="en-US" i="0">
                <a:sym typeface="+mn-ea"/>
              </a:rPr>
              <a:t>如何面对复杂问题求解？计算机适合求解什么样的任务？（大量重复任务）</a:t>
            </a:r>
            <a:endParaRPr lang="zh-CN" altLang="en-US" i="0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0"/>
              <a:t>循环终</a:t>
            </a:r>
            <a:r>
              <a:rPr lang="en-US" altLang="zh-CN" i="0"/>
              <a:t>/</a:t>
            </a:r>
            <a:r>
              <a:rPr lang="zh-CN" altLang="en-US" i="0"/>
              <a:t>中止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为什么要终</a:t>
            </a:r>
            <a:r>
              <a:rPr lang="en-US" altLang="zh-CN" i="0"/>
              <a:t>/</a:t>
            </a:r>
            <a:r>
              <a:rPr lang="zh-CN" altLang="en-US" i="0"/>
              <a:t>中止循环？</a:t>
            </a:r>
          </a:p>
          <a:p>
            <a:pPr lvl="1"/>
            <a:r>
              <a:rPr lang="zh-CN" altLang="en-US" i="0"/>
              <a:t>如果在循环过程中发现没有必要进行本次循环，可以中止本次循环（直接开始下一次循环）；也可能没有必要进行后面的所有循环（循环提前结束），则可以终止循环。</a:t>
            </a:r>
          </a:p>
          <a:p>
            <a:pPr lvl="1"/>
            <a:r>
              <a:rPr lang="zh-CN" altLang="en-US">
                <a:sym typeface="+mn-ea"/>
              </a:rPr>
              <a:t>continue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结束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本层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本次循环（</a:t>
            </a:r>
            <a:r>
              <a:rPr lang="en-US" altLang="zh-CN"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continue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之后的循环体不在执行）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可以加速循环过程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en-US" altLang="zh-CN"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break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结束本层循环（本层循环结束）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en-US" altLang="zh-CN"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break</a:t>
            </a:r>
            <a:r>
              <a:rPr lang="zh-CN" altLang="en-US" i="0"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可以在</a:t>
            </a:r>
            <a:r>
              <a:rPr lang="en-US" altLang="zh-CN"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Switch</a:t>
            </a:r>
            <a:r>
              <a:rPr lang="zh-CN" altLang="en-US" i="0"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和循环结构中使用，不能</a:t>
            </a:r>
            <a:r>
              <a:rPr lang="en-US" altLang="zh-CN"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break</a:t>
            </a:r>
            <a:r>
              <a:rPr lang="zh-CN" altLang="en-US" i="0"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掉</a:t>
            </a:r>
            <a:r>
              <a:rPr lang="en-US" altLang="zh-CN"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if</a:t>
            </a:r>
            <a:r>
              <a:rPr lang="zh-CN" altLang="en-US" i="0"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break与continue</a:t>
            </a:r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611505" y="1268413"/>
          <a:ext cx="4136390" cy="458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9450" imgH="3567430" progId="Visio.Drawing.15">
                  <p:embed/>
                </p:oleObj>
              </mc:Choice>
              <mc:Fallback>
                <p:oleObj r:id="rId2" imgW="3219450" imgH="3567430" progId="Visio.Drawing.15">
                  <p:embed/>
                  <p:pic>
                    <p:nvPicPr>
                      <p:cNvPr id="4" name="内容占位符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05" y="1268413"/>
                        <a:ext cx="4136390" cy="458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747895" y="1340485"/>
          <a:ext cx="4302125" cy="454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19475" imgH="3567430" progId="Visio.Drawing.15">
                  <p:embed/>
                </p:oleObj>
              </mc:Choice>
              <mc:Fallback>
                <p:oleObj r:id="rId4" imgW="3419475" imgH="3567430" progId="Visio.Drawing.15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7895" y="1340485"/>
                        <a:ext cx="4302125" cy="454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break与continue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判断</a:t>
            </a:r>
            <a:r>
              <a:rPr lang="en-US" altLang="zh-CN"/>
              <a:t>m</a:t>
            </a:r>
            <a:r>
              <a:rPr lang="zh-CN" altLang="en-US" i="0"/>
              <a:t>是否为素数</a:t>
            </a:r>
          </a:p>
          <a:p>
            <a:r>
              <a:rPr lang="zh-CN" altLang="en-US" i="0"/>
              <a:t>将键盘输入的一串字符中的字母用其后第四个字母代替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Practice in CG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Please complete the exercises specified in the CG platform within the specified time</a:t>
            </a:r>
            <a:r>
              <a:rPr lang="en-US" altLang="zh-CN"/>
              <a:t>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6225" y="3429000"/>
            <a:ext cx="8592185" cy="1753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3600" b="1" i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 this lesson</a:t>
            </a:r>
          </a:p>
          <a:p>
            <a:pPr algn="ctr"/>
            <a:r>
              <a:rPr lang="zh-CN" altLang="en-US" sz="3600" b="1" i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we learned the Cycle Structure </a:t>
            </a:r>
          </a:p>
          <a:p>
            <a:pPr algn="ctr"/>
            <a:r>
              <a:rPr lang="en-US" altLang="zh-CN" sz="3600" b="1" i="1"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3600" b="1" i="1"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hat's </a:t>
            </a:r>
            <a:r>
              <a:rPr lang="en-US" sz="3600" b="1" i="1"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3600" b="1" i="1"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inor achievements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Cycle Structure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/>
              <a:t>循环结构能够完成大量的重复性任务</a:t>
            </a:r>
          </a:p>
          <a:p>
            <a:pPr lvl="1"/>
            <a:r>
              <a:rPr lang="zh-CN" altLang="en-US" i="0"/>
              <a:t>问题：高斯老师要求全班同学计算1＋2＋3＋4＋5＋6＋……＋100的和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>
                <a:sym typeface="+mn-ea"/>
              </a:rPr>
              <a:t>问题发现：简单的重复计算问题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>
                <a:sym typeface="+mn-ea"/>
              </a:rPr>
              <a:t>如何表述重复计算问题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>
                <a:sym typeface="+mn-ea"/>
              </a:rPr>
              <a:t>将重复计算问题交给计算机而不是程序员</a:t>
            </a:r>
          </a:p>
          <a:p>
            <a:pPr lvl="3" algn="l">
              <a:buClrTx/>
              <a:buSzTx/>
              <a:buBlip>
                <a:blip r:embed="rId2"/>
              </a:buBlip>
            </a:pPr>
            <a:r>
              <a:rPr lang="zh-CN" altLang="en-US" sz="2000" i="0">
                <a:sym typeface="+mn-ea"/>
              </a:rPr>
              <a:t>重复计算的任务是</a:t>
            </a:r>
            <a:r>
              <a:rPr lang="en-US" altLang="zh-CN" sz="20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sum=sum+i</a:t>
            </a:r>
          </a:p>
          <a:p>
            <a:pPr lvl="3" algn="l">
              <a:buClrTx/>
              <a:buSzTx/>
              <a:buBlip>
                <a:blip r:embed="rId2"/>
              </a:buBlip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给定一个条件完成重复计算（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i&lt;=100)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algn="l">
              <a:buClrTx/>
              <a:buSzTx/>
              <a:buBlip>
                <a:blip r:embed="rId2"/>
              </a:buBlip>
            </a:pP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60515" y="2465070"/>
            <a:ext cx="2670175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1" noProof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int i, sum;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1" noProof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i = 1;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1" noProof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sum = 0;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1" noProof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sum = sum+i; i=i+1;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1" noProof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sum = sum+i; i=i+1;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1" noProof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...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1" noProof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Times New Roman" panose="02020603050405020304" charset="0"/>
                <a:ea typeface="+mn-ea"/>
                <a:cs typeface="Times New Roman" panose="02020603050405020304" charset="0"/>
                <a:sym typeface="+mn-ea"/>
              </a:rPr>
              <a:t>sum = sum+i; i=i+1;</a:t>
            </a:r>
            <a:endParaRPr kumimoji="1" lang="en-US" altLang="zh-CN" sz="2000" b="1" i="1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endParaRPr kumimoji="1" lang="en-US" altLang="zh-CN" sz="2000" b="1" i="1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uLnTx/>
              <a:uFillTx/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1835785" y="4652645"/>
          <a:ext cx="1656715" cy="190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23035" imgH="1629410" progId="Visio.Drawing.15">
                  <p:embed/>
                </p:oleObj>
              </mc:Choice>
              <mc:Fallback>
                <p:oleObj r:id="rId3" imgW="1423035" imgH="1629410" progId="Visio.Drawing.15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785" y="4652645"/>
                        <a:ext cx="1656715" cy="1906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644390" y="4580890"/>
          <a:ext cx="1656715" cy="201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23035" imgH="1719580" progId="Visio.Drawing.15">
                  <p:embed/>
                </p:oleObj>
              </mc:Choice>
              <mc:Fallback>
                <p:oleObj r:id="rId5" imgW="1423035" imgH="1719580" progId="Visio.Drawing.15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4390" y="4580890"/>
                        <a:ext cx="1656715" cy="2010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for </a:t>
            </a:r>
            <a:r>
              <a:rPr lang="zh-CN" altLang="en-US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1102360"/>
            <a:ext cx="9071610" cy="5368925"/>
          </a:xfrm>
        </p:spPr>
        <p:txBody>
          <a:bodyPr/>
          <a:lstStyle/>
          <a:p>
            <a:r>
              <a:rPr lang="en-US" altLang="zh-CN"/>
              <a:t>for</a:t>
            </a:r>
            <a:r>
              <a:rPr lang="zh-CN" altLang="en-US" i="0"/>
              <a:t>语句</a:t>
            </a:r>
            <a:endParaRPr lang="zh-CN" altLang="en-US"/>
          </a:p>
          <a:p>
            <a:pPr lvl="1"/>
            <a:r>
              <a:rPr lang="zh-CN" altLang="en-US" i="0"/>
              <a:t>语法结构</a:t>
            </a:r>
          </a:p>
          <a:p>
            <a:pPr lvl="1"/>
            <a:endParaRPr lang="zh-CN" altLang="en-US" i="0"/>
          </a:p>
          <a:p>
            <a:pPr lvl="1"/>
            <a:endParaRPr lang="zh-CN" altLang="en-US" i="0"/>
          </a:p>
          <a:p>
            <a:pPr lvl="3" algn="l">
              <a:buClrTx/>
              <a:buSzTx/>
              <a:buBlip>
                <a:blip r:embed="rId2"/>
              </a:buBlip>
            </a:pPr>
            <a:r>
              <a:rPr lang="zh-CN" altLang="en-US" b="1">
                <a:sym typeface="+mn-ea"/>
              </a:rPr>
              <a:t>循环控制变量初始化表达式：完成循环控制变量初始化</a:t>
            </a:r>
          </a:p>
          <a:p>
            <a:pPr lvl="3" algn="l">
              <a:buClrTx/>
              <a:buSzTx/>
              <a:buBlip>
                <a:blip r:embed="rId2"/>
              </a:buBlip>
            </a:pPr>
            <a:r>
              <a:rPr lang="zh-CN" altLang="en-US" b="1">
                <a:sym typeface="+mn-ea"/>
              </a:rPr>
              <a:t>循环控制条件表达式：决定循环体循环的条件（什么条件下执行循环体）</a:t>
            </a:r>
          </a:p>
          <a:p>
            <a:pPr lvl="3" algn="l">
              <a:buClrTx/>
              <a:buSzTx/>
              <a:buBlip>
                <a:blip r:embed="rId2"/>
              </a:buBlip>
            </a:pPr>
            <a:r>
              <a:rPr lang="zh-CN" altLang="en-US" b="1">
                <a:sym typeface="+mn-ea"/>
              </a:rPr>
              <a:t>循环增量表达式：执行循环体后循环控制变量增加或减少数量控制</a:t>
            </a:r>
          </a:p>
          <a:p>
            <a:pPr lvl="3" algn="l">
              <a:buClrTx/>
              <a:buSzTx/>
              <a:buBlip>
                <a:blip r:embed="rId2"/>
              </a:buBlip>
            </a:pPr>
            <a:r>
              <a:rPr lang="zh-CN" altLang="en-US" b="1" i="0"/>
              <a:t>循环体：重复的任务。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b="1" i="0"/>
              <a:t>请根据以上提示完成</a:t>
            </a:r>
            <a:r>
              <a:rPr lang="en-US" altLang="zh-CN" b="1" i="0"/>
              <a:t>100</a:t>
            </a:r>
            <a:r>
              <a:rPr lang="zh-CN" altLang="en-US" b="1" i="0"/>
              <a:t>（包含</a:t>
            </a:r>
            <a:r>
              <a:rPr lang="en-US" altLang="zh-CN" b="1" i="0"/>
              <a:t>100</a:t>
            </a:r>
            <a:r>
              <a:rPr lang="zh-CN" altLang="en-US" b="1" i="0"/>
              <a:t>）之内所有正整数的求和，所有偶数的和？奇数的和？求</a:t>
            </a:r>
            <a:r>
              <a:rPr lang="en-US" altLang="zh-CN" b="1" i="0"/>
              <a:t>n</a:t>
            </a:r>
            <a:r>
              <a:rPr lang="zh-CN" altLang="en-US" b="1" i="0"/>
              <a:t>！？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6385" y="2276475"/>
            <a:ext cx="86995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循环控制变量初始化表达式；循环控制条件表达式；循环增量表达式）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循环体；</a:t>
            </a:r>
            <a:endParaRPr lang="en-US" altLang="zh-CN" sz="2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for </a:t>
            </a:r>
            <a:r>
              <a:rPr lang="zh-CN" altLang="en-US">
                <a:sym typeface="+mn-ea"/>
              </a:rPr>
              <a:t>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1165860"/>
            <a:ext cx="4859020" cy="5305425"/>
          </a:xfrm>
        </p:spPr>
        <p:txBody>
          <a:bodyPr/>
          <a:lstStyle/>
          <a:p>
            <a:r>
              <a:rPr lang="zh-CN" altLang="en-US" i="0"/>
              <a:t>执行流程：</a:t>
            </a:r>
          </a:p>
          <a:p>
            <a:pPr lvl="1"/>
            <a:r>
              <a:rPr lang="en-US" altLang="zh-CN" sz="2800" i="0"/>
              <a:t>for</a:t>
            </a:r>
            <a:r>
              <a:rPr lang="zh-CN" altLang="en-US" sz="2800" i="0"/>
              <a:t>循环特点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2400" i="0"/>
              <a:t>适合计算循环次数“确定”的循环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2400" i="0"/>
              <a:t>结构紧凑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sz="2800" i="0"/>
              <a:t>循环控制变量可定义</a:t>
            </a:r>
            <a:r>
              <a:rPr lang="en-US" altLang="zh-CN" sz="2800" i="0"/>
              <a:t>for</a:t>
            </a:r>
            <a:r>
              <a:rPr lang="zh-CN" altLang="en-US" sz="2800" i="0"/>
              <a:t>循环局部有效（</a:t>
            </a:r>
            <a:r>
              <a:rPr lang="en-US" altLang="zh-CN" sz="2800" i="0"/>
              <a:t>C++</a:t>
            </a:r>
            <a:r>
              <a:rPr lang="zh-CN" altLang="en-US" sz="2800" i="0"/>
              <a:t>）</a:t>
            </a:r>
            <a:endParaRPr lang="zh-CN" altLang="en-US" i="0"/>
          </a:p>
          <a:p>
            <a:pPr lvl="1"/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4644390" y="1268730"/>
          <a:ext cx="4109085" cy="344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05050" imgH="1957705" progId="Visio.Drawing.15">
                  <p:embed/>
                </p:oleObj>
              </mc:Choice>
              <mc:Fallback>
                <p:oleObj r:id="rId3" imgW="2305050" imgH="1957705" progId="Visio.Drawing.15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4390" y="1268730"/>
                        <a:ext cx="4109085" cy="3443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for </a:t>
            </a:r>
            <a:r>
              <a:rPr lang="zh-CN" altLang="en-US">
                <a:sym typeface="+mn-ea"/>
              </a:rPr>
              <a:t>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776605"/>
            <a:ext cx="9071610" cy="5305425"/>
          </a:xfrm>
        </p:spPr>
        <p:txBody>
          <a:bodyPr/>
          <a:lstStyle/>
          <a:p>
            <a:r>
              <a:rPr kumimoji="1" lang="zh-CN" altLang="en-US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</a:rPr>
              <a:t>例题：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最大跨度值</a:t>
            </a:r>
            <a:endParaRPr kumimoji="1" lang="en-US" altLang="zh-CN" i="0" dirty="0">
              <a:solidFill>
                <a:srgbClr val="000066"/>
              </a:solidFill>
              <a:ea typeface="楷体_GB2312" pitchFamily="49" charset="-122"/>
              <a:cs typeface="Times New Roman" panose="02020603050405020304" charset="0"/>
            </a:endParaRPr>
          </a:p>
          <a:p>
            <a:pPr lvl="1" algn="l">
              <a:buClrTx/>
              <a:buSzTx/>
              <a:buBlip>
                <a:blip r:embed="rId4"/>
              </a:buBlip>
            </a:pPr>
            <a:r>
              <a:rPr kumimoji="1" lang="en-US" altLang="zh-CN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给定一个长度为n的非负整数序列，请计算序列的最大跨度值(最大跨度值 = 最大值减去最小值)</a:t>
            </a:r>
          </a:p>
          <a:p>
            <a:pPr lvl="1" algn="l">
              <a:buClrTx/>
              <a:buSzTx/>
              <a:buBlip>
                <a:blip r:embed="rId4"/>
              </a:buBlip>
            </a:pP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输入：</a:t>
            </a:r>
          </a:p>
          <a:p>
            <a:pPr lvl="2" algn="l">
              <a:buClrTx/>
              <a:buSzTx/>
              <a:buBlip>
                <a:blip r:embed="rId4"/>
              </a:buBlip>
            </a:pP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一共2行，第一行为序列的个数n（1 &lt;= n &lt;= 1000)，</a:t>
            </a:r>
          </a:p>
          <a:p>
            <a:pPr lvl="2" algn="l">
              <a:buClrTx/>
              <a:buSzTx/>
              <a:buBlip>
                <a:blip r:embed="rId4"/>
              </a:buBlip>
            </a:pP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第二行为序列的n个不超过1000的非负整数，整数之间以一个空格分隔。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	</a:t>
            </a:r>
          </a:p>
          <a:p>
            <a:pPr lvl="1" algn="l">
              <a:buClrTx/>
              <a:buSzTx/>
              <a:buBlip>
                <a:blip r:embed="rId4"/>
              </a:buBlip>
            </a:pP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输出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:</a:t>
            </a:r>
          </a:p>
          <a:p>
            <a:pPr lvl="2" algn="l">
              <a:buClrTx/>
              <a:buSzTx/>
              <a:buBlip>
                <a:blip r:embed="rId4"/>
              </a:buBlip>
            </a:pP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输出一行，表示序列的最大跨度值</a:t>
            </a:r>
          </a:p>
          <a:p>
            <a:pPr lvl="1" algn="l">
              <a:buClrTx/>
              <a:buSzTx/>
              <a:buBlip>
                <a:blip r:embed="rId4"/>
              </a:buBlip>
            </a:pP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样例</a:t>
            </a:r>
          </a:p>
          <a:p>
            <a:pPr lvl="2" algn="l">
              <a:buClrTx/>
              <a:buSzTx/>
              <a:buBlip>
                <a:blip r:embed="rId4"/>
              </a:buBlip>
            </a:pPr>
            <a:r>
              <a:rPr lang="en-US" altLang="zh-CN" i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6</a:t>
            </a:r>
          </a:p>
          <a:p>
            <a:pPr lvl="2" algn="l">
              <a:buClrTx/>
              <a:buSzTx/>
              <a:buBlip>
                <a:blip r:embed="rId4"/>
              </a:buBlip>
            </a:pP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3 0 8 7 5 9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 algn="l">
              <a:buClrTx/>
              <a:buSzTx/>
              <a:buBlip>
                <a:blip r:embed="rId4"/>
              </a:buBlip>
            </a:pPr>
            <a:r>
              <a:rPr lang="en-US" altLang="zh-CN" i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while循环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" y="1071880"/>
            <a:ext cx="9071610" cy="5305425"/>
          </a:xfrm>
        </p:spPr>
        <p:txBody>
          <a:bodyPr/>
          <a:lstStyle/>
          <a:p>
            <a:r>
              <a:rPr lang="zh-CN" altLang="en-US" i="0"/>
              <a:t>while语句语法结构</a:t>
            </a:r>
          </a:p>
          <a:p>
            <a:pPr lvl="1"/>
            <a:r>
              <a:rPr lang="zh-CN" altLang="en-US" i="0"/>
              <a:t>语法结构</a:t>
            </a:r>
          </a:p>
          <a:p>
            <a:pPr lvl="1"/>
            <a:endParaRPr lang="zh-CN" altLang="en-US" i="0"/>
          </a:p>
          <a:p>
            <a:pPr lvl="1"/>
            <a:r>
              <a:rPr lang="zh-CN" altLang="en-US" i="0"/>
              <a:t>执行流程</a:t>
            </a:r>
          </a:p>
          <a:p>
            <a:pPr lvl="1"/>
            <a:r>
              <a:rPr lang="zh-CN" altLang="en-US" i="0"/>
              <a:t>适合于仅知道循环条件的循环结构</a:t>
            </a:r>
          </a:p>
          <a:p>
            <a:pPr lvl="1"/>
            <a:r>
              <a:rPr lang="zh-CN" altLang="en-US" i="0"/>
              <a:t>注意：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循环体中一定有使得循环控制表达式值趋于假的语句，否则将会出现死循环。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while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循环也称为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当型循环</a:t>
            </a:r>
            <a:r>
              <a:rPr lang="en-US" altLang="zh-CN" i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，即当循环控制表达式为真时候执行循环体。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i="0">
                <a:latin typeface="Arial" panose="020B0604020202020204" pitchFamily="34" charset="0"/>
                <a:ea typeface="宋体" panose="02010600030101010101" pitchFamily="2" charset="-122"/>
              </a:rPr>
              <a:t>通常改变循环控制条件的语句放在循环体最后，否则一定特变小心。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63495" y="1844675"/>
            <a:ext cx="40151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</a:rPr>
              <a:t>while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（循环控制条件表达式）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循环体；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  <p:graphicFrame>
        <p:nvGraphicFramePr>
          <p:cNvPr id="7" name="对象 6"/>
          <p:cNvGraphicFramePr/>
          <p:nvPr/>
        </p:nvGraphicFramePr>
        <p:xfrm>
          <a:off x="5507990" y="2204720"/>
          <a:ext cx="3312795" cy="303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466340" imgH="2124710" progId="Visio.Drawing.15">
                  <p:embed/>
                </p:oleObj>
              </mc:Choice>
              <mc:Fallback>
                <p:oleObj r:id="rId3" imgW="2466340" imgH="2124710" progId="Visio.Drawing.15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7990" y="2204720"/>
                        <a:ext cx="3312795" cy="3039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i="0" dirty="0"/>
              <a:t>请使用</a:t>
            </a:r>
            <a:r>
              <a:rPr lang="en-US" dirty="0"/>
              <a:t>while</a:t>
            </a:r>
            <a:r>
              <a:rPr lang="zh-CN" altLang="en-US" i="0" dirty="0"/>
              <a:t>循环完成</a:t>
            </a:r>
            <a:r>
              <a:rPr lang="en-US" altLang="zh-CN" dirty="0"/>
              <a:t>for</a:t>
            </a:r>
            <a:r>
              <a:rPr lang="zh-CN" altLang="en-US" i="0" dirty="0"/>
              <a:t>循环中的任务</a:t>
            </a:r>
          </a:p>
          <a:p>
            <a:r>
              <a:rPr lang="zh-CN" altLang="en-US" i="0" dirty="0"/>
              <a:t>例题：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sym typeface="宋体" panose="02010600030101010101" pitchFamily="2" charset="-122"/>
              </a:rPr>
              <a:t>求s=1 +2 +3……+n，当加到第几项时，s的值会超过1000？</a:t>
            </a:r>
          </a:p>
          <a:p>
            <a:pPr lvl="1" algn="l">
              <a:buClrTx/>
              <a:buSzTx/>
              <a:buBlip>
                <a:blip r:embed="rId2"/>
              </a:buBlip>
            </a:pPr>
            <a:r>
              <a:rPr lang="zh-CN" altLang="en-US" i="0" dirty="0">
                <a:sym typeface="宋体" panose="02010600030101010101" pitchFamily="2" charset="-122"/>
              </a:rPr>
              <a:t>求两个正整数ｍ，ｎ的最大公约数。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2400" i="0" dirty="0">
                <a:sym typeface="宋体" panose="02010600030101010101" pitchFamily="2" charset="-122"/>
              </a:rPr>
              <a:t>方法一：枚举 </a:t>
            </a:r>
            <a:endParaRPr lang="en-US" altLang="zh-CN" sz="2400" i="0">
              <a:sym typeface="宋体" panose="02010600030101010101" pitchFamily="2" charset="-122"/>
            </a:endParaRP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2400" i="0">
                <a:sym typeface="宋体" panose="02010600030101010101" pitchFamily="2" charset="-122"/>
              </a:rPr>
              <a:t>法（从大到小找到最大的能同时整除</a:t>
            </a:r>
            <a:r>
              <a:rPr lang="en-US" altLang="zh-CN" sz="2400" i="0" dirty="0" err="1">
                <a:sym typeface="宋体" panose="02010600030101010101" pitchFamily="2" charset="-122"/>
              </a:rPr>
              <a:t>m,n</a:t>
            </a:r>
            <a:r>
              <a:rPr lang="zh-CN" altLang="en-US" sz="2400" i="0" dirty="0">
                <a:sym typeface="宋体" panose="02010600030101010101" pitchFamily="2" charset="-122"/>
              </a:rPr>
              <a:t>的整数）</a:t>
            </a:r>
          </a:p>
          <a:p>
            <a:pPr lvl="2" algn="l">
              <a:buClrTx/>
              <a:buSzTx/>
              <a:buBlip>
                <a:blip r:embed="rId2"/>
              </a:buBlip>
            </a:pPr>
            <a:r>
              <a:rPr lang="zh-CN" altLang="en-US" sz="2400" i="0" dirty="0">
                <a:sym typeface="宋体" panose="02010600030101010101" pitchFamily="2" charset="-122"/>
              </a:rPr>
              <a:t>方法二：</a:t>
            </a:r>
            <a:r>
              <a:rPr lang="zh-CN" altLang="en-US" i="0" dirty="0">
                <a:sym typeface="+mn-ea"/>
              </a:rPr>
              <a:t>欧几里德算法</a:t>
            </a:r>
            <a:endParaRPr lang="zh-CN" altLang="en-US" i="0" dirty="0"/>
          </a:p>
          <a:p>
            <a:endParaRPr lang="zh-CN" altLang="en-US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while循环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1165860"/>
            <a:ext cx="9215120" cy="5305425"/>
          </a:xfrm>
        </p:spPr>
        <p:txBody>
          <a:bodyPr/>
          <a:lstStyle/>
          <a:p>
            <a:pPr lvl="0" algn="l">
              <a:buClrTx/>
              <a:buSzTx/>
              <a:buBlip>
                <a:blip r:embed="rId3"/>
              </a:buBlip>
            </a:pPr>
            <a:r>
              <a:rPr kumimoji="1" lang="zh-CN" altLang="en-US" sz="3200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刘辉割圆法求圆的周长</a:t>
            </a:r>
            <a:endParaRPr kumimoji="1" lang="en-US" altLang="zh-CN" sz="3200" i="0" dirty="0">
              <a:solidFill>
                <a:srgbClr val="000066"/>
              </a:solidFill>
              <a:ea typeface="楷体_GB2312" pitchFamily="49" charset="-122"/>
              <a:cs typeface="Times New Roman" panose="02020603050405020304" charset="0"/>
              <a:sym typeface="+mn-ea"/>
            </a:endParaRPr>
          </a:p>
          <a:p>
            <a:pPr lvl="1"/>
            <a:r>
              <a:rPr kumimoji="1" lang="en-US" altLang="zh-CN" sz="2800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6</a:t>
            </a:r>
            <a:r>
              <a:rPr kumimoji="1" lang="zh-CN" altLang="en-US" sz="2800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边形（边长）周长如何计算？</a:t>
            </a:r>
          </a:p>
          <a:p>
            <a:pPr lvl="1"/>
            <a:r>
              <a:rPr kumimoji="1" lang="zh-CN" altLang="en-US" sz="2800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已知</a:t>
            </a:r>
            <a:r>
              <a:rPr kumimoji="1" lang="en-US" altLang="zh-CN" sz="2800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6</a:t>
            </a:r>
            <a:r>
              <a:rPr kumimoji="1" lang="zh-CN" altLang="en-US" sz="2800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边形边长求解</a:t>
            </a:r>
            <a:r>
              <a:rPr kumimoji="1" lang="en-US" altLang="zh-CN" sz="2800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12</a:t>
            </a:r>
            <a:r>
              <a:rPr kumimoji="1" lang="zh-CN" altLang="en-US" sz="2800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边形边长（如何从</a:t>
            </a:r>
            <a:r>
              <a:rPr kumimoji="1" lang="en-US" altLang="zh-CN" sz="2800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6*2</a:t>
            </a:r>
            <a:r>
              <a:rPr kumimoji="1" lang="en-US" altLang="zh-CN" sz="2800" i="0" baseline="300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n</a:t>
            </a:r>
            <a:r>
              <a:rPr kumimoji="1" lang="zh-CN" altLang="en-US" sz="2800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边形边长</a:t>
            </a:r>
            <a:r>
              <a:rPr kumimoji="1" lang="en-US" altLang="zh-CN" sz="2800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a</a:t>
            </a:r>
            <a:r>
              <a:rPr kumimoji="1" lang="en-US" altLang="zh-CN" sz="2800" i="0" baseline="-250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n</a:t>
            </a:r>
            <a:r>
              <a:rPr kumimoji="1" lang="zh-CN" altLang="en-US" sz="2800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，求解</a:t>
            </a:r>
            <a:r>
              <a:rPr kumimoji="1" lang="en-US" altLang="zh-CN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6*2</a:t>
            </a:r>
            <a:r>
              <a:rPr kumimoji="1" lang="en-US" altLang="zh-CN" i="0" baseline="300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n+1</a:t>
            </a:r>
            <a:r>
              <a:rPr kumimoji="1" lang="zh-CN" altLang="en-US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边形边长</a:t>
            </a:r>
            <a:r>
              <a:rPr kumimoji="1" lang="en-US" altLang="zh-CN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a</a:t>
            </a:r>
            <a:r>
              <a:rPr kumimoji="1" lang="en-US" altLang="zh-CN" i="0" baseline="-2500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n+1</a:t>
            </a:r>
            <a:r>
              <a:rPr kumimoji="1" lang="en-US" altLang="zh-CN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.</a:t>
            </a:r>
          </a:p>
          <a:p>
            <a:pPr lvl="1"/>
            <a:endParaRPr kumimoji="1" lang="en-US" altLang="zh-CN" sz="2800" i="0" dirty="0">
              <a:solidFill>
                <a:srgbClr val="000066"/>
              </a:solidFill>
              <a:ea typeface="楷体_GB2312" pitchFamily="49" charset="-122"/>
              <a:cs typeface="Times New Roman" panose="02020603050405020304" charset="0"/>
              <a:sym typeface="+mn-ea"/>
            </a:endParaRPr>
          </a:p>
          <a:p>
            <a:pPr lvl="1"/>
            <a:endParaRPr kumimoji="1" lang="en-US" altLang="zh-CN" sz="2800" i="0" dirty="0">
              <a:solidFill>
                <a:srgbClr val="000066"/>
              </a:solidFill>
              <a:ea typeface="楷体_GB2312" pitchFamily="49" charset="-122"/>
              <a:cs typeface="Times New Roman" panose="02020603050405020304" charset="0"/>
              <a:sym typeface="+mn-ea"/>
            </a:endParaRPr>
          </a:p>
          <a:p>
            <a:pPr lvl="1"/>
            <a:endParaRPr kumimoji="1" lang="en-US" altLang="zh-CN" sz="2800" i="0" dirty="0">
              <a:solidFill>
                <a:srgbClr val="000066"/>
              </a:solidFill>
              <a:ea typeface="楷体_GB2312" pitchFamily="49" charset="-122"/>
              <a:cs typeface="Times New Roman" panose="02020603050405020304" charset="0"/>
              <a:sym typeface="+mn-ea"/>
            </a:endParaRPr>
          </a:p>
          <a:p>
            <a:pPr lvl="1"/>
            <a:endParaRPr kumimoji="1" lang="en-US" altLang="zh-CN" sz="2800" i="0" dirty="0">
              <a:solidFill>
                <a:srgbClr val="000066"/>
              </a:solidFill>
              <a:ea typeface="楷体_GB2312" pitchFamily="49" charset="-122"/>
              <a:cs typeface="Times New Roman" panose="02020603050405020304" charset="0"/>
              <a:sym typeface="+mn-ea"/>
            </a:endParaRPr>
          </a:p>
          <a:p>
            <a:pPr lvl="1"/>
            <a:r>
              <a:rPr kumimoji="1" lang="zh-CN" altLang="en-US" sz="2800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运用迭代精确到小数点后</a:t>
            </a:r>
            <a:r>
              <a:rPr kumimoji="1" lang="en-US" altLang="zh-CN" sz="2800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4</a:t>
            </a:r>
            <a:r>
              <a:rPr kumimoji="1" lang="zh-CN" altLang="en-US" sz="2800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位，祖冲之计算到了</a:t>
            </a:r>
            <a:r>
              <a:rPr kumimoji="1" lang="en-US" altLang="zh-CN" sz="2800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24576</a:t>
            </a:r>
            <a:r>
              <a:rPr kumimoji="1" lang="zh-CN" altLang="en-US" sz="2800" i="0" dirty="0">
                <a:solidFill>
                  <a:srgbClr val="000066"/>
                </a:solidFill>
                <a:ea typeface="楷体_GB2312" pitchFamily="49" charset="-122"/>
                <a:cs typeface="Times New Roman" panose="02020603050405020304" charset="0"/>
                <a:sym typeface="+mn-ea"/>
              </a:rPr>
              <a:t>边形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15695" y="3429000"/>
            <a:ext cx="1950720" cy="1798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rcRect b="55154"/>
          <a:stretch>
            <a:fillRect/>
          </a:stretch>
        </p:blipFill>
        <p:spPr>
          <a:xfrm>
            <a:off x="3563620" y="3500755"/>
            <a:ext cx="5021580" cy="519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347656" y="4365244"/>
                <a:ext cx="5299710" cy="9048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cs typeface="Cambria Math" panose="02040503050406030204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cs typeface="Cambria Math" panose="0204050305040603020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i="1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i="1">
                                                        <a:latin typeface="Cambria Math" panose="02040503050406030204" charset="0"/>
                                                        <a:cs typeface="Cambria Math" panose="02040503050406030204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altLang="zh-CN" i="1">
                                                    <a:latin typeface="Cambria Math" panose="02040503050406030204" charset="0"/>
                                                    <a:cs typeface="Cambria Math" panose="02040503050406030204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2−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rad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656" y="4365244"/>
                <a:ext cx="5299710" cy="904875"/>
              </a:xfrm>
              <a:prstGeom prst="rect">
                <a:avLst/>
              </a:prstGeom>
              <a:blipFill rotWithShape="1">
                <a:blip r:embed="rId6"/>
                <a:stretch>
                  <a:fillRect l="-11" t="-28" r="11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f063383-feac-4ae5-b169-ba7f8727ee2c}"/>
  <p:tag name="COMMONDATA" val="eyJoZGlkIjoiNzU2OTk4MDg4NGQ3NjgzNGYxZmI1OGU2ZjI1ZDQxMGEifQ=="/>
  <p:tag name="KSO_WPP_MARK_KEY" val="c4c4a225-e97e-49c1-875d-172c86931bf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06177"/>
  <p:tag name="KSO_WM_TEMPLATE_OUTLINE_ID" val="15"/>
  <p:tag name="KSO_WM_TEMPLATE_SCENE_ID" val="1"/>
  <p:tag name="KSO_WM_TEMPLATE_JOB_ID" val="2"/>
  <p:tag name="KSO_WM_TEMPLATE_TOPIC_DEFAULT" val="1"/>
  <p:tag name="KSO_WM_SLIDE_MODEL_TYPE" val="cov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832,&quot;width&quot;:307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040,&quot;width&quot;:13008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</TotalTime>
  <Words>1341</Words>
  <Application>Microsoft Office PowerPoint</Application>
  <PresentationFormat>全屏显示(4:3)</PresentationFormat>
  <Paragraphs>169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楷体_GB2312</vt:lpstr>
      <vt:lpstr>微软雅黑</vt:lpstr>
      <vt:lpstr>Arial</vt:lpstr>
      <vt:lpstr>Calibri</vt:lpstr>
      <vt:lpstr>Cambria Math</vt:lpstr>
      <vt:lpstr>Times New Roman</vt:lpstr>
      <vt:lpstr>Wingdings</vt:lpstr>
      <vt:lpstr>自定义设计方案</vt:lpstr>
      <vt:lpstr>2_自定义设计方案</vt:lpstr>
      <vt:lpstr>1_自定义设计方案</vt:lpstr>
      <vt:lpstr>3_自定义设计方案</vt:lpstr>
      <vt:lpstr>4_自定义设计方案</vt:lpstr>
      <vt:lpstr>Visio.Drawing.15</vt:lpstr>
      <vt:lpstr>PowerPoint 演示文稿</vt:lpstr>
      <vt:lpstr>Review and reflection</vt:lpstr>
      <vt:lpstr>Cycle Structure </vt:lpstr>
      <vt:lpstr>for 循环</vt:lpstr>
      <vt:lpstr>for 循环</vt:lpstr>
      <vt:lpstr>for 循环</vt:lpstr>
      <vt:lpstr>while循环 </vt:lpstr>
      <vt:lpstr>while循环</vt:lpstr>
      <vt:lpstr>while循环</vt:lpstr>
      <vt:lpstr>do-while循环 </vt:lpstr>
      <vt:lpstr>do-while循环</vt:lpstr>
      <vt:lpstr>循环总结</vt:lpstr>
      <vt:lpstr>三种循环比较</vt:lpstr>
      <vt:lpstr>PowerPoint 演示文稿</vt:lpstr>
      <vt:lpstr>三种循环比较 </vt:lpstr>
      <vt:lpstr>三种循环比较</vt:lpstr>
      <vt:lpstr>三种循环比较</vt:lpstr>
      <vt:lpstr>三种循环比较 </vt:lpstr>
      <vt:lpstr>简单循环嵌套 </vt:lpstr>
      <vt:lpstr>循环终/中止</vt:lpstr>
      <vt:lpstr>break与continue</vt:lpstr>
      <vt:lpstr>break与continue </vt:lpstr>
      <vt:lpstr>Practice in CG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士程 丁</cp:lastModifiedBy>
  <cp:revision>720</cp:revision>
  <cp:lastPrinted>2016-10-17T09:50:00Z</cp:lastPrinted>
  <dcterms:created xsi:type="dcterms:W3CDTF">2015-01-25T08:40:00Z</dcterms:created>
  <dcterms:modified xsi:type="dcterms:W3CDTF">2023-09-26T08:59:59Z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KSORubyTemplateID">
    <vt:lpwstr>2</vt:lpwstr>
  </property>
  <property fmtid="{D5CDD505-2E9C-101B-9397-08002B2CF9AE}" pid="4" name="ICV">
    <vt:lpwstr>59F34446067E4AE3BF02829FC41F8EF2</vt:lpwstr>
  </property>
</Properties>
</file>