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409" r:id="rId3"/>
    <p:sldId id="410" r:id="rId4"/>
    <p:sldId id="411" r:id="rId5"/>
    <p:sldId id="412" r:id="rId6"/>
    <p:sldId id="413" r:id="rId7"/>
    <p:sldId id="414" r:id="rId8"/>
    <p:sldId id="415" r:id="rId9"/>
    <p:sldId id="41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2057400" indent="-228600">
              <a:lnSpc>
                <a:spcPct val="130000"/>
              </a:lnSpc>
              <a:buFont typeface="Wingdings" panose="05000000000000000000" pitchFamily="2" charset="2"/>
              <a:buChar char="l"/>
              <a:defRPr spc="15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30000"/>
              </a:lnSpc>
              <a:buFont typeface="Wingdings" panose="05000000000000000000" pitchFamily="2" charset="2"/>
              <a:buChar char="l"/>
              <a:defRPr sz="1600" spc="15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lnSpc>
                <a:spcPct val="13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1264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l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indent="0" eaLnBrk="1" fontAlgn="auto" latinLnBrk="0" hangingPunct="1">
              <a:lnSpc>
                <a:spcPct val="160000"/>
              </a:lnSpc>
              <a:spcAft>
                <a:spcPts val="1600"/>
              </a:spcAft>
              <a:buNone/>
              <a:defRPr spc="3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515600"/>
            <a:ext cx="10969200" cy="473688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>
                <a:ea typeface="宋体" panose="02010600030101010101" pitchFamily="2" charset="-122"/>
              </a:rPr>
              <a:t>数据结构课程安排</a:t>
            </a:r>
            <a:br>
              <a:rPr lang="zh-CN" altLang="zh-CN">
                <a:ea typeface="宋体" panose="02010600030101010101" pitchFamily="2" charset="-122"/>
              </a:rPr>
            </a:br>
            <a:r>
              <a:rPr lang="zh-CN" altLang="zh-CN">
                <a:ea typeface="宋体" panose="02010600030101010101" pitchFamily="2" charset="-122"/>
              </a:rPr>
              <a:t>上课要求</a:t>
            </a:r>
            <a:endParaRPr lang="zh-CN" altLang="zh-CN">
              <a:ea typeface="宋体" panose="02010600030101010101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线上课程部分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上课形式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腾讯课堂直播</a:t>
            </a:r>
            <a:endParaRPr lang="en-US" altLang="zh-CN" sz="2800"/>
          </a:p>
          <a:p>
            <a:r>
              <a:rPr lang="en-US" altLang="zh-CN" sz="2800"/>
              <a:t>QQ</a:t>
            </a:r>
            <a:r>
              <a:rPr sz="2800">
                <a:ea typeface="宋体" panose="02010600030101010101" pitchFamily="2" charset="-122"/>
              </a:rPr>
              <a:t>群指导</a:t>
            </a:r>
            <a:endParaRPr sz="2800">
              <a:ea typeface="宋体" panose="02010600030101010101" pitchFamily="2" charset="-122"/>
            </a:endParaRPr>
          </a:p>
          <a:p>
            <a:r>
              <a:rPr lang="en-US" altLang="zh-CN" sz="2800">
                <a:ea typeface="宋体" panose="02010600030101010101" pitchFamily="2" charset="-122"/>
              </a:rPr>
              <a:t>CJ</a:t>
            </a:r>
            <a:r>
              <a:rPr sz="2800">
                <a:ea typeface="宋体" panose="02010600030101010101" pitchFamily="2" charset="-122"/>
              </a:rPr>
              <a:t>平台练习</a:t>
            </a:r>
            <a:endParaRPr sz="2800">
              <a:ea typeface="宋体" panose="02010600030101010101" pitchFamily="2" charset="-122"/>
            </a:endParaRPr>
          </a:p>
          <a:p>
            <a:endParaRPr sz="28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任课教师联系方式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800"/>
              <a:t>鞠训光（</a:t>
            </a:r>
            <a:r>
              <a:rPr lang="en-US" altLang="zh-CN" sz="2800"/>
              <a:t>21</a:t>
            </a:r>
            <a:r>
              <a:rPr sz="2800">
                <a:ea typeface="宋体" panose="02010600030101010101" pitchFamily="2" charset="-122"/>
              </a:rPr>
              <a:t>软嵌），电话</a:t>
            </a:r>
            <a:r>
              <a:rPr lang="en-US" altLang="zh-CN" sz="2800">
                <a:ea typeface="宋体" panose="02010600030101010101" pitchFamily="2" charset="-122"/>
              </a:rPr>
              <a:t>13776798295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sz="2800">
                <a:ea typeface="宋体" panose="02010600030101010101" pitchFamily="2" charset="-122"/>
              </a:rPr>
              <a:t>程红林（</a:t>
            </a:r>
            <a:r>
              <a:rPr lang="en-US" altLang="zh-CN" sz="2800">
                <a:ea typeface="宋体" panose="02010600030101010101" pitchFamily="2" charset="-122"/>
              </a:rPr>
              <a:t>21</a:t>
            </a:r>
            <a:r>
              <a:rPr altLang="zh-CN" sz="2800">
                <a:ea typeface="宋体" panose="02010600030101010101" pitchFamily="2" charset="-122"/>
              </a:rPr>
              <a:t>软单</a:t>
            </a:r>
            <a:r>
              <a:rPr sz="2800">
                <a:ea typeface="宋体" panose="02010600030101010101" pitchFamily="2" charset="-122"/>
              </a:rPr>
              <a:t>），电话</a:t>
            </a:r>
            <a:r>
              <a:rPr lang="en-US" altLang="zh-CN" sz="2800">
                <a:ea typeface="宋体" panose="02010600030101010101" pitchFamily="2" charset="-122"/>
              </a:rPr>
              <a:t>15005201686</a:t>
            </a:r>
            <a:endParaRPr lang="en-US" altLang="zh-CN" sz="2800">
              <a:ea typeface="宋体" panose="02010600030101010101" pitchFamily="2" charset="-122"/>
            </a:endParaRPr>
          </a:p>
          <a:p>
            <a:r>
              <a:rPr sz="2800">
                <a:ea typeface="宋体" panose="02010600030101010101" pitchFamily="2" charset="-122"/>
              </a:rPr>
              <a:t>王琢（</a:t>
            </a:r>
            <a:r>
              <a:rPr lang="en-US" altLang="zh-CN" sz="2800">
                <a:ea typeface="宋体" panose="02010600030101010101" pitchFamily="2" charset="-122"/>
              </a:rPr>
              <a:t>21</a:t>
            </a:r>
            <a:r>
              <a:rPr sz="2800">
                <a:ea typeface="宋体" panose="02010600030101010101" pitchFamily="2" charset="-122"/>
              </a:rPr>
              <a:t>大数据），电话</a:t>
            </a:r>
            <a:r>
              <a:rPr lang="en-US" altLang="zh-CN" sz="2800">
                <a:ea typeface="宋体" panose="02010600030101010101" pitchFamily="2" charset="-122"/>
              </a:rPr>
              <a:t>13260770992</a:t>
            </a:r>
            <a:endParaRPr lang="en-US" altLang="zh-CN" sz="28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时间安排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直播时间：</a:t>
            </a:r>
            <a:endParaRPr lang="zh-CN" altLang="en-US" sz="2000" b="1"/>
          </a:p>
          <a:p>
            <a:r>
              <a:rPr lang="zh-CN" altLang="en-US" sz="2000"/>
              <a:t>周三</a:t>
            </a:r>
            <a:r>
              <a:rPr lang="en-US" altLang="zh-CN" sz="2000"/>
              <a:t>14:00~17:40(</a:t>
            </a:r>
            <a:r>
              <a:rPr sz="2000">
                <a:ea typeface="宋体" panose="02010600030101010101" pitchFamily="2" charset="-122"/>
              </a:rPr>
              <a:t>第</a:t>
            </a:r>
            <a:r>
              <a:rPr lang="en-US" altLang="zh-CN" sz="2000">
                <a:ea typeface="宋体" panose="02010600030101010101" pitchFamily="2" charset="-122"/>
              </a:rPr>
              <a:t>5</a:t>
            </a:r>
            <a:r>
              <a:rPr sz="2000">
                <a:ea typeface="宋体" panose="02010600030101010101" pitchFamily="2" charset="-122"/>
              </a:rPr>
              <a:t>、</a:t>
            </a:r>
            <a:r>
              <a:rPr lang="en-US" altLang="zh-CN" sz="2000">
                <a:ea typeface="宋体" panose="02010600030101010101" pitchFamily="2" charset="-122"/>
              </a:rPr>
              <a:t>6</a:t>
            </a:r>
            <a:r>
              <a:rPr sz="2000">
                <a:ea typeface="宋体" panose="02010600030101010101" pitchFamily="2" charset="-122"/>
              </a:rPr>
              <a:t>大节）</a:t>
            </a:r>
            <a:endParaRPr sz="2000">
              <a:ea typeface="宋体" panose="02010600030101010101" pitchFamily="2" charset="-122"/>
            </a:endParaRPr>
          </a:p>
          <a:p>
            <a:r>
              <a:rPr sz="2000">
                <a:ea typeface="宋体" panose="02010600030101010101" pitchFamily="2" charset="-122"/>
              </a:rPr>
              <a:t>周三</a:t>
            </a:r>
            <a:r>
              <a:rPr lang="en-US" altLang="zh-CN" sz="2000">
                <a:sym typeface="+mn-ea"/>
              </a:rPr>
              <a:t>16:05~17:46(</a:t>
            </a:r>
            <a:r>
              <a:rPr sz="2000">
                <a:ea typeface="宋体" panose="02010600030101010101" pitchFamily="2" charset="-122"/>
                <a:sym typeface="+mn-ea"/>
              </a:rPr>
              <a:t>第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7</a:t>
            </a:r>
            <a:r>
              <a:rPr sz="2000"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2000">
                <a:ea typeface="宋体" panose="02010600030101010101" pitchFamily="2" charset="-122"/>
                <a:sym typeface="+mn-ea"/>
              </a:rPr>
              <a:t>8</a:t>
            </a:r>
            <a:r>
              <a:rPr sz="2000">
                <a:ea typeface="宋体" panose="02010600030101010101" pitchFamily="2" charset="-122"/>
                <a:sym typeface="+mn-ea"/>
              </a:rPr>
              <a:t>大节）</a:t>
            </a:r>
            <a:endParaRPr sz="2000">
              <a:ea typeface="宋体" panose="02010600030101010101" pitchFamily="2" charset="-122"/>
            </a:endParaRPr>
          </a:p>
          <a:p>
            <a:r>
              <a:rPr sz="2000" b="1">
                <a:ea typeface="宋体" panose="02010600030101010101" pitchFamily="2" charset="-122"/>
              </a:rPr>
              <a:t>答疑时间：</a:t>
            </a:r>
            <a:endParaRPr sz="2000" b="1">
              <a:ea typeface="宋体" panose="02010600030101010101" pitchFamily="2" charset="-122"/>
            </a:endParaRPr>
          </a:p>
          <a:p>
            <a:r>
              <a:rPr sz="2000">
                <a:ea typeface="宋体" panose="02010600030101010101" pitchFamily="2" charset="-122"/>
              </a:rPr>
              <a:t>集中周六</a:t>
            </a:r>
            <a:r>
              <a:rPr lang="en-US" altLang="zh-CN" sz="2000">
                <a:ea typeface="宋体" panose="02010600030101010101" pitchFamily="2" charset="-122"/>
              </a:rPr>
              <a:t>10:00~11:40</a:t>
            </a:r>
            <a:r>
              <a:rPr sz="2000">
                <a:ea typeface="宋体" panose="02010600030101010101" pitchFamily="2" charset="-122"/>
              </a:rPr>
              <a:t>（第</a:t>
            </a:r>
            <a:r>
              <a:rPr lang="en-US" altLang="zh-CN" sz="2000">
                <a:ea typeface="宋体" panose="02010600030101010101" pitchFamily="2" charset="-122"/>
              </a:rPr>
              <a:t>2</a:t>
            </a:r>
            <a:r>
              <a:rPr sz="2000">
                <a:ea typeface="宋体" panose="02010600030101010101" pitchFamily="2" charset="-122"/>
              </a:rPr>
              <a:t>大节）如有问题随时可以与任课教师联系，任课教师都在学习</a:t>
            </a:r>
            <a:r>
              <a:rPr lang="en-US" altLang="zh-CN" sz="2000">
                <a:ea typeface="宋体" panose="02010600030101010101" pitchFamily="2" charset="-122"/>
              </a:rPr>
              <a:t>QQ</a:t>
            </a:r>
            <a:r>
              <a:rPr sz="2000">
                <a:ea typeface="宋体" panose="02010600030101010101" pitchFamily="2" charset="-122"/>
              </a:rPr>
              <a:t>群中。</a:t>
            </a:r>
            <a:endParaRPr sz="2000">
              <a:ea typeface="宋体" panose="02010600030101010101" pitchFamily="2" charset="-122"/>
            </a:endParaRPr>
          </a:p>
          <a:p>
            <a:r>
              <a:rPr sz="2000" b="1">
                <a:ea typeface="宋体" panose="02010600030101010101" pitchFamily="2" charset="-122"/>
              </a:rPr>
              <a:t>作业</a:t>
            </a:r>
            <a:r>
              <a:rPr lang="en-US" altLang="zh-CN" sz="2000" b="1">
                <a:ea typeface="宋体" panose="02010600030101010101" pitchFamily="2" charset="-122"/>
              </a:rPr>
              <a:t>&amp;</a:t>
            </a:r>
            <a:r>
              <a:rPr sz="2000" b="1">
                <a:ea typeface="宋体" panose="02010600030101010101" pitchFamily="2" charset="-122"/>
              </a:rPr>
              <a:t>考试时间：</a:t>
            </a:r>
            <a:endParaRPr sz="2000" b="1">
              <a:ea typeface="宋体" panose="02010600030101010101" pitchFamily="2" charset="-122"/>
            </a:endParaRPr>
          </a:p>
          <a:p>
            <a:r>
              <a:rPr sz="2000">
                <a:ea typeface="宋体" panose="02010600030101010101" pitchFamily="2" charset="-122"/>
              </a:rPr>
              <a:t>具体见</a:t>
            </a:r>
            <a:r>
              <a:rPr lang="en-US" altLang="zh-CN" sz="2000">
                <a:ea typeface="宋体" panose="02010600030101010101" pitchFamily="2" charset="-122"/>
              </a:rPr>
              <a:t>CJ</a:t>
            </a:r>
            <a:r>
              <a:rPr sz="2000">
                <a:ea typeface="宋体" panose="02010600030101010101" pitchFamily="2" charset="-122"/>
              </a:rPr>
              <a:t>平台</a:t>
            </a:r>
            <a:endParaRPr sz="20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数据结构课时安排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理论授课：</a:t>
            </a:r>
            <a:endParaRPr lang="zh-CN" altLang="en-US" sz="2000" b="1"/>
          </a:p>
          <a:p>
            <a:r>
              <a:rPr lang="zh-CN" altLang="en-US" sz="2000"/>
              <a:t>理论授课共</a:t>
            </a:r>
            <a:r>
              <a:rPr lang="en-US" altLang="zh-CN" sz="2000"/>
              <a:t>3</a:t>
            </a:r>
            <a:r>
              <a:rPr sz="2000">
                <a:ea typeface="宋体" panose="02010600030101010101" pitchFamily="2" charset="-122"/>
              </a:rPr>
              <a:t>学分（</a:t>
            </a:r>
            <a:r>
              <a:rPr lang="en-US" altLang="zh-CN" sz="2000">
                <a:ea typeface="宋体" panose="02010600030101010101" pitchFamily="2" charset="-122"/>
              </a:rPr>
              <a:t>48</a:t>
            </a:r>
            <a:r>
              <a:rPr sz="2000">
                <a:ea typeface="宋体" panose="02010600030101010101" pitchFamily="2" charset="-122"/>
              </a:rPr>
              <a:t>学时）</a:t>
            </a:r>
            <a:endParaRPr sz="2000">
              <a:ea typeface="宋体" panose="02010600030101010101" pitchFamily="2" charset="-122"/>
            </a:endParaRPr>
          </a:p>
          <a:p>
            <a:r>
              <a:rPr sz="2000" b="1">
                <a:ea typeface="宋体" panose="02010600030101010101" pitchFamily="2" charset="-122"/>
              </a:rPr>
              <a:t>实验：</a:t>
            </a:r>
            <a:endParaRPr sz="2000" b="1">
              <a:ea typeface="宋体" panose="02010600030101010101" pitchFamily="2" charset="-122"/>
            </a:endParaRPr>
          </a:p>
          <a:p>
            <a:r>
              <a:rPr sz="2000">
                <a:ea typeface="宋体" panose="02010600030101010101" pitchFamily="2" charset="-122"/>
              </a:rPr>
              <a:t>实验共</a:t>
            </a:r>
            <a:r>
              <a:rPr lang="en-US" altLang="zh-CN" sz="2000">
                <a:ea typeface="宋体" panose="02010600030101010101" pitchFamily="2" charset="-122"/>
              </a:rPr>
              <a:t>0.5</a:t>
            </a:r>
            <a:r>
              <a:rPr sz="2000">
                <a:ea typeface="宋体" panose="02010600030101010101" pitchFamily="2" charset="-122"/>
              </a:rPr>
              <a:t>学分（</a:t>
            </a:r>
            <a:r>
              <a:rPr lang="en-US" altLang="zh-CN" sz="2000">
                <a:ea typeface="宋体" panose="02010600030101010101" pitchFamily="2" charset="-122"/>
              </a:rPr>
              <a:t>16</a:t>
            </a:r>
            <a:r>
              <a:rPr sz="2000">
                <a:ea typeface="宋体" panose="02010600030101010101" pitchFamily="2" charset="-122"/>
              </a:rPr>
              <a:t>学时），注意所有实验学时用于实验测验，实验任务需要大家课下完成，实验任务和时间要求参见</a:t>
            </a:r>
            <a:r>
              <a:rPr lang="en-US" altLang="zh-CN" sz="2000">
                <a:ea typeface="宋体" panose="02010600030101010101" pitchFamily="2" charset="-122"/>
              </a:rPr>
              <a:t>CJ</a:t>
            </a:r>
            <a:r>
              <a:rPr sz="2000">
                <a:ea typeface="宋体" panose="02010600030101010101" pitchFamily="2" charset="-122"/>
              </a:rPr>
              <a:t>平台。</a:t>
            </a:r>
            <a:endParaRPr sz="20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考核方式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 b="1"/>
              <a:t>总评成绩</a:t>
            </a:r>
            <a:r>
              <a:rPr lang="en-US" altLang="zh-CN" sz="2000" b="1"/>
              <a:t>=</a:t>
            </a:r>
            <a:r>
              <a:rPr sz="2000" b="1">
                <a:ea typeface="宋体" panose="02010600030101010101" pitchFamily="2" charset="-122"/>
              </a:rPr>
              <a:t>平时成绩</a:t>
            </a:r>
            <a:r>
              <a:rPr lang="en-US" altLang="zh-CN" sz="2000" b="1">
                <a:ea typeface="宋体" panose="02010600030101010101" pitchFamily="2" charset="-122"/>
              </a:rPr>
              <a:t>*0.3+</a:t>
            </a:r>
            <a:r>
              <a:rPr sz="2000" b="1">
                <a:ea typeface="宋体" panose="02010600030101010101" pitchFamily="2" charset="-122"/>
              </a:rPr>
              <a:t>实验测试</a:t>
            </a:r>
            <a:r>
              <a:rPr lang="en-US" altLang="zh-CN" sz="2000" b="1">
                <a:ea typeface="宋体" panose="02010600030101010101" pitchFamily="2" charset="-122"/>
              </a:rPr>
              <a:t>*0.3+</a:t>
            </a:r>
            <a:r>
              <a:rPr sz="2000" b="1">
                <a:ea typeface="宋体" panose="02010600030101010101" pitchFamily="2" charset="-122"/>
              </a:rPr>
              <a:t>期末笔试</a:t>
            </a:r>
            <a:r>
              <a:rPr lang="en-US" altLang="zh-CN" sz="2000" b="1">
                <a:ea typeface="宋体" panose="02010600030101010101" pitchFamily="2" charset="-122"/>
              </a:rPr>
              <a:t>*0.4</a:t>
            </a:r>
            <a:endParaRPr lang="en-US" altLang="zh-CN" sz="2000" b="1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1.</a:t>
            </a:r>
            <a:r>
              <a:rPr sz="2000">
                <a:ea typeface="宋体" panose="02010600030101010101" pitchFamily="2" charset="-122"/>
              </a:rPr>
              <a:t>平时成绩主要由平时作业和实验报告组成，各占</a:t>
            </a:r>
            <a:r>
              <a:rPr lang="en-US" altLang="zh-CN" sz="2000">
                <a:ea typeface="宋体" panose="02010600030101010101" pitchFamily="2" charset="-122"/>
              </a:rPr>
              <a:t>50%</a:t>
            </a:r>
            <a:r>
              <a:rPr sz="2000">
                <a:ea typeface="宋体" panose="02010600030101010101" pitchFamily="2" charset="-122"/>
              </a:rPr>
              <a:t>；</a:t>
            </a:r>
            <a:endParaRPr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2.</a:t>
            </a:r>
            <a:r>
              <a:rPr sz="2000">
                <a:ea typeface="宋体" panose="02010600030101010101" pitchFamily="2" charset="-122"/>
              </a:rPr>
              <a:t>实验测试成绩主要是课内实验测试共</a:t>
            </a:r>
            <a:r>
              <a:rPr lang="en-US" altLang="zh-CN" sz="2000">
                <a:ea typeface="宋体" panose="02010600030101010101" pitchFamily="2" charset="-122"/>
              </a:rPr>
              <a:t>8</a:t>
            </a:r>
            <a:r>
              <a:rPr sz="2000">
                <a:ea typeface="宋体" panose="02010600030101010101" pitchFamily="2" charset="-122"/>
              </a:rPr>
              <a:t>次取平均；</a:t>
            </a:r>
            <a:endParaRPr sz="2000">
              <a:ea typeface="宋体" panose="02010600030101010101" pitchFamily="2" charset="-122"/>
            </a:endParaRPr>
          </a:p>
          <a:p>
            <a:r>
              <a:rPr lang="en-US" altLang="zh-CN" sz="2000">
                <a:ea typeface="宋体" panose="02010600030101010101" pitchFamily="2" charset="-122"/>
              </a:rPr>
              <a:t>3.</a:t>
            </a:r>
            <a:r>
              <a:rPr sz="2000">
                <a:ea typeface="宋体" panose="02010600030101010101" pitchFamily="2" charset="-122"/>
              </a:rPr>
              <a:t>笔试采用试卷形式考核综合性内容，通常只有综合应用题型，主要考核学生综合运用本课程及相关课程的知识能力。</a:t>
            </a:r>
            <a:endParaRPr sz="20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上课要求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2400"/>
              <a:t>1.</a:t>
            </a:r>
            <a:r>
              <a:rPr sz="2400">
                <a:ea typeface="宋体" panose="02010600030101010101" pitchFamily="2" charset="-122"/>
              </a:rPr>
              <a:t>按照学校要求，旷课</a:t>
            </a:r>
            <a:r>
              <a:rPr lang="en-US" altLang="zh-CN" sz="2400">
                <a:ea typeface="宋体" panose="02010600030101010101" pitchFamily="2" charset="-122"/>
              </a:rPr>
              <a:t>1/3</a:t>
            </a:r>
            <a:r>
              <a:rPr sz="2400">
                <a:ea typeface="宋体" panose="02010600030101010101" pitchFamily="2" charset="-122"/>
              </a:rPr>
              <a:t>以上（包含）取消考试及补考资格；</a:t>
            </a:r>
            <a:endParaRPr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2.</a:t>
            </a:r>
            <a:r>
              <a:rPr sz="2400">
                <a:ea typeface="宋体" panose="02010600030101010101" pitchFamily="2" charset="-122"/>
              </a:rPr>
              <a:t>课下作业及实验自主独立完成，发现抄袭作业则本次作业为</a:t>
            </a:r>
            <a:r>
              <a:rPr lang="en-US" altLang="zh-CN" sz="2400">
                <a:ea typeface="宋体" panose="02010600030101010101" pitchFamily="2" charset="-122"/>
              </a:rPr>
              <a:t>0</a:t>
            </a:r>
            <a:r>
              <a:rPr sz="2400">
                <a:ea typeface="宋体" panose="02010600030101010101" pitchFamily="2" charset="-122"/>
              </a:rPr>
              <a:t>分计入（在测评过程中只要雷同就是</a:t>
            </a:r>
            <a:r>
              <a:rPr lang="en-US" altLang="zh-CN" sz="2400">
                <a:ea typeface="宋体" panose="02010600030101010101" pitchFamily="2" charset="-122"/>
              </a:rPr>
              <a:t>0</a:t>
            </a:r>
            <a:r>
              <a:rPr sz="2400">
                <a:ea typeface="宋体" panose="02010600030101010101" pitchFamily="2" charset="-122"/>
              </a:rPr>
              <a:t>分）；</a:t>
            </a:r>
            <a:endParaRPr sz="2400">
              <a:ea typeface="宋体" panose="02010600030101010101" pitchFamily="2" charset="-122"/>
            </a:endParaRPr>
          </a:p>
          <a:p>
            <a:r>
              <a:rPr lang="en-US" altLang="zh-CN" sz="2400">
                <a:ea typeface="宋体" panose="02010600030101010101" pitchFamily="2" charset="-122"/>
              </a:rPr>
              <a:t>3.</a:t>
            </a:r>
            <a:r>
              <a:rPr sz="2400">
                <a:ea typeface="宋体" panose="02010600030101010101" pitchFamily="2" charset="-122"/>
              </a:rPr>
              <a:t>上级测试每次要查重，查重未通过按</a:t>
            </a:r>
            <a:r>
              <a:rPr lang="en-US" altLang="zh-CN" sz="2400">
                <a:ea typeface="宋体" panose="02010600030101010101" pitchFamily="2" charset="-122"/>
              </a:rPr>
              <a:t>0</a:t>
            </a:r>
            <a:r>
              <a:rPr sz="2400">
                <a:ea typeface="宋体" panose="02010600030101010101" pitchFamily="2" charset="-122"/>
              </a:rPr>
              <a:t>分计入成绩，累计</a:t>
            </a: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sz="2400">
                <a:ea typeface="宋体" panose="02010600030101010101" pitchFamily="2" charset="-122"/>
              </a:rPr>
              <a:t>次查重未通过，学院通报，</a:t>
            </a:r>
            <a:r>
              <a:rPr lang="en-US" altLang="zh-CN" sz="2400">
                <a:ea typeface="宋体" panose="02010600030101010101" pitchFamily="2" charset="-122"/>
              </a:rPr>
              <a:t>3</a:t>
            </a:r>
            <a:r>
              <a:rPr sz="2400">
                <a:ea typeface="宋体" panose="02010600030101010101" pitchFamily="2" charset="-122"/>
              </a:rPr>
              <a:t>次以上未通过学院上报教务处按照作弊处理。【请大家注意，从本学期开始所有上机测试不在进行补测】</a:t>
            </a:r>
            <a:endParaRPr sz="2400">
              <a:ea typeface="宋体" panose="02010600030101010101" pitchFamily="2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zh-CN" altLang="en-US"/>
              <a:t>特殊说明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/>
            <a:r>
              <a:rPr lang="zh-CN" altLang="en-US" sz="2000"/>
              <a:t>在冠状病毒疫情期间，由程红林、鞠训光老师来给同学们进行授课，各班长在每节课结束后统计上课情况，并及时向任课教师报告。</a:t>
            </a:r>
            <a:endParaRPr lang="zh-CN" altLang="en-US" sz="2000"/>
          </a:p>
          <a:p>
            <a:pPr indent="457200"/>
            <a:r>
              <a:rPr lang="zh-CN" altLang="en-US" sz="2000"/>
              <a:t>因采用网络直播上课，可能会有特殊情况发生，请大家能够谅解，也请大家及时反馈授课中存在的问题，直播课程大家可以进行录像，但不能向外传播，谢谢大家配合。</a:t>
            </a:r>
            <a:endParaRPr lang="zh-CN" altLang="en-US" sz="2000"/>
          </a:p>
          <a:p>
            <a:pPr indent="457200" algn="r"/>
            <a:r>
              <a:rPr lang="zh-CN" altLang="en-US" sz="2000"/>
              <a:t>软件工程教研室</a:t>
            </a:r>
            <a:endParaRPr lang="zh-CN" altLang="en-US" sz="2000"/>
          </a:p>
          <a:p>
            <a:pPr indent="457200" algn="r"/>
            <a:r>
              <a:rPr lang="en-US" altLang="zh-CN" sz="2000"/>
              <a:t>2020.2.23  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WPS 演示</Application>
  <PresentationFormat>宽屏</PresentationFormat>
  <Paragraphs>55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Arial Unicode MS</vt:lpstr>
      <vt:lpstr>Office 主题​​</vt:lpstr>
      <vt:lpstr>数据结构课程安排 上课要求</vt:lpstr>
      <vt:lpstr>上课形式</vt:lpstr>
      <vt:lpstr>任课教师联系方式</vt:lpstr>
      <vt:lpstr>时间安排</vt:lpstr>
      <vt:lpstr>数据结构课时安排</vt:lpstr>
      <vt:lpstr>考核方式</vt:lpstr>
      <vt:lpstr>上课要求</vt:lpstr>
      <vt:lpstr>特殊说明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智超爸</cp:lastModifiedBy>
  <cp:revision>109</cp:revision>
  <dcterms:created xsi:type="dcterms:W3CDTF">2019-06-19T02:08:00Z</dcterms:created>
  <dcterms:modified xsi:type="dcterms:W3CDTF">2022-02-23T06:47:46Z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43DB195092DD49749BC34098284280C5</vt:lpwstr>
  </property>
</Properties>
</file>