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56" r:id="rId4"/>
    <p:sldId id="283" r:id="rId5"/>
    <p:sldId id="284" r:id="rId6"/>
    <p:sldId id="329" r:id="rId7"/>
    <p:sldId id="305" r:id="rId8"/>
    <p:sldId id="353" r:id="rId9"/>
    <p:sldId id="354" r:id="rId10"/>
    <p:sldId id="355" r:id="rId11"/>
    <p:sldId id="356" r:id="rId12"/>
    <p:sldId id="415" r:id="rId13"/>
    <p:sldId id="358" r:id="rId14"/>
    <p:sldId id="357" r:id="rId15"/>
    <p:sldId id="359" r:id="rId17"/>
    <p:sldId id="360" r:id="rId18"/>
    <p:sldId id="362" r:id="rId19"/>
    <p:sldId id="361" r:id="rId20"/>
    <p:sldId id="387" r:id="rId21"/>
    <p:sldId id="388" r:id="rId22"/>
    <p:sldId id="386" r:id="rId23"/>
    <p:sldId id="389" r:id="rId24"/>
    <p:sldId id="390" r:id="rId25"/>
    <p:sldId id="391" r:id="rId26"/>
    <p:sldId id="392" r:id="rId27"/>
    <p:sldId id="393" r:id="rId28"/>
    <p:sldId id="306" r:id="rId29"/>
    <p:sldId id="307" r:id="rId30"/>
    <p:sldId id="394" r:id="rId31"/>
    <p:sldId id="403" r:id="rId32"/>
    <p:sldId id="404" r:id="rId33"/>
    <p:sldId id="395" r:id="rId34"/>
    <p:sldId id="309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304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834" y="-108"/>
      </p:cViewPr>
      <p:guideLst>
        <p:guide orient="horz" pos="2168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3074" name="任意多边形 27654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50" name="标题 27649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 sz="40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7651" name="副标题 27650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7652" name="日期占位符 2765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7653" name="页脚占位符 2765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27654" name="灯片编号占位符 2765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441" y="304800"/>
            <a:ext cx="2002234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90631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3074" name="任意多边形 27654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50" name="标题 27649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 sz="40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7651" name="副标题 27650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7652" name="日期占位符 2765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7653" name="页脚占位符 2765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27654" name="灯片编号占位符 2765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111760"/>
            <a:ext cx="6002655" cy="78295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965" y="6245225"/>
            <a:ext cx="1981200" cy="476250"/>
          </a:xfrm>
        </p:spPr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049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248" y="1752600"/>
            <a:ext cx="392049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111760"/>
            <a:ext cx="6002655" cy="78295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965" y="6245225"/>
            <a:ext cx="1981200" cy="476250"/>
          </a:xfrm>
        </p:spPr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441" y="304800"/>
            <a:ext cx="2002234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90631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049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248" y="1752600"/>
            <a:ext cx="392049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7" name="图片 26632" descr="zl"/>
          <p:cNvPicPr>
            <a:picLocks noChangeAspect="1"/>
          </p:cNvPicPr>
          <p:nvPr userDrawn="1"/>
        </p:nvPicPr>
        <p:blipFill>
          <a:blip r:embed="rId13">
            <a:lum bright="39999"/>
          </a:blip>
          <a:stretch>
            <a:fillRect/>
          </a:stretch>
        </p:blipFill>
        <p:spPr>
          <a:xfrm>
            <a:off x="0" y="0"/>
            <a:ext cx="6362065" cy="894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标题 26625"/>
          <p:cNvSpPr>
            <a:spLocks noGrp="1"/>
          </p:cNvSpPr>
          <p:nvPr>
            <p:ph type="title"/>
          </p:nvPr>
        </p:nvSpPr>
        <p:spPr>
          <a:xfrm>
            <a:off x="0" y="111760"/>
            <a:ext cx="6395085" cy="78295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文本占位符 26626"/>
          <p:cNvSpPr>
            <a:spLocks noGrp="1"/>
          </p:cNvSpPr>
          <p:nvPr>
            <p:ph type="body"/>
          </p:nvPr>
        </p:nvSpPr>
        <p:spPr>
          <a:xfrm>
            <a:off x="567055" y="1138555"/>
            <a:ext cx="8001000" cy="48812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任意多边形 26627"/>
          <p:cNvSpPr/>
          <p:nvPr/>
        </p:nvSpPr>
        <p:spPr>
          <a:xfrm>
            <a:off x="609600" y="1029018"/>
            <a:ext cx="7958138" cy="109537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直接连接符 26628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0" name="日期占位符 26629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6631" name="页脚占位符 2663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6632" name="灯片编号占位符 2663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7" name="图片 26632" descr="zl"/>
          <p:cNvPicPr>
            <a:picLocks noChangeAspect="1"/>
          </p:cNvPicPr>
          <p:nvPr userDrawn="1"/>
        </p:nvPicPr>
        <p:blipFill>
          <a:blip r:embed="rId13">
            <a:lum bright="39999"/>
          </a:blip>
          <a:stretch>
            <a:fillRect/>
          </a:stretch>
        </p:blipFill>
        <p:spPr>
          <a:xfrm>
            <a:off x="0" y="0"/>
            <a:ext cx="6362065" cy="894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标题 26625"/>
          <p:cNvSpPr>
            <a:spLocks noGrp="1"/>
          </p:cNvSpPr>
          <p:nvPr>
            <p:ph type="title"/>
          </p:nvPr>
        </p:nvSpPr>
        <p:spPr>
          <a:xfrm>
            <a:off x="0" y="111760"/>
            <a:ext cx="6395085" cy="78295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文本占位符 26626"/>
          <p:cNvSpPr>
            <a:spLocks noGrp="1"/>
          </p:cNvSpPr>
          <p:nvPr>
            <p:ph type="body"/>
          </p:nvPr>
        </p:nvSpPr>
        <p:spPr>
          <a:xfrm>
            <a:off x="567055" y="1138555"/>
            <a:ext cx="8001000" cy="48812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任意多边形 26627"/>
          <p:cNvSpPr/>
          <p:nvPr/>
        </p:nvSpPr>
        <p:spPr>
          <a:xfrm>
            <a:off x="609600" y="1029018"/>
            <a:ext cx="7958138" cy="109537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直接连接符 26628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0" name="日期占位符 26629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6631" name="页脚占位符 2663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6632" name="灯片编号占位符 2663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hyperlink" Target="..\AndroidWorkspace\wshall.cp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2049"/>
          <p:cNvSpPr>
            <a:spLocks noGrp="1"/>
          </p:cNvSpPr>
          <p:nvPr>
            <p:ph type="ctrTitle"/>
          </p:nvPr>
        </p:nvSpPr>
        <p:spPr/>
        <p:txBody>
          <a:bodyPr anchor="b"/>
          <a:p>
            <a:pPr defTabSz="914400">
              <a:buSzTx/>
            </a:pPr>
            <a:r>
              <a:rPr lang="zh-CN" altLang="en-US" kern="1200" baseline="0" dirty="0">
                <a:latin typeface="+mj-lt"/>
                <a:ea typeface="+mj-ea"/>
                <a:cs typeface="+mj-cs"/>
              </a:rPr>
              <a:t>数据结构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146" name="副标题 2050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Tx/>
            </a:pPr>
            <a:r>
              <a:rPr lang="zh-CN" altLang="en-US" kern="1200" baseline="0" dirty="0">
                <a:latin typeface="+mn-lt"/>
                <a:ea typeface="+mn-ea"/>
                <a:cs typeface="+mn-cs"/>
              </a:rPr>
              <a:t>第</a:t>
            </a:r>
            <a:r>
              <a:rPr lang="en-US" altLang="zh-CN" kern="1200" baseline="0" dirty="0">
                <a:latin typeface="+mn-lt"/>
                <a:ea typeface="+mn-ea"/>
                <a:cs typeface="+mn-cs"/>
              </a:rPr>
              <a:t>18</a:t>
            </a:r>
            <a:r>
              <a:rPr lang="zh-CN" altLang="en-US" kern="1200" baseline="0" dirty="0">
                <a:latin typeface="+mn-lt"/>
                <a:ea typeface="+mn-ea"/>
                <a:cs typeface="+mn-cs"/>
              </a:rPr>
              <a:t>讲 图的连通性问题</a:t>
            </a:r>
            <a:endParaRPr lang="en-US" altLang="zh-CN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156585" y="1914525"/>
            <a:ext cx="1500505" cy="1511300"/>
            <a:chOff x="5616" y="2697"/>
            <a:chExt cx="3063" cy="3038"/>
          </a:xfrm>
        </p:grpSpPr>
        <p:sp>
          <p:nvSpPr>
            <p:cNvPr id="50190" name="椭圆 50189"/>
            <p:cNvSpPr/>
            <p:nvPr/>
          </p:nvSpPr>
          <p:spPr>
            <a:xfrm>
              <a:off x="6900" y="2697"/>
              <a:ext cx="396" cy="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0191" name="椭圆 50190"/>
            <p:cNvSpPr/>
            <p:nvPr/>
          </p:nvSpPr>
          <p:spPr>
            <a:xfrm>
              <a:off x="8283" y="5335"/>
              <a:ext cx="396" cy="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0192" name="椭圆 50191"/>
            <p:cNvSpPr/>
            <p:nvPr/>
          </p:nvSpPr>
          <p:spPr>
            <a:xfrm>
              <a:off x="5616" y="5335"/>
              <a:ext cx="396" cy="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0193" name="椭圆 50192"/>
            <p:cNvSpPr/>
            <p:nvPr/>
          </p:nvSpPr>
          <p:spPr>
            <a:xfrm>
              <a:off x="8283" y="3601"/>
              <a:ext cx="396" cy="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0194" name="椭圆 50193"/>
            <p:cNvSpPr/>
            <p:nvPr/>
          </p:nvSpPr>
          <p:spPr>
            <a:xfrm>
              <a:off x="6893" y="4226"/>
              <a:ext cx="396" cy="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0195" name="椭圆 50194"/>
            <p:cNvSpPr/>
            <p:nvPr/>
          </p:nvSpPr>
          <p:spPr>
            <a:xfrm>
              <a:off x="5616" y="3601"/>
              <a:ext cx="396" cy="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8625" y="1559560"/>
            <a:ext cx="1986280" cy="1661829"/>
            <a:chOff x="674" y="355"/>
            <a:chExt cx="1913" cy="1616"/>
          </a:xfrm>
        </p:grpSpPr>
        <p:sp>
          <p:nvSpPr>
            <p:cNvPr id="5" name="文本框 4"/>
            <p:cNvSpPr txBox="1"/>
            <p:nvPr/>
          </p:nvSpPr>
          <p:spPr>
            <a:xfrm>
              <a:off x="674" y="373"/>
              <a:ext cx="27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例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550" y="355"/>
              <a:ext cx="222" cy="2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25" y="1747"/>
              <a:ext cx="222" cy="2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31" y="1747"/>
              <a:ext cx="222" cy="2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25" y="832"/>
              <a:ext cx="222" cy="2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46" y="1162"/>
              <a:ext cx="222" cy="2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31" y="832"/>
              <a:ext cx="222" cy="2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2" name="直接连接符 11"/>
            <p:cNvSpPr/>
            <p:nvPr/>
          </p:nvSpPr>
          <p:spPr>
            <a:xfrm>
              <a:off x="1656" y="567"/>
              <a:ext cx="0" cy="5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直接连接符 12"/>
            <p:cNvSpPr/>
            <p:nvPr/>
          </p:nvSpPr>
          <p:spPr>
            <a:xfrm flipH="1">
              <a:off x="1045" y="511"/>
              <a:ext cx="533" cy="3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" name="直接连接符 13"/>
            <p:cNvSpPr/>
            <p:nvPr/>
          </p:nvSpPr>
          <p:spPr>
            <a:xfrm>
              <a:off x="911" y="1056"/>
              <a:ext cx="0" cy="6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直接连接符 14"/>
            <p:cNvSpPr/>
            <p:nvPr/>
          </p:nvSpPr>
          <p:spPr>
            <a:xfrm flipH="1">
              <a:off x="2422" y="1056"/>
              <a:ext cx="0" cy="6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直接连接符 15"/>
            <p:cNvSpPr/>
            <p:nvPr/>
          </p:nvSpPr>
          <p:spPr>
            <a:xfrm>
              <a:off x="1045" y="1867"/>
              <a:ext cx="1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" name="直接连接符 16"/>
            <p:cNvSpPr/>
            <p:nvPr/>
          </p:nvSpPr>
          <p:spPr>
            <a:xfrm>
              <a:off x="1756" y="489"/>
              <a:ext cx="611" cy="3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直接连接符 17"/>
            <p:cNvSpPr/>
            <p:nvPr/>
          </p:nvSpPr>
          <p:spPr>
            <a:xfrm>
              <a:off x="1033" y="1011"/>
              <a:ext cx="512" cy="2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" name="直接连接符 18"/>
            <p:cNvSpPr/>
            <p:nvPr/>
          </p:nvSpPr>
          <p:spPr>
            <a:xfrm flipH="1">
              <a:off x="1746" y="1000"/>
              <a:ext cx="588" cy="2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直接连接符 19"/>
            <p:cNvSpPr/>
            <p:nvPr/>
          </p:nvSpPr>
          <p:spPr>
            <a:xfrm flipH="1">
              <a:off x="1022" y="1344"/>
              <a:ext cx="556" cy="4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" name="直接连接符 20"/>
            <p:cNvSpPr/>
            <p:nvPr/>
          </p:nvSpPr>
          <p:spPr>
            <a:xfrm>
              <a:off x="1722" y="1366"/>
              <a:ext cx="623" cy="4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文本框 21"/>
            <p:cNvSpPr txBox="1"/>
            <p:nvPr/>
          </p:nvSpPr>
          <p:spPr>
            <a:xfrm>
              <a:off x="1169" y="450"/>
              <a:ext cx="19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58" y="373"/>
              <a:ext cx="19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02" y="684"/>
              <a:ext cx="19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80" y="1217"/>
              <a:ext cx="19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69" y="862"/>
              <a:ext cx="195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58" y="1328"/>
              <a:ext cx="195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25" y="1583"/>
              <a:ext cx="195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47" y="1317"/>
              <a:ext cx="19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391" y="1228"/>
              <a:ext cx="19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36" y="861"/>
              <a:ext cx="19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29225" y="1874520"/>
            <a:ext cx="1548000" cy="1567180"/>
            <a:chOff x="9663" y="2757"/>
            <a:chExt cx="3063" cy="3038"/>
          </a:xfrm>
        </p:grpSpPr>
        <p:sp>
          <p:nvSpPr>
            <p:cNvPr id="50196" name="直接连接符 50195"/>
            <p:cNvSpPr/>
            <p:nvPr/>
          </p:nvSpPr>
          <p:spPr>
            <a:xfrm>
              <a:off x="11138" y="3191"/>
              <a:ext cx="0" cy="11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8" name="文本框 50207"/>
            <p:cNvSpPr txBox="1"/>
            <p:nvPr/>
          </p:nvSpPr>
          <p:spPr>
            <a:xfrm>
              <a:off x="10788" y="3424"/>
              <a:ext cx="350" cy="7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9663" y="2757"/>
              <a:ext cx="3063" cy="3038"/>
              <a:chOff x="5616" y="2697"/>
              <a:chExt cx="3063" cy="3038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6900" y="2697"/>
                <a:ext cx="396" cy="4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8283" y="5335"/>
                <a:ext cx="396" cy="4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6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616" y="5335"/>
                <a:ext cx="396" cy="4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5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283" y="3601"/>
                <a:ext cx="396" cy="4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6893" y="4226"/>
                <a:ext cx="396" cy="4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5616" y="3601"/>
                <a:ext cx="396" cy="4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2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7380605" y="1868170"/>
            <a:ext cx="1511935" cy="1566545"/>
            <a:chOff x="9892" y="6505"/>
            <a:chExt cx="3182" cy="3038"/>
          </a:xfrm>
        </p:grpSpPr>
        <p:sp>
          <p:nvSpPr>
            <p:cNvPr id="50198" name="直接连接符 50197"/>
            <p:cNvSpPr/>
            <p:nvPr/>
          </p:nvSpPr>
          <p:spPr>
            <a:xfrm>
              <a:off x="12757" y="7872"/>
              <a:ext cx="0" cy="13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1" name="组合 40"/>
            <p:cNvGrpSpPr/>
            <p:nvPr/>
          </p:nvGrpSpPr>
          <p:grpSpPr>
            <a:xfrm>
              <a:off x="9892" y="6505"/>
              <a:ext cx="3063" cy="3038"/>
              <a:chOff x="9663" y="2757"/>
              <a:chExt cx="3063" cy="3038"/>
            </a:xfrm>
          </p:grpSpPr>
          <p:sp>
            <p:nvSpPr>
              <p:cNvPr id="42" name="直接连接符 41"/>
              <p:cNvSpPr/>
              <p:nvPr/>
            </p:nvSpPr>
            <p:spPr>
              <a:xfrm>
                <a:off x="11138" y="3191"/>
                <a:ext cx="0" cy="11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" name="文本框 42"/>
              <p:cNvSpPr txBox="1"/>
              <p:nvPr/>
            </p:nvSpPr>
            <p:spPr>
              <a:xfrm>
                <a:off x="10788" y="3423"/>
                <a:ext cx="350" cy="7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9663" y="2757"/>
                <a:ext cx="3063" cy="3038"/>
                <a:chOff x="5616" y="2697"/>
                <a:chExt cx="3063" cy="3038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6900" y="2697"/>
                  <a:ext cx="396" cy="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8283" y="5335"/>
                  <a:ext cx="396" cy="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5616" y="5335"/>
                  <a:ext cx="396" cy="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8283" y="3601"/>
                  <a:ext cx="396" cy="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6893" y="4226"/>
                  <a:ext cx="396" cy="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5616" y="3601"/>
                  <a:ext cx="396" cy="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" name="文本框 50"/>
            <p:cNvSpPr txBox="1"/>
            <p:nvPr/>
          </p:nvSpPr>
          <p:spPr>
            <a:xfrm>
              <a:off x="12726" y="8147"/>
              <a:ext cx="348" cy="7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380605" y="4004945"/>
            <a:ext cx="1699260" cy="1565910"/>
            <a:chOff x="11623" y="6307"/>
            <a:chExt cx="2676" cy="2466"/>
          </a:xfrm>
        </p:grpSpPr>
        <p:sp>
          <p:nvSpPr>
            <p:cNvPr id="50202" name="直接连接符 50201"/>
            <p:cNvSpPr/>
            <p:nvPr/>
          </p:nvSpPr>
          <p:spPr>
            <a:xfrm flipH="1">
              <a:off x="12066" y="7417"/>
              <a:ext cx="2" cy="10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3" name="组合 52"/>
            <p:cNvGrpSpPr/>
            <p:nvPr/>
          </p:nvGrpSpPr>
          <p:grpSpPr>
            <a:xfrm>
              <a:off x="11919" y="6307"/>
              <a:ext cx="2381" cy="2467"/>
              <a:chOff x="9892" y="6505"/>
              <a:chExt cx="3182" cy="3038"/>
            </a:xfrm>
          </p:grpSpPr>
          <p:sp>
            <p:nvSpPr>
              <p:cNvPr id="54" name="直接连接符 53"/>
              <p:cNvSpPr/>
              <p:nvPr/>
            </p:nvSpPr>
            <p:spPr>
              <a:xfrm>
                <a:off x="12757" y="7872"/>
                <a:ext cx="0" cy="13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5" name="组合 54"/>
              <p:cNvGrpSpPr/>
              <p:nvPr/>
            </p:nvGrpSpPr>
            <p:grpSpPr>
              <a:xfrm>
                <a:off x="9892" y="6505"/>
                <a:ext cx="3063" cy="3038"/>
                <a:chOff x="9663" y="2757"/>
                <a:chExt cx="3063" cy="3038"/>
              </a:xfrm>
            </p:grpSpPr>
            <p:sp>
              <p:nvSpPr>
                <p:cNvPr id="56" name="直接连接符 55"/>
                <p:cNvSpPr/>
                <p:nvPr/>
              </p:nvSpPr>
              <p:spPr>
                <a:xfrm>
                  <a:off x="11138" y="3191"/>
                  <a:ext cx="0" cy="113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0788" y="3423"/>
                  <a:ext cx="350" cy="7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ctr">
                  <a:spAutoFit/>
                </a:bodyPr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8" name="组合 57"/>
                <p:cNvGrpSpPr/>
                <p:nvPr/>
              </p:nvGrpSpPr>
              <p:grpSpPr>
                <a:xfrm>
                  <a:off x="9663" y="2757"/>
                  <a:ext cx="3063" cy="3038"/>
                  <a:chOff x="5616" y="2697"/>
                  <a:chExt cx="3063" cy="3038"/>
                </a:xfrm>
              </p:grpSpPr>
              <p:sp>
                <p:nvSpPr>
                  <p:cNvPr id="59" name="椭圆 58"/>
                  <p:cNvSpPr/>
                  <p:nvPr/>
                </p:nvSpPr>
                <p:spPr>
                  <a:xfrm>
                    <a:off x="6900" y="2697"/>
                    <a:ext cx="396" cy="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8283" y="5335"/>
                    <a:ext cx="396" cy="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6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5616" y="5335"/>
                    <a:ext cx="396" cy="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8283" y="3601"/>
                    <a:ext cx="396" cy="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6893" y="4226"/>
                    <a:ext cx="396" cy="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5616" y="3601"/>
                    <a:ext cx="396" cy="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" name="文本框 64"/>
              <p:cNvSpPr txBox="1"/>
              <p:nvPr/>
            </p:nvSpPr>
            <p:spPr>
              <a:xfrm>
                <a:off x="12726" y="8147"/>
                <a:ext cx="348" cy="7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2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1623" y="7642"/>
              <a:ext cx="34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702300" y="4004945"/>
            <a:ext cx="1699260" cy="1565910"/>
            <a:chOff x="7927" y="6319"/>
            <a:chExt cx="2676" cy="2466"/>
          </a:xfrm>
        </p:grpSpPr>
        <p:sp>
          <p:nvSpPr>
            <p:cNvPr id="67" name="直接连接符 66"/>
            <p:cNvSpPr/>
            <p:nvPr/>
          </p:nvSpPr>
          <p:spPr>
            <a:xfrm>
              <a:off x="9416" y="7873"/>
              <a:ext cx="791" cy="6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9" name="组合 68"/>
            <p:cNvGrpSpPr/>
            <p:nvPr/>
          </p:nvGrpSpPr>
          <p:grpSpPr>
            <a:xfrm>
              <a:off x="7927" y="6319"/>
              <a:ext cx="2676" cy="2466"/>
              <a:chOff x="11623" y="6307"/>
              <a:chExt cx="2676" cy="2466"/>
            </a:xfrm>
          </p:grpSpPr>
          <p:sp>
            <p:nvSpPr>
              <p:cNvPr id="70" name="直接连接符 69"/>
              <p:cNvSpPr/>
              <p:nvPr/>
            </p:nvSpPr>
            <p:spPr>
              <a:xfrm flipH="1">
                <a:off x="12066" y="7417"/>
                <a:ext cx="2" cy="103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71" name="组合 70"/>
              <p:cNvGrpSpPr/>
              <p:nvPr/>
            </p:nvGrpSpPr>
            <p:grpSpPr>
              <a:xfrm>
                <a:off x="11919" y="6307"/>
                <a:ext cx="2381" cy="2467"/>
                <a:chOff x="9892" y="6505"/>
                <a:chExt cx="3182" cy="3038"/>
              </a:xfrm>
            </p:grpSpPr>
            <p:sp>
              <p:nvSpPr>
                <p:cNvPr id="72" name="直接连接符 71"/>
                <p:cNvSpPr/>
                <p:nvPr/>
              </p:nvSpPr>
              <p:spPr>
                <a:xfrm>
                  <a:off x="12757" y="7872"/>
                  <a:ext cx="0" cy="132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73" name="组合 72"/>
                <p:cNvGrpSpPr/>
                <p:nvPr/>
              </p:nvGrpSpPr>
              <p:grpSpPr>
                <a:xfrm>
                  <a:off x="9892" y="6505"/>
                  <a:ext cx="3063" cy="3038"/>
                  <a:chOff x="9663" y="2757"/>
                  <a:chExt cx="3063" cy="3038"/>
                </a:xfrm>
              </p:grpSpPr>
              <p:sp>
                <p:nvSpPr>
                  <p:cNvPr id="74" name="直接连接符 73"/>
                  <p:cNvSpPr/>
                  <p:nvPr/>
                </p:nvSpPr>
                <p:spPr>
                  <a:xfrm>
                    <a:off x="11138" y="3191"/>
                    <a:ext cx="0" cy="113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10788" y="3423"/>
                    <a:ext cx="350" cy="7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ctr">
                    <a:spAutoFit/>
                  </a:bodyPr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9663" y="2757"/>
                    <a:ext cx="3063" cy="3038"/>
                    <a:chOff x="5616" y="2697"/>
                    <a:chExt cx="3063" cy="3038"/>
                  </a:xfrm>
                </p:grpSpPr>
                <p:sp>
                  <p:nvSpPr>
                    <p:cNvPr id="77" name="椭圆 76"/>
                    <p:cNvSpPr/>
                    <p:nvPr/>
                  </p:nvSpPr>
                  <p:spPr>
                    <a:xfrm>
                      <a:off x="6900" y="2697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" name="椭圆 77"/>
                    <p:cNvSpPr/>
                    <p:nvPr/>
                  </p:nvSpPr>
                  <p:spPr>
                    <a:xfrm>
                      <a:off x="8283" y="5335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" name="椭圆 78"/>
                    <p:cNvSpPr/>
                    <p:nvPr/>
                  </p:nvSpPr>
                  <p:spPr>
                    <a:xfrm>
                      <a:off x="5616" y="5335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" name="椭圆 79"/>
                    <p:cNvSpPr/>
                    <p:nvPr/>
                  </p:nvSpPr>
                  <p:spPr>
                    <a:xfrm>
                      <a:off x="8283" y="3601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" name="椭圆 80"/>
                    <p:cNvSpPr/>
                    <p:nvPr/>
                  </p:nvSpPr>
                  <p:spPr>
                    <a:xfrm>
                      <a:off x="6893" y="4226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" name="椭圆 81"/>
                    <p:cNvSpPr/>
                    <p:nvPr/>
                  </p:nvSpPr>
                  <p:spPr>
                    <a:xfrm>
                      <a:off x="5616" y="3601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83" name="文本框 82"/>
                <p:cNvSpPr txBox="1"/>
                <p:nvPr/>
              </p:nvSpPr>
              <p:spPr>
                <a:xfrm>
                  <a:off x="12726" y="8147"/>
                  <a:ext cx="348" cy="7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ctr">
                  <a:spAutoFit/>
                </a:bodyPr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4" name="文本框 83"/>
              <p:cNvSpPr txBox="1"/>
              <p:nvPr/>
            </p:nvSpPr>
            <p:spPr>
              <a:xfrm>
                <a:off x="11623" y="7642"/>
                <a:ext cx="348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9638" y="7655"/>
              <a:ext cx="34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851275" y="3974465"/>
            <a:ext cx="1699260" cy="1599565"/>
            <a:chOff x="4971" y="6425"/>
            <a:chExt cx="2676" cy="2519"/>
          </a:xfrm>
        </p:grpSpPr>
        <p:grpSp>
          <p:nvGrpSpPr>
            <p:cNvPr id="88" name="组合 87"/>
            <p:cNvGrpSpPr/>
            <p:nvPr/>
          </p:nvGrpSpPr>
          <p:grpSpPr>
            <a:xfrm>
              <a:off x="4971" y="6478"/>
              <a:ext cx="2676" cy="2466"/>
              <a:chOff x="7927" y="6319"/>
              <a:chExt cx="2676" cy="2466"/>
            </a:xfrm>
          </p:grpSpPr>
          <p:sp>
            <p:nvSpPr>
              <p:cNvPr id="89" name="直接连接符 88"/>
              <p:cNvSpPr/>
              <p:nvPr/>
            </p:nvSpPr>
            <p:spPr>
              <a:xfrm>
                <a:off x="9416" y="7873"/>
                <a:ext cx="791" cy="6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90" name="组合 89"/>
              <p:cNvGrpSpPr/>
              <p:nvPr/>
            </p:nvGrpSpPr>
            <p:grpSpPr>
              <a:xfrm>
                <a:off x="7927" y="6319"/>
                <a:ext cx="2676" cy="2466"/>
                <a:chOff x="11623" y="6307"/>
                <a:chExt cx="2676" cy="2466"/>
              </a:xfrm>
            </p:grpSpPr>
            <p:sp>
              <p:nvSpPr>
                <p:cNvPr id="91" name="直接连接符 90"/>
                <p:cNvSpPr/>
                <p:nvPr/>
              </p:nvSpPr>
              <p:spPr>
                <a:xfrm flipH="1">
                  <a:off x="12066" y="7417"/>
                  <a:ext cx="2" cy="103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92" name="组合 91"/>
                <p:cNvGrpSpPr/>
                <p:nvPr/>
              </p:nvGrpSpPr>
              <p:grpSpPr>
                <a:xfrm>
                  <a:off x="11919" y="6307"/>
                  <a:ext cx="2381" cy="2467"/>
                  <a:chOff x="9892" y="6505"/>
                  <a:chExt cx="3182" cy="3038"/>
                </a:xfrm>
              </p:grpSpPr>
              <p:sp>
                <p:nvSpPr>
                  <p:cNvPr id="93" name="直接连接符 92"/>
                  <p:cNvSpPr/>
                  <p:nvPr/>
                </p:nvSpPr>
                <p:spPr>
                  <a:xfrm>
                    <a:off x="12757" y="7872"/>
                    <a:ext cx="0" cy="132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9892" y="6505"/>
                    <a:ext cx="3063" cy="3038"/>
                    <a:chOff x="9663" y="2757"/>
                    <a:chExt cx="3063" cy="3038"/>
                  </a:xfrm>
                </p:grpSpPr>
                <p:sp>
                  <p:nvSpPr>
                    <p:cNvPr id="95" name="直接连接符 94"/>
                    <p:cNvSpPr/>
                    <p:nvPr/>
                  </p:nvSpPr>
                  <p:spPr>
                    <a:xfrm>
                      <a:off x="11138" y="3191"/>
                      <a:ext cx="0" cy="1135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10788" y="3423"/>
                      <a:ext cx="350" cy="773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ctr">
                      <a:spAutoFit/>
                    </a:bodyPr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97" name="组合 96"/>
                    <p:cNvGrpSpPr/>
                    <p:nvPr/>
                  </p:nvGrpSpPr>
                  <p:grpSpPr>
                    <a:xfrm>
                      <a:off x="9663" y="2757"/>
                      <a:ext cx="3063" cy="3038"/>
                      <a:chOff x="5616" y="2697"/>
                      <a:chExt cx="3063" cy="3038"/>
                    </a:xfrm>
                  </p:grpSpPr>
                  <p:sp>
                    <p:nvSpPr>
                      <p:cNvPr id="98" name="椭圆 97"/>
                      <p:cNvSpPr/>
                      <p:nvPr/>
                    </p:nvSpPr>
                    <p:spPr>
                      <a:xfrm>
                        <a:off x="6900" y="2697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1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9" name="椭圆 98"/>
                      <p:cNvSpPr/>
                      <p:nvPr/>
                    </p:nvSpPr>
                    <p:spPr>
                      <a:xfrm>
                        <a:off x="8283" y="5335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6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0" name="椭圆 99"/>
                      <p:cNvSpPr/>
                      <p:nvPr/>
                    </p:nvSpPr>
                    <p:spPr>
                      <a:xfrm>
                        <a:off x="5616" y="5335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5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1" name="椭圆 100"/>
                      <p:cNvSpPr/>
                      <p:nvPr/>
                    </p:nvSpPr>
                    <p:spPr>
                      <a:xfrm>
                        <a:off x="8283" y="3601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4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2" name="椭圆 101"/>
                      <p:cNvSpPr/>
                      <p:nvPr/>
                    </p:nvSpPr>
                    <p:spPr>
                      <a:xfrm>
                        <a:off x="6893" y="4226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3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" name="椭圆 102"/>
                      <p:cNvSpPr/>
                      <p:nvPr/>
                    </p:nvSpPr>
                    <p:spPr>
                      <a:xfrm>
                        <a:off x="5616" y="3601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2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2726" y="8147"/>
                    <a:ext cx="348" cy="7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ctr">
                    <a:spAutoFit/>
                  </a:bodyPr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5" name="文本框 104"/>
                <p:cNvSpPr txBox="1"/>
                <p:nvPr/>
              </p:nvSpPr>
              <p:spPr>
                <a:xfrm>
                  <a:off x="11623" y="7642"/>
                  <a:ext cx="348" cy="6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ctr">
                  <a:spAutoFit/>
                </a:bodyPr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文本框 105"/>
              <p:cNvSpPr txBox="1"/>
              <p:nvPr/>
            </p:nvSpPr>
            <p:spPr>
              <a:xfrm>
                <a:off x="9638" y="7655"/>
                <a:ext cx="348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7" name="直接连接符 106"/>
            <p:cNvSpPr/>
            <p:nvPr/>
          </p:nvSpPr>
          <p:spPr>
            <a:xfrm>
              <a:off x="6519" y="6735"/>
              <a:ext cx="791" cy="631"/>
            </a:xfrm>
            <a:prstGeom prst="line">
              <a:avLst/>
            </a:prstGeom>
            <a:ln w="28575" cap="flat" cmpd="sng">
              <a:solidFill>
                <a:schemeClr val="accent1">
                  <a:shade val="50000"/>
                </a:schemeClr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08" name="文本框 107"/>
            <p:cNvSpPr txBox="1"/>
            <p:nvPr/>
          </p:nvSpPr>
          <p:spPr>
            <a:xfrm>
              <a:off x="6834" y="6425"/>
              <a:ext cx="34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 rot="0">
            <a:off x="2145665" y="4008120"/>
            <a:ext cx="1699260" cy="1565910"/>
            <a:chOff x="7927" y="6319"/>
            <a:chExt cx="2676" cy="2466"/>
          </a:xfrm>
        </p:grpSpPr>
        <p:sp>
          <p:nvSpPr>
            <p:cNvPr id="112" name="直接连接符 111"/>
            <p:cNvSpPr/>
            <p:nvPr/>
          </p:nvSpPr>
          <p:spPr>
            <a:xfrm>
              <a:off x="9416" y="7873"/>
              <a:ext cx="791" cy="6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3" name="组合 112"/>
            <p:cNvGrpSpPr/>
            <p:nvPr/>
          </p:nvGrpSpPr>
          <p:grpSpPr>
            <a:xfrm>
              <a:off x="7927" y="6319"/>
              <a:ext cx="2676" cy="2466"/>
              <a:chOff x="11623" y="6307"/>
              <a:chExt cx="2676" cy="2466"/>
            </a:xfrm>
          </p:grpSpPr>
          <p:sp>
            <p:nvSpPr>
              <p:cNvPr id="114" name="直接连接符 113"/>
              <p:cNvSpPr/>
              <p:nvPr/>
            </p:nvSpPr>
            <p:spPr>
              <a:xfrm flipH="1">
                <a:off x="12066" y="7417"/>
                <a:ext cx="2" cy="103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15" name="组合 114"/>
              <p:cNvGrpSpPr/>
              <p:nvPr/>
            </p:nvGrpSpPr>
            <p:grpSpPr>
              <a:xfrm>
                <a:off x="11919" y="6307"/>
                <a:ext cx="2381" cy="2467"/>
                <a:chOff x="9892" y="6505"/>
                <a:chExt cx="3182" cy="3038"/>
              </a:xfrm>
            </p:grpSpPr>
            <p:sp>
              <p:nvSpPr>
                <p:cNvPr id="116" name="直接连接符 115"/>
                <p:cNvSpPr/>
                <p:nvPr/>
              </p:nvSpPr>
              <p:spPr>
                <a:xfrm>
                  <a:off x="12757" y="7872"/>
                  <a:ext cx="0" cy="132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17" name="组合 116"/>
                <p:cNvGrpSpPr/>
                <p:nvPr/>
              </p:nvGrpSpPr>
              <p:grpSpPr>
                <a:xfrm>
                  <a:off x="9892" y="6505"/>
                  <a:ext cx="3063" cy="3038"/>
                  <a:chOff x="9663" y="2757"/>
                  <a:chExt cx="3063" cy="3038"/>
                </a:xfrm>
              </p:grpSpPr>
              <p:sp>
                <p:nvSpPr>
                  <p:cNvPr id="118" name="直接连接符 117"/>
                  <p:cNvSpPr/>
                  <p:nvPr/>
                </p:nvSpPr>
                <p:spPr>
                  <a:xfrm>
                    <a:off x="11138" y="3191"/>
                    <a:ext cx="0" cy="113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10788" y="3423"/>
                    <a:ext cx="350" cy="7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ctr">
                    <a:spAutoFit/>
                  </a:bodyPr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9663" y="2757"/>
                    <a:ext cx="3063" cy="3038"/>
                    <a:chOff x="5616" y="2697"/>
                    <a:chExt cx="3063" cy="3038"/>
                  </a:xfrm>
                </p:grpSpPr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6900" y="2697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2" name="椭圆 121"/>
                    <p:cNvSpPr/>
                    <p:nvPr/>
                  </p:nvSpPr>
                  <p:spPr>
                    <a:xfrm>
                      <a:off x="8283" y="5335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/>
                  </p:nvSpPr>
                  <p:spPr>
                    <a:xfrm>
                      <a:off x="5616" y="5335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" name="椭圆 123"/>
                    <p:cNvSpPr/>
                    <p:nvPr/>
                  </p:nvSpPr>
                  <p:spPr>
                    <a:xfrm>
                      <a:off x="8283" y="3601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6893" y="4226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6" name="椭圆 125"/>
                    <p:cNvSpPr/>
                    <p:nvPr/>
                  </p:nvSpPr>
                  <p:spPr>
                    <a:xfrm>
                      <a:off x="5616" y="3601"/>
                      <a:ext cx="396" cy="40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27" name="文本框 126"/>
                <p:cNvSpPr txBox="1"/>
                <p:nvPr/>
              </p:nvSpPr>
              <p:spPr>
                <a:xfrm>
                  <a:off x="12726" y="8147"/>
                  <a:ext cx="348" cy="7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ctr">
                  <a:spAutoFit/>
                </a:bodyPr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文本框 127"/>
              <p:cNvSpPr txBox="1"/>
              <p:nvPr/>
            </p:nvSpPr>
            <p:spPr>
              <a:xfrm>
                <a:off x="11623" y="7642"/>
                <a:ext cx="348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9" name="文本框 128"/>
            <p:cNvSpPr txBox="1"/>
            <p:nvPr/>
          </p:nvSpPr>
          <p:spPr>
            <a:xfrm>
              <a:off x="9638" y="7655"/>
              <a:ext cx="34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30" name="直接连接符 129"/>
          <p:cNvSpPr/>
          <p:nvPr/>
        </p:nvSpPr>
        <p:spPr>
          <a:xfrm flipV="1">
            <a:off x="3087370" y="4626610"/>
            <a:ext cx="531495" cy="288290"/>
          </a:xfrm>
          <a:prstGeom prst="line">
            <a:avLst/>
          </a:prstGeom>
          <a:ln w="28575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31" name="文本框 130"/>
          <p:cNvSpPr txBox="1"/>
          <p:nvPr/>
        </p:nvSpPr>
        <p:spPr>
          <a:xfrm>
            <a:off x="3249930" y="4387215"/>
            <a:ext cx="2209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335280" y="4070985"/>
            <a:ext cx="1699260" cy="1565910"/>
            <a:chOff x="426" y="6466"/>
            <a:chExt cx="2676" cy="2466"/>
          </a:xfrm>
        </p:grpSpPr>
        <p:sp>
          <p:nvSpPr>
            <p:cNvPr id="50210" name="文本框 50209"/>
            <p:cNvSpPr txBox="1"/>
            <p:nvPr/>
          </p:nvSpPr>
          <p:spPr>
            <a:xfrm>
              <a:off x="1161" y="7172"/>
              <a:ext cx="348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5" name="直接连接符 84"/>
            <p:cNvSpPr/>
            <p:nvPr/>
          </p:nvSpPr>
          <p:spPr>
            <a:xfrm>
              <a:off x="1003" y="7458"/>
              <a:ext cx="679" cy="40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33" name="组合 132"/>
            <p:cNvGrpSpPr/>
            <p:nvPr/>
          </p:nvGrpSpPr>
          <p:grpSpPr>
            <a:xfrm rot="0">
              <a:off x="426" y="6466"/>
              <a:ext cx="2676" cy="2466"/>
              <a:chOff x="7927" y="6319"/>
              <a:chExt cx="2676" cy="2466"/>
            </a:xfrm>
          </p:grpSpPr>
          <p:sp>
            <p:nvSpPr>
              <p:cNvPr id="134" name="直接连接符 133"/>
              <p:cNvSpPr/>
              <p:nvPr/>
            </p:nvSpPr>
            <p:spPr>
              <a:xfrm>
                <a:off x="9416" y="7873"/>
                <a:ext cx="791" cy="6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35" name="组合 134"/>
              <p:cNvGrpSpPr/>
              <p:nvPr/>
            </p:nvGrpSpPr>
            <p:grpSpPr>
              <a:xfrm>
                <a:off x="7927" y="6319"/>
                <a:ext cx="2676" cy="2466"/>
                <a:chOff x="11623" y="6307"/>
                <a:chExt cx="2676" cy="2466"/>
              </a:xfrm>
            </p:grpSpPr>
            <p:sp>
              <p:nvSpPr>
                <p:cNvPr id="136" name="直接连接符 135"/>
                <p:cNvSpPr/>
                <p:nvPr/>
              </p:nvSpPr>
              <p:spPr>
                <a:xfrm flipH="1">
                  <a:off x="12066" y="7417"/>
                  <a:ext cx="2" cy="103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37" name="组合 136"/>
                <p:cNvGrpSpPr/>
                <p:nvPr/>
              </p:nvGrpSpPr>
              <p:grpSpPr>
                <a:xfrm>
                  <a:off x="11919" y="6307"/>
                  <a:ext cx="2381" cy="2467"/>
                  <a:chOff x="9892" y="6505"/>
                  <a:chExt cx="3182" cy="3038"/>
                </a:xfrm>
              </p:grpSpPr>
              <p:sp>
                <p:nvSpPr>
                  <p:cNvPr id="138" name="直接连接符 137"/>
                  <p:cNvSpPr/>
                  <p:nvPr/>
                </p:nvSpPr>
                <p:spPr>
                  <a:xfrm>
                    <a:off x="12757" y="7872"/>
                    <a:ext cx="0" cy="132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39" name="组合 138"/>
                  <p:cNvGrpSpPr/>
                  <p:nvPr/>
                </p:nvGrpSpPr>
                <p:grpSpPr>
                  <a:xfrm>
                    <a:off x="9892" y="6505"/>
                    <a:ext cx="3063" cy="3038"/>
                    <a:chOff x="9663" y="2757"/>
                    <a:chExt cx="3063" cy="3038"/>
                  </a:xfrm>
                </p:grpSpPr>
                <p:sp>
                  <p:nvSpPr>
                    <p:cNvPr id="140" name="直接连接符 139"/>
                    <p:cNvSpPr/>
                    <p:nvPr/>
                  </p:nvSpPr>
                  <p:spPr>
                    <a:xfrm>
                      <a:off x="11138" y="3191"/>
                      <a:ext cx="0" cy="1135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41" name="文本框 140"/>
                    <p:cNvSpPr txBox="1"/>
                    <p:nvPr/>
                  </p:nvSpPr>
                  <p:spPr>
                    <a:xfrm>
                      <a:off x="10788" y="3423"/>
                      <a:ext cx="350" cy="773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ctr">
                      <a:spAutoFit/>
                    </a:bodyPr>
                    <a:p>
                      <a:pPr algn="ctr"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42" name="组合 141"/>
                    <p:cNvGrpSpPr/>
                    <p:nvPr/>
                  </p:nvGrpSpPr>
                  <p:grpSpPr>
                    <a:xfrm>
                      <a:off x="9663" y="2757"/>
                      <a:ext cx="3063" cy="3038"/>
                      <a:chOff x="5616" y="2697"/>
                      <a:chExt cx="3063" cy="3038"/>
                    </a:xfrm>
                  </p:grpSpPr>
                  <p:sp>
                    <p:nvSpPr>
                      <p:cNvPr id="143" name="椭圆 142"/>
                      <p:cNvSpPr/>
                      <p:nvPr/>
                    </p:nvSpPr>
                    <p:spPr>
                      <a:xfrm>
                        <a:off x="6900" y="2697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1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4" name="椭圆 143"/>
                      <p:cNvSpPr/>
                      <p:nvPr/>
                    </p:nvSpPr>
                    <p:spPr>
                      <a:xfrm>
                        <a:off x="8283" y="5335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6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5" name="椭圆 144"/>
                      <p:cNvSpPr/>
                      <p:nvPr/>
                    </p:nvSpPr>
                    <p:spPr>
                      <a:xfrm>
                        <a:off x="5616" y="5335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5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6" name="椭圆 145"/>
                      <p:cNvSpPr/>
                      <p:nvPr/>
                    </p:nvSpPr>
                    <p:spPr>
                      <a:xfrm>
                        <a:off x="8283" y="3601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4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7" name="椭圆 146"/>
                      <p:cNvSpPr/>
                      <p:nvPr/>
                    </p:nvSpPr>
                    <p:spPr>
                      <a:xfrm>
                        <a:off x="6893" y="4226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3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8" name="椭圆 147"/>
                      <p:cNvSpPr/>
                      <p:nvPr/>
                    </p:nvSpPr>
                    <p:spPr>
                      <a:xfrm>
                        <a:off x="5616" y="3601"/>
                        <a:ext cx="396" cy="4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2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12726" y="8147"/>
                    <a:ext cx="348" cy="7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ctr">
                    <a:spAutoFit/>
                  </a:bodyPr>
                  <a:p>
                    <a:pPr algn="ctr" eaLnBrk="1" hangingPunct="1"/>
                    <a:r>
                      <a:rPr lang="en-US" altLang="zh-CN" sz="20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0" name="文本框 149"/>
                <p:cNvSpPr txBox="1"/>
                <p:nvPr/>
              </p:nvSpPr>
              <p:spPr>
                <a:xfrm>
                  <a:off x="11623" y="7642"/>
                  <a:ext cx="348" cy="6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ctr">
                  <a:spAutoFit/>
                </a:bodyPr>
                <a:p>
                  <a:pPr algn="ctr"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1" name="文本框 150"/>
              <p:cNvSpPr txBox="1"/>
              <p:nvPr/>
            </p:nvSpPr>
            <p:spPr>
              <a:xfrm>
                <a:off x="9638" y="7655"/>
                <a:ext cx="348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5" name="矩形 154"/>
          <p:cNvSpPr/>
          <p:nvPr/>
        </p:nvSpPr>
        <p:spPr>
          <a:xfrm>
            <a:off x="135255" y="1238250"/>
            <a:ext cx="2663825" cy="2304415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2845435" y="1803400"/>
            <a:ext cx="2180590" cy="1667510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5026025" y="1800225"/>
            <a:ext cx="2180590" cy="1667510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7206615" y="1803400"/>
            <a:ext cx="1936115" cy="1667510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7402195" y="3961765"/>
            <a:ext cx="1741170" cy="1667510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5661025" y="3961765"/>
            <a:ext cx="1741170" cy="1667510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3919855" y="3961765"/>
            <a:ext cx="1741170" cy="1667510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2164080" y="3961765"/>
            <a:ext cx="1741170" cy="1667510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428625" y="3961765"/>
            <a:ext cx="1741170" cy="1667510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kruskal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zh-CN" altLang="en-US" b="0"/>
              <a:t>算法描述（设</a:t>
            </a:r>
            <a:r>
              <a:rPr lang="en-US" altLang="zh-CN" b="0"/>
              <a:t>G=&lt;V,E&gt;</a:t>
            </a:r>
            <a:r>
              <a:rPr lang="zh-CN" altLang="zh-CN" b="0"/>
              <a:t>是有</a:t>
            </a:r>
            <a:r>
              <a:rPr lang="en-US" altLang="zh-CN" b="0"/>
              <a:t>n</a:t>
            </a:r>
            <a:r>
              <a:rPr lang="zh-CN" altLang="en-US" b="0"/>
              <a:t>个顶点的连通图）</a:t>
            </a:r>
            <a:endParaRPr lang="zh-CN" altLang="en-US" b="0"/>
          </a:p>
          <a:p>
            <a:pPr lvl="2"/>
            <a:endParaRPr lang="zh-CN" altLang="en-US" b="0">
              <a:sym typeface="+mn-ea"/>
            </a:endParaRPr>
          </a:p>
        </p:txBody>
      </p:sp>
      <p:graphicFrame>
        <p:nvGraphicFramePr>
          <p:cNvPr id="6" name="对象 5"/>
          <p:cNvGraphicFramePr/>
          <p:nvPr>
            <p:custDataLst>
              <p:tags r:id="rId1"/>
            </p:custDataLst>
          </p:nvPr>
        </p:nvGraphicFramePr>
        <p:xfrm>
          <a:off x="1061085" y="2317115"/>
          <a:ext cx="4271010" cy="424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8001000" imgH="8890000" progId="Visio.Drawing.11">
                  <p:embed/>
                </p:oleObj>
              </mc:Choice>
              <mc:Fallback>
                <p:oleObj name="" r:id="rId2" imgW="8001000" imgH="889000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1085" y="2317115"/>
                        <a:ext cx="4271010" cy="424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440045" y="3246120"/>
            <a:ext cx="3128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仍需要解决的问题：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1.</a:t>
            </a:r>
            <a:r>
              <a:rPr lang="zh-CN" altLang="en-US" b="1">
                <a:solidFill>
                  <a:srgbClr val="FF0000"/>
                </a:solidFill>
              </a:rPr>
              <a:t>如何在邻接矩阵或邻接表中找最小的边？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2.</a:t>
            </a:r>
            <a:r>
              <a:rPr lang="zh-CN" altLang="en-US" b="1">
                <a:solidFill>
                  <a:srgbClr val="FF0000"/>
                </a:solidFill>
              </a:rPr>
              <a:t>如何解决</a:t>
            </a:r>
            <a:r>
              <a:rPr lang="en-US" altLang="zh-CN" b="1">
                <a:solidFill>
                  <a:srgbClr val="FF0000"/>
                </a:solidFill>
              </a:rPr>
              <a:t>“</a:t>
            </a:r>
            <a:r>
              <a:rPr lang="zh-CN" altLang="en-US" b="1">
                <a:solidFill>
                  <a:srgbClr val="FF0000"/>
                </a:solidFill>
              </a:rPr>
              <a:t>圈</a:t>
            </a:r>
            <a:r>
              <a:rPr lang="en-US" altLang="zh-CN" b="1">
                <a:solidFill>
                  <a:srgbClr val="FF0000"/>
                </a:solidFill>
              </a:rPr>
              <a:t>”</a:t>
            </a:r>
            <a:r>
              <a:rPr lang="zh-CN" altLang="en-US" b="1">
                <a:solidFill>
                  <a:srgbClr val="FF0000"/>
                </a:solidFill>
              </a:rPr>
              <a:t>的判定问题？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3.G</a:t>
            </a:r>
            <a:r>
              <a:rPr lang="zh-CN" altLang="en-US" b="1">
                <a:solidFill>
                  <a:srgbClr val="FF0000"/>
                </a:solidFill>
              </a:rPr>
              <a:t>中不能真正删除边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3460">
                <a:sym typeface="+mn-ea"/>
              </a:rPr>
              <a:t>kruskal</a:t>
            </a:r>
            <a:r>
              <a:rPr lang="zh-CN" altLang="en-US" sz="3460">
                <a:sym typeface="+mn-ea"/>
              </a:rPr>
              <a:t>算法</a:t>
            </a:r>
            <a:endParaRPr lang="zh-CN" altLang="en-US" sz="3460"/>
          </a:p>
          <a:p>
            <a:pPr lvl="1"/>
            <a:r>
              <a:rPr lang="zh-CN" altLang="en-US" b="0"/>
              <a:t>找权值最小边</a:t>
            </a:r>
            <a:endParaRPr lang="zh-CN" altLang="en-US" b="0"/>
          </a:p>
          <a:p>
            <a:pPr lvl="2"/>
            <a:r>
              <a:rPr lang="zh-CN" altLang="en-US" b="0"/>
              <a:t>邻接矩阵中找最小非</a:t>
            </a:r>
            <a:r>
              <a:rPr lang="en-US" altLang="zh-CN" b="0"/>
              <a:t>0</a:t>
            </a:r>
            <a:r>
              <a:rPr lang="zh-CN" altLang="en-US" b="0"/>
              <a:t>值</a:t>
            </a:r>
            <a:endParaRPr lang="zh-CN" altLang="en-US" b="0"/>
          </a:p>
          <a:p>
            <a:pPr lvl="2"/>
            <a:r>
              <a:rPr lang="zh-CN" altLang="en-US" b="0"/>
              <a:t>连接表中遍历所有单链表找最小权值</a:t>
            </a:r>
            <a:r>
              <a:rPr lang="en-US" altLang="zh-CN" b="0"/>
              <a:t>‘’</a:t>
            </a:r>
            <a:endParaRPr lang="zh-CN" altLang="en-US" b="0"/>
          </a:p>
          <a:p>
            <a:pPr lvl="1"/>
            <a:r>
              <a:rPr lang="zh-CN" altLang="en-US" b="0"/>
              <a:t>圈的判定</a:t>
            </a:r>
            <a:endParaRPr lang="zh-CN" altLang="en-US" b="0"/>
          </a:p>
          <a:p>
            <a:pPr lvl="2"/>
            <a:r>
              <a:rPr lang="zh-CN" altLang="en-US" b="0"/>
              <a:t>如果边</a:t>
            </a:r>
            <a:r>
              <a:rPr lang="en-US" altLang="zh-CN" b="0"/>
              <a:t>e</a:t>
            </a:r>
            <a:r>
              <a:rPr lang="zh-CN" altLang="en-US" b="0"/>
              <a:t>关联的两个顶点在同一连通分量中，则</a:t>
            </a:r>
            <a:r>
              <a:rPr lang="en-US" altLang="zh-CN" b="0"/>
              <a:t>e</a:t>
            </a:r>
            <a:r>
              <a:rPr lang="zh-CN" altLang="en-US" b="0"/>
              <a:t>的加入会形成</a:t>
            </a:r>
            <a:r>
              <a:rPr lang="en-US" altLang="zh-CN" b="0"/>
              <a:t>“</a:t>
            </a:r>
            <a:r>
              <a:rPr lang="zh-CN" altLang="en-US" b="0"/>
              <a:t>圈</a:t>
            </a:r>
            <a:r>
              <a:rPr lang="en-US" altLang="zh-CN" b="0"/>
              <a:t>”</a:t>
            </a:r>
            <a:r>
              <a:rPr lang="zh-CN" altLang="en-US" b="0"/>
              <a:t>，否则不会形成</a:t>
            </a:r>
            <a:r>
              <a:rPr lang="en-US" altLang="zh-CN" b="0"/>
              <a:t>“</a:t>
            </a:r>
            <a:r>
              <a:rPr lang="zh-CN" altLang="en-US" b="0"/>
              <a:t>圈</a:t>
            </a:r>
            <a:r>
              <a:rPr lang="en-US" altLang="zh-CN" b="0"/>
              <a:t>”</a:t>
            </a:r>
            <a:endParaRPr lang="en-US" altLang="zh-CN" b="0"/>
          </a:p>
          <a:p>
            <a:pPr lvl="2"/>
            <a:r>
              <a:rPr lang="zh-CN" altLang="en-US" b="0"/>
              <a:t>设定连通分量向量，初始值为每个顶点的分量编号不同，当加入一个</a:t>
            </a:r>
            <a:r>
              <a:rPr lang="en-US" altLang="zh-CN" b="0"/>
              <a:t>e=</a:t>
            </a:r>
            <a:r>
              <a:rPr lang="zh-CN" altLang="en-US" b="0"/>
              <a:t>（</a:t>
            </a:r>
            <a:r>
              <a:rPr lang="en-US" altLang="zh-CN" b="0"/>
              <a:t>i</a:t>
            </a:r>
            <a:r>
              <a:rPr lang="zh-CN" altLang="en-US" b="0"/>
              <a:t>，</a:t>
            </a:r>
            <a:r>
              <a:rPr lang="en-US" altLang="zh-CN" b="0"/>
              <a:t>j</a:t>
            </a:r>
            <a:r>
              <a:rPr lang="zh-CN" altLang="en-US" b="0"/>
              <a:t>）时判断顶点</a:t>
            </a:r>
            <a:r>
              <a:rPr lang="en-US" altLang="zh-CN" b="0"/>
              <a:t>i</a:t>
            </a:r>
            <a:r>
              <a:rPr lang="zh-CN" altLang="en-US" b="0"/>
              <a:t>和</a:t>
            </a:r>
            <a:r>
              <a:rPr lang="en-US" altLang="zh-CN" b="0"/>
              <a:t>j</a:t>
            </a:r>
            <a:r>
              <a:rPr lang="zh-CN" altLang="en-US" b="0"/>
              <a:t>的连通分量编号是否相同，如相同则会形成</a:t>
            </a:r>
            <a:r>
              <a:rPr lang="en-US" altLang="zh-CN" b="0"/>
              <a:t>“</a:t>
            </a:r>
            <a:r>
              <a:rPr lang="zh-CN" altLang="en-US" b="0"/>
              <a:t>圈</a:t>
            </a:r>
            <a:r>
              <a:rPr lang="en-US" altLang="zh-CN" b="0"/>
              <a:t>”</a:t>
            </a:r>
            <a:r>
              <a:rPr lang="zh-CN" altLang="en-US" b="0"/>
              <a:t>，如果不同，则将</a:t>
            </a:r>
            <a:r>
              <a:rPr lang="en-US" altLang="zh-CN" b="0"/>
              <a:t>e</a:t>
            </a:r>
            <a:r>
              <a:rPr lang="zh-CN" altLang="en-US" b="0"/>
              <a:t>并入</a:t>
            </a:r>
            <a:r>
              <a:rPr lang="en-US" altLang="zh-CN" b="0"/>
              <a:t>T</a:t>
            </a:r>
            <a:r>
              <a:rPr lang="zh-CN" altLang="en-US" b="0"/>
              <a:t>的边集中，并使得顶点</a:t>
            </a:r>
            <a:r>
              <a:rPr lang="en-US" altLang="zh-CN" b="0"/>
              <a:t>j</a:t>
            </a:r>
            <a:r>
              <a:rPr lang="zh-CN" altLang="en-US" b="0"/>
              <a:t>所在的连通分量的编号与顶点</a:t>
            </a:r>
            <a:r>
              <a:rPr lang="en-US" altLang="zh-CN" b="0"/>
              <a:t>i</a:t>
            </a:r>
            <a:r>
              <a:rPr lang="zh-CN" altLang="en-US" b="0"/>
              <a:t>的两桶分量编号相同</a:t>
            </a:r>
            <a:endParaRPr lang="zh-CN" altLang="en-US" b="0"/>
          </a:p>
          <a:p>
            <a:pPr lvl="1"/>
            <a:r>
              <a:rPr lang="zh-CN" altLang="en-US" b="0"/>
              <a:t>边的删除可以使用标记的方法（初学者可以直接删除）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540000" y="111760"/>
          <a:ext cx="3850005" cy="658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829300" imgH="9969500" progId="Visio.Drawing.11">
                  <p:embed/>
                </p:oleObj>
              </mc:Choice>
              <mc:Fallback>
                <p:oleObj name="" r:id="rId2" imgW="5829300" imgH="99695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0" y="111760"/>
                        <a:ext cx="3850005" cy="658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3460">
                <a:sym typeface="+mn-ea"/>
              </a:rPr>
              <a:t>kruskal</a:t>
            </a:r>
            <a:r>
              <a:rPr lang="zh-CN" altLang="en-US" sz="3460">
                <a:sym typeface="+mn-ea"/>
              </a:rPr>
              <a:t>算法</a:t>
            </a:r>
            <a:endParaRPr lang="zh-CN" altLang="en-US" sz="3460"/>
          </a:p>
          <a:p>
            <a:pPr lvl="1"/>
            <a:r>
              <a:rPr lang="zh-CN" altLang="en-US" b="0"/>
              <a:t>时间复杂度分析</a:t>
            </a:r>
            <a:endParaRPr lang="zh-CN" altLang="en-US" b="0"/>
          </a:p>
          <a:p>
            <a:pPr lvl="2"/>
            <a:r>
              <a:rPr lang="en-US" altLang="zh-CN" b="0"/>
              <a:t>O(n)=O(n</a:t>
            </a:r>
            <a:r>
              <a:rPr lang="en-US" altLang="zh-CN" b="0" baseline="30000"/>
              <a:t>3</a:t>
            </a:r>
            <a:r>
              <a:rPr lang="en-US" altLang="zh-CN" b="0"/>
              <a:t>)</a:t>
            </a:r>
            <a:r>
              <a:rPr lang="zh-CN" altLang="en-US" b="0"/>
              <a:t>（在邻接矩阵存储结构中）</a:t>
            </a:r>
            <a:r>
              <a:rPr lang="zh-CN" altLang="en-US" b="0"/>
              <a:t>，可对照流程图自行分析</a:t>
            </a:r>
            <a:endParaRPr lang="zh-CN" altLang="en-US" b="0"/>
          </a:p>
          <a:p>
            <a:pPr lvl="1"/>
            <a:r>
              <a:rPr lang="zh-CN" altLang="en-US" b="0"/>
              <a:t>定理：</a:t>
            </a:r>
            <a:r>
              <a:rPr lang="en-US" altLang="zh-CN" b="0"/>
              <a:t>kruskal</a:t>
            </a:r>
            <a:r>
              <a:rPr lang="zh-CN" altLang="en-US" b="0"/>
              <a:t>算法形成的任何生成树一定是最小生成树</a:t>
            </a:r>
            <a:endParaRPr lang="zh-CN" altLang="en-US" b="0"/>
          </a:p>
          <a:p>
            <a:pPr lvl="2"/>
            <a:r>
              <a:rPr lang="zh-CN" altLang="en-US" b="0"/>
              <a:t>证明：反证法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3460">
                <a:sym typeface="+mn-ea"/>
              </a:rPr>
              <a:t>kruskal</a:t>
            </a:r>
            <a:r>
              <a:rPr lang="zh-CN" altLang="en-US" sz="3460">
                <a:sym typeface="+mn-ea"/>
              </a:rPr>
              <a:t>算法最小生成树证明（不要求）</a:t>
            </a:r>
            <a:endParaRPr lang="zh-CN" altLang="en-US" sz="3460"/>
          </a:p>
          <a:p>
            <a:pPr lvl="1"/>
            <a:r>
              <a:rPr lang="zh-CN" altLang="en-US" sz="2000" b="0"/>
              <a:t>设</a:t>
            </a:r>
            <a:r>
              <a:rPr lang="en-US" altLang="zh-CN" sz="2000" b="0"/>
              <a:t>T*=G[e</a:t>
            </a:r>
            <a:r>
              <a:rPr lang="en-US" altLang="zh-CN" sz="2000" b="0" baseline="-25000"/>
              <a:t>1</a:t>
            </a:r>
            <a:r>
              <a:rPr lang="en-US" altLang="zh-CN" sz="2000" b="0"/>
              <a:t>,e</a:t>
            </a:r>
            <a:r>
              <a:rPr lang="en-US" altLang="zh-CN" sz="2000" b="0" baseline="-25000"/>
              <a:t>2</a:t>
            </a:r>
            <a:r>
              <a:rPr lang="en-US" altLang="zh-CN" sz="2000" b="0"/>
              <a:t>,..</a:t>
            </a:r>
            <a:r>
              <a:rPr lang="en-US" altLang="zh-CN" sz="2000" b="0">
                <a:sym typeface="+mn-ea"/>
              </a:rPr>
              <a:t>e</a:t>
            </a:r>
            <a:r>
              <a:rPr lang="en-US" altLang="zh-CN" sz="2000" b="0" baseline="-25000"/>
              <a:t>n-1</a:t>
            </a:r>
            <a:r>
              <a:rPr lang="en-US" altLang="zh-CN" sz="2000" b="0"/>
              <a:t>]</a:t>
            </a:r>
            <a:r>
              <a:rPr lang="zh-CN" altLang="en-US" sz="2000" b="0"/>
              <a:t>是由</a:t>
            </a:r>
            <a:r>
              <a:rPr lang="en-US" altLang="zh-CN" sz="2000" b="0"/>
              <a:t>kruskal</a:t>
            </a:r>
            <a:r>
              <a:rPr lang="zh-CN" altLang="en-US" sz="2000" b="0"/>
              <a:t>算法得到的最小生成树</a:t>
            </a:r>
            <a:endParaRPr lang="zh-CN" altLang="en-US" sz="2000" b="0"/>
          </a:p>
          <a:p>
            <a:pPr lvl="1"/>
            <a:r>
              <a:rPr lang="zh-CN" altLang="en-US" sz="2000" b="0"/>
              <a:t>设</a:t>
            </a:r>
            <a:r>
              <a:rPr lang="en-US" altLang="zh-CN" sz="2000" b="0"/>
              <a:t>T</a:t>
            </a:r>
            <a:r>
              <a:rPr lang="zh-CN" altLang="en-US" sz="2000" b="0"/>
              <a:t>是</a:t>
            </a:r>
            <a:r>
              <a:rPr lang="en-US" altLang="zh-CN" sz="2000" b="0"/>
              <a:t>G</a:t>
            </a:r>
            <a:r>
              <a:rPr lang="zh-CN" altLang="en-US" sz="2000" b="0"/>
              <a:t>的最小生成树，并假设</a:t>
            </a:r>
            <a:r>
              <a:rPr lang="en-US" altLang="zh-CN" sz="2000" b="0"/>
              <a:t>T</a:t>
            </a:r>
            <a:r>
              <a:rPr lang="zh-CN" altLang="en-US" sz="2000" b="0"/>
              <a:t>！</a:t>
            </a:r>
            <a:r>
              <a:rPr lang="en-US" altLang="zh-CN" sz="2000" b="0"/>
              <a:t>=T*</a:t>
            </a:r>
            <a:endParaRPr lang="en-US" altLang="zh-CN" sz="2000" b="0"/>
          </a:p>
          <a:p>
            <a:pPr lvl="1"/>
            <a:r>
              <a:rPr lang="zh-CN" altLang="en-US" sz="2000" b="0"/>
              <a:t>由</a:t>
            </a:r>
            <a:r>
              <a:rPr lang="en-US" altLang="zh-CN" sz="2000" b="0"/>
              <a:t>kruskal</a:t>
            </a:r>
            <a:r>
              <a:rPr lang="zh-CN" altLang="en-US" sz="2000" b="0"/>
              <a:t>算法可知</a:t>
            </a:r>
            <a:r>
              <a:rPr lang="en-US" altLang="zh-CN" sz="2000" b="0"/>
              <a:t>T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∩T*≠Φ;</a:t>
            </a:r>
            <a:endParaRPr lang="en-US" altLang="zh-CN" sz="20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令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f(T)=k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，表示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T*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中边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不在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中的最小值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，即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T=G[e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,e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,...,e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</a:rPr>
              <a:t>k-1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,e'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,e'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,....e'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zh-CN" sz="20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则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∪{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必为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圈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，设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zh-CN" sz="20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∪{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}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中在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而不在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T*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中的边，</a:t>
            </a:r>
            <a:endParaRPr lang="zh-CN" altLang="en-US" sz="2000" b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令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T1=T</a:t>
            </a:r>
            <a:r>
              <a:rPr lang="en-US" altLang="zh-CN" sz="20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∪{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}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-{e},</a:t>
            </a:r>
            <a:r>
              <a:rPr lang="zh-CN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则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T1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的生成树，依据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kruskal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算法可知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w(e)</a:t>
            </a: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≧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w(e</a:t>
            </a:r>
            <a:r>
              <a:rPr lang="en-US" altLang="zh-CN" sz="2000" b="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</a:t>
            </a:r>
            <a:r>
              <a:rPr lang="zh-CN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W(T)</a:t>
            </a: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≧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W(T1)</a:t>
            </a:r>
            <a:endParaRPr lang="en-US" altLang="zh-CN" sz="2000" b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zh-CN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T1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也是最小生成树，这与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f(T)</a:t>
            </a:r>
            <a:r>
              <a:rPr lang="zh-CN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的选取相矛盾，所以</a:t>
            </a: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T*=T</a:t>
            </a:r>
            <a:r>
              <a:rPr lang="zh-CN" altLang="en-US" sz="20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endParaRPr lang="en-US" altLang="zh-CN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3460">
                <a:solidFill>
                  <a:schemeClr val="tx1"/>
                </a:solidFill>
                <a:sym typeface="+mn-ea"/>
              </a:rPr>
              <a:t>prim</a:t>
            </a:r>
            <a:r>
              <a:rPr lang="zh-CN" altLang="en-US" sz="3460">
                <a:solidFill>
                  <a:schemeClr val="tx1"/>
                </a:solidFill>
                <a:sym typeface="+mn-ea"/>
              </a:rPr>
              <a:t>算法</a:t>
            </a:r>
            <a:endParaRPr lang="zh-CN" altLang="en-US" sz="346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1930年由捷克数学家沃伊捷赫·亚尔尼克首先发现，1957年由美国计算机科学家罗伯特·普里姆（Robert C. Prim）独立发现，1959年，艾兹格·迪科斯彻再次发现了该算法，所以该算法称为</a:t>
            </a:r>
            <a:r>
              <a:rPr lang="en-US" altLang="zh-CN">
                <a:solidFill>
                  <a:schemeClr val="tx1"/>
                </a:solidFill>
              </a:rPr>
              <a:t>prim</a:t>
            </a:r>
            <a:r>
              <a:rPr lang="zh-CN" altLang="en-US">
                <a:solidFill>
                  <a:schemeClr val="tx1"/>
                </a:solidFill>
              </a:rPr>
              <a:t>算法或DJP算法、亚尔尼克算法或普里姆－亚尔尼克算法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endParaRPr lang="zh-CN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3460">
                <a:solidFill>
                  <a:schemeClr val="tx1"/>
                </a:solidFill>
                <a:sym typeface="+mn-ea"/>
              </a:rPr>
              <a:t>prim</a:t>
            </a:r>
            <a:r>
              <a:rPr lang="zh-CN" altLang="en-US" sz="3460">
                <a:solidFill>
                  <a:schemeClr val="tx1"/>
                </a:solidFill>
                <a:sym typeface="+mn-ea"/>
              </a:rPr>
              <a:t>算法</a:t>
            </a:r>
            <a:endParaRPr lang="zh-CN" altLang="en-US" sz="346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算法思想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设初始最小生成树为只含有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个初始顶点的树，</a:t>
            </a:r>
            <a:r>
              <a:rPr lang="zh-CN" altLang="en-US">
                <a:solidFill>
                  <a:schemeClr val="tx1"/>
                </a:solidFill>
              </a:rPr>
              <a:t>通过每次添加一个新顶点（与本树顶点集合最近的顶点）</a:t>
            </a:r>
            <a:r>
              <a:rPr lang="zh-CN" altLang="en-US">
                <a:solidFill>
                  <a:schemeClr val="tx1"/>
                </a:solidFill>
              </a:rPr>
              <a:t>加入该树集合中，直到所有点加入到该树为止的最小生成树的算法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en-US" altLang="zh-CN" sz="2300">
                <a:solidFill>
                  <a:schemeClr val="tx1"/>
                </a:solidFill>
              </a:rPr>
              <a:t>prim</a:t>
            </a:r>
            <a:r>
              <a:rPr lang="zh-CN" altLang="en-US" sz="2300">
                <a:solidFill>
                  <a:schemeClr val="tx1"/>
                </a:solidFill>
              </a:rPr>
              <a:t>算法最基本思想是让树生长，直至生长完成</a:t>
            </a:r>
            <a:endParaRPr lang="en-US" altLang="zh-CN" sz="2300">
              <a:solidFill>
                <a:schemeClr val="tx1"/>
              </a:solidFill>
            </a:endParaRPr>
          </a:p>
          <a:p>
            <a:pPr lvl="2"/>
            <a:endParaRPr lang="zh-CN" altLang="en-US">
              <a:solidFill>
                <a:srgbClr val="FF0000"/>
              </a:solidFill>
            </a:endParaRPr>
          </a:p>
          <a:p>
            <a:pPr lvl="2"/>
            <a:endParaRPr lang="zh-CN" altLang="en-US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3460">
                <a:solidFill>
                  <a:schemeClr val="tx1"/>
                </a:solidFill>
                <a:sym typeface="+mn-ea"/>
              </a:rPr>
              <a:t>prim</a:t>
            </a:r>
            <a:r>
              <a:rPr lang="zh-CN" altLang="en-US" sz="3460">
                <a:solidFill>
                  <a:schemeClr val="tx1"/>
                </a:solidFill>
                <a:sym typeface="+mn-ea"/>
              </a:rPr>
              <a:t>算法</a:t>
            </a:r>
            <a:endParaRPr lang="zh-CN" altLang="en-US" sz="346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算法描述</a:t>
            </a:r>
            <a:endParaRPr lang="zh-CN" altLang="en-US" b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905125" y="1654810"/>
          <a:ext cx="6530340" cy="436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99700" imgH="5969000" progId="Visio.Drawing.11">
                  <p:embed/>
                </p:oleObj>
              </mc:Choice>
              <mc:Fallback>
                <p:oleObj name="" r:id="rId1" imgW="10299700" imgH="59690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5125" y="1654810"/>
                        <a:ext cx="6530340" cy="4364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65760" y="3296285"/>
            <a:ext cx="2540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/>
                </a:solidFill>
              </a:rPr>
              <a:t>问题：</a:t>
            </a:r>
            <a:endParaRPr lang="zh-CN" altLang="en-US" b="1">
              <a:solidFill>
                <a:schemeClr val="accent2"/>
              </a:solidFill>
            </a:endParaRPr>
          </a:p>
          <a:p>
            <a:r>
              <a:rPr lang="en-US" altLang="zh-CN" b="1">
                <a:solidFill>
                  <a:schemeClr val="accent2"/>
                </a:solidFill>
              </a:rPr>
              <a:t>1.</a:t>
            </a:r>
            <a:r>
              <a:rPr lang="zh-CN" altLang="en-US" b="1">
                <a:solidFill>
                  <a:schemeClr val="accent2"/>
                </a:solidFill>
              </a:rPr>
              <a:t>什么是离树最近的顶点？</a:t>
            </a:r>
            <a:endParaRPr lang="en-US" altLang="zh-CN" b="1">
              <a:solidFill>
                <a:schemeClr val="accent2"/>
              </a:solidFill>
            </a:endParaRPr>
          </a:p>
          <a:p>
            <a:r>
              <a:rPr lang="en-US" altLang="zh-CN" b="1">
                <a:solidFill>
                  <a:schemeClr val="accent2"/>
                </a:solidFill>
              </a:rPr>
              <a:t>2.</a:t>
            </a:r>
            <a:r>
              <a:rPr lang="zh-CN" altLang="en-US" b="1">
                <a:solidFill>
                  <a:schemeClr val="accent2"/>
                </a:solidFill>
              </a:rPr>
              <a:t>如何找到与树</a:t>
            </a:r>
            <a:r>
              <a:rPr lang="en-US" altLang="zh-CN" b="1">
                <a:solidFill>
                  <a:schemeClr val="accent2"/>
                </a:solidFill>
              </a:rPr>
              <a:t>T</a:t>
            </a:r>
            <a:r>
              <a:rPr lang="zh-CN" altLang="en-US" b="1">
                <a:solidFill>
                  <a:schemeClr val="accent2"/>
                </a:solidFill>
              </a:rPr>
              <a:t>最近的顶点？</a:t>
            </a:r>
            <a:endParaRPr lang="zh-CN" altLang="en-US" b="1">
              <a:solidFill>
                <a:schemeClr val="accent2"/>
              </a:solidFill>
            </a:endParaRPr>
          </a:p>
          <a:p>
            <a:r>
              <a:rPr lang="en-US" altLang="zh-CN" b="1">
                <a:solidFill>
                  <a:schemeClr val="accent2"/>
                </a:solidFill>
              </a:rPr>
              <a:t>3.</a:t>
            </a:r>
            <a:r>
              <a:rPr lang="zh-CN" altLang="en-US" b="1">
                <a:solidFill>
                  <a:schemeClr val="accent2"/>
                </a:solidFill>
              </a:rPr>
              <a:t>采用Min{(v</a:t>
            </a:r>
            <a:r>
              <a:rPr lang="zh-CN" altLang="en-US" b="1" baseline="-25000">
                <a:solidFill>
                  <a:schemeClr val="accent2"/>
                </a:solidFill>
              </a:rPr>
              <a:t>x</a:t>
            </a:r>
            <a:r>
              <a:rPr lang="zh-CN" altLang="en-US" b="1">
                <a:solidFill>
                  <a:schemeClr val="accent2"/>
                </a:solidFill>
              </a:rPr>
              <a:t>,v</a:t>
            </a:r>
            <a:r>
              <a:rPr lang="zh-CN" altLang="en-US" b="1" baseline="-25000">
                <a:solidFill>
                  <a:schemeClr val="accent2"/>
                </a:solidFill>
              </a:rPr>
              <a:t>j</a:t>
            </a:r>
            <a:r>
              <a:rPr lang="zh-CN" altLang="en-US" b="1">
                <a:solidFill>
                  <a:schemeClr val="accent2"/>
                </a:solidFill>
              </a:rPr>
              <a:t>)|v</a:t>
            </a:r>
            <a:r>
              <a:rPr lang="zh-CN" altLang="en-US" b="1" baseline="-25000">
                <a:solidFill>
                  <a:schemeClr val="accent2"/>
                </a:solidFill>
              </a:rPr>
              <a:t>x</a:t>
            </a:r>
            <a:r>
              <a:rPr lang="zh-CN" altLang="en-US" b="1">
                <a:solidFill>
                  <a:schemeClr val="accent2"/>
                </a:solidFill>
              </a:rPr>
              <a:t>∈V</a:t>
            </a:r>
            <a:r>
              <a:rPr lang="zh-CN" altLang="en-US" b="1" baseline="-25000">
                <a:solidFill>
                  <a:schemeClr val="accent2"/>
                </a:solidFill>
              </a:rPr>
              <a:t>T</a:t>
            </a:r>
            <a:r>
              <a:rPr lang="zh-CN" altLang="en-US" b="1">
                <a:solidFill>
                  <a:schemeClr val="accent2"/>
                </a:solidFill>
              </a:rPr>
              <a:t>,v</a:t>
            </a:r>
            <a:r>
              <a:rPr lang="zh-CN" altLang="en-US" b="1" baseline="-25000">
                <a:solidFill>
                  <a:schemeClr val="accent2"/>
                </a:solidFill>
              </a:rPr>
              <a:t>j</a:t>
            </a:r>
            <a:r>
              <a:rPr lang="zh-CN" altLang="en-US" b="1">
                <a:solidFill>
                  <a:schemeClr val="accent2"/>
                </a:solidFill>
              </a:rPr>
              <a:t>∈V-V</a:t>
            </a:r>
            <a:r>
              <a:rPr lang="zh-CN" altLang="en-US" b="1" baseline="-25000">
                <a:solidFill>
                  <a:schemeClr val="accent2"/>
                </a:solidFill>
              </a:rPr>
              <a:t>T</a:t>
            </a:r>
            <a:r>
              <a:rPr lang="zh-CN" altLang="en-US" b="1">
                <a:solidFill>
                  <a:schemeClr val="accent2"/>
                </a:solidFill>
              </a:rPr>
              <a:t>}计算最近顶点的缺点</a:t>
            </a:r>
            <a:endParaRPr lang="zh-CN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prim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如何简单求解离树最近的顶点</a:t>
            </a:r>
            <a:endParaRPr lang="zh-CN" altLang="en-US"/>
          </a:p>
          <a:p>
            <a:pPr lvl="2"/>
            <a:r>
              <a:rPr lang="zh-CN" altLang="en-US"/>
              <a:t>在使用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Min{(v</a:t>
            </a:r>
            <a:r>
              <a:rPr lang="zh-CN" altLang="en-US" baseline="-25000">
                <a:solidFill>
                  <a:schemeClr val="accent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,v</a:t>
            </a:r>
            <a:r>
              <a:rPr lang="zh-CN" altLang="en-US" baseline="-25000">
                <a:solidFill>
                  <a:schemeClr val="accent2"/>
                </a:solidFill>
                <a:sym typeface="+mn-ea"/>
              </a:rPr>
              <a:t>j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)|v</a:t>
            </a:r>
            <a:r>
              <a:rPr lang="zh-CN" altLang="en-US" baseline="-25000">
                <a:solidFill>
                  <a:schemeClr val="accent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∈V</a:t>
            </a:r>
            <a:r>
              <a:rPr lang="zh-CN" altLang="en-US" baseline="-25000">
                <a:solidFill>
                  <a:schemeClr val="accent2"/>
                </a:solidFill>
                <a:sym typeface="+mn-ea"/>
              </a:rPr>
              <a:t>T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,v</a:t>
            </a:r>
            <a:r>
              <a:rPr lang="zh-CN" altLang="en-US" baseline="-25000">
                <a:solidFill>
                  <a:schemeClr val="accent2"/>
                </a:solidFill>
                <a:sym typeface="+mn-ea"/>
              </a:rPr>
              <a:t>j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∈V-V</a:t>
            </a:r>
            <a:r>
              <a:rPr lang="zh-CN" altLang="en-US" baseline="-25000">
                <a:solidFill>
                  <a:schemeClr val="accent2"/>
                </a:solidFill>
                <a:sym typeface="+mn-ea"/>
              </a:rPr>
              <a:t>T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}求解最近顶点时，有很多比较是重复的，也就是以前比较过了，现在还要比较。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lvl="2"/>
            <a:r>
              <a:rPr lang="zh-CN" altLang="en-US"/>
              <a:t>如何减少比较次数，我们记录比较历史（用空间换取时间）</a:t>
            </a:r>
            <a:endParaRPr lang="zh-CN" altLang="en-US"/>
          </a:p>
          <a:p>
            <a:pPr lvl="2"/>
            <a:r>
              <a:rPr lang="zh-CN" altLang="en-US"/>
              <a:t>定义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Closedge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向量存储其他所有顶点到生成树距离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3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lowcost==0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的顶点为本树中顶点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3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lowcost==max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，表示该顶点与树不直接相邻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969135" y="5554345"/>
          <a:ext cx="5895340" cy="824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780"/>
                <a:gridCol w="567055"/>
                <a:gridCol w="568960"/>
                <a:gridCol w="568960"/>
                <a:gridCol w="569595"/>
                <a:gridCol w="2086610"/>
                <a:gridCol w="627380"/>
              </a:tblGrid>
              <a:tr h="21336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n-1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lowcost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图的连通性问题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最小生成树</a:t>
            </a:r>
            <a:endParaRPr lang="zh-CN" altLang="en-US"/>
          </a:p>
          <a:p>
            <a:r>
              <a:rPr lang="zh-CN" altLang="en-US"/>
              <a:t>关节点和重连通分量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055" y="1138555"/>
            <a:ext cx="8227695" cy="4881245"/>
          </a:xfrm>
        </p:spPr>
        <p:txBody>
          <a:bodyPr/>
          <a:p>
            <a:r>
              <a:rPr lang="en-US" altLang="zh-CN">
                <a:sym typeface="+mn-ea"/>
              </a:rPr>
              <a:t>prim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Closedge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向量使用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2"/>
            <a:r>
              <a:rPr lang="zh-CN" altLang="en-US" sz="23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初始时</a:t>
            </a:r>
            <a:r>
              <a:rPr lang="en-US" altLang="zh-CN" sz="23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T=&lt;{v</a:t>
            </a:r>
            <a:r>
              <a:rPr lang="en-US" altLang="zh-CN" sz="2300" baseline="-250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0</a:t>
            </a:r>
            <a:r>
              <a:rPr lang="en-US" altLang="zh-CN" sz="23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}</a:t>
            </a:r>
            <a:r>
              <a:rPr lang="en-US" altLang="zh-CN" sz="23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,</a:t>
            </a:r>
            <a:r>
              <a:rPr lang="en-US" altLang="zh-CN" sz="23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+mn-ea"/>
              </a:rPr>
              <a:t>Φ</a:t>
            </a:r>
            <a:r>
              <a:rPr lang="en-US" altLang="zh-CN" sz="23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&gt;,</a:t>
            </a:r>
            <a:r>
              <a:rPr lang="zh-CN" altLang="zh-CN" sz="23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此时向量如下所示</a:t>
            </a:r>
            <a:endParaRPr lang="zh-CN" altLang="zh-CN" sz="230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3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lowcost==0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的顶点为本树中顶点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3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lowcost==max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，表示该顶点与树不直接相邻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lvl="3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lowcost==x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，表示该顶点与树（也就是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v0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的距离为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x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941830" y="3910330"/>
          <a:ext cx="5895340" cy="824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780"/>
                <a:gridCol w="567055"/>
                <a:gridCol w="568960"/>
                <a:gridCol w="568960"/>
                <a:gridCol w="569595"/>
                <a:gridCol w="2086610"/>
                <a:gridCol w="627380"/>
              </a:tblGrid>
              <a:tr h="21336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n-1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lowcost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x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max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x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max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055" y="1138555"/>
            <a:ext cx="8227695" cy="4881245"/>
          </a:xfrm>
        </p:spPr>
        <p:txBody>
          <a:bodyPr/>
          <a:p>
            <a:r>
              <a:rPr lang="en-US" altLang="zh-CN">
                <a:sym typeface="+mn-ea"/>
              </a:rPr>
              <a:t>prim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举例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  <p:grpSp>
        <p:nvGrpSpPr>
          <p:cNvPr id="192527" name="组合 192526"/>
          <p:cNvGrpSpPr/>
          <p:nvPr/>
        </p:nvGrpSpPr>
        <p:grpSpPr>
          <a:xfrm>
            <a:off x="393700" y="2514600"/>
            <a:ext cx="2743200" cy="2362200"/>
            <a:chOff x="3744" y="768"/>
            <a:chExt cx="1728" cy="1488"/>
          </a:xfrm>
        </p:grpSpPr>
        <p:grpSp>
          <p:nvGrpSpPr>
            <p:cNvPr id="192528" name="组合 192527"/>
            <p:cNvGrpSpPr/>
            <p:nvPr/>
          </p:nvGrpSpPr>
          <p:grpSpPr>
            <a:xfrm>
              <a:off x="3984" y="960"/>
              <a:ext cx="1252" cy="1155"/>
              <a:chOff x="3982" y="942"/>
              <a:chExt cx="1252" cy="1155"/>
            </a:xfrm>
          </p:grpSpPr>
          <p:sp>
            <p:nvSpPr>
              <p:cNvPr id="192529" name="直接连接符 192528"/>
              <p:cNvSpPr/>
              <p:nvPr/>
            </p:nvSpPr>
            <p:spPr>
              <a:xfrm flipH="1">
                <a:off x="4042" y="942"/>
                <a:ext cx="417" cy="349"/>
              </a:xfrm>
              <a:prstGeom prst="line">
                <a:avLst/>
              </a:prstGeom>
              <a:ln w="28575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2530" name="直接连接符 192529"/>
              <p:cNvSpPr/>
              <p:nvPr/>
            </p:nvSpPr>
            <p:spPr>
              <a:xfrm>
                <a:off x="3982" y="1582"/>
                <a:ext cx="179" cy="348"/>
              </a:xfrm>
              <a:prstGeom prst="line">
                <a:avLst/>
              </a:prstGeom>
              <a:ln w="28575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2531" name="直接连接符 192530"/>
              <p:cNvSpPr/>
              <p:nvPr/>
            </p:nvSpPr>
            <p:spPr>
              <a:xfrm flipH="1">
                <a:off x="5055" y="1582"/>
                <a:ext cx="179" cy="406"/>
              </a:xfrm>
              <a:prstGeom prst="line">
                <a:avLst/>
              </a:prstGeom>
              <a:ln w="28575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2532" name="直接连接符 192531"/>
              <p:cNvSpPr/>
              <p:nvPr/>
            </p:nvSpPr>
            <p:spPr>
              <a:xfrm>
                <a:off x="4399" y="2097"/>
                <a:ext cx="418" cy="0"/>
              </a:xfrm>
              <a:prstGeom prst="line">
                <a:avLst/>
              </a:prstGeom>
              <a:ln w="28575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2533" name="直接连接符 192532"/>
              <p:cNvSpPr/>
              <p:nvPr/>
            </p:nvSpPr>
            <p:spPr>
              <a:xfrm>
                <a:off x="4638" y="1117"/>
                <a:ext cx="0" cy="232"/>
              </a:xfrm>
              <a:prstGeom prst="line">
                <a:avLst/>
              </a:prstGeom>
              <a:ln w="28575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2534" name="直接连接符 192533"/>
              <p:cNvSpPr/>
              <p:nvPr/>
            </p:nvSpPr>
            <p:spPr>
              <a:xfrm flipH="1">
                <a:off x="4280" y="1632"/>
                <a:ext cx="239" cy="348"/>
              </a:xfrm>
              <a:prstGeom prst="line">
                <a:avLst/>
              </a:prstGeom>
              <a:ln w="28575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2535" name="直接连接符 192534"/>
              <p:cNvSpPr/>
              <p:nvPr/>
            </p:nvSpPr>
            <p:spPr>
              <a:xfrm>
                <a:off x="4757" y="1640"/>
                <a:ext cx="179" cy="290"/>
              </a:xfrm>
              <a:prstGeom prst="line">
                <a:avLst/>
              </a:prstGeom>
              <a:ln w="28575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2536" name="直接连接符 192535"/>
              <p:cNvSpPr/>
              <p:nvPr/>
            </p:nvSpPr>
            <p:spPr>
              <a:xfrm>
                <a:off x="4102" y="1407"/>
                <a:ext cx="357" cy="58"/>
              </a:xfrm>
              <a:prstGeom prst="line">
                <a:avLst/>
              </a:prstGeom>
              <a:ln w="28575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2537" name="直接连接符 192536"/>
            <p:cNvSpPr/>
            <p:nvPr/>
          </p:nvSpPr>
          <p:spPr>
            <a:xfrm>
              <a:off x="4817" y="1000"/>
              <a:ext cx="357" cy="291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2538" name="直接连接符 192537"/>
            <p:cNvSpPr/>
            <p:nvPr/>
          </p:nvSpPr>
          <p:spPr>
            <a:xfrm flipH="1">
              <a:off x="4757" y="1407"/>
              <a:ext cx="357" cy="5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92539" name="组合 192538"/>
            <p:cNvGrpSpPr/>
            <p:nvPr/>
          </p:nvGrpSpPr>
          <p:grpSpPr>
            <a:xfrm>
              <a:off x="3744" y="768"/>
              <a:ext cx="1728" cy="1488"/>
              <a:chOff x="3744" y="768"/>
              <a:chExt cx="1728" cy="1488"/>
            </a:xfrm>
          </p:grpSpPr>
          <p:grpSp>
            <p:nvGrpSpPr>
              <p:cNvPr id="192540" name="组合 192539"/>
              <p:cNvGrpSpPr/>
              <p:nvPr/>
            </p:nvGrpSpPr>
            <p:grpSpPr>
              <a:xfrm>
                <a:off x="4459" y="1349"/>
                <a:ext cx="358" cy="326"/>
                <a:chOff x="1532" y="1657"/>
                <a:chExt cx="288" cy="269"/>
              </a:xfrm>
            </p:grpSpPr>
            <p:sp>
              <p:nvSpPr>
                <p:cNvPr id="192541" name="椭圆 192540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2542" name="文本框 192541"/>
                <p:cNvSpPr txBox="1"/>
                <p:nvPr/>
              </p:nvSpPr>
              <p:spPr>
                <a:xfrm>
                  <a:off x="1560" y="1680"/>
                  <a:ext cx="256" cy="23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V2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grpSp>
            <p:nvGrpSpPr>
              <p:cNvPr id="192543" name="组合 192542"/>
              <p:cNvGrpSpPr/>
              <p:nvPr/>
            </p:nvGrpSpPr>
            <p:grpSpPr>
              <a:xfrm>
                <a:off x="4459" y="768"/>
                <a:ext cx="358" cy="326"/>
                <a:chOff x="1532" y="1657"/>
                <a:chExt cx="288" cy="269"/>
              </a:xfrm>
            </p:grpSpPr>
            <p:sp>
              <p:nvSpPr>
                <p:cNvPr id="192544" name="椭圆 192543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2545" name="文本框 192544"/>
                <p:cNvSpPr txBox="1"/>
                <p:nvPr/>
              </p:nvSpPr>
              <p:spPr>
                <a:xfrm>
                  <a:off x="1560" y="1680"/>
                  <a:ext cx="256" cy="23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V0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grpSp>
            <p:nvGrpSpPr>
              <p:cNvPr id="192546" name="组合 192545"/>
              <p:cNvGrpSpPr/>
              <p:nvPr/>
            </p:nvGrpSpPr>
            <p:grpSpPr>
              <a:xfrm>
                <a:off x="5114" y="1233"/>
                <a:ext cx="358" cy="326"/>
                <a:chOff x="1532" y="1657"/>
                <a:chExt cx="288" cy="269"/>
              </a:xfrm>
            </p:grpSpPr>
            <p:sp>
              <p:nvSpPr>
                <p:cNvPr id="192547" name="椭圆 192546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2548" name="文本框 192547"/>
                <p:cNvSpPr txBox="1"/>
                <p:nvPr/>
              </p:nvSpPr>
              <p:spPr>
                <a:xfrm>
                  <a:off x="1560" y="1680"/>
                  <a:ext cx="256" cy="23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V3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grpSp>
            <p:nvGrpSpPr>
              <p:cNvPr id="192549" name="组合 192548"/>
              <p:cNvGrpSpPr/>
              <p:nvPr/>
            </p:nvGrpSpPr>
            <p:grpSpPr>
              <a:xfrm>
                <a:off x="4817" y="1930"/>
                <a:ext cx="357" cy="326"/>
                <a:chOff x="1532" y="1657"/>
                <a:chExt cx="288" cy="269"/>
              </a:xfrm>
            </p:grpSpPr>
            <p:sp>
              <p:nvSpPr>
                <p:cNvPr id="192550" name="椭圆 192549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2551" name="文本框 192550"/>
                <p:cNvSpPr txBox="1"/>
                <p:nvPr/>
              </p:nvSpPr>
              <p:spPr>
                <a:xfrm>
                  <a:off x="1561" y="1680"/>
                  <a:ext cx="254" cy="23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V5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grpSp>
            <p:nvGrpSpPr>
              <p:cNvPr id="192552" name="组合 192551"/>
              <p:cNvGrpSpPr/>
              <p:nvPr/>
            </p:nvGrpSpPr>
            <p:grpSpPr>
              <a:xfrm>
                <a:off x="4042" y="1930"/>
                <a:ext cx="357" cy="326"/>
                <a:chOff x="1532" y="1657"/>
                <a:chExt cx="288" cy="269"/>
              </a:xfrm>
            </p:grpSpPr>
            <p:sp>
              <p:nvSpPr>
                <p:cNvPr id="192553" name="椭圆 192552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2554" name="文本框 192553"/>
                <p:cNvSpPr txBox="1"/>
                <p:nvPr/>
              </p:nvSpPr>
              <p:spPr>
                <a:xfrm>
                  <a:off x="1561" y="1680"/>
                  <a:ext cx="254" cy="23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V4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grpSp>
            <p:nvGrpSpPr>
              <p:cNvPr id="192555" name="组合 192554"/>
              <p:cNvGrpSpPr/>
              <p:nvPr/>
            </p:nvGrpSpPr>
            <p:grpSpPr>
              <a:xfrm>
                <a:off x="3744" y="1233"/>
                <a:ext cx="358" cy="326"/>
                <a:chOff x="1532" y="1657"/>
                <a:chExt cx="288" cy="269"/>
              </a:xfrm>
            </p:grpSpPr>
            <p:sp>
              <p:nvSpPr>
                <p:cNvPr id="192556" name="椭圆 192555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2557" name="文本框 192556"/>
                <p:cNvSpPr txBox="1"/>
                <p:nvPr/>
              </p:nvSpPr>
              <p:spPr>
                <a:xfrm>
                  <a:off x="1560" y="1680"/>
                  <a:ext cx="256" cy="23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V1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grpSp>
            <p:nvGrpSpPr>
              <p:cNvPr id="192558" name="组合 192557"/>
              <p:cNvGrpSpPr/>
              <p:nvPr/>
            </p:nvGrpSpPr>
            <p:grpSpPr>
              <a:xfrm>
                <a:off x="3863" y="826"/>
                <a:ext cx="1490" cy="1316"/>
                <a:chOff x="3863" y="826"/>
                <a:chExt cx="1490" cy="1316"/>
              </a:xfrm>
            </p:grpSpPr>
            <p:sp>
              <p:nvSpPr>
                <p:cNvPr id="192559" name="文本框 192558"/>
                <p:cNvSpPr txBox="1"/>
                <p:nvPr/>
              </p:nvSpPr>
              <p:spPr>
                <a:xfrm>
                  <a:off x="3863" y="1622"/>
                  <a:ext cx="239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3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2560" name="文本框 192559"/>
                <p:cNvSpPr txBox="1"/>
                <p:nvPr/>
              </p:nvSpPr>
              <p:spPr>
                <a:xfrm>
                  <a:off x="4042" y="826"/>
                  <a:ext cx="238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6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2561" name="文本框 192560"/>
                <p:cNvSpPr txBox="1"/>
                <p:nvPr/>
              </p:nvSpPr>
              <p:spPr>
                <a:xfrm>
                  <a:off x="4936" y="866"/>
                  <a:ext cx="238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5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2562" name="文本框 192561"/>
                <p:cNvSpPr txBox="1"/>
                <p:nvPr/>
              </p:nvSpPr>
              <p:spPr>
                <a:xfrm>
                  <a:off x="5114" y="1680"/>
                  <a:ext cx="239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2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2563" name="文本框 192562"/>
                <p:cNvSpPr txBox="1"/>
                <p:nvPr/>
              </p:nvSpPr>
              <p:spPr>
                <a:xfrm>
                  <a:off x="4459" y="1099"/>
                  <a:ext cx="238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1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2564" name="文本框 192563"/>
                <p:cNvSpPr txBox="1"/>
                <p:nvPr/>
              </p:nvSpPr>
              <p:spPr>
                <a:xfrm>
                  <a:off x="4221" y="1505"/>
                  <a:ext cx="238" cy="28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6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2565" name="文本框 192564"/>
                <p:cNvSpPr txBox="1"/>
                <p:nvPr/>
              </p:nvSpPr>
              <p:spPr>
                <a:xfrm>
                  <a:off x="4817" y="1215"/>
                  <a:ext cx="238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5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2566" name="文本框 192565"/>
                <p:cNvSpPr txBox="1"/>
                <p:nvPr/>
              </p:nvSpPr>
              <p:spPr>
                <a:xfrm>
                  <a:off x="4221" y="1215"/>
                  <a:ext cx="238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5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2567" name="文本框 192566"/>
                <p:cNvSpPr txBox="1"/>
                <p:nvPr/>
              </p:nvSpPr>
              <p:spPr>
                <a:xfrm>
                  <a:off x="4817" y="1564"/>
                  <a:ext cx="238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4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2568" name="文本框 192567"/>
                <p:cNvSpPr txBox="1"/>
                <p:nvPr/>
              </p:nvSpPr>
              <p:spPr>
                <a:xfrm>
                  <a:off x="4519" y="1854"/>
                  <a:ext cx="238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6</a:t>
                  </a:r>
                  <a:endParaRPr lang="en-US" altLang="zh-CN" sz="24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</p:grpSp>
      </p:grp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931920" y="4861560"/>
          <a:ext cx="4519295" cy="893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60"/>
                <a:gridCol w="593090"/>
                <a:gridCol w="596900"/>
                <a:gridCol w="594995"/>
                <a:gridCol w="596265"/>
                <a:gridCol w="594360"/>
                <a:gridCol w="593725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lowcost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6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5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max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max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3538" name="组合 193537"/>
          <p:cNvGrpSpPr/>
          <p:nvPr/>
        </p:nvGrpSpPr>
        <p:grpSpPr>
          <a:xfrm>
            <a:off x="5266690" y="2406015"/>
            <a:ext cx="2192338" cy="1951038"/>
            <a:chOff x="1056" y="960"/>
            <a:chExt cx="1392" cy="1229"/>
          </a:xfrm>
        </p:grpSpPr>
        <p:grpSp>
          <p:nvGrpSpPr>
            <p:cNvPr id="193539" name="组合 193538"/>
            <p:cNvGrpSpPr/>
            <p:nvPr/>
          </p:nvGrpSpPr>
          <p:grpSpPr>
            <a:xfrm>
              <a:off x="1056" y="960"/>
              <a:ext cx="1392" cy="1229"/>
              <a:chOff x="336" y="1968"/>
              <a:chExt cx="1392" cy="1229"/>
            </a:xfrm>
          </p:grpSpPr>
          <p:grpSp>
            <p:nvGrpSpPr>
              <p:cNvPr id="193540" name="组合 193539"/>
              <p:cNvGrpSpPr/>
              <p:nvPr/>
            </p:nvGrpSpPr>
            <p:grpSpPr>
              <a:xfrm>
                <a:off x="912" y="2448"/>
                <a:ext cx="288" cy="269"/>
                <a:chOff x="1532" y="1657"/>
                <a:chExt cx="288" cy="269"/>
              </a:xfrm>
            </p:grpSpPr>
            <p:sp>
              <p:nvSpPr>
                <p:cNvPr id="193541" name="椭圆 193540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542" name="文本框 193541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2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543" name="组合 193542"/>
              <p:cNvGrpSpPr/>
              <p:nvPr/>
            </p:nvGrpSpPr>
            <p:grpSpPr>
              <a:xfrm>
                <a:off x="912" y="1968"/>
                <a:ext cx="288" cy="269"/>
                <a:chOff x="1532" y="1657"/>
                <a:chExt cx="288" cy="269"/>
              </a:xfrm>
            </p:grpSpPr>
            <p:sp>
              <p:nvSpPr>
                <p:cNvPr id="193544" name="椭圆 193543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545" name="文本框 193544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2"/>
                      </a:solidFill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solidFill>
                        <a:schemeClr val="accent2"/>
                      </a:solidFill>
                      <a:latin typeface="隶书" panose="02010509060101010101" pitchFamily="49" charset="-122"/>
                    </a:rPr>
                    <a:t>0</a:t>
                  </a:r>
                  <a:endParaRPr lang="en-US" altLang="zh-CN" b="1">
                    <a:solidFill>
                      <a:schemeClr val="accent2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546" name="组合 193545"/>
              <p:cNvGrpSpPr/>
              <p:nvPr/>
            </p:nvGrpSpPr>
            <p:grpSpPr>
              <a:xfrm>
                <a:off x="1440" y="2352"/>
                <a:ext cx="288" cy="269"/>
                <a:chOff x="1532" y="1657"/>
                <a:chExt cx="288" cy="269"/>
              </a:xfrm>
            </p:grpSpPr>
            <p:sp>
              <p:nvSpPr>
                <p:cNvPr id="193547" name="椭圆 193546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548" name="文本框 193547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3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549" name="组合 193548"/>
              <p:cNvGrpSpPr/>
              <p:nvPr/>
            </p:nvGrpSpPr>
            <p:grpSpPr>
              <a:xfrm>
                <a:off x="1200" y="2928"/>
                <a:ext cx="288" cy="269"/>
                <a:chOff x="1532" y="1657"/>
                <a:chExt cx="288" cy="269"/>
              </a:xfrm>
            </p:grpSpPr>
            <p:sp>
              <p:nvSpPr>
                <p:cNvPr id="193550" name="椭圆 193549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551" name="文本框 193550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5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552" name="组合 193551"/>
              <p:cNvGrpSpPr/>
              <p:nvPr/>
            </p:nvGrpSpPr>
            <p:grpSpPr>
              <a:xfrm>
                <a:off x="576" y="2928"/>
                <a:ext cx="288" cy="269"/>
                <a:chOff x="1532" y="1657"/>
                <a:chExt cx="288" cy="269"/>
              </a:xfrm>
            </p:grpSpPr>
            <p:sp>
              <p:nvSpPr>
                <p:cNvPr id="193553" name="椭圆 193552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554" name="文本框 193553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4</a:t>
                  </a:r>
                  <a:endParaRPr lang="en-US" altLang="zh-CN" sz="1500" b="1">
                    <a:latin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555" name="组合 193554"/>
              <p:cNvGrpSpPr/>
              <p:nvPr/>
            </p:nvGrpSpPr>
            <p:grpSpPr>
              <a:xfrm>
                <a:off x="336" y="2352"/>
                <a:ext cx="288" cy="269"/>
                <a:chOff x="1532" y="1657"/>
                <a:chExt cx="288" cy="269"/>
              </a:xfrm>
            </p:grpSpPr>
            <p:sp>
              <p:nvSpPr>
                <p:cNvPr id="193556" name="椭圆 193555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557" name="文本框 193556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1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93558" name="直接连接符 193557"/>
              <p:cNvSpPr/>
              <p:nvPr/>
            </p:nvSpPr>
            <p:spPr>
              <a:xfrm flipH="1">
                <a:off x="576" y="2112"/>
                <a:ext cx="336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559" name="直接连接符 193558"/>
              <p:cNvSpPr/>
              <p:nvPr/>
            </p:nvSpPr>
            <p:spPr>
              <a:xfrm>
                <a:off x="1200" y="2160"/>
                <a:ext cx="288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560" name="直接连接符 193559"/>
              <p:cNvSpPr/>
              <p:nvPr/>
            </p:nvSpPr>
            <p:spPr>
              <a:xfrm>
                <a:off x="528" y="2640"/>
                <a:ext cx="144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561" name="直接连接符 193560"/>
              <p:cNvSpPr/>
              <p:nvPr/>
            </p:nvSpPr>
            <p:spPr>
              <a:xfrm flipH="1">
                <a:off x="1392" y="2640"/>
                <a:ext cx="144" cy="336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562" name="直接连接符 193561"/>
              <p:cNvSpPr/>
              <p:nvPr/>
            </p:nvSpPr>
            <p:spPr>
              <a:xfrm>
                <a:off x="864" y="3072"/>
                <a:ext cx="336" cy="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563" name="直接连接符 193562"/>
              <p:cNvSpPr/>
              <p:nvPr/>
            </p:nvSpPr>
            <p:spPr>
              <a:xfrm>
                <a:off x="1056" y="2256"/>
                <a:ext cx="0" cy="192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564" name="直接连接符 193563"/>
              <p:cNvSpPr/>
              <p:nvPr/>
            </p:nvSpPr>
            <p:spPr>
              <a:xfrm flipH="1">
                <a:off x="768" y="2688"/>
                <a:ext cx="192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565" name="直接连接符 193564"/>
              <p:cNvSpPr/>
              <p:nvPr/>
            </p:nvSpPr>
            <p:spPr>
              <a:xfrm>
                <a:off x="1152" y="2688"/>
                <a:ext cx="144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566" name="直接连接符 193565"/>
              <p:cNvSpPr/>
              <p:nvPr/>
            </p:nvSpPr>
            <p:spPr>
              <a:xfrm>
                <a:off x="624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567" name="直接连接符 193566"/>
              <p:cNvSpPr/>
              <p:nvPr/>
            </p:nvSpPr>
            <p:spPr>
              <a:xfrm flipH="1">
                <a:off x="1152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3568" name="文本框 193567"/>
            <p:cNvSpPr txBox="1"/>
            <p:nvPr/>
          </p:nvSpPr>
          <p:spPr>
            <a:xfrm>
              <a:off x="1152" y="1632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569" name="文本框 193568"/>
            <p:cNvSpPr txBox="1"/>
            <p:nvPr/>
          </p:nvSpPr>
          <p:spPr>
            <a:xfrm>
              <a:off x="129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570" name="文本框 193569"/>
            <p:cNvSpPr txBox="1"/>
            <p:nvPr/>
          </p:nvSpPr>
          <p:spPr>
            <a:xfrm>
              <a:off x="201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571" name="文本框 193570"/>
            <p:cNvSpPr txBox="1"/>
            <p:nvPr/>
          </p:nvSpPr>
          <p:spPr>
            <a:xfrm>
              <a:off x="2160" y="168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572" name="文本框 193571"/>
            <p:cNvSpPr txBox="1"/>
            <p:nvPr/>
          </p:nvSpPr>
          <p:spPr>
            <a:xfrm>
              <a:off x="1632" y="120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573" name="文本框 193572"/>
            <p:cNvSpPr txBox="1"/>
            <p:nvPr/>
          </p:nvSpPr>
          <p:spPr>
            <a:xfrm>
              <a:off x="1440" y="153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574" name="文本框 193573"/>
            <p:cNvSpPr txBox="1"/>
            <p:nvPr/>
          </p:nvSpPr>
          <p:spPr>
            <a:xfrm>
              <a:off x="192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575" name="文本框 193574"/>
            <p:cNvSpPr txBox="1"/>
            <p:nvPr/>
          </p:nvSpPr>
          <p:spPr>
            <a:xfrm>
              <a:off x="144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576" name="文本框 193575"/>
            <p:cNvSpPr txBox="1"/>
            <p:nvPr/>
          </p:nvSpPr>
          <p:spPr>
            <a:xfrm>
              <a:off x="1920" y="158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577" name="文本框 193576"/>
            <p:cNvSpPr txBox="1"/>
            <p:nvPr/>
          </p:nvSpPr>
          <p:spPr>
            <a:xfrm>
              <a:off x="1680" y="182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93605" name="组合 193604"/>
          <p:cNvGrpSpPr/>
          <p:nvPr/>
        </p:nvGrpSpPr>
        <p:grpSpPr>
          <a:xfrm>
            <a:off x="5647690" y="2634615"/>
            <a:ext cx="1447800" cy="533400"/>
            <a:chOff x="4176" y="2880"/>
            <a:chExt cx="912" cy="336"/>
          </a:xfrm>
        </p:grpSpPr>
        <p:sp>
          <p:nvSpPr>
            <p:cNvPr id="193606" name="直接连接符 193605"/>
            <p:cNvSpPr/>
            <p:nvPr/>
          </p:nvSpPr>
          <p:spPr>
            <a:xfrm flipH="1">
              <a:off x="4176" y="2880"/>
              <a:ext cx="336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07" name="直接连接符 193606"/>
            <p:cNvSpPr/>
            <p:nvPr/>
          </p:nvSpPr>
          <p:spPr>
            <a:xfrm>
              <a:off x="4800" y="2928"/>
              <a:ext cx="288" cy="240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08" name="直接连接符 193607"/>
            <p:cNvSpPr/>
            <p:nvPr/>
          </p:nvSpPr>
          <p:spPr>
            <a:xfrm>
              <a:off x="4656" y="3024"/>
              <a:ext cx="0" cy="192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3658" name="椭圆 193657"/>
          <p:cNvSpPr/>
          <p:nvPr/>
        </p:nvSpPr>
        <p:spPr>
          <a:xfrm>
            <a:off x="6028690" y="2253615"/>
            <a:ext cx="762000" cy="685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3659" name="椭圆形标注 193658"/>
          <p:cNvSpPr/>
          <p:nvPr/>
        </p:nvSpPr>
        <p:spPr>
          <a:xfrm>
            <a:off x="4931410" y="2329815"/>
            <a:ext cx="486410" cy="381000"/>
          </a:xfrm>
          <a:prstGeom prst="wedgeEllipseCallout">
            <a:avLst>
              <a:gd name="adj1" fmla="val 138889"/>
              <a:gd name="adj2" fmla="val 25417"/>
            </a:avLst>
          </a:prstGeom>
          <a:gradFill rotWithShape="0">
            <a:gsLst>
              <a:gs pos="0">
                <a:srgbClr val="FFFFFF">
                  <a:gamma/>
                  <a:shade val="81176"/>
                  <a:invGamma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400" b="1">
                <a:latin typeface="宋体" panose="02010600030101010101" pitchFamily="2" charset="-122"/>
              </a:rPr>
              <a:t>V</a:t>
            </a:r>
            <a:r>
              <a:rPr lang="en-US" altLang="zh-CN" sz="2400" b="1" baseline="-25000">
                <a:latin typeface="宋体" panose="02010600030101010101" pitchFamily="2" charset="-122"/>
              </a:rPr>
              <a:t>T</a:t>
            </a:r>
            <a:endParaRPr lang="en-US" altLang="zh-CN" sz="2400" b="1" baseline="-25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5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055" y="1138555"/>
            <a:ext cx="8227695" cy="4881245"/>
          </a:xfrm>
        </p:spPr>
        <p:txBody>
          <a:bodyPr/>
          <a:p>
            <a:r>
              <a:rPr lang="en-US" altLang="zh-CN">
                <a:sym typeface="+mn-ea"/>
              </a:rPr>
              <a:t>prim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举例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050030" y="3498850"/>
          <a:ext cx="4519295" cy="893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60"/>
                <a:gridCol w="593090"/>
                <a:gridCol w="596900"/>
                <a:gridCol w="594995"/>
                <a:gridCol w="596265"/>
                <a:gridCol w="594360"/>
                <a:gridCol w="593725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lowcost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6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600" b="1">
                        <a:solidFill>
                          <a:schemeClr val="accent2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5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max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max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3611" name="组合 193610"/>
          <p:cNvGrpSpPr/>
          <p:nvPr/>
        </p:nvGrpSpPr>
        <p:grpSpPr>
          <a:xfrm>
            <a:off x="5327015" y="1447800"/>
            <a:ext cx="2192338" cy="1951038"/>
            <a:chOff x="1056" y="960"/>
            <a:chExt cx="1392" cy="1229"/>
          </a:xfrm>
        </p:grpSpPr>
        <p:grpSp>
          <p:nvGrpSpPr>
            <p:cNvPr id="193612" name="组合 193611"/>
            <p:cNvGrpSpPr/>
            <p:nvPr/>
          </p:nvGrpSpPr>
          <p:grpSpPr>
            <a:xfrm>
              <a:off x="1056" y="960"/>
              <a:ext cx="1392" cy="1229"/>
              <a:chOff x="336" y="1968"/>
              <a:chExt cx="1392" cy="1229"/>
            </a:xfrm>
          </p:grpSpPr>
          <p:grpSp>
            <p:nvGrpSpPr>
              <p:cNvPr id="193613" name="组合 193612"/>
              <p:cNvGrpSpPr/>
              <p:nvPr/>
            </p:nvGrpSpPr>
            <p:grpSpPr>
              <a:xfrm>
                <a:off x="912" y="2448"/>
                <a:ext cx="288" cy="269"/>
                <a:chOff x="1532" y="1657"/>
                <a:chExt cx="288" cy="269"/>
              </a:xfrm>
            </p:grpSpPr>
            <p:sp>
              <p:nvSpPr>
                <p:cNvPr id="193614" name="椭圆 193613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15" name="文本框 193614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2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16" name="组合 193615"/>
              <p:cNvGrpSpPr/>
              <p:nvPr/>
            </p:nvGrpSpPr>
            <p:grpSpPr>
              <a:xfrm>
                <a:off x="912" y="1968"/>
                <a:ext cx="288" cy="269"/>
                <a:chOff x="1532" y="1657"/>
                <a:chExt cx="288" cy="269"/>
              </a:xfrm>
            </p:grpSpPr>
            <p:sp>
              <p:nvSpPr>
                <p:cNvPr id="193617" name="椭圆 193616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18" name="文本框 193617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0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19" name="组合 193618"/>
              <p:cNvGrpSpPr/>
              <p:nvPr/>
            </p:nvGrpSpPr>
            <p:grpSpPr>
              <a:xfrm>
                <a:off x="1440" y="2352"/>
                <a:ext cx="288" cy="269"/>
                <a:chOff x="1532" y="1657"/>
                <a:chExt cx="288" cy="269"/>
              </a:xfrm>
            </p:grpSpPr>
            <p:sp>
              <p:nvSpPr>
                <p:cNvPr id="193620" name="椭圆 193619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21" name="文本框 193620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3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22" name="组合 193621"/>
              <p:cNvGrpSpPr/>
              <p:nvPr/>
            </p:nvGrpSpPr>
            <p:grpSpPr>
              <a:xfrm>
                <a:off x="1200" y="2928"/>
                <a:ext cx="288" cy="269"/>
                <a:chOff x="1532" y="1657"/>
                <a:chExt cx="288" cy="269"/>
              </a:xfrm>
            </p:grpSpPr>
            <p:sp>
              <p:nvSpPr>
                <p:cNvPr id="193623" name="椭圆 193622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24" name="文本框 193623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5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25" name="组合 193624"/>
              <p:cNvGrpSpPr/>
              <p:nvPr/>
            </p:nvGrpSpPr>
            <p:grpSpPr>
              <a:xfrm>
                <a:off x="576" y="2928"/>
                <a:ext cx="288" cy="269"/>
                <a:chOff x="1532" y="1657"/>
                <a:chExt cx="288" cy="269"/>
              </a:xfrm>
            </p:grpSpPr>
            <p:sp>
              <p:nvSpPr>
                <p:cNvPr id="193626" name="椭圆 193625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27" name="文本框 193626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4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28" name="组合 193627"/>
              <p:cNvGrpSpPr/>
              <p:nvPr/>
            </p:nvGrpSpPr>
            <p:grpSpPr>
              <a:xfrm>
                <a:off x="336" y="2352"/>
                <a:ext cx="288" cy="269"/>
                <a:chOff x="1532" y="1657"/>
                <a:chExt cx="288" cy="269"/>
              </a:xfrm>
            </p:grpSpPr>
            <p:sp>
              <p:nvSpPr>
                <p:cNvPr id="193629" name="椭圆 193628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30" name="文本框 193629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1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93631" name="直接连接符 193630"/>
              <p:cNvSpPr/>
              <p:nvPr/>
            </p:nvSpPr>
            <p:spPr>
              <a:xfrm flipH="1">
                <a:off x="576" y="2112"/>
                <a:ext cx="336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2" name="直接连接符 193631"/>
              <p:cNvSpPr/>
              <p:nvPr/>
            </p:nvSpPr>
            <p:spPr>
              <a:xfrm>
                <a:off x="1200" y="2160"/>
                <a:ext cx="288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3" name="直接连接符 193632"/>
              <p:cNvSpPr/>
              <p:nvPr/>
            </p:nvSpPr>
            <p:spPr>
              <a:xfrm>
                <a:off x="528" y="2640"/>
                <a:ext cx="144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4" name="直接连接符 193633"/>
              <p:cNvSpPr/>
              <p:nvPr/>
            </p:nvSpPr>
            <p:spPr>
              <a:xfrm flipH="1">
                <a:off x="1392" y="2640"/>
                <a:ext cx="144" cy="336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5" name="直接连接符 193634"/>
              <p:cNvSpPr/>
              <p:nvPr/>
            </p:nvSpPr>
            <p:spPr>
              <a:xfrm>
                <a:off x="864" y="3072"/>
                <a:ext cx="336" cy="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6" name="直接连接符 193635"/>
              <p:cNvSpPr/>
              <p:nvPr/>
            </p:nvSpPr>
            <p:spPr>
              <a:xfrm>
                <a:off x="1056" y="2256"/>
                <a:ext cx="0" cy="192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7" name="直接连接符 193636"/>
              <p:cNvSpPr/>
              <p:nvPr/>
            </p:nvSpPr>
            <p:spPr>
              <a:xfrm flipH="1">
                <a:off x="768" y="2688"/>
                <a:ext cx="192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8" name="直接连接符 193637"/>
              <p:cNvSpPr/>
              <p:nvPr/>
            </p:nvSpPr>
            <p:spPr>
              <a:xfrm>
                <a:off x="1152" y="2688"/>
                <a:ext cx="144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9" name="直接连接符 193638"/>
              <p:cNvSpPr/>
              <p:nvPr/>
            </p:nvSpPr>
            <p:spPr>
              <a:xfrm>
                <a:off x="624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40" name="直接连接符 193639"/>
              <p:cNvSpPr/>
              <p:nvPr/>
            </p:nvSpPr>
            <p:spPr>
              <a:xfrm flipH="1">
                <a:off x="1152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3641" name="文本框 193640"/>
            <p:cNvSpPr txBox="1"/>
            <p:nvPr/>
          </p:nvSpPr>
          <p:spPr>
            <a:xfrm>
              <a:off x="1152" y="1632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2" name="文本框 193641"/>
            <p:cNvSpPr txBox="1"/>
            <p:nvPr/>
          </p:nvSpPr>
          <p:spPr>
            <a:xfrm>
              <a:off x="129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3" name="文本框 193642"/>
            <p:cNvSpPr txBox="1"/>
            <p:nvPr/>
          </p:nvSpPr>
          <p:spPr>
            <a:xfrm>
              <a:off x="201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4" name="文本框 193643"/>
            <p:cNvSpPr txBox="1"/>
            <p:nvPr/>
          </p:nvSpPr>
          <p:spPr>
            <a:xfrm>
              <a:off x="2160" y="168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5" name="文本框 193644"/>
            <p:cNvSpPr txBox="1"/>
            <p:nvPr/>
          </p:nvSpPr>
          <p:spPr>
            <a:xfrm>
              <a:off x="1632" y="120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6" name="文本框 193645"/>
            <p:cNvSpPr txBox="1"/>
            <p:nvPr/>
          </p:nvSpPr>
          <p:spPr>
            <a:xfrm>
              <a:off x="1440" y="153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7" name="文本框 193646"/>
            <p:cNvSpPr txBox="1"/>
            <p:nvPr/>
          </p:nvSpPr>
          <p:spPr>
            <a:xfrm>
              <a:off x="192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8" name="文本框 193647"/>
            <p:cNvSpPr txBox="1"/>
            <p:nvPr/>
          </p:nvSpPr>
          <p:spPr>
            <a:xfrm>
              <a:off x="144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9" name="文本框 193648"/>
            <p:cNvSpPr txBox="1"/>
            <p:nvPr/>
          </p:nvSpPr>
          <p:spPr>
            <a:xfrm>
              <a:off x="1920" y="158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50" name="文本框 193649"/>
            <p:cNvSpPr txBox="1"/>
            <p:nvPr/>
          </p:nvSpPr>
          <p:spPr>
            <a:xfrm>
              <a:off x="1680" y="182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93651" name="组合 193650"/>
          <p:cNvGrpSpPr/>
          <p:nvPr/>
        </p:nvGrpSpPr>
        <p:grpSpPr>
          <a:xfrm>
            <a:off x="5708015" y="1676400"/>
            <a:ext cx="1447800" cy="1371600"/>
            <a:chOff x="4176" y="2880"/>
            <a:chExt cx="912" cy="864"/>
          </a:xfrm>
        </p:grpSpPr>
        <p:sp>
          <p:nvSpPr>
            <p:cNvPr id="193652" name="直接连接符 193651"/>
            <p:cNvSpPr/>
            <p:nvPr/>
          </p:nvSpPr>
          <p:spPr>
            <a:xfrm flipH="1">
              <a:off x="4176" y="2880"/>
              <a:ext cx="336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3" name="直接连接符 193652"/>
            <p:cNvSpPr/>
            <p:nvPr/>
          </p:nvSpPr>
          <p:spPr>
            <a:xfrm>
              <a:off x="4800" y="2928"/>
              <a:ext cx="288" cy="240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4" name="直接连接符 193653"/>
            <p:cNvSpPr/>
            <p:nvPr/>
          </p:nvSpPr>
          <p:spPr>
            <a:xfrm flipH="1" flipV="1">
              <a:off x="4224" y="3264"/>
              <a:ext cx="288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5" name="直接连接符 193654"/>
            <p:cNvSpPr/>
            <p:nvPr/>
          </p:nvSpPr>
          <p:spPr>
            <a:xfrm flipH="1">
              <a:off x="4800" y="3264"/>
              <a:ext cx="240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6" name="直接连接符 193655"/>
            <p:cNvSpPr/>
            <p:nvPr/>
          </p:nvSpPr>
          <p:spPr>
            <a:xfrm flipH="1">
              <a:off x="4368" y="3456"/>
              <a:ext cx="192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7" name="直接连接符 193656"/>
            <p:cNvSpPr/>
            <p:nvPr/>
          </p:nvSpPr>
          <p:spPr>
            <a:xfrm>
              <a:off x="4752" y="3456"/>
              <a:ext cx="144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3660" name="椭圆 193659"/>
          <p:cNvSpPr/>
          <p:nvPr/>
        </p:nvSpPr>
        <p:spPr>
          <a:xfrm>
            <a:off x="6089015" y="1219200"/>
            <a:ext cx="762000" cy="1600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3661" name="椭圆形标注 193660"/>
          <p:cNvSpPr/>
          <p:nvPr/>
        </p:nvSpPr>
        <p:spPr>
          <a:xfrm>
            <a:off x="4946015" y="990600"/>
            <a:ext cx="685800" cy="381000"/>
          </a:xfrm>
          <a:prstGeom prst="wedgeEllipseCallout">
            <a:avLst>
              <a:gd name="adj1" fmla="val 112269"/>
              <a:gd name="adj2" fmla="val 109167"/>
            </a:avLst>
          </a:prstGeom>
          <a:gradFill rotWithShape="0">
            <a:gsLst>
              <a:gs pos="0">
                <a:srgbClr val="FFFFFF">
                  <a:gamma/>
                  <a:shade val="81176"/>
                  <a:invGamma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400" b="1">
                <a:latin typeface="宋体" panose="02010600030101010101" pitchFamily="2" charset="-122"/>
              </a:rPr>
              <a:t>V</a:t>
            </a:r>
            <a:r>
              <a:rPr lang="en-US" altLang="zh-CN" sz="2400" b="1" baseline="-25000">
                <a:latin typeface="宋体" panose="02010600030101010101" pitchFamily="2" charset="-122"/>
              </a:rPr>
              <a:t>T</a:t>
            </a:r>
            <a:endParaRPr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4469765" y="4695825"/>
            <a:ext cx="2066925" cy="431800"/>
          </a:xfrm>
          <a:prstGeom prst="wedgeRectCallout">
            <a:avLst>
              <a:gd name="adj1" fmla="val 43056"/>
              <a:gd name="adj2" fmla="val -1373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2"/>
                </a:solidFill>
              </a:rPr>
              <a:t>选取非</a:t>
            </a:r>
            <a:r>
              <a:rPr lang="en-US" altLang="zh-CN">
                <a:solidFill>
                  <a:schemeClr val="accent2"/>
                </a:solidFill>
              </a:rPr>
              <a:t>0</a:t>
            </a:r>
            <a:r>
              <a:rPr lang="zh-CN" altLang="en-US">
                <a:solidFill>
                  <a:schemeClr val="accent2"/>
                </a:solidFill>
              </a:rPr>
              <a:t>最小值</a:t>
            </a:r>
            <a:endParaRPr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163695" y="5206365"/>
          <a:ext cx="4519295" cy="893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60"/>
                <a:gridCol w="593090"/>
                <a:gridCol w="596900"/>
                <a:gridCol w="594995"/>
                <a:gridCol w="596265"/>
                <a:gridCol w="594360"/>
                <a:gridCol w="593725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lowcost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5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5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6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rgbClr val="C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altLang="en-US" sz="1600" b="1">
                        <a:solidFill>
                          <a:srgbClr val="C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标注 6"/>
          <p:cNvSpPr/>
          <p:nvPr/>
        </p:nvSpPr>
        <p:spPr>
          <a:xfrm>
            <a:off x="448945" y="5126990"/>
            <a:ext cx="3222625" cy="1059815"/>
          </a:xfrm>
          <a:prstGeom prst="wedgeRectCallout">
            <a:avLst>
              <a:gd name="adj1" fmla="val 67359"/>
              <a:gd name="adj2" fmla="val -28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2"/>
                </a:solidFill>
              </a:rPr>
              <a:t>将该顶点并入树中（</a:t>
            </a:r>
            <a:r>
              <a:rPr lang="en-US" altLang="zh-CN">
                <a:solidFill>
                  <a:schemeClr val="accent2"/>
                </a:solidFill>
              </a:rPr>
              <a:t>lowcost=0</a:t>
            </a:r>
            <a:r>
              <a:rPr lang="zh-CN" altLang="en-US">
                <a:solidFill>
                  <a:schemeClr val="accent2"/>
                </a:solidFill>
              </a:rPr>
              <a:t>），并用该顶点去重新计算其它顶点到本树的距离</a:t>
            </a:r>
            <a:r>
              <a:rPr lang="en-US" altLang="zh-CN">
                <a:solidFill>
                  <a:schemeClr val="accent2"/>
                </a:solidFill>
              </a:rPr>
              <a:t>lowcost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805" y="4277995"/>
            <a:ext cx="4128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如果（</a:t>
            </a:r>
            <a:r>
              <a:rPr lang="en-US" altLang="zh-CN"/>
              <a:t>v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en-US" altLang="zh-CN" baseline="-25000"/>
              <a:t>x</a:t>
            </a:r>
            <a:r>
              <a:rPr lang="zh-CN" altLang="en-US"/>
              <a:t>）</a:t>
            </a:r>
            <a:r>
              <a:rPr lang="en-US" altLang="zh-CN"/>
              <a:t>&lt;lowcost,</a:t>
            </a:r>
            <a:r>
              <a:rPr lang="zh-CN" altLang="zh-CN"/>
              <a:t>则</a:t>
            </a:r>
            <a:r>
              <a:rPr lang="en-US" altLang="zh-CN"/>
              <a:t>lowcost[x]=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x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,adjvex=x;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6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055" y="1138555"/>
            <a:ext cx="8227695" cy="4881245"/>
          </a:xfrm>
        </p:spPr>
        <p:txBody>
          <a:bodyPr/>
          <a:p>
            <a:r>
              <a:rPr lang="en-US" altLang="zh-CN">
                <a:sym typeface="+mn-ea"/>
              </a:rPr>
              <a:t>prim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举例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  <p:grpSp>
        <p:nvGrpSpPr>
          <p:cNvPr id="193611" name="组合 193610"/>
          <p:cNvGrpSpPr/>
          <p:nvPr/>
        </p:nvGrpSpPr>
        <p:grpSpPr>
          <a:xfrm>
            <a:off x="1039495" y="2801620"/>
            <a:ext cx="2192338" cy="1951038"/>
            <a:chOff x="1056" y="960"/>
            <a:chExt cx="1392" cy="1229"/>
          </a:xfrm>
        </p:grpSpPr>
        <p:grpSp>
          <p:nvGrpSpPr>
            <p:cNvPr id="193612" name="组合 193611"/>
            <p:cNvGrpSpPr/>
            <p:nvPr/>
          </p:nvGrpSpPr>
          <p:grpSpPr>
            <a:xfrm>
              <a:off x="1056" y="960"/>
              <a:ext cx="1392" cy="1229"/>
              <a:chOff x="336" y="1968"/>
              <a:chExt cx="1392" cy="1229"/>
            </a:xfrm>
          </p:grpSpPr>
          <p:grpSp>
            <p:nvGrpSpPr>
              <p:cNvPr id="193613" name="组合 193612"/>
              <p:cNvGrpSpPr/>
              <p:nvPr/>
            </p:nvGrpSpPr>
            <p:grpSpPr>
              <a:xfrm>
                <a:off x="912" y="2448"/>
                <a:ext cx="288" cy="269"/>
                <a:chOff x="1532" y="1657"/>
                <a:chExt cx="288" cy="269"/>
              </a:xfrm>
            </p:grpSpPr>
            <p:sp>
              <p:nvSpPr>
                <p:cNvPr id="193614" name="椭圆 193613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15" name="文本框 193614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2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16" name="组合 193615"/>
              <p:cNvGrpSpPr/>
              <p:nvPr/>
            </p:nvGrpSpPr>
            <p:grpSpPr>
              <a:xfrm>
                <a:off x="912" y="1968"/>
                <a:ext cx="288" cy="269"/>
                <a:chOff x="1532" y="1657"/>
                <a:chExt cx="288" cy="269"/>
              </a:xfrm>
            </p:grpSpPr>
            <p:sp>
              <p:nvSpPr>
                <p:cNvPr id="193617" name="椭圆 193616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18" name="文本框 193617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0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19" name="组合 193618"/>
              <p:cNvGrpSpPr/>
              <p:nvPr/>
            </p:nvGrpSpPr>
            <p:grpSpPr>
              <a:xfrm>
                <a:off x="1440" y="2352"/>
                <a:ext cx="288" cy="269"/>
                <a:chOff x="1532" y="1657"/>
                <a:chExt cx="288" cy="269"/>
              </a:xfrm>
            </p:grpSpPr>
            <p:sp>
              <p:nvSpPr>
                <p:cNvPr id="193620" name="椭圆 193619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21" name="文本框 193620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3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22" name="组合 193621"/>
              <p:cNvGrpSpPr/>
              <p:nvPr/>
            </p:nvGrpSpPr>
            <p:grpSpPr>
              <a:xfrm>
                <a:off x="1200" y="2928"/>
                <a:ext cx="288" cy="269"/>
                <a:chOff x="1532" y="1657"/>
                <a:chExt cx="288" cy="269"/>
              </a:xfrm>
            </p:grpSpPr>
            <p:sp>
              <p:nvSpPr>
                <p:cNvPr id="193623" name="椭圆 193622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24" name="文本框 193623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5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25" name="组合 193624"/>
              <p:cNvGrpSpPr/>
              <p:nvPr/>
            </p:nvGrpSpPr>
            <p:grpSpPr>
              <a:xfrm>
                <a:off x="576" y="2928"/>
                <a:ext cx="288" cy="269"/>
                <a:chOff x="1532" y="1657"/>
                <a:chExt cx="288" cy="269"/>
              </a:xfrm>
            </p:grpSpPr>
            <p:sp>
              <p:nvSpPr>
                <p:cNvPr id="193626" name="椭圆 193625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27" name="文本框 193626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4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93628" name="组合 193627"/>
              <p:cNvGrpSpPr/>
              <p:nvPr/>
            </p:nvGrpSpPr>
            <p:grpSpPr>
              <a:xfrm>
                <a:off x="336" y="2352"/>
                <a:ext cx="288" cy="269"/>
                <a:chOff x="1532" y="1657"/>
                <a:chExt cx="288" cy="269"/>
              </a:xfrm>
            </p:grpSpPr>
            <p:sp>
              <p:nvSpPr>
                <p:cNvPr id="193629" name="椭圆 193628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93630" name="文本框 193629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1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93631" name="直接连接符 193630"/>
              <p:cNvSpPr/>
              <p:nvPr/>
            </p:nvSpPr>
            <p:spPr>
              <a:xfrm flipH="1">
                <a:off x="576" y="2112"/>
                <a:ext cx="336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2" name="直接连接符 193631"/>
              <p:cNvSpPr/>
              <p:nvPr/>
            </p:nvSpPr>
            <p:spPr>
              <a:xfrm>
                <a:off x="1200" y="2160"/>
                <a:ext cx="288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3" name="直接连接符 193632"/>
              <p:cNvSpPr/>
              <p:nvPr/>
            </p:nvSpPr>
            <p:spPr>
              <a:xfrm>
                <a:off x="528" y="2640"/>
                <a:ext cx="144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4" name="直接连接符 193633"/>
              <p:cNvSpPr/>
              <p:nvPr/>
            </p:nvSpPr>
            <p:spPr>
              <a:xfrm flipH="1">
                <a:off x="1392" y="2640"/>
                <a:ext cx="144" cy="336"/>
              </a:xfrm>
              <a:prstGeom prst="line">
                <a:avLst/>
              </a:prstGeom>
              <a:ln w="34925" cap="rnd" cmpd="sng">
                <a:solidFill>
                  <a:srgbClr val="00206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5" name="直接连接符 193634"/>
              <p:cNvSpPr/>
              <p:nvPr/>
            </p:nvSpPr>
            <p:spPr>
              <a:xfrm>
                <a:off x="864" y="3072"/>
                <a:ext cx="336" cy="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6" name="直接连接符 193635"/>
              <p:cNvSpPr/>
              <p:nvPr/>
            </p:nvSpPr>
            <p:spPr>
              <a:xfrm>
                <a:off x="1056" y="2256"/>
                <a:ext cx="0" cy="192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7" name="直接连接符 193636"/>
              <p:cNvSpPr/>
              <p:nvPr/>
            </p:nvSpPr>
            <p:spPr>
              <a:xfrm flipH="1">
                <a:off x="768" y="2688"/>
                <a:ext cx="192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8" name="直接连接符 193637"/>
              <p:cNvSpPr/>
              <p:nvPr/>
            </p:nvSpPr>
            <p:spPr>
              <a:xfrm>
                <a:off x="1152" y="2688"/>
                <a:ext cx="144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39" name="直接连接符 193638"/>
              <p:cNvSpPr/>
              <p:nvPr/>
            </p:nvSpPr>
            <p:spPr>
              <a:xfrm>
                <a:off x="624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640" name="直接连接符 193639"/>
              <p:cNvSpPr/>
              <p:nvPr/>
            </p:nvSpPr>
            <p:spPr>
              <a:xfrm flipH="1">
                <a:off x="1152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3641" name="文本框 193640"/>
            <p:cNvSpPr txBox="1"/>
            <p:nvPr/>
          </p:nvSpPr>
          <p:spPr>
            <a:xfrm>
              <a:off x="1152" y="1632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2" name="文本框 193641"/>
            <p:cNvSpPr txBox="1"/>
            <p:nvPr/>
          </p:nvSpPr>
          <p:spPr>
            <a:xfrm>
              <a:off x="129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3" name="文本框 193642"/>
            <p:cNvSpPr txBox="1"/>
            <p:nvPr/>
          </p:nvSpPr>
          <p:spPr>
            <a:xfrm>
              <a:off x="201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4" name="文本框 193643"/>
            <p:cNvSpPr txBox="1"/>
            <p:nvPr/>
          </p:nvSpPr>
          <p:spPr>
            <a:xfrm>
              <a:off x="2160" y="168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5" name="文本框 193644"/>
            <p:cNvSpPr txBox="1"/>
            <p:nvPr/>
          </p:nvSpPr>
          <p:spPr>
            <a:xfrm>
              <a:off x="1632" y="120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6" name="文本框 193645"/>
            <p:cNvSpPr txBox="1"/>
            <p:nvPr/>
          </p:nvSpPr>
          <p:spPr>
            <a:xfrm>
              <a:off x="1440" y="153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7" name="文本框 193646"/>
            <p:cNvSpPr txBox="1"/>
            <p:nvPr/>
          </p:nvSpPr>
          <p:spPr>
            <a:xfrm>
              <a:off x="192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8" name="文本框 193647"/>
            <p:cNvSpPr txBox="1"/>
            <p:nvPr/>
          </p:nvSpPr>
          <p:spPr>
            <a:xfrm>
              <a:off x="144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49" name="文本框 193648"/>
            <p:cNvSpPr txBox="1"/>
            <p:nvPr/>
          </p:nvSpPr>
          <p:spPr>
            <a:xfrm>
              <a:off x="1920" y="158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93650" name="文本框 193649"/>
            <p:cNvSpPr txBox="1"/>
            <p:nvPr/>
          </p:nvSpPr>
          <p:spPr>
            <a:xfrm>
              <a:off x="1680" y="182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93651" name="组合 193650"/>
          <p:cNvGrpSpPr/>
          <p:nvPr/>
        </p:nvGrpSpPr>
        <p:grpSpPr>
          <a:xfrm>
            <a:off x="1420495" y="3030220"/>
            <a:ext cx="1447800" cy="1371600"/>
            <a:chOff x="4176" y="2880"/>
            <a:chExt cx="912" cy="864"/>
          </a:xfrm>
        </p:grpSpPr>
        <p:sp>
          <p:nvSpPr>
            <p:cNvPr id="193652" name="直接连接符 193651"/>
            <p:cNvSpPr/>
            <p:nvPr/>
          </p:nvSpPr>
          <p:spPr>
            <a:xfrm flipH="1">
              <a:off x="4176" y="2880"/>
              <a:ext cx="336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3" name="直接连接符 193652"/>
            <p:cNvSpPr/>
            <p:nvPr/>
          </p:nvSpPr>
          <p:spPr>
            <a:xfrm>
              <a:off x="4800" y="2928"/>
              <a:ext cx="288" cy="240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4" name="直接连接符 193653"/>
            <p:cNvSpPr/>
            <p:nvPr/>
          </p:nvSpPr>
          <p:spPr>
            <a:xfrm flipH="1" flipV="1">
              <a:off x="4224" y="3264"/>
              <a:ext cx="288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5" name="直接连接符 193654"/>
            <p:cNvSpPr/>
            <p:nvPr/>
          </p:nvSpPr>
          <p:spPr>
            <a:xfrm flipH="1">
              <a:off x="4800" y="3264"/>
              <a:ext cx="240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6" name="直接连接符 193655"/>
            <p:cNvSpPr/>
            <p:nvPr/>
          </p:nvSpPr>
          <p:spPr>
            <a:xfrm flipH="1">
              <a:off x="4368" y="3456"/>
              <a:ext cx="192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57" name="直接连接符 193656"/>
            <p:cNvSpPr/>
            <p:nvPr/>
          </p:nvSpPr>
          <p:spPr>
            <a:xfrm>
              <a:off x="4752" y="3456"/>
              <a:ext cx="144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3661" name="椭圆形标注 193660"/>
          <p:cNvSpPr/>
          <p:nvPr/>
        </p:nvSpPr>
        <p:spPr>
          <a:xfrm>
            <a:off x="658495" y="2344420"/>
            <a:ext cx="685800" cy="381000"/>
          </a:xfrm>
          <a:prstGeom prst="wedgeEllipseCallout">
            <a:avLst>
              <a:gd name="adj1" fmla="val 112269"/>
              <a:gd name="adj2" fmla="val 109167"/>
            </a:avLst>
          </a:prstGeom>
          <a:gradFill rotWithShape="0">
            <a:gsLst>
              <a:gs pos="0">
                <a:srgbClr val="FFFFFF">
                  <a:gamma/>
                  <a:shade val="81176"/>
                  <a:invGamma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400" b="1">
                <a:latin typeface="宋体" panose="02010600030101010101" pitchFamily="2" charset="-122"/>
              </a:rPr>
              <a:t>V</a:t>
            </a:r>
            <a:r>
              <a:rPr lang="en-US" altLang="zh-CN" sz="2400" b="1" baseline="-25000">
                <a:latin typeface="宋体" panose="02010600030101010101" pitchFamily="2" charset="-122"/>
              </a:rPr>
              <a:t>T</a:t>
            </a:r>
            <a:endParaRPr lang="en-US" altLang="zh-CN" sz="2400" b="1" baseline="-25000"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9865" y="5126355"/>
          <a:ext cx="4519295" cy="893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60"/>
                <a:gridCol w="593090"/>
                <a:gridCol w="596900"/>
                <a:gridCol w="594995"/>
                <a:gridCol w="596265"/>
                <a:gridCol w="594360"/>
                <a:gridCol w="593725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5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lowcost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1">
                        <a:solidFill>
                          <a:schemeClr val="accent2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6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任意多边形 11"/>
          <p:cNvSpPr/>
          <p:nvPr/>
        </p:nvSpPr>
        <p:spPr>
          <a:xfrm>
            <a:off x="1739265" y="2367915"/>
            <a:ext cx="1370965" cy="2594610"/>
          </a:xfrm>
          <a:custGeom>
            <a:avLst/>
            <a:gdLst>
              <a:gd name="connisteX0" fmla="*/ 59384 w 1371124"/>
              <a:gd name="connsiteY0" fmla="*/ 347329 h 2594912"/>
              <a:gd name="connisteX1" fmla="*/ 68274 w 1371124"/>
              <a:gd name="connsiteY1" fmla="*/ 1728454 h 2594912"/>
              <a:gd name="connisteX2" fmla="*/ 767409 w 1371124"/>
              <a:gd name="connsiteY2" fmla="*/ 2536809 h 2594912"/>
              <a:gd name="connisteX3" fmla="*/ 1357959 w 1371124"/>
              <a:gd name="connsiteY3" fmla="*/ 2391394 h 2594912"/>
              <a:gd name="connisteX4" fmla="*/ 1103959 w 1371124"/>
              <a:gd name="connsiteY4" fmla="*/ 1718929 h 2594912"/>
              <a:gd name="connisteX5" fmla="*/ 785824 w 1371124"/>
              <a:gd name="connsiteY5" fmla="*/ 1410319 h 2594912"/>
              <a:gd name="connisteX6" fmla="*/ 758519 w 1371124"/>
              <a:gd name="connsiteY6" fmla="*/ 311134 h 2594912"/>
              <a:gd name="connisteX7" fmla="*/ 349579 w 1371124"/>
              <a:gd name="connsiteY7" fmla="*/ 2524 h 2594912"/>
              <a:gd name="connisteX8" fmla="*/ 40969 w 1371124"/>
              <a:gd name="connsiteY8" fmla="*/ 384159 h 25949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371125" h="2594912">
                <a:moveTo>
                  <a:pt x="59385" y="347330"/>
                </a:moveTo>
                <a:cubicBezTo>
                  <a:pt x="47320" y="607680"/>
                  <a:pt x="-73330" y="1290305"/>
                  <a:pt x="68275" y="1728455"/>
                </a:cubicBezTo>
                <a:cubicBezTo>
                  <a:pt x="209880" y="2166605"/>
                  <a:pt x="509600" y="2404095"/>
                  <a:pt x="767410" y="2536810"/>
                </a:cubicBezTo>
                <a:cubicBezTo>
                  <a:pt x="1025220" y="2669525"/>
                  <a:pt x="1290650" y="2555225"/>
                  <a:pt x="1357960" y="2391395"/>
                </a:cubicBezTo>
                <a:cubicBezTo>
                  <a:pt x="1425270" y="2227565"/>
                  <a:pt x="1218260" y="1915145"/>
                  <a:pt x="1103960" y="1718930"/>
                </a:cubicBezTo>
                <a:cubicBezTo>
                  <a:pt x="989660" y="1522715"/>
                  <a:pt x="855040" y="1691625"/>
                  <a:pt x="785825" y="1410320"/>
                </a:cubicBezTo>
                <a:cubicBezTo>
                  <a:pt x="716610" y="1129015"/>
                  <a:pt x="845515" y="592440"/>
                  <a:pt x="758520" y="311135"/>
                </a:cubicBezTo>
                <a:cubicBezTo>
                  <a:pt x="671525" y="29830"/>
                  <a:pt x="493090" y="-12080"/>
                  <a:pt x="349580" y="2525"/>
                </a:cubicBezTo>
                <a:cubicBezTo>
                  <a:pt x="206070" y="17130"/>
                  <a:pt x="94310" y="301610"/>
                  <a:pt x="40970" y="38416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645150" y="2012315"/>
            <a:ext cx="2192338" cy="1951038"/>
            <a:chOff x="1056" y="960"/>
            <a:chExt cx="1392" cy="1229"/>
          </a:xfrm>
        </p:grpSpPr>
        <p:grpSp>
          <p:nvGrpSpPr>
            <p:cNvPr id="14" name="组合 13"/>
            <p:cNvGrpSpPr/>
            <p:nvPr/>
          </p:nvGrpSpPr>
          <p:grpSpPr>
            <a:xfrm>
              <a:off x="1056" y="960"/>
              <a:ext cx="1392" cy="1229"/>
              <a:chOff x="336" y="1968"/>
              <a:chExt cx="1392" cy="122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912" y="2448"/>
                <a:ext cx="288" cy="269"/>
                <a:chOff x="1532" y="1657"/>
                <a:chExt cx="288" cy="269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2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912" y="1968"/>
                <a:ext cx="288" cy="269"/>
                <a:chOff x="1532" y="1657"/>
                <a:chExt cx="288" cy="269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0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40" y="2352"/>
                <a:ext cx="288" cy="269"/>
                <a:chOff x="1532" y="1657"/>
                <a:chExt cx="288" cy="269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3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200" y="2928"/>
                <a:ext cx="288" cy="269"/>
                <a:chOff x="1532" y="1657"/>
                <a:chExt cx="288" cy="269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5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576" y="2928"/>
                <a:ext cx="288" cy="269"/>
                <a:chOff x="1532" y="1657"/>
                <a:chExt cx="288" cy="269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4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336" y="2352"/>
                <a:ext cx="288" cy="269"/>
                <a:chOff x="1532" y="1657"/>
                <a:chExt cx="288" cy="269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1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33" name="直接连接符 32"/>
              <p:cNvSpPr/>
              <p:nvPr/>
            </p:nvSpPr>
            <p:spPr>
              <a:xfrm flipH="1">
                <a:off x="576" y="2112"/>
                <a:ext cx="336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直接连接符 33"/>
              <p:cNvSpPr/>
              <p:nvPr/>
            </p:nvSpPr>
            <p:spPr>
              <a:xfrm>
                <a:off x="1200" y="2160"/>
                <a:ext cx="288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直接连接符 34"/>
              <p:cNvSpPr/>
              <p:nvPr/>
            </p:nvSpPr>
            <p:spPr>
              <a:xfrm>
                <a:off x="528" y="2640"/>
                <a:ext cx="144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直接连接符 35"/>
              <p:cNvSpPr/>
              <p:nvPr/>
            </p:nvSpPr>
            <p:spPr>
              <a:xfrm flipH="1">
                <a:off x="1392" y="2640"/>
                <a:ext cx="144" cy="336"/>
              </a:xfrm>
              <a:prstGeom prst="line">
                <a:avLst/>
              </a:prstGeom>
              <a:ln w="31750" cap="rnd" cmpd="sng">
                <a:solidFill>
                  <a:srgbClr val="00206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" name="直接连接符 36"/>
              <p:cNvSpPr/>
              <p:nvPr/>
            </p:nvSpPr>
            <p:spPr>
              <a:xfrm>
                <a:off x="864" y="3072"/>
                <a:ext cx="336" cy="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" name="直接连接符 37"/>
              <p:cNvSpPr/>
              <p:nvPr/>
            </p:nvSpPr>
            <p:spPr>
              <a:xfrm>
                <a:off x="1056" y="2256"/>
                <a:ext cx="0" cy="192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直接连接符 38"/>
              <p:cNvSpPr/>
              <p:nvPr/>
            </p:nvSpPr>
            <p:spPr>
              <a:xfrm flipH="1">
                <a:off x="768" y="2688"/>
                <a:ext cx="192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直接连接符 39"/>
              <p:cNvSpPr/>
              <p:nvPr/>
            </p:nvSpPr>
            <p:spPr>
              <a:xfrm>
                <a:off x="1152" y="2688"/>
                <a:ext cx="144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直接连接符 40"/>
              <p:cNvSpPr/>
              <p:nvPr/>
            </p:nvSpPr>
            <p:spPr>
              <a:xfrm>
                <a:off x="624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直接连接符 41"/>
              <p:cNvSpPr/>
              <p:nvPr/>
            </p:nvSpPr>
            <p:spPr>
              <a:xfrm flipH="1">
                <a:off x="1152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3" name="文本框 42"/>
            <p:cNvSpPr txBox="1"/>
            <p:nvPr/>
          </p:nvSpPr>
          <p:spPr>
            <a:xfrm>
              <a:off x="1152" y="1632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9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1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60" y="168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32" y="120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40" y="153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92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4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20" y="158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80" y="182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26150" y="2240915"/>
            <a:ext cx="1447800" cy="1371600"/>
            <a:chOff x="4176" y="2880"/>
            <a:chExt cx="912" cy="864"/>
          </a:xfrm>
        </p:grpSpPr>
        <p:sp>
          <p:nvSpPr>
            <p:cNvPr id="54" name="直接连接符 53"/>
            <p:cNvSpPr/>
            <p:nvPr/>
          </p:nvSpPr>
          <p:spPr>
            <a:xfrm flipH="1">
              <a:off x="4176" y="2880"/>
              <a:ext cx="336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" name="直接连接符 54"/>
            <p:cNvSpPr/>
            <p:nvPr/>
          </p:nvSpPr>
          <p:spPr>
            <a:xfrm>
              <a:off x="4800" y="2928"/>
              <a:ext cx="288" cy="240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" name="直接连接符 55"/>
            <p:cNvSpPr/>
            <p:nvPr/>
          </p:nvSpPr>
          <p:spPr>
            <a:xfrm flipH="1" flipV="1">
              <a:off x="4224" y="3264"/>
              <a:ext cx="288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" name="直接连接符 56"/>
            <p:cNvSpPr/>
            <p:nvPr/>
          </p:nvSpPr>
          <p:spPr>
            <a:xfrm flipH="1">
              <a:off x="4800" y="3264"/>
              <a:ext cx="240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" name="直接连接符 57"/>
            <p:cNvSpPr/>
            <p:nvPr/>
          </p:nvSpPr>
          <p:spPr>
            <a:xfrm flipH="1">
              <a:off x="4368" y="3456"/>
              <a:ext cx="192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" name="直接连接符 58"/>
            <p:cNvSpPr/>
            <p:nvPr/>
          </p:nvSpPr>
          <p:spPr>
            <a:xfrm>
              <a:off x="4752" y="3456"/>
              <a:ext cx="144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0" name="椭圆形标注 59"/>
          <p:cNvSpPr/>
          <p:nvPr/>
        </p:nvSpPr>
        <p:spPr>
          <a:xfrm>
            <a:off x="5264150" y="1555115"/>
            <a:ext cx="685800" cy="381000"/>
          </a:xfrm>
          <a:prstGeom prst="wedgeEllipseCallout">
            <a:avLst>
              <a:gd name="adj1" fmla="val 112269"/>
              <a:gd name="adj2" fmla="val 109167"/>
            </a:avLst>
          </a:prstGeom>
          <a:gradFill rotWithShape="0">
            <a:gsLst>
              <a:gs pos="0">
                <a:srgbClr val="FFFFFF">
                  <a:gamma/>
                  <a:shade val="81176"/>
                  <a:invGamma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400" b="1">
                <a:latin typeface="宋体" panose="02010600030101010101" pitchFamily="2" charset="-122"/>
              </a:rPr>
              <a:t>V</a:t>
            </a:r>
            <a:r>
              <a:rPr lang="en-US" altLang="zh-CN" sz="2400" b="1" baseline="-25000">
                <a:latin typeface="宋体" panose="02010600030101010101" pitchFamily="2" charset="-122"/>
              </a:rPr>
              <a:t>T</a:t>
            </a:r>
            <a:endParaRPr lang="en-US" altLang="zh-CN" sz="2400" b="1" baseline="-25000">
              <a:latin typeface="宋体" panose="02010600030101010101" pitchFamily="2" charset="-122"/>
            </a:endParaRPr>
          </a:p>
        </p:txBody>
      </p:sp>
      <p:graphicFrame>
        <p:nvGraphicFramePr>
          <p:cNvPr id="62" name="表格 61"/>
          <p:cNvGraphicFramePr/>
          <p:nvPr>
            <p:custDataLst>
              <p:tags r:id="rId2"/>
            </p:custDataLst>
          </p:nvPr>
        </p:nvGraphicFramePr>
        <p:xfrm>
          <a:off x="4275455" y="4265295"/>
          <a:ext cx="4519295" cy="893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60"/>
                <a:gridCol w="593090"/>
                <a:gridCol w="596900"/>
                <a:gridCol w="594995"/>
                <a:gridCol w="596265"/>
                <a:gridCol w="594360"/>
                <a:gridCol w="593725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5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lowcost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en-US" sz="1600" b="1">
                        <a:solidFill>
                          <a:srgbClr val="C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6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任意多边形 62"/>
          <p:cNvSpPr/>
          <p:nvPr/>
        </p:nvSpPr>
        <p:spPr>
          <a:xfrm>
            <a:off x="6363970" y="1727835"/>
            <a:ext cx="1751965" cy="2546985"/>
          </a:xfrm>
          <a:custGeom>
            <a:avLst/>
            <a:gdLst>
              <a:gd name="connisteX0" fmla="*/ 52321 w 1752050"/>
              <a:gd name="connsiteY0" fmla="*/ 251933 h 2547009"/>
              <a:gd name="connisteX1" fmla="*/ 98041 w 1752050"/>
              <a:gd name="connsiteY1" fmla="*/ 1296508 h 2547009"/>
              <a:gd name="connisteX2" fmla="*/ 543176 w 1752050"/>
              <a:gd name="connsiteY2" fmla="*/ 2341083 h 2547009"/>
              <a:gd name="connisteX3" fmla="*/ 1351531 w 1752050"/>
              <a:gd name="connsiteY3" fmla="*/ 2377278 h 2547009"/>
              <a:gd name="connisteX4" fmla="*/ 1705861 w 1752050"/>
              <a:gd name="connsiteY4" fmla="*/ 959958 h 2547009"/>
              <a:gd name="connisteX5" fmla="*/ 560956 w 1752050"/>
              <a:gd name="connsiteY5" fmla="*/ 70323 h 2547009"/>
              <a:gd name="connisteX6" fmla="*/ 52321 w 1752050"/>
              <a:gd name="connsiteY6" fmla="*/ 251933 h 25470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752050" h="2547010">
                <a:moveTo>
                  <a:pt x="52322" y="251934"/>
                </a:moveTo>
                <a:cubicBezTo>
                  <a:pt x="-40388" y="497044"/>
                  <a:pt x="-383" y="878679"/>
                  <a:pt x="98042" y="1296509"/>
                </a:cubicBezTo>
                <a:cubicBezTo>
                  <a:pt x="196467" y="1714339"/>
                  <a:pt x="292352" y="2125184"/>
                  <a:pt x="543177" y="2341084"/>
                </a:cubicBezTo>
                <a:cubicBezTo>
                  <a:pt x="794002" y="2556984"/>
                  <a:pt x="1119122" y="2653504"/>
                  <a:pt x="1351532" y="2377279"/>
                </a:cubicBezTo>
                <a:cubicBezTo>
                  <a:pt x="1583942" y="2101054"/>
                  <a:pt x="1863977" y="1421604"/>
                  <a:pt x="1705862" y="959959"/>
                </a:cubicBezTo>
                <a:cubicBezTo>
                  <a:pt x="1547747" y="498314"/>
                  <a:pt x="891792" y="211929"/>
                  <a:pt x="560957" y="70324"/>
                </a:cubicBezTo>
                <a:cubicBezTo>
                  <a:pt x="230122" y="-71281"/>
                  <a:pt x="145032" y="6824"/>
                  <a:pt x="52322" y="251934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61" grpId="0" bldLvl="0" animBg="1"/>
      <p:bldP spid="6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055" y="1138555"/>
            <a:ext cx="8227695" cy="4881245"/>
          </a:xfrm>
        </p:spPr>
        <p:txBody>
          <a:bodyPr/>
          <a:p>
            <a:r>
              <a:rPr lang="en-US" altLang="zh-CN">
                <a:sym typeface="+mn-ea"/>
              </a:rPr>
              <a:t>prim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举例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62560" y="4871720"/>
          <a:ext cx="4519295" cy="893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60"/>
                <a:gridCol w="593090"/>
                <a:gridCol w="596900"/>
                <a:gridCol w="594995"/>
                <a:gridCol w="596265"/>
                <a:gridCol w="594360"/>
                <a:gridCol w="593725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lowcost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altLang="en-US" sz="1600" b="1">
                        <a:solidFill>
                          <a:srgbClr val="C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012190" y="2514600"/>
            <a:ext cx="2192338" cy="1951038"/>
            <a:chOff x="1056" y="960"/>
            <a:chExt cx="1392" cy="1229"/>
          </a:xfrm>
        </p:grpSpPr>
        <p:grpSp>
          <p:nvGrpSpPr>
            <p:cNvPr id="14" name="组合 13"/>
            <p:cNvGrpSpPr/>
            <p:nvPr/>
          </p:nvGrpSpPr>
          <p:grpSpPr>
            <a:xfrm>
              <a:off x="1056" y="960"/>
              <a:ext cx="1392" cy="1229"/>
              <a:chOff x="336" y="1968"/>
              <a:chExt cx="1392" cy="122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912" y="2448"/>
                <a:ext cx="288" cy="269"/>
                <a:chOff x="1532" y="1657"/>
                <a:chExt cx="288" cy="269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2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912" y="1968"/>
                <a:ext cx="288" cy="269"/>
                <a:chOff x="1532" y="1657"/>
                <a:chExt cx="288" cy="269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0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40" y="2352"/>
                <a:ext cx="288" cy="269"/>
                <a:chOff x="1532" y="1657"/>
                <a:chExt cx="288" cy="269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3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200" y="2928"/>
                <a:ext cx="288" cy="269"/>
                <a:chOff x="1532" y="1657"/>
                <a:chExt cx="288" cy="269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5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576" y="2928"/>
                <a:ext cx="288" cy="269"/>
                <a:chOff x="1532" y="1657"/>
                <a:chExt cx="288" cy="269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4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336" y="2352"/>
                <a:ext cx="288" cy="269"/>
                <a:chOff x="1532" y="1657"/>
                <a:chExt cx="288" cy="269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1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33" name="直接连接符 32"/>
              <p:cNvSpPr/>
              <p:nvPr/>
            </p:nvSpPr>
            <p:spPr>
              <a:xfrm flipH="1">
                <a:off x="576" y="2112"/>
                <a:ext cx="336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直接连接符 33"/>
              <p:cNvSpPr/>
              <p:nvPr/>
            </p:nvSpPr>
            <p:spPr>
              <a:xfrm>
                <a:off x="1200" y="2160"/>
                <a:ext cx="288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直接连接符 34"/>
              <p:cNvSpPr/>
              <p:nvPr/>
            </p:nvSpPr>
            <p:spPr>
              <a:xfrm>
                <a:off x="528" y="2640"/>
                <a:ext cx="144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直接连接符 35"/>
              <p:cNvSpPr/>
              <p:nvPr/>
            </p:nvSpPr>
            <p:spPr>
              <a:xfrm flipH="1">
                <a:off x="1392" y="2640"/>
                <a:ext cx="144" cy="336"/>
              </a:xfrm>
              <a:prstGeom prst="line">
                <a:avLst/>
              </a:prstGeom>
              <a:ln w="34925" cap="rnd" cmpd="sng">
                <a:solidFill>
                  <a:srgbClr val="00206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" name="直接连接符 36"/>
              <p:cNvSpPr/>
              <p:nvPr/>
            </p:nvSpPr>
            <p:spPr>
              <a:xfrm>
                <a:off x="864" y="3072"/>
                <a:ext cx="336" cy="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" name="直接连接符 37"/>
              <p:cNvSpPr/>
              <p:nvPr/>
            </p:nvSpPr>
            <p:spPr>
              <a:xfrm>
                <a:off x="1056" y="2256"/>
                <a:ext cx="0" cy="192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直接连接符 38"/>
              <p:cNvSpPr/>
              <p:nvPr/>
            </p:nvSpPr>
            <p:spPr>
              <a:xfrm flipH="1">
                <a:off x="768" y="2688"/>
                <a:ext cx="192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直接连接符 39"/>
              <p:cNvSpPr/>
              <p:nvPr/>
            </p:nvSpPr>
            <p:spPr>
              <a:xfrm>
                <a:off x="1152" y="2688"/>
                <a:ext cx="144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直接连接符 40"/>
              <p:cNvSpPr/>
              <p:nvPr/>
            </p:nvSpPr>
            <p:spPr>
              <a:xfrm>
                <a:off x="624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直接连接符 41"/>
              <p:cNvSpPr/>
              <p:nvPr/>
            </p:nvSpPr>
            <p:spPr>
              <a:xfrm flipH="1">
                <a:off x="1152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3" name="文本框 42"/>
            <p:cNvSpPr txBox="1"/>
            <p:nvPr/>
          </p:nvSpPr>
          <p:spPr>
            <a:xfrm>
              <a:off x="1152" y="1632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9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1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60" y="168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32" y="120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40" y="153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92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4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20" y="158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80" y="182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393190" y="2743200"/>
            <a:ext cx="1447800" cy="1371600"/>
            <a:chOff x="4176" y="2880"/>
            <a:chExt cx="912" cy="864"/>
          </a:xfrm>
        </p:grpSpPr>
        <p:sp>
          <p:nvSpPr>
            <p:cNvPr id="54" name="直接连接符 53"/>
            <p:cNvSpPr/>
            <p:nvPr/>
          </p:nvSpPr>
          <p:spPr>
            <a:xfrm flipH="1">
              <a:off x="4176" y="2880"/>
              <a:ext cx="336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" name="直接连接符 54"/>
            <p:cNvSpPr/>
            <p:nvPr/>
          </p:nvSpPr>
          <p:spPr>
            <a:xfrm>
              <a:off x="4800" y="2928"/>
              <a:ext cx="288" cy="240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" name="直接连接符 55"/>
            <p:cNvSpPr/>
            <p:nvPr/>
          </p:nvSpPr>
          <p:spPr>
            <a:xfrm flipH="1" flipV="1">
              <a:off x="4224" y="3264"/>
              <a:ext cx="288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" name="直接连接符 56"/>
            <p:cNvSpPr/>
            <p:nvPr/>
          </p:nvSpPr>
          <p:spPr>
            <a:xfrm flipH="1">
              <a:off x="4800" y="3264"/>
              <a:ext cx="240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" name="直接连接符 57"/>
            <p:cNvSpPr/>
            <p:nvPr/>
          </p:nvSpPr>
          <p:spPr>
            <a:xfrm flipH="1">
              <a:off x="4368" y="3456"/>
              <a:ext cx="192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" name="直接连接符 58"/>
            <p:cNvSpPr/>
            <p:nvPr/>
          </p:nvSpPr>
          <p:spPr>
            <a:xfrm>
              <a:off x="4752" y="3456"/>
              <a:ext cx="144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0" name="椭圆形标注 59"/>
          <p:cNvSpPr/>
          <p:nvPr/>
        </p:nvSpPr>
        <p:spPr>
          <a:xfrm>
            <a:off x="631190" y="2057400"/>
            <a:ext cx="685800" cy="381000"/>
          </a:xfrm>
          <a:prstGeom prst="wedgeEllipseCallout">
            <a:avLst>
              <a:gd name="adj1" fmla="val 112269"/>
              <a:gd name="adj2" fmla="val 109167"/>
            </a:avLst>
          </a:prstGeom>
          <a:gradFill rotWithShape="0">
            <a:gsLst>
              <a:gs pos="0">
                <a:srgbClr val="FFFFFF">
                  <a:gamma/>
                  <a:shade val="81176"/>
                  <a:invGamma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400" b="1">
                <a:latin typeface="宋体" panose="02010600030101010101" pitchFamily="2" charset="-122"/>
              </a:rPr>
              <a:t>V</a:t>
            </a:r>
            <a:r>
              <a:rPr lang="en-US" altLang="zh-CN" sz="2400" b="1" baseline="-25000">
                <a:latin typeface="宋体" panose="02010600030101010101" pitchFamily="2" charset="-122"/>
              </a:rPr>
              <a:t>T</a:t>
            </a:r>
            <a:endParaRPr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821055" y="2229485"/>
            <a:ext cx="2620010" cy="2422525"/>
          </a:xfrm>
          <a:custGeom>
            <a:avLst/>
            <a:gdLst>
              <a:gd name="connisteX0" fmla="*/ 1031892 w 2619801"/>
              <a:gd name="connsiteY0" fmla="*/ 267881 h 2422709"/>
              <a:gd name="connisteX1" fmla="*/ 1077612 w 2619801"/>
              <a:gd name="connsiteY1" fmla="*/ 994321 h 2422709"/>
              <a:gd name="connisteX2" fmla="*/ 495952 w 2619801"/>
              <a:gd name="connsiteY2" fmla="*/ 831126 h 2422709"/>
              <a:gd name="connisteX3" fmla="*/ 87647 w 2619801"/>
              <a:gd name="connsiteY3" fmla="*/ 858431 h 2422709"/>
              <a:gd name="connisteX4" fmla="*/ 87647 w 2619801"/>
              <a:gd name="connsiteY4" fmla="*/ 1403261 h 2422709"/>
              <a:gd name="connisteX5" fmla="*/ 822977 w 2619801"/>
              <a:gd name="connsiteY5" fmla="*/ 1485176 h 2422709"/>
              <a:gd name="connisteX6" fmla="*/ 1204612 w 2619801"/>
              <a:gd name="connsiteY6" fmla="*/ 1548676 h 2422709"/>
              <a:gd name="connisteX7" fmla="*/ 1395747 w 2619801"/>
              <a:gd name="connsiteY7" fmla="*/ 2057311 h 2422709"/>
              <a:gd name="connisteX8" fmla="*/ 1767857 w 2619801"/>
              <a:gd name="connsiteY8" fmla="*/ 2420531 h 2422709"/>
              <a:gd name="connisteX9" fmla="*/ 2204102 w 2619801"/>
              <a:gd name="connsiteY9" fmla="*/ 2166531 h 2422709"/>
              <a:gd name="connisteX10" fmla="*/ 2140602 w 2619801"/>
              <a:gd name="connsiteY10" fmla="*/ 1757591 h 2422709"/>
              <a:gd name="connisteX11" fmla="*/ 1731662 w 2619801"/>
              <a:gd name="connsiteY11" fmla="*/ 1448981 h 2422709"/>
              <a:gd name="connisteX12" fmla="*/ 2512712 w 2619801"/>
              <a:gd name="connsiteY12" fmla="*/ 1439456 h 2422709"/>
              <a:gd name="connisteX13" fmla="*/ 2476517 w 2619801"/>
              <a:gd name="connsiteY13" fmla="*/ 794931 h 2422709"/>
              <a:gd name="connisteX14" fmla="*/ 1595137 w 2619801"/>
              <a:gd name="connsiteY14" fmla="*/ 994321 h 2422709"/>
              <a:gd name="connisteX15" fmla="*/ 1668162 w 2619801"/>
              <a:gd name="connsiteY15" fmla="*/ 694601 h 2422709"/>
              <a:gd name="connisteX16" fmla="*/ 1550052 w 2619801"/>
              <a:gd name="connsiteY16" fmla="*/ 168186 h 2422709"/>
              <a:gd name="connisteX17" fmla="*/ 1150002 w 2619801"/>
              <a:gd name="connsiteY17" fmla="*/ 4356 h 2422709"/>
              <a:gd name="connisteX18" fmla="*/ 1031892 w 2619801"/>
              <a:gd name="connsiteY18" fmla="*/ 267881 h 24227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2619802" h="2422709">
                <a:moveTo>
                  <a:pt x="1031892" y="267882"/>
                </a:moveTo>
                <a:cubicBezTo>
                  <a:pt x="1017287" y="466002"/>
                  <a:pt x="1184927" y="881927"/>
                  <a:pt x="1077612" y="994322"/>
                </a:cubicBezTo>
                <a:cubicBezTo>
                  <a:pt x="970297" y="1106717"/>
                  <a:pt x="694072" y="858432"/>
                  <a:pt x="495952" y="831127"/>
                </a:cubicBezTo>
                <a:cubicBezTo>
                  <a:pt x="297832" y="803822"/>
                  <a:pt x="169562" y="744132"/>
                  <a:pt x="87647" y="858432"/>
                </a:cubicBezTo>
                <a:cubicBezTo>
                  <a:pt x="5732" y="972732"/>
                  <a:pt x="-59673" y="1278167"/>
                  <a:pt x="87647" y="1403262"/>
                </a:cubicBezTo>
                <a:cubicBezTo>
                  <a:pt x="234967" y="1528357"/>
                  <a:pt x="599457" y="1455967"/>
                  <a:pt x="822977" y="1485177"/>
                </a:cubicBezTo>
                <a:cubicBezTo>
                  <a:pt x="1046497" y="1514387"/>
                  <a:pt x="1090312" y="1434377"/>
                  <a:pt x="1204612" y="1548677"/>
                </a:cubicBezTo>
                <a:cubicBezTo>
                  <a:pt x="1318912" y="1662977"/>
                  <a:pt x="1283352" y="1882687"/>
                  <a:pt x="1395747" y="2057312"/>
                </a:cubicBezTo>
                <a:cubicBezTo>
                  <a:pt x="1508142" y="2231937"/>
                  <a:pt x="1605932" y="2398942"/>
                  <a:pt x="1767857" y="2420532"/>
                </a:cubicBezTo>
                <a:cubicBezTo>
                  <a:pt x="1929782" y="2442122"/>
                  <a:pt x="2129807" y="2299247"/>
                  <a:pt x="2204102" y="2166532"/>
                </a:cubicBezTo>
                <a:cubicBezTo>
                  <a:pt x="2278397" y="2033817"/>
                  <a:pt x="2235217" y="1901102"/>
                  <a:pt x="2140602" y="1757592"/>
                </a:cubicBezTo>
                <a:cubicBezTo>
                  <a:pt x="2045987" y="1614082"/>
                  <a:pt x="1657367" y="1512482"/>
                  <a:pt x="1731662" y="1448982"/>
                </a:cubicBezTo>
                <a:cubicBezTo>
                  <a:pt x="1805957" y="1385482"/>
                  <a:pt x="2363487" y="1570267"/>
                  <a:pt x="2512712" y="1439457"/>
                </a:cubicBezTo>
                <a:cubicBezTo>
                  <a:pt x="2661937" y="1308647"/>
                  <a:pt x="2660032" y="883832"/>
                  <a:pt x="2476517" y="794932"/>
                </a:cubicBezTo>
                <a:cubicBezTo>
                  <a:pt x="2293002" y="706032"/>
                  <a:pt x="1757062" y="1014642"/>
                  <a:pt x="1595137" y="994322"/>
                </a:cubicBezTo>
                <a:cubicBezTo>
                  <a:pt x="1433212" y="974002"/>
                  <a:pt x="1677052" y="859702"/>
                  <a:pt x="1668162" y="694602"/>
                </a:cubicBezTo>
                <a:cubicBezTo>
                  <a:pt x="1659272" y="529502"/>
                  <a:pt x="1653557" y="305982"/>
                  <a:pt x="1550052" y="168187"/>
                </a:cubicBezTo>
                <a:cubicBezTo>
                  <a:pt x="1446547" y="30392"/>
                  <a:pt x="1253507" y="-15328"/>
                  <a:pt x="1150002" y="4357"/>
                </a:cubicBezTo>
                <a:cubicBezTo>
                  <a:pt x="1046497" y="24042"/>
                  <a:pt x="1046497" y="69762"/>
                  <a:pt x="1031892" y="267882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589905" y="2229485"/>
            <a:ext cx="2192338" cy="1951038"/>
            <a:chOff x="1056" y="960"/>
            <a:chExt cx="1392" cy="1229"/>
          </a:xfrm>
        </p:grpSpPr>
        <p:grpSp>
          <p:nvGrpSpPr>
            <p:cNvPr id="8" name="组合 7"/>
            <p:cNvGrpSpPr/>
            <p:nvPr/>
          </p:nvGrpSpPr>
          <p:grpSpPr>
            <a:xfrm>
              <a:off x="1056" y="960"/>
              <a:ext cx="1392" cy="1229"/>
              <a:chOff x="336" y="1968"/>
              <a:chExt cx="1392" cy="122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912" y="2448"/>
                <a:ext cx="288" cy="269"/>
                <a:chOff x="1532" y="1657"/>
                <a:chExt cx="288" cy="269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2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912" y="1968"/>
                <a:ext cx="288" cy="269"/>
                <a:chOff x="1532" y="1657"/>
                <a:chExt cx="288" cy="269"/>
              </a:xfrm>
            </p:grpSpPr>
            <p:sp>
              <p:nvSpPr>
                <p:cNvPr id="64" name="椭圆 63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0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1440" y="2352"/>
                <a:ext cx="288" cy="269"/>
                <a:chOff x="1532" y="1657"/>
                <a:chExt cx="288" cy="269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3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200" y="2928"/>
                <a:ext cx="288" cy="269"/>
                <a:chOff x="1532" y="1657"/>
                <a:chExt cx="288" cy="269"/>
              </a:xfrm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5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576" y="2928"/>
                <a:ext cx="288" cy="269"/>
                <a:chOff x="1532" y="1657"/>
                <a:chExt cx="288" cy="269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1561" y="1680"/>
                  <a:ext cx="254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500" b="1">
                      <a:latin typeface="隶书" panose="02010509060101010101" pitchFamily="49" charset="-122"/>
                    </a:rPr>
                    <a:t>4</a:t>
                  </a:r>
                  <a:endParaRPr lang="en-US" altLang="zh-CN" sz="15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336" y="2352"/>
                <a:ext cx="288" cy="269"/>
                <a:chOff x="1532" y="1657"/>
                <a:chExt cx="288" cy="269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sz="20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560" y="1680"/>
                  <a:ext cx="256" cy="2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隶书" panose="02010509060101010101" pitchFamily="49" charset="-122"/>
                    </a:rPr>
                    <a:t>V</a:t>
                  </a:r>
                  <a:r>
                    <a:rPr lang="en-US" altLang="zh-CN" sz="1600" b="1">
                      <a:latin typeface="隶书" panose="02010509060101010101" pitchFamily="49" charset="-122"/>
                    </a:rPr>
                    <a:t>1</a:t>
                  </a:r>
                  <a:endParaRPr lang="en-US" altLang="zh-CN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78" name="直接连接符 77"/>
              <p:cNvSpPr/>
              <p:nvPr/>
            </p:nvSpPr>
            <p:spPr>
              <a:xfrm flipH="1">
                <a:off x="576" y="2112"/>
                <a:ext cx="336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9" name="直接连接符 78"/>
              <p:cNvSpPr/>
              <p:nvPr/>
            </p:nvSpPr>
            <p:spPr>
              <a:xfrm>
                <a:off x="1200" y="2160"/>
                <a:ext cx="288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" name="直接连接符 79"/>
              <p:cNvSpPr/>
              <p:nvPr/>
            </p:nvSpPr>
            <p:spPr>
              <a:xfrm>
                <a:off x="528" y="2640"/>
                <a:ext cx="144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" name="直接连接符 80"/>
              <p:cNvSpPr/>
              <p:nvPr/>
            </p:nvSpPr>
            <p:spPr>
              <a:xfrm flipH="1">
                <a:off x="1392" y="2640"/>
                <a:ext cx="144" cy="336"/>
              </a:xfrm>
              <a:prstGeom prst="line">
                <a:avLst/>
              </a:prstGeom>
              <a:ln w="34925" cap="rnd" cmpd="sng">
                <a:solidFill>
                  <a:srgbClr val="00206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" name="直接连接符 81"/>
              <p:cNvSpPr/>
              <p:nvPr/>
            </p:nvSpPr>
            <p:spPr>
              <a:xfrm>
                <a:off x="864" y="3072"/>
                <a:ext cx="336" cy="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" name="直接连接符 82"/>
              <p:cNvSpPr/>
              <p:nvPr/>
            </p:nvSpPr>
            <p:spPr>
              <a:xfrm>
                <a:off x="1056" y="2256"/>
                <a:ext cx="0" cy="192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4" name="直接连接符 83"/>
              <p:cNvSpPr/>
              <p:nvPr/>
            </p:nvSpPr>
            <p:spPr>
              <a:xfrm flipH="1">
                <a:off x="768" y="2688"/>
                <a:ext cx="192" cy="28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" name="直接连接符 84"/>
              <p:cNvSpPr/>
              <p:nvPr/>
            </p:nvSpPr>
            <p:spPr>
              <a:xfrm>
                <a:off x="1152" y="2688"/>
                <a:ext cx="144" cy="240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6" name="直接连接符 85"/>
              <p:cNvSpPr/>
              <p:nvPr/>
            </p:nvSpPr>
            <p:spPr>
              <a:xfrm>
                <a:off x="624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" name="直接连接符 86"/>
              <p:cNvSpPr/>
              <p:nvPr/>
            </p:nvSpPr>
            <p:spPr>
              <a:xfrm flipH="1">
                <a:off x="1152" y="2496"/>
                <a:ext cx="288" cy="48"/>
              </a:xfrm>
              <a:prstGeom prst="line">
                <a:avLst/>
              </a:prstGeom>
              <a:ln w="19050" cap="rnd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8" name="文本框 87"/>
            <p:cNvSpPr txBox="1"/>
            <p:nvPr/>
          </p:nvSpPr>
          <p:spPr>
            <a:xfrm>
              <a:off x="1152" y="1632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29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016" y="1008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160" y="168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632" y="1200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440" y="153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92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40" y="1296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920" y="158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680" y="1824"/>
              <a:ext cx="19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endParaRPr lang="en-US" altLang="zh-CN" sz="20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970905" y="2458085"/>
            <a:ext cx="1447800" cy="1371600"/>
            <a:chOff x="4176" y="2880"/>
            <a:chExt cx="912" cy="864"/>
          </a:xfrm>
        </p:grpSpPr>
        <p:sp>
          <p:nvSpPr>
            <p:cNvPr id="99" name="直接连接符 98"/>
            <p:cNvSpPr/>
            <p:nvPr/>
          </p:nvSpPr>
          <p:spPr>
            <a:xfrm flipH="1">
              <a:off x="4176" y="2880"/>
              <a:ext cx="336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0" name="直接连接符 99"/>
            <p:cNvSpPr/>
            <p:nvPr/>
          </p:nvSpPr>
          <p:spPr>
            <a:xfrm>
              <a:off x="4800" y="2928"/>
              <a:ext cx="288" cy="240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1" name="直接连接符 100"/>
            <p:cNvSpPr/>
            <p:nvPr/>
          </p:nvSpPr>
          <p:spPr>
            <a:xfrm flipH="1" flipV="1">
              <a:off x="4224" y="3264"/>
              <a:ext cx="288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" name="直接连接符 101"/>
            <p:cNvSpPr/>
            <p:nvPr/>
          </p:nvSpPr>
          <p:spPr>
            <a:xfrm flipH="1">
              <a:off x="4800" y="3264"/>
              <a:ext cx="240" cy="4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" name="直接连接符 102"/>
            <p:cNvSpPr/>
            <p:nvPr/>
          </p:nvSpPr>
          <p:spPr>
            <a:xfrm flipH="1">
              <a:off x="4368" y="3456"/>
              <a:ext cx="192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" name="直接连接符 103"/>
            <p:cNvSpPr/>
            <p:nvPr/>
          </p:nvSpPr>
          <p:spPr>
            <a:xfrm>
              <a:off x="4752" y="3456"/>
              <a:ext cx="144" cy="288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5" name="椭圆形标注 104"/>
          <p:cNvSpPr/>
          <p:nvPr/>
        </p:nvSpPr>
        <p:spPr>
          <a:xfrm>
            <a:off x="5208905" y="1772285"/>
            <a:ext cx="685800" cy="381000"/>
          </a:xfrm>
          <a:prstGeom prst="wedgeEllipseCallout">
            <a:avLst>
              <a:gd name="adj1" fmla="val 112269"/>
              <a:gd name="adj2" fmla="val 109167"/>
            </a:avLst>
          </a:prstGeom>
          <a:gradFill rotWithShape="0">
            <a:gsLst>
              <a:gs pos="0">
                <a:srgbClr val="FFFFFF">
                  <a:gamma/>
                  <a:shade val="81176"/>
                  <a:invGamma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400" b="1">
                <a:latin typeface="宋体" panose="02010600030101010101" pitchFamily="2" charset="-122"/>
              </a:rPr>
              <a:t>V</a:t>
            </a:r>
            <a:r>
              <a:rPr lang="en-US" altLang="zh-CN" sz="2400" b="1" baseline="-25000">
                <a:latin typeface="宋体" panose="02010600030101010101" pitchFamily="2" charset="-122"/>
              </a:rPr>
              <a:t>T</a:t>
            </a:r>
            <a:endParaRPr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106" name="任意多边形 105"/>
          <p:cNvSpPr/>
          <p:nvPr/>
        </p:nvSpPr>
        <p:spPr>
          <a:xfrm>
            <a:off x="5398770" y="1944370"/>
            <a:ext cx="2620010" cy="2422525"/>
          </a:xfrm>
          <a:custGeom>
            <a:avLst/>
            <a:gdLst>
              <a:gd name="connisteX0" fmla="*/ 1031892 w 2619801"/>
              <a:gd name="connsiteY0" fmla="*/ 267881 h 2422709"/>
              <a:gd name="connisteX1" fmla="*/ 1077612 w 2619801"/>
              <a:gd name="connsiteY1" fmla="*/ 994321 h 2422709"/>
              <a:gd name="connisteX2" fmla="*/ 495952 w 2619801"/>
              <a:gd name="connsiteY2" fmla="*/ 831126 h 2422709"/>
              <a:gd name="connisteX3" fmla="*/ 87647 w 2619801"/>
              <a:gd name="connsiteY3" fmla="*/ 858431 h 2422709"/>
              <a:gd name="connisteX4" fmla="*/ 87647 w 2619801"/>
              <a:gd name="connsiteY4" fmla="*/ 1403261 h 2422709"/>
              <a:gd name="connisteX5" fmla="*/ 822977 w 2619801"/>
              <a:gd name="connsiteY5" fmla="*/ 1485176 h 2422709"/>
              <a:gd name="connisteX6" fmla="*/ 1204612 w 2619801"/>
              <a:gd name="connsiteY6" fmla="*/ 1548676 h 2422709"/>
              <a:gd name="connisteX7" fmla="*/ 1395747 w 2619801"/>
              <a:gd name="connsiteY7" fmla="*/ 2057311 h 2422709"/>
              <a:gd name="connisteX8" fmla="*/ 1767857 w 2619801"/>
              <a:gd name="connsiteY8" fmla="*/ 2420531 h 2422709"/>
              <a:gd name="connisteX9" fmla="*/ 2204102 w 2619801"/>
              <a:gd name="connsiteY9" fmla="*/ 2166531 h 2422709"/>
              <a:gd name="connisteX10" fmla="*/ 2140602 w 2619801"/>
              <a:gd name="connsiteY10" fmla="*/ 1757591 h 2422709"/>
              <a:gd name="connisteX11" fmla="*/ 1731662 w 2619801"/>
              <a:gd name="connsiteY11" fmla="*/ 1448981 h 2422709"/>
              <a:gd name="connisteX12" fmla="*/ 2512712 w 2619801"/>
              <a:gd name="connsiteY12" fmla="*/ 1439456 h 2422709"/>
              <a:gd name="connisteX13" fmla="*/ 2476517 w 2619801"/>
              <a:gd name="connsiteY13" fmla="*/ 794931 h 2422709"/>
              <a:gd name="connisteX14" fmla="*/ 1595137 w 2619801"/>
              <a:gd name="connsiteY14" fmla="*/ 994321 h 2422709"/>
              <a:gd name="connisteX15" fmla="*/ 1668162 w 2619801"/>
              <a:gd name="connsiteY15" fmla="*/ 694601 h 2422709"/>
              <a:gd name="connisteX16" fmla="*/ 1550052 w 2619801"/>
              <a:gd name="connsiteY16" fmla="*/ 168186 h 2422709"/>
              <a:gd name="connisteX17" fmla="*/ 1150002 w 2619801"/>
              <a:gd name="connsiteY17" fmla="*/ 4356 h 2422709"/>
              <a:gd name="connisteX18" fmla="*/ 1031892 w 2619801"/>
              <a:gd name="connsiteY18" fmla="*/ 267881 h 24227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2619802" h="2422709">
                <a:moveTo>
                  <a:pt x="1031892" y="267882"/>
                </a:moveTo>
                <a:cubicBezTo>
                  <a:pt x="1017287" y="466002"/>
                  <a:pt x="1184927" y="881927"/>
                  <a:pt x="1077612" y="994322"/>
                </a:cubicBezTo>
                <a:cubicBezTo>
                  <a:pt x="970297" y="1106717"/>
                  <a:pt x="694072" y="858432"/>
                  <a:pt x="495952" y="831127"/>
                </a:cubicBezTo>
                <a:cubicBezTo>
                  <a:pt x="297832" y="803822"/>
                  <a:pt x="169562" y="744132"/>
                  <a:pt x="87647" y="858432"/>
                </a:cubicBezTo>
                <a:cubicBezTo>
                  <a:pt x="5732" y="972732"/>
                  <a:pt x="-59673" y="1278167"/>
                  <a:pt x="87647" y="1403262"/>
                </a:cubicBezTo>
                <a:cubicBezTo>
                  <a:pt x="234967" y="1528357"/>
                  <a:pt x="599457" y="1455967"/>
                  <a:pt x="822977" y="1485177"/>
                </a:cubicBezTo>
                <a:cubicBezTo>
                  <a:pt x="1046497" y="1514387"/>
                  <a:pt x="1090312" y="1434377"/>
                  <a:pt x="1204612" y="1548677"/>
                </a:cubicBezTo>
                <a:cubicBezTo>
                  <a:pt x="1318912" y="1662977"/>
                  <a:pt x="1283352" y="1882687"/>
                  <a:pt x="1395747" y="2057312"/>
                </a:cubicBezTo>
                <a:cubicBezTo>
                  <a:pt x="1508142" y="2231937"/>
                  <a:pt x="1605932" y="2398942"/>
                  <a:pt x="1767857" y="2420532"/>
                </a:cubicBezTo>
                <a:cubicBezTo>
                  <a:pt x="1929782" y="2442122"/>
                  <a:pt x="2129807" y="2299247"/>
                  <a:pt x="2204102" y="2166532"/>
                </a:cubicBezTo>
                <a:cubicBezTo>
                  <a:pt x="2278397" y="2033817"/>
                  <a:pt x="2235217" y="1901102"/>
                  <a:pt x="2140602" y="1757592"/>
                </a:cubicBezTo>
                <a:cubicBezTo>
                  <a:pt x="2045987" y="1614082"/>
                  <a:pt x="1657367" y="1512482"/>
                  <a:pt x="1731662" y="1448982"/>
                </a:cubicBezTo>
                <a:cubicBezTo>
                  <a:pt x="1805957" y="1385482"/>
                  <a:pt x="2363487" y="1570267"/>
                  <a:pt x="2512712" y="1439457"/>
                </a:cubicBezTo>
                <a:cubicBezTo>
                  <a:pt x="2661937" y="1308647"/>
                  <a:pt x="2660032" y="883832"/>
                  <a:pt x="2476517" y="794932"/>
                </a:cubicBezTo>
                <a:cubicBezTo>
                  <a:pt x="2293002" y="706032"/>
                  <a:pt x="1757062" y="1014642"/>
                  <a:pt x="1595137" y="994322"/>
                </a:cubicBezTo>
                <a:cubicBezTo>
                  <a:pt x="1433212" y="974002"/>
                  <a:pt x="1677052" y="859702"/>
                  <a:pt x="1668162" y="694602"/>
                </a:cubicBezTo>
                <a:cubicBezTo>
                  <a:pt x="1659272" y="529502"/>
                  <a:pt x="1653557" y="305982"/>
                  <a:pt x="1550052" y="168187"/>
                </a:cubicBezTo>
                <a:cubicBezTo>
                  <a:pt x="1446547" y="30392"/>
                  <a:pt x="1253507" y="-15328"/>
                  <a:pt x="1150002" y="4357"/>
                </a:cubicBezTo>
                <a:cubicBezTo>
                  <a:pt x="1046497" y="24042"/>
                  <a:pt x="1046497" y="69762"/>
                  <a:pt x="1031892" y="267882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7" name="表格 106"/>
          <p:cNvGraphicFramePr/>
          <p:nvPr>
            <p:custDataLst>
              <p:tags r:id="rId2"/>
            </p:custDataLst>
          </p:nvPr>
        </p:nvGraphicFramePr>
        <p:xfrm>
          <a:off x="4483100" y="4283075"/>
          <a:ext cx="4519295" cy="893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60"/>
                <a:gridCol w="593090"/>
                <a:gridCol w="596900"/>
                <a:gridCol w="594995"/>
                <a:gridCol w="596265"/>
                <a:gridCol w="594360"/>
                <a:gridCol w="593725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lowcost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10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768475" y="1138555"/>
          <a:ext cx="6107430" cy="532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506200" imgH="10033000" progId="Visio.Drawing.11">
                  <p:embed/>
                </p:oleObj>
              </mc:Choice>
              <mc:Fallback>
                <p:oleObj name="" r:id="rId1" imgW="11506200" imgH="100330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8475" y="1138555"/>
                        <a:ext cx="6107430" cy="532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破圈法提出</a:t>
            </a:r>
            <a:endParaRPr lang="zh-CN" altLang="en-US"/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生成树是连通图的包含所有节点的极小连通子图，也就是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去掉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原来连通图中的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”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破圈法是由我国著名数学家管梅谷教授在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kruskal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算法基础上，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1975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提出的（时任山东师范大学任教）。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基本思想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+mn-ea"/>
              </a:rPr>
              <a:t>先将所有的边按权值进行降序排列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+mn-ea"/>
              </a:rPr>
              <a:t>从高到低取出的每一个边来,判断其连接的两个结点是否具有圈（删除该边判断两点是否连通）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3"/>
            <a:r>
              <a:rPr lang="zh-CN" altLang="en-US" dirty="0">
                <a:solidFill>
                  <a:schemeClr val="tx1"/>
                </a:solidFill>
                <a:sym typeface="+mn-ea"/>
              </a:rPr>
              <a:t>如果连通继续，否则恢复该边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+mn-ea"/>
              </a:rPr>
              <a:t>转到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，直到当剩下的边=结点数-1的时结束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破圈法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难点在于判断图的连通性，可采用</a:t>
            </a:r>
            <a:r>
              <a:rPr lang="zh-CN" altLang="en-US">
                <a:hlinkClick r:id="rId1" action="ppaction://hlinkfile"/>
              </a:rPr>
              <a:t>华沙尔</a:t>
            </a:r>
            <a:r>
              <a:rPr lang="zh-CN" altLang="en-US"/>
              <a:t>（WSHALL）算法，即计算关系的可传递闭包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80" y="2765425"/>
            <a:ext cx="5680710" cy="29889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贪心算法</a:t>
            </a:r>
            <a:r>
              <a:rPr lang="en-US" altLang="zh-CN"/>
              <a:t>*</a:t>
            </a:r>
            <a:endParaRPr lang="en-US" altLang="zh-CN"/>
          </a:p>
          <a:p>
            <a:pPr lvl="1"/>
            <a:r>
              <a:rPr lang="en-US" altLang="zh-CN"/>
              <a:t>kruskal</a:t>
            </a:r>
            <a:r>
              <a:rPr lang="zh-CN" altLang="en-US"/>
              <a:t>、</a:t>
            </a:r>
            <a:r>
              <a:rPr lang="en-US" altLang="zh-CN"/>
              <a:t>prim</a:t>
            </a:r>
            <a:r>
              <a:rPr lang="zh-CN" altLang="en-US"/>
              <a:t>及破圈</a:t>
            </a:r>
            <a:r>
              <a:rPr lang="zh-CN" altLang="en-US"/>
              <a:t>算法等都是贪心算法，贪心策略是一种经常采用的策略。</a:t>
            </a:r>
            <a:endParaRPr lang="zh-CN" altLang="en-US"/>
          </a:p>
          <a:p>
            <a:pPr lvl="1"/>
            <a:r>
              <a:rPr lang="en-US" altLang="zh-CN"/>
              <a:t>贪心算法（又称贪婪算法）是指，在对问题求解时，总是做出在当前看来是最好的选择。也就是说，不从整体最优上加以考虑，他所做出的是在某种意义上的局部最优解。</a:t>
            </a:r>
            <a:endParaRPr lang="en-US" altLang="zh-CN"/>
          </a:p>
          <a:p>
            <a:pPr lvl="1"/>
            <a:r>
              <a:rPr lang="zh-CN" altLang="en-US"/>
              <a:t>贪心算法的基本思路是从问题的某一个初始解出发一步一步地进行，根据某个优化测度，每一步都要确保能获得局部最优解。每一步只考虑一个数据，他的选取应该满足局部优化的条件。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贪心算法</a:t>
            </a:r>
            <a:r>
              <a:rPr lang="en-US" altLang="zh-CN"/>
              <a:t>*</a:t>
            </a:r>
            <a:endParaRPr lang="en-US" altLang="zh-CN"/>
          </a:p>
          <a:p>
            <a:pPr lvl="1"/>
            <a:r>
              <a:rPr lang="zh-CN" altLang="en-US"/>
              <a:t>贪心算法与动态规划算法区别</a:t>
            </a:r>
            <a:endParaRPr lang="zh-CN" altLang="en-US"/>
          </a:p>
          <a:p>
            <a:pPr lvl="2"/>
            <a:r>
              <a:rPr lang="zh-CN" altLang="en-US"/>
              <a:t>贪心算法是采用从顶向下、以迭代的方法做出相继选择，每做一次贪心选择就将所求问题简化为一个规模更小的子问题。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动态规划算法</a:t>
            </a:r>
            <a:r>
              <a:rPr lang="zh-CN" altLang="en-US"/>
              <a:t>基本思想与分治法是将待求解问题分解成若干个子问题，先求解子问题，然后从这些子问题的解得到原问题的解，但与分治法不同的是经分解得到子问题往往不是互相独立的，例如</a:t>
            </a:r>
            <a:r>
              <a:rPr lang="en-US" altLang="zh-CN"/>
              <a:t>n</a:t>
            </a:r>
            <a:r>
              <a:rPr lang="zh-CN" altLang="en-US"/>
              <a:t>个节点不同形态的二叉树可以使用该算法实现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图的连通性问题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内容回顾</a:t>
            </a:r>
            <a:endParaRPr lang="zh-CN" altLang="en-US"/>
          </a:p>
          <a:p>
            <a:pPr lvl="1"/>
            <a:r>
              <a:rPr lang="zh-CN" altLang="en-US"/>
              <a:t>什么是连通图（强联通图、单向联通图和弱连通图？</a:t>
            </a:r>
            <a:endParaRPr lang="zh-CN" altLang="en-US"/>
          </a:p>
          <a:p>
            <a:pPr lvl="1"/>
            <a:r>
              <a:rPr lang="zh-CN" altLang="en-US"/>
              <a:t>什么是联通分量， 如何求解图联通分量及连通分量个数？</a:t>
            </a:r>
            <a:endParaRPr lang="zh-CN" altLang="en-US"/>
          </a:p>
          <a:p>
            <a:pPr lvl="1"/>
            <a:r>
              <a:rPr lang="zh-CN" altLang="en-US"/>
              <a:t>什么是图的生成树？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课后思考</a:t>
            </a:r>
            <a:endParaRPr lang="en-US" altLang="zh-CN"/>
          </a:p>
          <a:p>
            <a:pPr lvl="1"/>
            <a:r>
              <a:rPr lang="en-US" altLang="zh-CN"/>
              <a:t>prim</a:t>
            </a:r>
            <a:r>
              <a:rPr lang="zh-CN" altLang="en-US"/>
              <a:t>算法时间复杂度分析</a:t>
            </a:r>
            <a:endParaRPr lang="zh-CN" altLang="en-US"/>
          </a:p>
          <a:p>
            <a:pPr lvl="1"/>
            <a:r>
              <a:rPr lang="en-US" altLang="zh-CN"/>
              <a:t>prim</a:t>
            </a:r>
            <a:r>
              <a:rPr lang="zh-CN" altLang="en-US"/>
              <a:t>算法最小生成树证明</a:t>
            </a:r>
            <a:endParaRPr lang="zh-CN" altLang="en-US"/>
          </a:p>
          <a:p>
            <a:pPr lvl="1"/>
            <a:r>
              <a:rPr lang="zh-CN" altLang="en-US"/>
              <a:t>课后查阅相关资料找出最小生成树的应用举例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关节点与重连通图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点割集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设无向图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G=&lt;V,E&gt;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，其中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V'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V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，如果图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去掉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V'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中的节点后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的连通分量个数增加，则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V'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称为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的点割集。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当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V'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中只有一个元素时，该顶点称为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的割点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割点也称为关节点（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articulation point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）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重连通图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一个没有关节点的连通图称为重连通图（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biconnected graph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）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如果连通图至少删除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个顶点才破坏图的连通性，则该图的连通度为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越大图的连通性就越好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0"/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关节点与重连通图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Symbol" panose="05050102010706020507" charset="0"/>
              </a:rPr>
              <a:t>重连通图重要意义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1"/>
            <a:r>
              <a:rPr lang="zh-CN" altLang="en-US"/>
              <a:t>交通、通信领域具有重要意义</a:t>
            </a:r>
            <a:endParaRPr lang="zh-CN" altLang="en-US"/>
          </a:p>
          <a:p>
            <a:pPr lvl="1"/>
            <a:r>
              <a:rPr lang="zh-CN" altLang="en-US"/>
              <a:t>重连通图判断算法</a:t>
            </a:r>
            <a:endParaRPr lang="zh-CN" altLang="en-US"/>
          </a:p>
          <a:p>
            <a:pPr lvl="2"/>
            <a:r>
              <a:rPr lang="zh-CN" altLang="en-US"/>
              <a:t>首先对图进行深度优先遍历，形成深度优先遍历生成树</a:t>
            </a:r>
            <a:endParaRPr lang="zh-CN" altLang="en-US"/>
          </a:p>
          <a:p>
            <a:pPr lvl="3"/>
            <a:r>
              <a:rPr lang="zh-CN" altLang="en-US"/>
              <a:t>如果生成树有两棵以上子树，则根节点必为关节点</a:t>
            </a:r>
            <a:endParaRPr lang="zh-CN" altLang="en-US"/>
          </a:p>
          <a:p>
            <a:pPr lvl="3"/>
            <a:r>
              <a:rPr lang="zh-CN" altLang="en-US"/>
              <a:t>如果生成树中的非叶子结点</a:t>
            </a:r>
            <a:r>
              <a:rPr lang="en-US" altLang="zh-CN"/>
              <a:t>v</a:t>
            </a:r>
            <a:r>
              <a:rPr lang="zh-CN" altLang="en-US"/>
              <a:t>，其某棵子树的根和子树中其它结点均没有指向</a:t>
            </a:r>
            <a:r>
              <a:rPr lang="en-US" altLang="zh-CN"/>
              <a:t>v</a:t>
            </a:r>
            <a:r>
              <a:rPr lang="zh-CN" altLang="en-US"/>
              <a:t>祖先的</a:t>
            </a:r>
            <a:r>
              <a:rPr lang="en-US" altLang="zh-CN"/>
              <a:t>“</a:t>
            </a:r>
            <a:r>
              <a:rPr lang="zh-CN" altLang="en-US"/>
              <a:t>回边</a:t>
            </a:r>
            <a:r>
              <a:rPr lang="en-US" altLang="zh-CN"/>
              <a:t>”</a:t>
            </a:r>
            <a:r>
              <a:rPr lang="zh-CN" altLang="en-US"/>
              <a:t>，则</a:t>
            </a:r>
            <a:r>
              <a:rPr lang="en-US" altLang="zh-CN"/>
              <a:t>v</a:t>
            </a:r>
            <a:r>
              <a:rPr lang="zh-CN" altLang="en-US"/>
              <a:t>为关节点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73735" y="1399540"/>
          <a:ext cx="3134995" cy="284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68900" imgH="4686300" progId="Visio.Drawing.11">
                  <p:embed/>
                </p:oleObj>
              </mc:Choice>
              <mc:Fallback>
                <p:oleObj name="" r:id="rId1" imgW="5168900" imgH="46863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735" y="1399540"/>
                        <a:ext cx="3134995" cy="284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066030" y="1040130"/>
          <a:ext cx="2372995" cy="490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013200" imgH="8229600" progId="Visio.Drawing.11">
                  <p:embed/>
                </p:oleObj>
              </mc:Choice>
              <mc:Fallback>
                <p:oleObj name="" r:id="rId3" imgW="4013200" imgH="822960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6030" y="1040130"/>
                        <a:ext cx="2372995" cy="490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关节点与重连通图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重连通图判断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算法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1"/>
            <a:r>
              <a:rPr lang="zh-CN" altLang="en-US">
                <a:sym typeface="+mn-ea"/>
              </a:rPr>
              <a:t>如果生成树有两棵以上子树，则根节点必为关节点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可以先从开始结点的第一个邻接点开始深度优先遍历，如果能遍历所有顶点则开始顶点进行深度优先遍历时只有一颗子树。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关节点与重连通图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重连通图判断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算法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1"/>
            <a:r>
              <a:rPr lang="zh-CN" altLang="en-US"/>
              <a:t>如何判断</a:t>
            </a:r>
            <a:r>
              <a:rPr lang="zh-CN" altLang="en-US">
                <a:sym typeface="+mn-ea"/>
              </a:rPr>
              <a:t>生成树中的非叶子结点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的所有子树根和子树中其它顶点是否有指向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的回边？</a:t>
            </a:r>
            <a:endParaRPr lang="zh-CN" altLang="en-US"/>
          </a:p>
          <a:p>
            <a:pPr lvl="2"/>
            <a:r>
              <a:rPr lang="zh-CN" altLang="en-US"/>
              <a:t>定义</a:t>
            </a:r>
            <a:r>
              <a:rPr lang="en-US" altLang="zh-CN"/>
              <a:t>visited</a:t>
            </a:r>
            <a:r>
              <a:rPr lang="zh-CN" altLang="en-US"/>
              <a:t>向量中元素的值为访问的序号，初始顶点的</a:t>
            </a:r>
            <a:r>
              <a:rPr lang="en-US" altLang="zh-CN"/>
              <a:t>visited</a:t>
            </a:r>
            <a:r>
              <a:rPr lang="zh-CN" altLang="en-US"/>
              <a:t>的值为</a:t>
            </a:r>
            <a:r>
              <a:rPr lang="en-US" altLang="zh-CN"/>
              <a:t>1</a:t>
            </a:r>
            <a:r>
              <a:rPr lang="zh-CN" altLang="en-US"/>
              <a:t>，以后递增。</a:t>
            </a:r>
            <a:endParaRPr lang="zh-CN" altLang="en-US"/>
          </a:p>
          <a:p>
            <a:pPr lvl="2"/>
            <a:r>
              <a:rPr lang="zh-CN" altLang="en-US"/>
              <a:t>定义下限</a:t>
            </a:r>
            <a:r>
              <a:rPr lang="en-US" altLang="zh-CN"/>
              <a:t>low</a:t>
            </a:r>
            <a:r>
              <a:rPr lang="zh-CN" altLang="en-US"/>
              <a:t>向量记录本节点</a:t>
            </a:r>
            <a:r>
              <a:rPr lang="en-US" altLang="zh-CN"/>
              <a:t>v</a:t>
            </a:r>
            <a:r>
              <a:rPr lang="zh-CN" altLang="en-US"/>
              <a:t>的所有子树顶点回边情况</a:t>
            </a:r>
            <a:endParaRPr lang="zh-CN" altLang="en-US"/>
          </a:p>
          <a:p>
            <a:pPr lvl="2"/>
            <a:endParaRPr lang="zh-CN" altLang="en-US"/>
          </a:p>
          <a:p>
            <a:pPr lvl="3"/>
            <a:r>
              <a:rPr lang="en-US" altLang="zh-CN"/>
              <a:t>w</a:t>
            </a:r>
            <a:r>
              <a:rPr lang="zh-CN" altLang="en-US"/>
              <a:t>是</a:t>
            </a:r>
            <a:r>
              <a:rPr lang="en-US" altLang="zh-CN"/>
              <a:t>v</a:t>
            </a:r>
            <a:r>
              <a:rPr lang="zh-CN" altLang="en-US"/>
              <a:t>顶点深度优先遍历生成树的孩子节点</a:t>
            </a:r>
            <a:endParaRPr lang="zh-CN" altLang="en-US"/>
          </a:p>
          <a:p>
            <a:pPr lvl="3"/>
            <a:r>
              <a:rPr lang="en-US" altLang="zh-CN"/>
              <a:t>k</a:t>
            </a:r>
            <a:r>
              <a:rPr lang="zh-CN" altLang="en-US"/>
              <a:t>节点是</a:t>
            </a:r>
            <a:r>
              <a:rPr lang="en-US" altLang="zh-CN"/>
              <a:t>v</a:t>
            </a:r>
            <a:r>
              <a:rPr lang="zh-CN" altLang="en-US"/>
              <a:t>在深度优先遍历生成树上回边相连的双亲节点</a:t>
            </a:r>
            <a:endParaRPr lang="zh-CN" altLang="en-US"/>
          </a:p>
          <a:p>
            <a:pPr lvl="3"/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zh-CN" altLang="en-US"/>
              <a:t>，</a:t>
            </a:r>
            <a:r>
              <a:rPr lang="en-US" altLang="zh-CN"/>
              <a:t>w</a:t>
            </a:r>
            <a:r>
              <a:rPr lang="zh-CN" altLang="en-US"/>
              <a:t>）和（</a:t>
            </a:r>
            <a:r>
              <a:rPr lang="en-US" altLang="zh-CN"/>
              <a:t>v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zh-CN" altLang="en-US"/>
              <a:t>）是</a:t>
            </a:r>
            <a:r>
              <a:rPr lang="en-US" altLang="zh-CN"/>
              <a:t>G</a:t>
            </a:r>
            <a:r>
              <a:rPr lang="zh-CN" altLang="en-US"/>
              <a:t>的边</a:t>
            </a:r>
            <a:endParaRPr lang="zh-CN" altLang="en-US"/>
          </a:p>
          <a:p>
            <a:pPr lvl="3"/>
            <a:endParaRPr lang="zh-CN" altLang="en-US"/>
          </a:p>
          <a:p>
            <a:pPr lvl="2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4050" y="4019550"/>
          <a:ext cx="6584950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679700" imgH="203200" progId="Equation.KSEE3">
                  <p:embed/>
                </p:oleObj>
              </mc:Choice>
              <mc:Fallback>
                <p:oleObj name="" r:id="rId1" imgW="26797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4019550"/>
                        <a:ext cx="6584950" cy="49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关节点与重连通图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重连通图判断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算法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2"/>
            <a:r>
              <a:rPr lang="zh-CN" altLang="en-US"/>
              <a:t>如果</a:t>
            </a:r>
            <a:r>
              <a:rPr lang="en-US" altLang="zh-CN"/>
              <a:t>low</a:t>
            </a:r>
            <a:r>
              <a:rPr lang="zh-CN" altLang="en-US"/>
              <a:t>（</a:t>
            </a:r>
            <a:r>
              <a:rPr lang="en-US" altLang="zh-CN"/>
              <a:t>w</a:t>
            </a:r>
            <a:r>
              <a:rPr lang="zh-CN" altLang="en-US"/>
              <a:t>）</a:t>
            </a:r>
            <a:r>
              <a:rPr lang="en-US" altLang="zh-CN"/>
              <a:t>&gt;=visited[v](v</a:t>
            </a:r>
            <a:r>
              <a:rPr lang="zh-CN" altLang="zh-CN"/>
              <a:t>是</a:t>
            </a:r>
            <a:r>
              <a:rPr lang="en-US" altLang="zh-CN"/>
              <a:t>w</a:t>
            </a:r>
            <a:r>
              <a:rPr lang="zh-CN" altLang="en-US"/>
              <a:t>的双亲），观察</a:t>
            </a:r>
            <a:endParaRPr lang="zh-CN" altLang="en-US"/>
          </a:p>
          <a:p>
            <a:pPr lvl="3"/>
            <a:endParaRPr lang="zh-CN" altLang="en-US"/>
          </a:p>
          <a:p>
            <a:pPr lvl="3"/>
            <a:r>
              <a:rPr lang="en-US" altLang="zh-CN"/>
              <a:t>visited[w]&gt;visited[v](</a:t>
            </a:r>
            <a:r>
              <a:rPr lang="zh-CN" altLang="zh-CN"/>
              <a:t>因为</a:t>
            </a:r>
            <a:r>
              <a:rPr lang="en-US" altLang="zh-CN"/>
              <a:t>w</a:t>
            </a:r>
            <a:r>
              <a:rPr lang="zh-CN" altLang="en-US"/>
              <a:t>是</a:t>
            </a:r>
            <a:r>
              <a:rPr lang="en-US" altLang="zh-CN"/>
              <a:t>v</a:t>
            </a:r>
            <a:r>
              <a:rPr lang="zh-CN" altLang="en-US"/>
              <a:t>的孩子）</a:t>
            </a:r>
            <a:endParaRPr lang="zh-CN" altLang="en-US"/>
          </a:p>
          <a:p>
            <a:pPr lvl="3"/>
            <a:r>
              <a:rPr lang="en-US" altLang="zh-CN"/>
              <a:t>k</a:t>
            </a:r>
            <a:r>
              <a:rPr lang="zh-CN" altLang="en-US"/>
              <a:t>是</a:t>
            </a:r>
            <a:r>
              <a:rPr lang="en-US" altLang="zh-CN"/>
              <a:t>v</a:t>
            </a:r>
            <a:r>
              <a:rPr lang="zh-CN" altLang="en-US"/>
              <a:t>的双亲，所以</a:t>
            </a:r>
            <a:r>
              <a:rPr lang="en-US" altLang="zh-CN"/>
              <a:t>visited[k]&lt;visited[v]</a:t>
            </a:r>
            <a:endParaRPr lang="en-US" altLang="zh-CN"/>
          </a:p>
          <a:p>
            <a:pPr lvl="3"/>
            <a:r>
              <a:rPr lang="zh-CN" altLang="en-US"/>
              <a:t>如果</a:t>
            </a:r>
            <a:r>
              <a:rPr lang="en-US" altLang="zh-CN"/>
              <a:t>w</a:t>
            </a:r>
            <a:r>
              <a:rPr lang="zh-CN" altLang="en-US"/>
              <a:t>有到</a:t>
            </a:r>
            <a:r>
              <a:rPr lang="en-US" altLang="zh-CN"/>
              <a:t>k</a:t>
            </a:r>
            <a:r>
              <a:rPr lang="zh-CN" altLang="en-US"/>
              <a:t>的回边的</a:t>
            </a:r>
            <a:r>
              <a:rPr lang="en-US" altLang="zh-CN"/>
              <a:t>low</a:t>
            </a:r>
            <a:r>
              <a:rPr lang="zh-CN" altLang="en-US"/>
              <a:t>（</a:t>
            </a:r>
            <a:r>
              <a:rPr lang="en-US" altLang="zh-CN"/>
              <a:t>w</a:t>
            </a:r>
            <a:r>
              <a:rPr lang="zh-CN" altLang="zh-CN"/>
              <a:t>）</a:t>
            </a:r>
            <a:r>
              <a:rPr lang="en-US" altLang="zh-CN"/>
              <a:t>&lt;=visited[k],</a:t>
            </a:r>
            <a:r>
              <a:rPr lang="zh-CN" altLang="zh-CN"/>
              <a:t>此时</a:t>
            </a:r>
            <a:r>
              <a:rPr lang="en-US" altLang="zh-CN"/>
              <a:t>low</a:t>
            </a:r>
            <a:r>
              <a:rPr lang="zh-CN" altLang="en-US"/>
              <a:t>（</a:t>
            </a:r>
            <a:r>
              <a:rPr lang="en-US" altLang="zh-CN"/>
              <a:t>w</a:t>
            </a:r>
            <a:r>
              <a:rPr lang="zh-CN" altLang="en-US"/>
              <a:t>）</a:t>
            </a:r>
            <a:r>
              <a:rPr lang="en-US" altLang="zh-CN"/>
              <a:t>&lt;</a:t>
            </a:r>
            <a:r>
              <a:rPr lang="en-US" altLang="zh-CN">
                <a:sym typeface="+mn-ea"/>
              </a:rPr>
              <a:t>=visited[k]&lt;visited[v]</a:t>
            </a:r>
            <a:endParaRPr lang="en-US" altLang="zh-CN">
              <a:sym typeface="+mn-ea"/>
            </a:endParaRPr>
          </a:p>
          <a:p>
            <a:pPr lvl="3"/>
            <a:r>
              <a:rPr lang="zh-CN" altLang="zh-CN"/>
              <a:t>如果</a:t>
            </a:r>
            <a:r>
              <a:rPr lang="en-US" altLang="zh-CN"/>
              <a:t>w</a:t>
            </a:r>
            <a:r>
              <a:rPr lang="zh-CN" altLang="en-US"/>
              <a:t>没有到</a:t>
            </a:r>
            <a:r>
              <a:rPr lang="en-US" altLang="zh-CN"/>
              <a:t>k</a:t>
            </a:r>
            <a:r>
              <a:rPr lang="zh-CN" altLang="en-US"/>
              <a:t>的回边，则可以再看</a:t>
            </a:r>
            <a:r>
              <a:rPr lang="en-US" altLang="zh-CN"/>
              <a:t>w</a:t>
            </a:r>
            <a:r>
              <a:rPr lang="zh-CN" altLang="en-US"/>
              <a:t>的子树中是否有到祖先节点的回边，如果有根据公式则有</a:t>
            </a:r>
            <a:r>
              <a:rPr lang="en-US" altLang="zh-CN"/>
              <a:t>low[u]&lt;visited[v]</a:t>
            </a:r>
            <a:endParaRPr lang="en-US" altLang="zh-CN"/>
          </a:p>
          <a:p>
            <a:pPr lvl="2"/>
            <a:r>
              <a:rPr lang="zh-CN" altLang="en-US"/>
              <a:t>综上所述如果</a:t>
            </a:r>
            <a:r>
              <a:rPr lang="en-US" altLang="zh-CN"/>
              <a:t>w</a:t>
            </a:r>
            <a:r>
              <a:rPr lang="zh-CN" altLang="en-US"/>
              <a:t>极其所有孩子没有存在到</a:t>
            </a:r>
            <a:r>
              <a:rPr lang="en-US" altLang="zh-CN"/>
              <a:t>v</a:t>
            </a:r>
            <a:r>
              <a:rPr lang="zh-CN" altLang="en-US"/>
              <a:t>祖先的回边则</a:t>
            </a:r>
            <a:r>
              <a:rPr lang="en-US" altLang="zh-CN"/>
              <a:t>low[w]=visited[e]&gt;=visited[v]</a:t>
            </a:r>
            <a:endParaRPr lang="zh-CN" altLang="en-US"/>
          </a:p>
          <a:p>
            <a:pPr lvl="2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8425" y="2111375"/>
          <a:ext cx="573595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717800" imgH="203200" progId="Equation.KSEE3">
                  <p:embed/>
                </p:oleObj>
              </mc:Choice>
              <mc:Fallback>
                <p:oleObj name="" r:id="rId1" imgW="27178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8425" y="2111375"/>
                        <a:ext cx="573595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关节点与重连通图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关节点判断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charset="0"/>
              </a:rPr>
              <a:t>算法实现</a:t>
            </a:r>
            <a:endParaRPr lang="zh-CN" altLang="en-US" dirty="0">
              <a:solidFill>
                <a:schemeClr val="tx1"/>
              </a:solidFill>
              <a:sym typeface="Symbol" panose="05050102010706020507" charset="0"/>
            </a:endParaRPr>
          </a:p>
          <a:p>
            <a:pPr lvl="1"/>
            <a:r>
              <a:rPr lang="zh-CN" altLang="en-US"/>
              <a:t>在深度优先遍历中设置</a:t>
            </a:r>
            <a:r>
              <a:rPr lang="en-US" altLang="zh-CN"/>
              <a:t>visited</a:t>
            </a:r>
            <a:r>
              <a:rPr lang="zh-CN" altLang="en-US"/>
              <a:t>向量；</a:t>
            </a:r>
            <a:endParaRPr lang="zh-CN" altLang="en-US"/>
          </a:p>
          <a:p>
            <a:pPr lvl="1"/>
            <a:r>
              <a:rPr lang="zh-CN" altLang="en-US"/>
              <a:t>在深度优先遍历（递归）返回过程中设置</a:t>
            </a:r>
            <a:r>
              <a:rPr lang="en-US" altLang="zh-CN"/>
              <a:t>low</a:t>
            </a:r>
            <a:r>
              <a:rPr lang="zh-CN" altLang="en-US"/>
              <a:t>向量</a:t>
            </a:r>
            <a:endParaRPr lang="zh-CN" altLang="en-US"/>
          </a:p>
          <a:p>
            <a:pPr lvl="1"/>
            <a:r>
              <a:rPr lang="zh-CN" altLang="en-US"/>
              <a:t>修改</a:t>
            </a:r>
            <a:r>
              <a:rPr lang="en-US" altLang="zh-CN"/>
              <a:t>DFS</a:t>
            </a:r>
            <a:r>
              <a:rPr lang="zh-CN" altLang="en-US"/>
              <a:t>算法实现以上过程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3055" y="59690"/>
            <a:ext cx="883094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void DFSArtcul(Graph G,int v){</a:t>
            </a:r>
            <a:endParaRPr lang="zh-CN" altLang="en-US"/>
          </a:p>
          <a:p>
            <a:r>
              <a:rPr lang="zh-CN" altLang="en-US"/>
              <a:t>	int min;</a:t>
            </a:r>
            <a:endParaRPr lang="zh-CN" altLang="en-US"/>
          </a:p>
          <a:p>
            <a:r>
              <a:rPr lang="zh-CN" altLang="en-US"/>
              <a:t>	int w;</a:t>
            </a:r>
            <a:endParaRPr lang="zh-CN" altLang="en-US"/>
          </a:p>
          <a:p>
            <a:r>
              <a:rPr lang="zh-CN" altLang="en-US"/>
              <a:t>	LNode *p;</a:t>
            </a:r>
            <a:endParaRPr lang="zh-CN" altLang="en-US"/>
          </a:p>
          <a:p>
            <a:r>
              <a:rPr lang="zh-CN" altLang="en-US"/>
              <a:t>	c=c+1;</a:t>
            </a:r>
            <a:endParaRPr lang="zh-CN" altLang="en-US"/>
          </a:p>
          <a:p>
            <a:r>
              <a:rPr lang="zh-CN" altLang="en-US"/>
              <a:t>	min=c;</a:t>
            </a:r>
            <a:endParaRPr lang="zh-CN" altLang="en-US"/>
          </a:p>
          <a:p>
            <a:r>
              <a:rPr lang="zh-CN" altLang="en-US"/>
              <a:t>	visited[v]=min;</a:t>
            </a:r>
            <a:endParaRPr lang="zh-CN" altLang="en-US"/>
          </a:p>
          <a:p>
            <a:r>
              <a:rPr lang="zh-CN" altLang="en-US"/>
              <a:t>	for(p=G.vexes[v].firstarc;p;p=p-&gt;nextarc){</a:t>
            </a:r>
            <a:endParaRPr lang="zh-CN" altLang="en-US"/>
          </a:p>
          <a:p>
            <a:r>
              <a:rPr lang="zh-CN" altLang="en-US"/>
              <a:t>		w=p-&gt;adjvex;</a:t>
            </a:r>
            <a:endParaRPr lang="zh-CN" altLang="en-US"/>
          </a:p>
          <a:p>
            <a:r>
              <a:rPr lang="zh-CN" altLang="en-US"/>
              <a:t>		if(visited[w]==0){</a:t>
            </a:r>
            <a:endParaRPr lang="zh-CN" altLang="en-US"/>
          </a:p>
          <a:p>
            <a:r>
              <a:rPr lang="zh-CN" altLang="en-US"/>
              <a:t>			DFSArtcul(G,w);</a:t>
            </a:r>
            <a:endParaRPr lang="zh-CN" altLang="en-US"/>
          </a:p>
          <a:p>
            <a:r>
              <a:rPr lang="zh-CN" altLang="en-US"/>
              <a:t>			if(low[w]&lt;min){</a:t>
            </a:r>
            <a:endParaRPr lang="zh-CN" altLang="en-US"/>
          </a:p>
          <a:p>
            <a:r>
              <a:rPr lang="zh-CN" altLang="en-US"/>
              <a:t>				min=low[w];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	if(low[w]&gt;=visited[v]){</a:t>
            </a:r>
            <a:endParaRPr lang="zh-CN" altLang="en-US"/>
          </a:p>
          <a:p>
            <a:r>
              <a:rPr lang="zh-CN" altLang="en-US"/>
              <a:t>				cout&lt;&lt;v&lt;&lt;" "&lt;&lt;G.vexes[v].data&lt;&lt;endl;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}else if(visited[w]&lt;min){</a:t>
            </a:r>
            <a:endParaRPr lang="zh-CN" altLang="en-US"/>
          </a:p>
          <a:p>
            <a:r>
              <a:rPr lang="zh-CN" altLang="en-US"/>
              <a:t>			min=visited[w];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low[v]=min;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最小生成树</a:t>
            </a:r>
            <a:endParaRPr lang="zh-CN" altLang="en-US"/>
          </a:p>
          <a:p>
            <a:pPr lvl="1"/>
            <a:r>
              <a:rPr lang="zh-CN" altLang="en-US"/>
              <a:t>避圈策略</a:t>
            </a:r>
            <a:endParaRPr lang="zh-CN" altLang="en-US"/>
          </a:p>
          <a:p>
            <a:pPr lvl="2"/>
            <a:r>
              <a:rPr lang="en-US" altLang="zh-CN" sz="2300"/>
              <a:t>kruskal</a:t>
            </a:r>
            <a:r>
              <a:rPr lang="zh-CN" altLang="en-US" sz="2300"/>
              <a:t>算法</a:t>
            </a:r>
            <a:endParaRPr lang="zh-CN" altLang="en-US" sz="2300"/>
          </a:p>
          <a:p>
            <a:pPr lvl="2"/>
            <a:r>
              <a:rPr lang="en-US" altLang="zh-CN" sz="2300"/>
              <a:t>prim</a:t>
            </a:r>
            <a:r>
              <a:rPr lang="zh-CN" altLang="en-US" sz="2300"/>
              <a:t>算法</a:t>
            </a:r>
            <a:endParaRPr lang="zh-CN" altLang="en-US"/>
          </a:p>
          <a:p>
            <a:pPr lvl="1"/>
            <a:r>
              <a:rPr lang="zh-CN" altLang="en-US"/>
              <a:t>破圈策略</a:t>
            </a:r>
            <a:endParaRPr lang="zh-CN" altLang="en-US"/>
          </a:p>
          <a:p>
            <a:pPr lvl="0"/>
            <a:r>
              <a:rPr lang="zh-CN" altLang="en-US"/>
              <a:t>关节点和重连通图</a:t>
            </a:r>
            <a:endParaRPr lang="zh-CN" altLang="en-US"/>
          </a:p>
          <a:p>
            <a:pPr lvl="1"/>
            <a:r>
              <a:rPr lang="zh-CN" altLang="en-US"/>
              <a:t>关节点</a:t>
            </a:r>
            <a:endParaRPr lang="zh-CN" altLang="en-US"/>
          </a:p>
          <a:p>
            <a:pPr lvl="1"/>
            <a:r>
              <a:rPr lang="zh-CN" altLang="en-US"/>
              <a:t>关节点判定算法</a:t>
            </a:r>
            <a:endParaRPr lang="zh-CN" altLang="en-US"/>
          </a:p>
          <a:p>
            <a:pPr marL="0" lvl="0" indent="0">
              <a:buNone/>
            </a:pPr>
            <a:r>
              <a:rPr lang="zh-CN" altLang="en-US">
                <a:solidFill>
                  <a:schemeClr val="accent2"/>
                </a:solidFill>
              </a:rPr>
              <a:t>本讲重点介绍了集中算法，我们不仅仅理解算法并实现，更重要的是要掌握设计算法采用的方法以便在以后的应用中去使用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关于图的生成树的说明</a:t>
            </a:r>
            <a:endParaRPr lang="zh-CN" altLang="en-US"/>
          </a:p>
          <a:p>
            <a:pPr lvl="1"/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一个图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可以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有多棵不同的生成树</a:t>
            </a:r>
            <a:endParaRPr lang="zh-CN" altLang="en-US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1"/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所有生成树具有以下共同特点</a:t>
            </a:r>
            <a:endParaRPr lang="zh-CN" altLang="en-US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/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生成树的顶点个数与图的顶点个数相同</a:t>
            </a:r>
            <a:endParaRPr lang="zh-CN" altLang="en-US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/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生成树是图的极小连通子图</a:t>
            </a:r>
            <a:endParaRPr lang="zh-CN" altLang="en-US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/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一个有</a:t>
            </a:r>
            <a:r>
              <a:rPr lang="en-US" altLang="zh-CN">
                <a:ea typeface="楷体_GB2312" pitchFamily="49" charset="-122"/>
                <a:sym typeface="+mn-ea"/>
              </a:rPr>
              <a:t>n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sym typeface="+mn-ea"/>
              </a:rPr>
              <a:t>个顶点的连通图的生成树有</a:t>
            </a:r>
            <a:r>
              <a:rPr lang="en-US" altLang="zh-CN">
                <a:ea typeface="楷体_GB2312" pitchFamily="49" charset="-122"/>
                <a:sym typeface="+mn-ea"/>
              </a:rPr>
              <a:t>n-1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sym typeface="+mn-ea"/>
              </a:rPr>
              <a:t>条边</a:t>
            </a:r>
            <a:endParaRPr lang="zh-CN" altLang="zh-CN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/>
            <a:r>
              <a:rPr lang="zh-CN" altLang="zh-CN" dirty="0">
                <a:latin typeface="楷体_GB2312" pitchFamily="49" charset="-122"/>
                <a:ea typeface="楷体_GB2312" pitchFamily="49" charset="-122"/>
                <a:sym typeface="+mn-ea"/>
              </a:rPr>
              <a:t>生成树中任意两个顶点间的路径是唯一的</a:t>
            </a:r>
            <a:endParaRPr lang="zh-CN" altLang="zh-CN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3"/>
            <a:r>
              <a:rPr lang="zh-CN" altLang="zh-CN" dirty="0">
                <a:latin typeface="楷体_GB2312" pitchFamily="49" charset="-122"/>
                <a:ea typeface="楷体_GB2312" pitchFamily="49" charset="-122"/>
                <a:sym typeface="+mn-ea"/>
              </a:rPr>
              <a:t>在生成树中再加一条边必然形成回路</a:t>
            </a:r>
            <a:endParaRPr lang="zh-CN" altLang="zh-CN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0"/>
            <a:r>
              <a:rPr lang="zh-CN" altLang="en-US"/>
              <a:t>回顾</a:t>
            </a:r>
            <a:endParaRPr lang="zh-CN" altLang="en-US"/>
          </a:p>
          <a:p>
            <a:pPr lvl="1"/>
            <a:r>
              <a:rPr lang="zh-CN" altLang="en-US"/>
              <a:t>图的深度优先和广度优先生成树（生成森林）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问题提出</a:t>
            </a:r>
            <a:endParaRPr lang="zh-CN" altLang="en-US"/>
          </a:p>
          <a:p>
            <a:pPr lvl="1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一个公司计划要在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n个城市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计算机中心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间建立通信联络网，以便保证在任何两个计算机中心之间都有通路，且网络的总成本最小。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1"/>
            <a:endParaRPr lang="zh-CN" altLang="en-US"/>
          </a:p>
        </p:txBody>
      </p:sp>
      <p:grpSp>
        <p:nvGrpSpPr>
          <p:cNvPr id="44037" name="组合 44036"/>
          <p:cNvGrpSpPr/>
          <p:nvPr/>
        </p:nvGrpSpPr>
        <p:grpSpPr>
          <a:xfrm>
            <a:off x="2903220" y="3111500"/>
            <a:ext cx="2819400" cy="2125663"/>
            <a:chOff x="1351" y="2764"/>
            <a:chExt cx="1776" cy="1339"/>
          </a:xfrm>
        </p:grpSpPr>
        <p:grpSp>
          <p:nvGrpSpPr>
            <p:cNvPr id="44038" name="组合 44037"/>
            <p:cNvGrpSpPr/>
            <p:nvPr/>
          </p:nvGrpSpPr>
          <p:grpSpPr>
            <a:xfrm>
              <a:off x="1351" y="2855"/>
              <a:ext cx="1670" cy="1132"/>
              <a:chOff x="1351" y="2855"/>
              <a:chExt cx="1670" cy="1132"/>
            </a:xfrm>
          </p:grpSpPr>
          <p:sp>
            <p:nvSpPr>
              <p:cNvPr id="44039" name="椭圆 44038"/>
              <p:cNvSpPr/>
              <p:nvPr/>
            </p:nvSpPr>
            <p:spPr>
              <a:xfrm>
                <a:off x="1689" y="2855"/>
                <a:ext cx="222" cy="2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0" name="椭圆 44039"/>
              <p:cNvSpPr/>
              <p:nvPr/>
            </p:nvSpPr>
            <p:spPr>
              <a:xfrm>
                <a:off x="2419" y="3329"/>
                <a:ext cx="222" cy="2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6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1" name="椭圆 44040"/>
              <p:cNvSpPr/>
              <p:nvPr/>
            </p:nvSpPr>
            <p:spPr>
              <a:xfrm>
                <a:off x="1936" y="3358"/>
                <a:ext cx="222" cy="2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5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2" name="椭圆 44041"/>
              <p:cNvSpPr/>
              <p:nvPr/>
            </p:nvSpPr>
            <p:spPr>
              <a:xfrm>
                <a:off x="2799" y="3776"/>
                <a:ext cx="222" cy="2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3" name="椭圆 44042"/>
              <p:cNvSpPr/>
              <p:nvPr/>
            </p:nvSpPr>
            <p:spPr>
              <a:xfrm>
                <a:off x="1351" y="3761"/>
                <a:ext cx="222" cy="2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4" name="椭圆 44043"/>
              <p:cNvSpPr/>
              <p:nvPr/>
            </p:nvSpPr>
            <p:spPr>
              <a:xfrm>
                <a:off x="2791" y="2855"/>
                <a:ext cx="222" cy="21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2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5" name="直接连接符 44044"/>
              <p:cNvSpPr/>
              <p:nvPr/>
            </p:nvSpPr>
            <p:spPr>
              <a:xfrm>
                <a:off x="1900" y="2966"/>
                <a:ext cx="9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46" name="直接连接符 44045"/>
              <p:cNvSpPr/>
              <p:nvPr/>
            </p:nvSpPr>
            <p:spPr>
              <a:xfrm flipH="1">
                <a:off x="1500" y="3066"/>
                <a:ext cx="267" cy="7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47" name="直接连接符 44046"/>
              <p:cNvSpPr/>
              <p:nvPr/>
            </p:nvSpPr>
            <p:spPr>
              <a:xfrm>
                <a:off x="1856" y="3055"/>
                <a:ext cx="144" cy="3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48" name="直接连接符 44047"/>
              <p:cNvSpPr/>
              <p:nvPr/>
            </p:nvSpPr>
            <p:spPr>
              <a:xfrm>
                <a:off x="1578" y="3900"/>
                <a:ext cx="123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49" name="直接连接符 44048"/>
              <p:cNvSpPr/>
              <p:nvPr/>
            </p:nvSpPr>
            <p:spPr>
              <a:xfrm flipH="1">
                <a:off x="1578" y="3577"/>
                <a:ext cx="433" cy="2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0" name="直接连接符 44049"/>
              <p:cNvSpPr/>
              <p:nvPr/>
            </p:nvSpPr>
            <p:spPr>
              <a:xfrm>
                <a:off x="1889" y="3033"/>
                <a:ext cx="578" cy="3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1" name="直接连接符 44050"/>
              <p:cNvSpPr/>
              <p:nvPr/>
            </p:nvSpPr>
            <p:spPr>
              <a:xfrm flipH="1">
                <a:off x="2900" y="3078"/>
                <a:ext cx="0" cy="6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2" name="直接连接符 44051"/>
              <p:cNvSpPr/>
              <p:nvPr/>
            </p:nvSpPr>
            <p:spPr>
              <a:xfrm flipH="1">
                <a:off x="2611" y="3055"/>
                <a:ext cx="234" cy="3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3" name="直接连接符 44052"/>
              <p:cNvSpPr/>
              <p:nvPr/>
            </p:nvSpPr>
            <p:spPr>
              <a:xfrm>
                <a:off x="2600" y="3522"/>
                <a:ext cx="223" cy="3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4" name="直接连接符 44053"/>
              <p:cNvSpPr/>
              <p:nvPr/>
            </p:nvSpPr>
            <p:spPr>
              <a:xfrm>
                <a:off x="2078" y="3555"/>
                <a:ext cx="722" cy="3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4055" name="文本框 44054"/>
            <p:cNvSpPr txBox="1"/>
            <p:nvPr/>
          </p:nvSpPr>
          <p:spPr>
            <a:xfrm>
              <a:off x="2236" y="276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056" name="文本框 44055"/>
            <p:cNvSpPr txBox="1"/>
            <p:nvPr/>
          </p:nvSpPr>
          <p:spPr>
            <a:xfrm>
              <a:off x="1407" y="321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057" name="文本框 44056"/>
            <p:cNvSpPr txBox="1"/>
            <p:nvPr/>
          </p:nvSpPr>
          <p:spPr>
            <a:xfrm>
              <a:off x="1584" y="355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058" name="文本框 44057"/>
            <p:cNvSpPr txBox="1"/>
            <p:nvPr/>
          </p:nvSpPr>
          <p:spPr>
            <a:xfrm>
              <a:off x="1791" y="317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059" name="文本框 44058"/>
            <p:cNvSpPr txBox="1"/>
            <p:nvPr/>
          </p:nvSpPr>
          <p:spPr>
            <a:xfrm>
              <a:off x="2040" y="385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060" name="文本框 44059"/>
            <p:cNvSpPr txBox="1"/>
            <p:nvPr/>
          </p:nvSpPr>
          <p:spPr>
            <a:xfrm>
              <a:off x="2129" y="359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061" name="文本框 44060"/>
            <p:cNvSpPr txBox="1"/>
            <p:nvPr/>
          </p:nvSpPr>
          <p:spPr>
            <a:xfrm>
              <a:off x="2125" y="305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062" name="文本框 44061"/>
            <p:cNvSpPr txBox="1"/>
            <p:nvPr/>
          </p:nvSpPr>
          <p:spPr>
            <a:xfrm>
              <a:off x="2558" y="309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063" name="文本框 44062"/>
            <p:cNvSpPr txBox="1"/>
            <p:nvPr/>
          </p:nvSpPr>
          <p:spPr>
            <a:xfrm>
              <a:off x="2851" y="329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24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4064" name="文本框 44063"/>
            <p:cNvSpPr txBox="1"/>
            <p:nvPr/>
          </p:nvSpPr>
          <p:spPr>
            <a:xfrm>
              <a:off x="2606" y="346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10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问题分析</a:t>
            </a:r>
            <a:endParaRPr lang="zh-CN" altLang="en-US"/>
          </a:p>
          <a:p>
            <a:pPr lvl="1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n个城市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计算机中心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间，最多可设置n(n-1)/2条线路，但是n个城市间建立通信网，只需n-1条线路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也就是：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如何在现有可能的线路中选择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n-1条，能把所有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城市计算机中心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（顶点）均连起来，，且总耗费（各边权值之和）最小。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问题定义</a:t>
            </a:r>
            <a:endParaRPr lang="zh-CN" altLang="en-US"/>
          </a:p>
          <a:p>
            <a:pPr lvl="1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在一个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G=&lt;V,E&gt;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的连通无向图中，找到一个子图，该子图包含原图的所有节点和部分连接边，且不能形成回路，同时子图边的权值总和最小。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也就是：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G=&lt;V,E&gt;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中边的权值和最小的生成树，简称最小生成树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(MST,Minimum-cost Spanning Tree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如何求解</a:t>
            </a:r>
            <a:endParaRPr lang="zh-CN" altLang="en-US"/>
          </a:p>
          <a:p>
            <a:pPr lvl="1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依据定义：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最小生成树为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/>
              <a:t>直接求解的时间复杂度为：    ，</a:t>
            </a:r>
            <a:r>
              <a:rPr lang="zh-CN" altLang="en-US" b="0"/>
              <a:t>此时</a:t>
            </a:r>
            <a:r>
              <a:rPr lang="en-US" altLang="zh-CN" b="0"/>
              <a:t>O(n)=n</a:t>
            </a:r>
            <a:r>
              <a:rPr lang="zh-CN" altLang="en-US" b="0"/>
              <a:t>！，时间复杂度太高，当</a:t>
            </a:r>
            <a:r>
              <a:rPr lang="en-US" altLang="zh-CN" b="0"/>
              <a:t>n</a:t>
            </a:r>
            <a:r>
              <a:rPr lang="zh-CN" altLang="en-US" b="0"/>
              <a:t>较大时时无法求解。</a:t>
            </a:r>
            <a:endParaRPr lang="zh-CN" altLang="en-US" b="0"/>
          </a:p>
          <a:p>
            <a:pPr lvl="0"/>
            <a:r>
              <a:rPr lang="zh-CN" altLang="en-US" b="0"/>
              <a:t>避圈法提出</a:t>
            </a:r>
            <a:endParaRPr lang="zh-CN" altLang="en-US" b="0"/>
          </a:p>
          <a:p>
            <a:pPr lvl="1"/>
            <a:r>
              <a:rPr lang="zh-CN" altLang="en-US" b="0"/>
              <a:t>生成树的构建方法：在给定的</a:t>
            </a:r>
            <a:r>
              <a:rPr lang="en-US" altLang="zh-CN" b="0"/>
              <a:t>n</a:t>
            </a:r>
            <a:r>
              <a:rPr lang="zh-CN" altLang="en-US" b="0"/>
              <a:t>个顶点的</a:t>
            </a:r>
            <a:r>
              <a:rPr lang="zh-CN" altLang="en-US" b="0"/>
              <a:t>连通图</a:t>
            </a:r>
            <a:r>
              <a:rPr lang="en-US" altLang="zh-CN" b="0"/>
              <a:t>G</a:t>
            </a:r>
            <a:r>
              <a:rPr lang="zh-CN" altLang="en-US" b="0"/>
              <a:t>中，每一步选取</a:t>
            </a:r>
            <a:r>
              <a:rPr lang="en-US" altLang="zh-CN" b="0"/>
              <a:t>G</a:t>
            </a:r>
            <a:r>
              <a:rPr lang="zh-CN" altLang="en-US" b="0"/>
              <a:t>中的一条边，使它与已经选中的边不构成圈（回路），直到选中</a:t>
            </a:r>
            <a:r>
              <a:rPr lang="en-US" altLang="zh-CN" b="0"/>
              <a:t>n-1</a:t>
            </a:r>
            <a:r>
              <a:rPr lang="zh-CN" altLang="en-US" b="0"/>
              <a:t>条边为止。</a:t>
            </a:r>
            <a:endParaRPr lang="zh-CN" altLang="en-US" b="0"/>
          </a:p>
          <a:p>
            <a:pPr lvl="1"/>
            <a:r>
              <a:rPr lang="zh-CN" altLang="en-US" b="0"/>
              <a:t>如何使得生成树权值和最小？</a:t>
            </a:r>
            <a:endParaRPr lang="zh-CN" altLang="en-US" b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62258" y="1665288"/>
          <a:ext cx="288226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47900" imgH="431800" progId="Equation.KSEE3">
                  <p:embed/>
                </p:oleObj>
              </mc:Choice>
              <mc:Fallback>
                <p:oleObj name="" r:id="rId1" imgW="2247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62258" y="1665288"/>
                        <a:ext cx="288226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0850" y="2221230"/>
          <a:ext cx="47561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92100" imgH="241300" progId="Equation.KSEE3">
                  <p:embed/>
                </p:oleObj>
              </mc:Choice>
              <mc:Fallback>
                <p:oleObj name="" r:id="rId3" imgW="292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0850" y="2221230"/>
                        <a:ext cx="47561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kruskal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en-US" altLang="zh-CN" b="0"/>
              <a:t>1956</a:t>
            </a:r>
            <a:r>
              <a:rPr lang="zh-CN" altLang="en-US" b="0"/>
              <a:t>年为贝尔实验室工作的</a:t>
            </a:r>
            <a:r>
              <a:rPr lang="en-US" altLang="zh-CN" b="0"/>
              <a:t>kruskal</a:t>
            </a:r>
            <a:r>
              <a:rPr lang="zh-CN" altLang="en-US" b="0"/>
              <a:t>发表</a:t>
            </a:r>
            <a:r>
              <a:rPr lang="en-US" altLang="zh-CN" b="0"/>
              <a:t>kruskal</a:t>
            </a:r>
            <a:r>
              <a:rPr lang="zh-CN" altLang="en-US" b="0"/>
              <a:t>算法论文</a:t>
            </a:r>
            <a:r>
              <a:rPr lang="zh-CN" altLang="en-US" b="0"/>
              <a:t>。</a:t>
            </a:r>
            <a:endParaRPr lang="zh-CN" altLang="en-US" b="0"/>
          </a:p>
          <a:p>
            <a:pPr lvl="1"/>
            <a:r>
              <a:rPr lang="zh-CN" altLang="en-US" b="0"/>
              <a:t>算法思想</a:t>
            </a:r>
            <a:endParaRPr lang="zh-CN" altLang="en-US" b="0"/>
          </a:p>
          <a:p>
            <a:pPr lvl="2"/>
            <a:r>
              <a:rPr lang="zh-CN" altLang="en-US" b="0"/>
              <a:t>从</a:t>
            </a:r>
            <a:r>
              <a:rPr lang="en-US" altLang="zh-CN" b="0"/>
              <a:t>G</a:t>
            </a:r>
            <a:r>
              <a:rPr lang="zh-CN" altLang="en-US" b="0"/>
              <a:t>中最小的边开始进行避圈式扩张。</a:t>
            </a:r>
            <a:endParaRPr lang="zh-CN" altLang="en-US" b="0"/>
          </a:p>
          <a:p>
            <a:pPr lvl="3"/>
            <a:r>
              <a:rPr lang="en-US" altLang="zh-CN" b="0"/>
              <a:t>1.</a:t>
            </a:r>
            <a:r>
              <a:rPr lang="zh-CN" altLang="en-US" b="0"/>
              <a:t>选择</a:t>
            </a:r>
            <a:r>
              <a:rPr lang="en-US" altLang="zh-CN" b="0"/>
              <a:t>G</a:t>
            </a:r>
            <a:r>
              <a:rPr lang="zh-CN" altLang="en-US" b="0"/>
              <a:t>中权值最小的边</a:t>
            </a:r>
            <a:r>
              <a:rPr lang="en-US" altLang="zh-CN" b="0"/>
              <a:t>e</a:t>
            </a:r>
            <a:r>
              <a:rPr lang="en-US" altLang="zh-CN" b="0" baseline="-25000"/>
              <a:t>1</a:t>
            </a:r>
            <a:r>
              <a:rPr lang="zh-CN" altLang="en-US" b="0"/>
              <a:t>；</a:t>
            </a:r>
            <a:endParaRPr lang="zh-CN" altLang="en-US" b="0"/>
          </a:p>
          <a:p>
            <a:pPr lvl="3"/>
            <a:r>
              <a:rPr lang="en-US" altLang="zh-CN" b="0"/>
              <a:t>2.</a:t>
            </a:r>
            <a:r>
              <a:rPr lang="zh-CN" altLang="en-US" b="0"/>
              <a:t>如果已经选定</a:t>
            </a:r>
            <a:r>
              <a:rPr lang="en-US" altLang="zh-CN" b="0"/>
              <a:t>e</a:t>
            </a:r>
            <a:r>
              <a:rPr lang="en-US" altLang="zh-CN" b="0" baseline="-25000"/>
              <a:t>1</a:t>
            </a:r>
            <a:r>
              <a:rPr lang="en-US" altLang="zh-CN" b="0"/>
              <a:t>,e</a:t>
            </a:r>
            <a:r>
              <a:rPr lang="en-US" altLang="zh-CN" b="0" baseline="-25000"/>
              <a:t>2</a:t>
            </a:r>
            <a:r>
              <a:rPr lang="en-US" altLang="zh-CN" b="0"/>
              <a:t>,....e</a:t>
            </a:r>
            <a:r>
              <a:rPr lang="en-US" altLang="zh-CN" b="0" baseline="-25000"/>
              <a:t>k</a:t>
            </a:r>
            <a:r>
              <a:rPr lang="en-US" altLang="zh-CN" b="0"/>
              <a:t>,</a:t>
            </a:r>
            <a:r>
              <a:rPr lang="zh-CN" altLang="zh-CN" b="0"/>
              <a:t>则从</a:t>
            </a:r>
            <a:r>
              <a:rPr lang="en-US" altLang="zh-CN" b="0"/>
              <a:t>E-{</a:t>
            </a:r>
            <a:r>
              <a:rPr lang="en-US" altLang="zh-CN" b="0">
                <a:sym typeface="+mn-ea"/>
              </a:rPr>
              <a:t>e</a:t>
            </a:r>
            <a:r>
              <a:rPr lang="en-US" altLang="zh-CN" b="0" baseline="-25000">
                <a:sym typeface="+mn-ea"/>
              </a:rPr>
              <a:t>1</a:t>
            </a:r>
            <a:r>
              <a:rPr lang="en-US" altLang="zh-CN" b="0">
                <a:sym typeface="+mn-ea"/>
              </a:rPr>
              <a:t>,e</a:t>
            </a:r>
            <a:r>
              <a:rPr lang="en-US" altLang="zh-CN" b="0" baseline="-25000">
                <a:sym typeface="+mn-ea"/>
              </a:rPr>
              <a:t>2</a:t>
            </a:r>
            <a:r>
              <a:rPr lang="en-US" altLang="zh-CN" b="0">
                <a:sym typeface="+mn-ea"/>
              </a:rPr>
              <a:t>,....e</a:t>
            </a:r>
            <a:r>
              <a:rPr lang="en-US" altLang="zh-CN" b="0" baseline="-25000">
                <a:sym typeface="+mn-ea"/>
              </a:rPr>
              <a:t>k</a:t>
            </a:r>
            <a:r>
              <a:rPr lang="en-US" altLang="zh-CN" b="0"/>
              <a:t>}</a:t>
            </a:r>
            <a:r>
              <a:rPr lang="zh-CN" altLang="en-US" b="0"/>
              <a:t>中选择边</a:t>
            </a:r>
            <a:r>
              <a:rPr lang="en-US" altLang="zh-CN" b="0"/>
              <a:t>e</a:t>
            </a:r>
            <a:r>
              <a:rPr lang="en-US" altLang="zh-CN" b="0" baseline="-25000"/>
              <a:t>k+1</a:t>
            </a:r>
            <a:r>
              <a:rPr lang="zh-CN" altLang="en-US" b="0"/>
              <a:t>，使得</a:t>
            </a:r>
            <a:r>
              <a:rPr lang="en-US" altLang="zh-CN" b="0"/>
              <a:t>:</a:t>
            </a:r>
            <a:endParaRPr lang="en-US" altLang="zh-CN" b="0"/>
          </a:p>
          <a:p>
            <a:pPr lvl="4"/>
            <a:r>
              <a:rPr lang="en-US" altLang="zh-CN" b="0"/>
              <a:t>G[</a:t>
            </a:r>
            <a:r>
              <a:rPr lang="en-US" altLang="zh-CN" b="0">
                <a:sym typeface="+mn-ea"/>
              </a:rPr>
              <a:t>e</a:t>
            </a:r>
            <a:r>
              <a:rPr lang="en-US" altLang="zh-CN" b="0" baseline="-25000">
                <a:sym typeface="+mn-ea"/>
              </a:rPr>
              <a:t>1</a:t>
            </a:r>
            <a:r>
              <a:rPr lang="en-US" altLang="zh-CN" b="0">
                <a:sym typeface="+mn-ea"/>
              </a:rPr>
              <a:t>,e</a:t>
            </a:r>
            <a:r>
              <a:rPr lang="en-US" altLang="zh-CN" b="0" baseline="-25000">
                <a:sym typeface="+mn-ea"/>
              </a:rPr>
              <a:t>2</a:t>
            </a:r>
            <a:r>
              <a:rPr lang="en-US" altLang="zh-CN" b="0">
                <a:sym typeface="+mn-ea"/>
              </a:rPr>
              <a:t>,....e</a:t>
            </a:r>
            <a:r>
              <a:rPr lang="en-US" altLang="zh-CN" b="0" baseline="-25000">
                <a:sym typeface="+mn-ea"/>
              </a:rPr>
              <a:t>k</a:t>
            </a:r>
            <a:r>
              <a:rPr lang="en-US" altLang="zh-CN" b="0">
                <a:sym typeface="+mn-ea"/>
              </a:rPr>
              <a:t>,e</a:t>
            </a:r>
            <a:r>
              <a:rPr lang="en-US" altLang="zh-CN" b="0" baseline="-25000">
                <a:sym typeface="+mn-ea"/>
              </a:rPr>
              <a:t>k+1</a:t>
            </a:r>
            <a:r>
              <a:rPr lang="en-US" altLang="zh-CN" b="0">
                <a:sym typeface="+mn-ea"/>
              </a:rPr>
              <a:t>]</a:t>
            </a:r>
            <a:r>
              <a:rPr lang="zh-CN" altLang="zh-CN" b="0">
                <a:sym typeface="+mn-ea"/>
              </a:rPr>
              <a:t>无圈；</a:t>
            </a:r>
            <a:endParaRPr lang="zh-CN" altLang="zh-CN" b="0">
              <a:sym typeface="+mn-ea"/>
            </a:endParaRPr>
          </a:p>
          <a:p>
            <a:pPr lvl="4"/>
            <a:r>
              <a:rPr lang="en-US" altLang="zh-CN" b="0">
                <a:sym typeface="+mn-ea"/>
              </a:rPr>
              <a:t>e</a:t>
            </a:r>
            <a:r>
              <a:rPr lang="en-US" altLang="zh-CN" b="0" baseline="-25000">
                <a:sym typeface="+mn-ea"/>
              </a:rPr>
              <a:t>k+1</a:t>
            </a:r>
            <a:r>
              <a:rPr lang="zh-CN" altLang="zh-CN" b="0">
                <a:sym typeface="+mn-ea"/>
              </a:rPr>
              <a:t>权值尽可能小；</a:t>
            </a:r>
            <a:endParaRPr lang="zh-CN" altLang="zh-CN" b="0">
              <a:sym typeface="+mn-ea"/>
            </a:endParaRPr>
          </a:p>
          <a:p>
            <a:pPr lvl="3"/>
            <a:r>
              <a:rPr lang="en-US" altLang="zh-CN" b="0">
                <a:sym typeface="+mn-ea"/>
              </a:rPr>
              <a:t>3.</a:t>
            </a:r>
            <a:r>
              <a:rPr lang="zh-CN" altLang="en-US" b="0">
                <a:sym typeface="+mn-ea"/>
              </a:rPr>
              <a:t>返回</a:t>
            </a:r>
            <a:r>
              <a:rPr lang="en-US" altLang="zh-CN" b="0">
                <a:sym typeface="+mn-ea"/>
              </a:rPr>
              <a:t>2</a:t>
            </a:r>
            <a:r>
              <a:rPr lang="zh-CN" altLang="en-US" b="0">
                <a:sym typeface="+mn-ea"/>
              </a:rPr>
              <a:t>，</a:t>
            </a:r>
            <a:r>
              <a:rPr lang="zh-CN" altLang="zh-CN" b="0">
                <a:sym typeface="+mn-ea"/>
              </a:rPr>
              <a:t>直到选中</a:t>
            </a:r>
            <a:r>
              <a:rPr lang="en-US" altLang="zh-CN" b="0">
                <a:sym typeface="+mn-ea"/>
              </a:rPr>
              <a:t>n-1</a:t>
            </a:r>
            <a:r>
              <a:rPr lang="zh-CN" altLang="en-US" b="0">
                <a:sym typeface="+mn-ea"/>
              </a:rPr>
              <a:t>个边为止（</a:t>
            </a:r>
            <a:r>
              <a:rPr lang="en-US" altLang="zh-CN" b="0">
                <a:sym typeface="+mn-ea"/>
              </a:rPr>
              <a:t>G</a:t>
            </a:r>
            <a:r>
              <a:rPr lang="zh-CN" altLang="en-US" b="0">
                <a:sym typeface="+mn-ea"/>
              </a:rPr>
              <a:t>中有</a:t>
            </a:r>
            <a:r>
              <a:rPr lang="en-US" altLang="zh-CN" b="0">
                <a:sym typeface="+mn-ea"/>
              </a:rPr>
              <a:t>n</a:t>
            </a:r>
            <a:r>
              <a:rPr lang="zh-CN" altLang="en-US" b="0">
                <a:sym typeface="+mn-ea"/>
              </a:rPr>
              <a:t>个顶点）</a:t>
            </a:r>
            <a:endParaRPr lang="zh-CN" altLang="en-US" b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987650380"/>
</p:tagLst>
</file>

<file path=ppt/tags/tag10.xml><?xml version="1.0" encoding="utf-8"?>
<p:tagLst xmlns:p="http://schemas.openxmlformats.org/presentationml/2006/main">
  <p:tag name="KSO_WM_UNIT_TABLE_BEAUTIFY" val="smartTable{4b6dc21b-7bca-409b-9874-6ebad02bf93f}"/>
</p:tagLst>
</file>

<file path=ppt/tags/tag11.xml><?xml version="1.0" encoding="utf-8"?>
<p:tagLst xmlns:p="http://schemas.openxmlformats.org/presentationml/2006/main">
  <p:tag name="KSO_WM_UNIT_TABLE_BEAUTIFY" val="smartTable{4b6dc21b-7bca-409b-9874-6ebad02bf93f}"/>
</p:tagLst>
</file>

<file path=ppt/tags/tag2.xml><?xml version="1.0" encoding="utf-8"?>
<p:tagLst xmlns:p="http://schemas.openxmlformats.org/presentationml/2006/main">
  <p:tag name="REFSHAPE" val="870464420"/>
</p:tagLst>
</file>

<file path=ppt/tags/tag3.xml><?xml version="1.0" encoding="utf-8"?>
<p:tagLst xmlns:p="http://schemas.openxmlformats.org/presentationml/2006/main">
  <p:tag name="KSO_WM_UNIT_TABLE_BEAUTIFY" val="smartTable{1cf4ef16-45c2-4afb-8a65-7f9ff1d71972}"/>
</p:tagLst>
</file>

<file path=ppt/tags/tag4.xml><?xml version="1.0" encoding="utf-8"?>
<p:tagLst xmlns:p="http://schemas.openxmlformats.org/presentationml/2006/main">
  <p:tag name="KSO_WM_UNIT_TABLE_BEAUTIFY" val="smartTable{1cf4ef16-45c2-4afb-8a65-7f9ff1d71972}"/>
</p:tagLst>
</file>

<file path=ppt/tags/tag5.xml><?xml version="1.0" encoding="utf-8"?>
<p:tagLst xmlns:p="http://schemas.openxmlformats.org/presentationml/2006/main">
  <p:tag name="KSO_WM_UNIT_TABLE_BEAUTIFY" val="smartTable{4b6dc21b-7bca-409b-9874-6ebad02bf93f}"/>
</p:tagLst>
</file>

<file path=ppt/tags/tag6.xml><?xml version="1.0" encoding="utf-8"?>
<p:tagLst xmlns:p="http://schemas.openxmlformats.org/presentationml/2006/main">
  <p:tag name="KSO_WM_UNIT_TABLE_BEAUTIFY" val="smartTable{4b6dc21b-7bca-409b-9874-6ebad02bf93f}"/>
</p:tagLst>
</file>

<file path=ppt/tags/tag7.xml><?xml version="1.0" encoding="utf-8"?>
<p:tagLst xmlns:p="http://schemas.openxmlformats.org/presentationml/2006/main">
  <p:tag name="KSO_WM_UNIT_TABLE_BEAUTIFY" val="smartTable{4b6dc21b-7bca-409b-9874-6ebad02bf93f}"/>
</p:tagLst>
</file>

<file path=ppt/tags/tag8.xml><?xml version="1.0" encoding="utf-8"?>
<p:tagLst xmlns:p="http://schemas.openxmlformats.org/presentationml/2006/main">
  <p:tag name="KSO_WM_UNIT_TABLE_BEAUTIFY" val="smartTable{4b6dc21b-7bca-409b-9874-6ebad02bf93f}"/>
</p:tagLst>
</file>

<file path=ppt/tags/tag9.xml><?xml version="1.0" encoding="utf-8"?>
<p:tagLst xmlns:p="http://schemas.openxmlformats.org/presentationml/2006/main">
  <p:tag name="KSO_WM_UNIT_TABLE_BEAUTIFY" val="smartTable{4b6dc21b-7bca-409b-9874-6ebad02bf93f}"/>
</p:tagLst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5259</Words>
  <Application>WPS 演示</Application>
  <PresentationFormat>在屏幕上显示</PresentationFormat>
  <Paragraphs>1139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39</vt:i4>
      </vt:variant>
    </vt:vector>
  </HeadingPairs>
  <TitlesOfParts>
    <vt:vector size="64" baseType="lpstr">
      <vt:lpstr>Arial</vt:lpstr>
      <vt:lpstr>宋体</vt:lpstr>
      <vt:lpstr>Wingdings</vt:lpstr>
      <vt:lpstr>Verdana</vt:lpstr>
      <vt:lpstr>楷体_GB2312</vt:lpstr>
      <vt:lpstr>新宋体</vt:lpstr>
      <vt:lpstr>Times New Roman</vt:lpstr>
      <vt:lpstr>微软雅黑</vt:lpstr>
      <vt:lpstr>Arial Unicode MS</vt:lpstr>
      <vt:lpstr>Calibri</vt:lpstr>
      <vt:lpstr>隶书</vt:lpstr>
      <vt:lpstr>黑体</vt:lpstr>
      <vt:lpstr>Symbol</vt:lpstr>
      <vt:lpstr>Profile</vt:lpstr>
      <vt:lpstr>1_Profile</vt:lpstr>
      <vt:lpstr>Equation.KSEE3</vt:lpstr>
      <vt:lpstr>Equation.KSEE3</vt:lpstr>
      <vt:lpstr>Equation.KSEE3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Equation.KSEE3</vt:lpstr>
      <vt:lpstr>数据结构</vt:lpstr>
      <vt:lpstr>图的连通性问题</vt:lpstr>
      <vt:lpstr>图的连通性问题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PowerPoint 演示文稿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图最小生成树</vt:lpstr>
      <vt:lpstr>最小生成树</vt:lpstr>
      <vt:lpstr>最小生成树</vt:lpstr>
      <vt:lpstr>最小生成树</vt:lpstr>
      <vt:lpstr>最小生成树</vt:lpstr>
      <vt:lpstr>最小生成树</vt:lpstr>
      <vt:lpstr>关节点与重连通图</vt:lpstr>
      <vt:lpstr>关节点与重连通图</vt:lpstr>
      <vt:lpstr>PowerPoint 演示文稿</vt:lpstr>
      <vt:lpstr>关节点与重连通图</vt:lpstr>
      <vt:lpstr>关节点与重连通图</vt:lpstr>
      <vt:lpstr>关节点与重连通图</vt:lpstr>
      <vt:lpstr>关节点与重连通图</vt:lpstr>
      <vt:lpstr>PowerPoint 演示文稿</vt:lpstr>
      <vt:lpstr>回顾</vt:lpstr>
    </vt:vector>
  </TitlesOfParts>
  <Company>xzit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chk</dc:creator>
  <cp:lastModifiedBy>青杨</cp:lastModifiedBy>
  <cp:revision>32</cp:revision>
  <dcterms:created xsi:type="dcterms:W3CDTF">2011-03-09T13:17:00Z</dcterms:created>
  <dcterms:modified xsi:type="dcterms:W3CDTF">2020-04-21T09:02:46Z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