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84" r:id="rId4"/>
    <p:sldId id="283" r:id="rId5"/>
    <p:sldId id="519" r:id="rId6"/>
    <p:sldId id="520" r:id="rId7"/>
    <p:sldId id="521" r:id="rId8"/>
    <p:sldId id="522" r:id="rId9"/>
    <p:sldId id="523" r:id="rId10"/>
    <p:sldId id="556" r:id="rId11"/>
    <p:sldId id="558" r:id="rId12"/>
    <p:sldId id="559" r:id="rId13"/>
    <p:sldId id="561" r:id="rId14"/>
    <p:sldId id="560" r:id="rId15"/>
    <p:sldId id="562" r:id="rId16"/>
    <p:sldId id="563" r:id="rId17"/>
    <p:sldId id="564" r:id="rId18"/>
    <p:sldId id="565" r:id="rId19"/>
    <p:sldId id="566" r:id="rId20"/>
    <p:sldId id="567" r:id="rId21"/>
    <p:sldId id="568" r:id="rId23"/>
    <p:sldId id="569" r:id="rId24"/>
    <p:sldId id="515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834" y="-108"/>
      </p:cViewPr>
      <p:guideLst>
        <p:guide orient="horz" pos="2093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3074" name="任意多边形 27654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0" name="标题 27649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 sz="40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7651" name="副标题 27650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7652" name="日期占位符 2765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7653" name="页脚占位符 2765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7654" name="灯片编号占位符 2765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111760"/>
            <a:ext cx="6002655" cy="78295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965" y="6245225"/>
            <a:ext cx="1981200" cy="476250"/>
          </a:xfrm>
        </p:spPr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7" name="图片 26632" descr="zl"/>
          <p:cNvPicPr>
            <a:picLocks noChangeAspect="1"/>
          </p:cNvPicPr>
          <p:nvPr userDrawn="1"/>
        </p:nvPicPr>
        <p:blipFill>
          <a:blip r:embed="rId13">
            <a:lum bright="39999"/>
          </a:blip>
          <a:stretch>
            <a:fillRect/>
          </a:stretch>
        </p:blipFill>
        <p:spPr>
          <a:xfrm>
            <a:off x="0" y="0"/>
            <a:ext cx="6362065" cy="894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标题 26625"/>
          <p:cNvSpPr>
            <a:spLocks noGrp="1"/>
          </p:cNvSpPr>
          <p:nvPr>
            <p:ph type="title"/>
          </p:nvPr>
        </p:nvSpPr>
        <p:spPr>
          <a:xfrm>
            <a:off x="0" y="111760"/>
            <a:ext cx="6395085" cy="78295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26626"/>
          <p:cNvSpPr>
            <a:spLocks noGrp="1"/>
          </p:cNvSpPr>
          <p:nvPr>
            <p:ph type="body"/>
          </p:nvPr>
        </p:nvSpPr>
        <p:spPr>
          <a:xfrm>
            <a:off x="567055" y="1138555"/>
            <a:ext cx="8001000" cy="48812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任意多边形 26627"/>
          <p:cNvSpPr/>
          <p:nvPr/>
        </p:nvSpPr>
        <p:spPr>
          <a:xfrm>
            <a:off x="609600" y="1029018"/>
            <a:ext cx="7958138" cy="109537"/>
          </a:xfrm>
          <a:custGeom>
            <a:avLst/>
            <a:gdLst/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直接连接符 26628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0" name="日期占位符 26629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6631" name="页脚占位符 2663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6632" name="灯片编号占位符 2663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2049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defTabSz="914400">
              <a:buSzTx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数据结构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050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kern="1200" baseline="0" dirty="0">
                <a:latin typeface="+mn-lt"/>
                <a:ea typeface="+mn-ea"/>
                <a:cs typeface="+mn-cs"/>
              </a:rPr>
              <a:t>20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讲 最短路径</a:t>
            </a:r>
            <a:endParaRPr lang="zh-CN" altLang="en-US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86760" y="1582420"/>
          <a:ext cx="5857240" cy="113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483870"/>
                <a:gridCol w="469900"/>
                <a:gridCol w="489585"/>
                <a:gridCol w="839470"/>
                <a:gridCol w="616585"/>
                <a:gridCol w="852805"/>
                <a:gridCol w="101727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zh-CN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19</a:t>
                      </a:r>
                      <a:endParaRPr lang="en-US" altLang="zh-CN" sz="1600" b="1">
                        <a:solidFill>
                          <a:schemeClr val="accent2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19+2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19+max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20675" y="1296353"/>
            <a:ext cx="2971800" cy="2241550"/>
            <a:chOff x="2109" y="2764"/>
            <a:chExt cx="1872" cy="1412"/>
          </a:xfrm>
        </p:grpSpPr>
        <p:grpSp>
          <p:nvGrpSpPr>
            <p:cNvPr id="6" name="组合 5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直接连接符 45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7" name="直接连接符 46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" name="直接连接符 47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" name="直接连接符 48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" name="直接连接符 49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" name="直接连接符 50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" name="直接连接符 51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" name="直接连接符 52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4" name="任意多边形 53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993515" y="1337945"/>
            <a:ext cx="490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选距离最近顶点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4</a:t>
            </a:r>
            <a:r>
              <a:rPr lang="zh-CN" altLang="en-US">
                <a:sym typeface="+mn-ea"/>
              </a:rPr>
              <a:t>标记其他所有顶点</a:t>
            </a:r>
            <a:endParaRPr lang="zh-CN" altLang="en-US"/>
          </a:p>
        </p:txBody>
      </p:sp>
      <p:graphicFrame>
        <p:nvGraphicFramePr>
          <p:cNvPr id="67" name="表格 66"/>
          <p:cNvGraphicFramePr/>
          <p:nvPr/>
        </p:nvGraphicFramePr>
        <p:xfrm>
          <a:off x="3404235" y="3016885"/>
          <a:ext cx="5622290" cy="38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479425"/>
                <a:gridCol w="401955"/>
                <a:gridCol w="473075"/>
                <a:gridCol w="910590"/>
                <a:gridCol w="626110"/>
                <a:gridCol w="834390"/>
                <a:gridCol w="98869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292475" y="4289425"/>
          <a:ext cx="5857240" cy="113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483870"/>
                <a:gridCol w="469900"/>
                <a:gridCol w="489585"/>
                <a:gridCol w="839470"/>
                <a:gridCol w="616585"/>
                <a:gridCol w="852805"/>
                <a:gridCol w="101727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zh-CN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2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19</a:t>
                      </a:r>
                      <a:endParaRPr lang="en-US" altLang="zh-CN" sz="1600" b="1">
                        <a:solidFill>
                          <a:schemeClr val="tx2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21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20+12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n-US" altLang="en-US" sz="1600" b="1" strike="sngStrike">
                        <a:solidFill>
                          <a:srgbClr val="C00000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38125" y="4003358"/>
            <a:ext cx="2971800" cy="2241550"/>
            <a:chOff x="2109" y="2764"/>
            <a:chExt cx="1872" cy="1412"/>
          </a:xfrm>
        </p:grpSpPr>
        <p:grpSp>
          <p:nvGrpSpPr>
            <p:cNvPr id="9" name="组合 8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直接连接符 16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" name="直接连接符 17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" name="直接连接符 18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" name="直接连接符 19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" name="直接连接符 20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" name="直接连接符 21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" name="直接连接符 22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" name="直接连接符 23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910965" y="4044950"/>
            <a:ext cx="490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选距离最近顶点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6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6</a:t>
            </a:r>
            <a:r>
              <a:rPr lang="zh-CN" altLang="en-US">
                <a:sym typeface="+mn-ea"/>
              </a:rPr>
              <a:t>标记其他所有顶点</a:t>
            </a:r>
            <a:endParaRPr lang="zh-CN" altLang="en-US"/>
          </a:p>
        </p:txBody>
      </p:sp>
      <p:graphicFrame>
        <p:nvGraphicFramePr>
          <p:cNvPr id="38" name="表格 37"/>
          <p:cNvGraphicFramePr/>
          <p:nvPr/>
        </p:nvGraphicFramePr>
        <p:xfrm>
          <a:off x="3404235" y="5723890"/>
          <a:ext cx="5622290" cy="38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479425"/>
                <a:gridCol w="401955"/>
                <a:gridCol w="473075"/>
                <a:gridCol w="910590"/>
                <a:gridCol w="626110"/>
                <a:gridCol w="834390"/>
                <a:gridCol w="98869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449955" y="1979295"/>
          <a:ext cx="5937885" cy="1087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483870"/>
                <a:gridCol w="469900"/>
                <a:gridCol w="489585"/>
                <a:gridCol w="839470"/>
                <a:gridCol w="616585"/>
                <a:gridCol w="852805"/>
                <a:gridCol w="101727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zh-CN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2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19</a:t>
                      </a:r>
                      <a:endParaRPr lang="en-US" altLang="zh-CN" sz="1600" b="1">
                        <a:solidFill>
                          <a:schemeClr val="tx2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rgbClr val="C00000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21</a:t>
                      </a:r>
                      <a:endParaRPr lang="en-US" altLang="en-US" sz="1600" b="1" strike="sngStrike">
                        <a:solidFill>
                          <a:srgbClr val="C00000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83540" y="1714183"/>
            <a:ext cx="2971800" cy="2241550"/>
            <a:chOff x="2109" y="2764"/>
            <a:chExt cx="1872" cy="1412"/>
          </a:xfrm>
        </p:grpSpPr>
        <p:sp>
          <p:nvSpPr>
            <p:cNvPr id="29" name="文本框 28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直接连接符 16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sp>
          <p:sp>
            <p:nvSpPr>
              <p:cNvPr id="18" name="直接连接符 17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sp>
          <p:sp>
            <p:nvSpPr>
              <p:cNvPr id="19" name="直接连接符 18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sp>
          <p:sp>
            <p:nvSpPr>
              <p:cNvPr id="20" name="直接连接符 19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sp>
          <p:sp>
            <p:nvSpPr>
              <p:cNvPr id="21" name="直接连接符 20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sp>
          <p:sp>
            <p:nvSpPr>
              <p:cNvPr id="22" name="直接连接符 21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sp>
          <p:sp>
            <p:nvSpPr>
              <p:cNvPr id="23" name="直接连接符 22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" name="直接连接符 23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056380" y="1156335"/>
            <a:ext cx="4905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选距离最近顶点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5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5</a:t>
            </a:r>
            <a:r>
              <a:rPr lang="zh-CN" altLang="en-US">
                <a:sym typeface="+mn-ea"/>
              </a:rPr>
              <a:t>标记其他所有顶点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没有其它顶点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算法结束</a:t>
            </a:r>
            <a:endParaRPr lang="zh-CN" altLang="en-US">
              <a:sym typeface="+mn-ea"/>
            </a:endParaRPr>
          </a:p>
        </p:txBody>
      </p:sp>
      <p:graphicFrame>
        <p:nvGraphicFramePr>
          <p:cNvPr id="38" name="表格 37"/>
          <p:cNvGraphicFramePr/>
          <p:nvPr/>
        </p:nvGraphicFramePr>
        <p:xfrm>
          <a:off x="3697605" y="3310255"/>
          <a:ext cx="5622290" cy="38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479425"/>
                <a:gridCol w="401955"/>
                <a:gridCol w="473075"/>
                <a:gridCol w="910590"/>
                <a:gridCol w="626110"/>
                <a:gridCol w="834390"/>
                <a:gridCol w="98869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7055" y="4044315"/>
            <a:ext cx="8001000" cy="2110740"/>
          </a:xfrm>
        </p:spPr>
        <p:txBody>
          <a:bodyPr/>
          <a:p>
            <a:pPr lvl="1"/>
            <a:r>
              <a:rPr lang="zh-CN" altLang="en-US"/>
              <a:t>源节点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/>
              <a:t>每个顶点的最短路径如何确定？</a:t>
            </a:r>
            <a:endParaRPr lang="zh-CN" altLang="en-US"/>
          </a:p>
          <a:p>
            <a:pPr lvl="2"/>
            <a:r>
              <a:rPr lang="zh-CN" altLang="en-US" sz="2300"/>
              <a:t>为了简单求解路径可以直接存储经过的边，而不存储</a:t>
            </a:r>
            <a:r>
              <a:rPr lang="en-US" altLang="zh-CN" sz="2300"/>
              <a:t>adjvex</a:t>
            </a:r>
            <a:r>
              <a:rPr lang="zh-CN" altLang="en-US" sz="2300"/>
              <a:t>；</a:t>
            </a:r>
            <a:endParaRPr lang="zh-CN" altLang="en-US" sz="2300"/>
          </a:p>
          <a:p>
            <a:pPr lvl="1"/>
            <a:r>
              <a:rPr lang="zh-CN" altLang="en-US">
                <a:sym typeface="+mn-ea"/>
              </a:rPr>
              <a:t>比较</a:t>
            </a:r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prim</a:t>
            </a:r>
            <a:r>
              <a:rPr lang="zh-CN" altLang="en-US">
                <a:sym typeface="+mn-ea"/>
              </a:rPr>
              <a:t>算法，他们的区别和联系是什么？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如图是</a:t>
            </a:r>
            <a:r>
              <a:rPr lang="en-US" altLang="zh-CN"/>
              <a:t>prim</a:t>
            </a:r>
            <a:r>
              <a:rPr lang="zh-CN" altLang="en-US"/>
              <a:t>算法流程图，如何修改成</a:t>
            </a:r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10540" y="2327275"/>
          <a:ext cx="4680585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414000" imgH="6985000" progId="Visio.Drawing.11">
                  <p:embed/>
                </p:oleObj>
              </mc:Choice>
              <mc:Fallback>
                <p:oleObj name="" r:id="rId1" imgW="10414000" imgH="69850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" y="2327275"/>
                        <a:ext cx="4680585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772025" y="2182495"/>
          <a:ext cx="6348730" cy="354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0629900" imgH="5969000" progId="Visio.Drawing.11">
                  <p:embed/>
                </p:oleObj>
              </mc:Choice>
              <mc:Fallback>
                <p:oleObj name="" r:id="rId3" imgW="10629900" imgH="59690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2025" y="2182495"/>
                        <a:ext cx="6348730" cy="354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参见如下流程图，如何在邻接矩阵和邻接表存储结构中实现该算法，并进行时间复杂度分析。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3194685" y="1913890"/>
          <a:ext cx="3670300" cy="451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96200" imgH="10071100" progId="Visio.Drawing.11">
                  <p:embed/>
                </p:oleObj>
              </mc:Choice>
              <mc:Fallback>
                <p:oleObj name="" r:id="rId1" imgW="7696200" imgH="100711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4685" y="1913890"/>
                        <a:ext cx="3670300" cy="451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Dijkstra</a:t>
            </a:r>
            <a:r>
              <a:rPr lang="zh-CN" altLang="en-US"/>
              <a:t>算法实现任意两个顶点间最短路径</a:t>
            </a:r>
            <a:endParaRPr lang="zh-CN" altLang="en-US"/>
          </a:p>
          <a:p>
            <a:pPr lvl="1"/>
            <a:r>
              <a:rPr lang="zh-CN" altLang="en-US"/>
              <a:t>每个顶点都使用</a:t>
            </a:r>
            <a:r>
              <a:rPr lang="en-US" altLang="zh-CN"/>
              <a:t>Dijkstra</a:t>
            </a:r>
            <a:r>
              <a:rPr lang="zh-CN" altLang="en-US"/>
              <a:t>算法求解本顶点到其他所有顶点的最短路径（分布式算法）</a:t>
            </a:r>
            <a:endParaRPr lang="zh-CN" altLang="en-US"/>
          </a:p>
          <a:p>
            <a:pPr lvl="2"/>
            <a:r>
              <a:rPr lang="zh-CN" altLang="en-US"/>
              <a:t>计算机网络中的每个路由器使用距离矢量（</a:t>
            </a:r>
            <a:r>
              <a:rPr lang="en-US" altLang="zh-CN"/>
              <a:t>DV</a:t>
            </a:r>
            <a:r>
              <a:rPr lang="zh-CN" altLang="en-US"/>
              <a:t>，Distance Vector）或链路状态（</a:t>
            </a:r>
            <a:r>
              <a:rPr lang="en-US" altLang="zh-CN"/>
              <a:t>LS</a:t>
            </a:r>
            <a:r>
              <a:rPr lang="zh-CN" altLang="en-US"/>
              <a:t>，Link State）路由选择算法（均使用</a:t>
            </a:r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算法）计算自己的路由表【详见计算机网络原理】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由一个顶点完成计算任意两点间的最短路径（集中式算法）</a:t>
            </a:r>
            <a:endParaRPr lang="zh-CN" altLang="en-US"/>
          </a:p>
          <a:p>
            <a:pPr lvl="2"/>
            <a:r>
              <a:rPr lang="zh-CN" altLang="en-US"/>
              <a:t>时间复杂度高，达到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Floyd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Floyd-Warshall算法是一种加权图中找到最短路径的算法，当然也可求关系</a:t>
            </a:r>
            <a:r>
              <a:rPr lang="en-US" altLang="zh-CN"/>
              <a:t>R</a:t>
            </a:r>
            <a:r>
              <a:rPr lang="zh-CN" altLang="en-US"/>
              <a:t>的可传递闭包。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Floyd-Warshall是动态规划方法，与Stephen Warshall中找到图的传递闭包基本相同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基本原理map[i,j]:=min{map[i,k]+map[k,j],map[i,j]</a:t>
            </a:r>
            <a:r>
              <a:rPr lang="en-US" altLang="zh-CN">
                <a:sym typeface="+mn-ea"/>
              </a:rPr>
              <a:t>|k=1...n</a:t>
            </a:r>
            <a:r>
              <a:rPr lang="zh-CN" altLang="en-US">
                <a:sym typeface="+mn-ea"/>
              </a:rPr>
              <a:t>}，map[i,j]表示i到j的最短距离，K是穷举i,j的断点（插点），map[n,n]初值应该为0【Floyd算法又称为插点法】；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Floyd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Floyd</a:t>
            </a:r>
            <a:r>
              <a:rPr lang="zh-CN" altLang="en-US"/>
              <a:t>算法的优缺点</a:t>
            </a:r>
            <a:endParaRPr lang="zh-CN" altLang="en-US"/>
          </a:p>
          <a:p>
            <a:pPr lvl="1"/>
            <a:r>
              <a:rPr lang="zh-CN" altLang="en-US"/>
              <a:t>优点：容易理解，可以算出任意两个节点之间的最短距离，代码编写简单。</a:t>
            </a:r>
            <a:endParaRPr lang="zh-CN" altLang="en-US"/>
          </a:p>
          <a:p>
            <a:pPr lvl="1"/>
            <a:r>
              <a:rPr lang="zh-CN" altLang="en-US"/>
              <a:t>缺点：时间复杂度比较高，不适合计算大量数据。对于稠密图，效率要略高于执行|V|次Dijkstra算法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344420" y="111760"/>
          <a:ext cx="4718685" cy="64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807700" imgH="17297400" progId="Visio.Drawing.11">
                  <p:embed/>
                </p:oleObj>
              </mc:Choice>
              <mc:Fallback>
                <p:oleObj name="" r:id="rId1" imgW="10807700" imgH="172974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4420" y="111760"/>
                        <a:ext cx="4718685" cy="644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48740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5" name="椭圆 4"/>
          <p:cNvSpPr/>
          <p:nvPr/>
        </p:nvSpPr>
        <p:spPr>
          <a:xfrm>
            <a:off x="2511425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6" name="椭圆 5"/>
          <p:cNvSpPr/>
          <p:nvPr/>
        </p:nvSpPr>
        <p:spPr>
          <a:xfrm>
            <a:off x="1348740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7" name="椭圆 6"/>
          <p:cNvSpPr/>
          <p:nvPr/>
        </p:nvSpPr>
        <p:spPr>
          <a:xfrm>
            <a:off x="2511425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8" name="椭圆 7"/>
          <p:cNvSpPr/>
          <p:nvPr/>
        </p:nvSpPr>
        <p:spPr>
          <a:xfrm>
            <a:off x="351028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9" name="椭圆 8"/>
          <p:cNvSpPr/>
          <p:nvPr/>
        </p:nvSpPr>
        <p:spPr>
          <a:xfrm>
            <a:off x="50419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cxnSp>
        <p:nvCxnSpPr>
          <p:cNvPr id="10" name="直接连接符 9"/>
          <p:cNvCxnSpPr>
            <a:stCxn id="9" idx="7"/>
            <a:endCxn id="4" idx="3"/>
          </p:cNvCxnSpPr>
          <p:nvPr/>
        </p:nvCxnSpPr>
        <p:spPr>
          <a:xfrm flipV="1">
            <a:off x="858520" y="1822450"/>
            <a:ext cx="551180" cy="373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5"/>
            <a:endCxn id="6" idx="1"/>
          </p:cNvCxnSpPr>
          <p:nvPr/>
        </p:nvCxnSpPr>
        <p:spPr>
          <a:xfrm>
            <a:off x="858520" y="2475865"/>
            <a:ext cx="551180" cy="255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4"/>
          </p:cNvCxnSpPr>
          <p:nvPr/>
        </p:nvCxnSpPr>
        <p:spPr>
          <a:xfrm flipV="1">
            <a:off x="1556385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5" idx="2"/>
          </p:cNvCxnSpPr>
          <p:nvPr/>
        </p:nvCxnSpPr>
        <p:spPr>
          <a:xfrm>
            <a:off x="1764030" y="1682750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764030" y="2872105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0"/>
            <a:endCxn id="5" idx="4"/>
          </p:cNvCxnSpPr>
          <p:nvPr/>
        </p:nvCxnSpPr>
        <p:spPr>
          <a:xfrm flipV="1">
            <a:off x="2719070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8" idx="1"/>
          </p:cNvCxnSpPr>
          <p:nvPr/>
        </p:nvCxnSpPr>
        <p:spPr>
          <a:xfrm>
            <a:off x="2926715" y="1682750"/>
            <a:ext cx="644525" cy="513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6"/>
            <a:endCxn id="8" idx="3"/>
          </p:cNvCxnSpPr>
          <p:nvPr/>
        </p:nvCxnSpPr>
        <p:spPr>
          <a:xfrm flipV="1">
            <a:off x="2926715" y="2475865"/>
            <a:ext cx="644525" cy="3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7"/>
            <a:endCxn id="5" idx="3"/>
          </p:cNvCxnSpPr>
          <p:nvPr/>
        </p:nvCxnSpPr>
        <p:spPr>
          <a:xfrm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1"/>
            <a:endCxn id="4" idx="5"/>
          </p:cNvCxnSpPr>
          <p:nvPr/>
        </p:nvCxnSpPr>
        <p:spPr>
          <a:xfrm flipH="1"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58520" y="175514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19480" y="25888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240790" y="2107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46910" y="13144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946275" y="28441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703070" y="23050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68855" y="22205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719070" y="209296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244850" y="16827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244850" y="253428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4420235" y="1254125"/>
          <a:ext cx="321945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05"/>
                <a:gridCol w="372110"/>
                <a:gridCol w="371475"/>
                <a:gridCol w="370840"/>
                <a:gridCol w="370840"/>
                <a:gridCol w="369570"/>
                <a:gridCol w="372110"/>
              </a:tblGrid>
              <a:tr h="28956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Distance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9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INF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8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9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8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5425440" y="1534795"/>
            <a:ext cx="10795" cy="175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>
            <p:custDataLst>
              <p:tags r:id="rId2"/>
            </p:custDataLst>
          </p:nvPr>
        </p:nvGraphicFramePr>
        <p:xfrm>
          <a:off x="1764030" y="3778885"/>
          <a:ext cx="3263900" cy="214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"/>
                <a:gridCol w="377190"/>
                <a:gridCol w="376555"/>
                <a:gridCol w="375285"/>
                <a:gridCol w="377190"/>
                <a:gridCol w="374015"/>
                <a:gridCol w="377190"/>
              </a:tblGrid>
              <a:tr h="30607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altLang="en-US" sz="18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771775" y="4076700"/>
            <a:ext cx="0" cy="180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48740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5" name="椭圆 4"/>
          <p:cNvSpPr/>
          <p:nvPr/>
        </p:nvSpPr>
        <p:spPr>
          <a:xfrm>
            <a:off x="2511425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6" name="椭圆 5"/>
          <p:cNvSpPr/>
          <p:nvPr/>
        </p:nvSpPr>
        <p:spPr>
          <a:xfrm>
            <a:off x="1348740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7" name="椭圆 6"/>
          <p:cNvSpPr/>
          <p:nvPr/>
        </p:nvSpPr>
        <p:spPr>
          <a:xfrm>
            <a:off x="2511425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8" name="椭圆 7"/>
          <p:cNvSpPr/>
          <p:nvPr/>
        </p:nvSpPr>
        <p:spPr>
          <a:xfrm>
            <a:off x="351028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9" name="椭圆 8"/>
          <p:cNvSpPr/>
          <p:nvPr/>
        </p:nvSpPr>
        <p:spPr>
          <a:xfrm>
            <a:off x="50419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cxnSp>
        <p:nvCxnSpPr>
          <p:cNvPr id="10" name="直接连接符 9"/>
          <p:cNvCxnSpPr>
            <a:stCxn id="9" idx="7"/>
            <a:endCxn id="4" idx="3"/>
          </p:cNvCxnSpPr>
          <p:nvPr/>
        </p:nvCxnSpPr>
        <p:spPr>
          <a:xfrm flipV="1">
            <a:off x="858520" y="1822450"/>
            <a:ext cx="551180" cy="373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5"/>
            <a:endCxn id="6" idx="1"/>
          </p:cNvCxnSpPr>
          <p:nvPr/>
        </p:nvCxnSpPr>
        <p:spPr>
          <a:xfrm>
            <a:off x="858520" y="2475865"/>
            <a:ext cx="551180" cy="255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4"/>
          </p:cNvCxnSpPr>
          <p:nvPr/>
        </p:nvCxnSpPr>
        <p:spPr>
          <a:xfrm flipV="1">
            <a:off x="1556385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5" idx="2"/>
          </p:cNvCxnSpPr>
          <p:nvPr/>
        </p:nvCxnSpPr>
        <p:spPr>
          <a:xfrm>
            <a:off x="1764030" y="1682750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764030" y="2872105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0"/>
            <a:endCxn id="5" idx="4"/>
          </p:cNvCxnSpPr>
          <p:nvPr/>
        </p:nvCxnSpPr>
        <p:spPr>
          <a:xfrm flipV="1">
            <a:off x="2719070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8" idx="1"/>
          </p:cNvCxnSpPr>
          <p:nvPr/>
        </p:nvCxnSpPr>
        <p:spPr>
          <a:xfrm>
            <a:off x="2926715" y="1682750"/>
            <a:ext cx="644525" cy="513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6"/>
            <a:endCxn id="8" idx="3"/>
          </p:cNvCxnSpPr>
          <p:nvPr/>
        </p:nvCxnSpPr>
        <p:spPr>
          <a:xfrm flipV="1">
            <a:off x="2926715" y="2475865"/>
            <a:ext cx="644525" cy="3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7"/>
            <a:endCxn id="5" idx="3"/>
          </p:cNvCxnSpPr>
          <p:nvPr/>
        </p:nvCxnSpPr>
        <p:spPr>
          <a:xfrm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1"/>
            <a:endCxn id="4" idx="5"/>
          </p:cNvCxnSpPr>
          <p:nvPr/>
        </p:nvCxnSpPr>
        <p:spPr>
          <a:xfrm flipH="1"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58520" y="175514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19480" y="25888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240790" y="2107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46910" y="13144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946275" y="28441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703070" y="23050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68855" y="22205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719070" y="209296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244850" y="16827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244850" y="253428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4420235" y="1254125"/>
          <a:ext cx="321945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05"/>
                <a:gridCol w="372110"/>
                <a:gridCol w="371475"/>
                <a:gridCol w="370840"/>
                <a:gridCol w="370840"/>
                <a:gridCol w="369570"/>
                <a:gridCol w="372110"/>
              </a:tblGrid>
              <a:tr h="28956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Distance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9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INF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8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9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8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5425440" y="1534795"/>
            <a:ext cx="10795" cy="175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>
            <p:custDataLst>
              <p:tags r:id="rId2"/>
            </p:custDataLst>
          </p:nvPr>
        </p:nvGraphicFramePr>
        <p:xfrm>
          <a:off x="1764030" y="3778885"/>
          <a:ext cx="3263900" cy="214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"/>
                <a:gridCol w="377190"/>
                <a:gridCol w="376555"/>
                <a:gridCol w="375285"/>
                <a:gridCol w="377190"/>
                <a:gridCol w="374015"/>
                <a:gridCol w="377190"/>
              </a:tblGrid>
              <a:tr h="30607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altLang="en-US" sz="18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771775" y="4076700"/>
            <a:ext cx="0" cy="180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70600" y="3823335"/>
            <a:ext cx="202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k=0</a:t>
            </a:r>
            <a:r>
              <a:rPr lang="zh-CN" altLang="en-US"/>
              <a:t>，</a:t>
            </a:r>
            <a:r>
              <a:rPr lang="en-US" altLang="zh-CN"/>
              <a:t>i=0</a:t>
            </a:r>
            <a:r>
              <a:rPr lang="zh-CN" altLang="en-US"/>
              <a:t>；</a:t>
            </a:r>
            <a:r>
              <a:rPr lang="en-US" altLang="zh-CN"/>
              <a:t>j=0</a:t>
            </a:r>
            <a:r>
              <a:rPr lang="zh-CN" altLang="en-US"/>
              <a:t>；没有比</a:t>
            </a:r>
            <a:r>
              <a:rPr lang="en-US" altLang="zh-CN"/>
              <a:t>0</a:t>
            </a:r>
            <a:r>
              <a:rPr lang="zh-CN" altLang="en-US"/>
              <a:t>小的距离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70600" y="4527550"/>
            <a:ext cx="284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k=0</a:t>
            </a:r>
            <a:r>
              <a:rPr lang="zh-CN" altLang="en-US"/>
              <a:t>，</a:t>
            </a:r>
            <a:r>
              <a:rPr lang="en-US" altLang="zh-CN"/>
              <a:t>i=0</a:t>
            </a:r>
            <a:r>
              <a:rPr lang="zh-CN" altLang="en-US"/>
              <a:t>；</a:t>
            </a:r>
            <a:r>
              <a:rPr lang="en-US" altLang="zh-CN"/>
              <a:t>j=1..n-1</a:t>
            </a:r>
            <a:r>
              <a:rPr lang="zh-CN" altLang="en-US"/>
              <a:t>；</a:t>
            </a:r>
            <a:r>
              <a:rPr lang="en-US" altLang="zh-CN"/>
              <a:t>0-&gt;0-&gt;j=0-&gt;j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070600" y="5354320"/>
            <a:ext cx="284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k=0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en-US" altLang="zh-CN">
                <a:solidFill>
                  <a:schemeClr val="accent2"/>
                </a:solidFill>
              </a:rPr>
              <a:t>i=1</a:t>
            </a:r>
            <a:r>
              <a:rPr lang="zh-CN" altLang="en-US">
                <a:solidFill>
                  <a:schemeClr val="accent2"/>
                </a:solidFill>
              </a:rPr>
              <a:t>；</a:t>
            </a:r>
            <a:r>
              <a:rPr lang="en-US" altLang="zh-CN">
                <a:solidFill>
                  <a:schemeClr val="accent2"/>
                </a:solidFill>
              </a:rPr>
              <a:t>j=2..n-1</a:t>
            </a:r>
            <a:r>
              <a:rPr lang="zh-CN" altLang="en-US">
                <a:solidFill>
                  <a:schemeClr val="accent2"/>
                </a:solidFill>
              </a:rPr>
              <a:t>；</a:t>
            </a:r>
            <a:r>
              <a:rPr lang="en-US" altLang="zh-CN"/>
              <a:t>1</a:t>
            </a:r>
            <a:r>
              <a:rPr lang="en-US" altLang="zh-CN"/>
              <a:t>-&gt;0-&gt;j?1-&gt;j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+mn-lt"/>
                <a:ea typeface="+mn-ea"/>
                <a:cs typeface="+mn-cs"/>
                <a:sym typeface="+mn-ea"/>
              </a:rPr>
              <a:t>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问题提出</a:t>
            </a:r>
            <a:endParaRPr lang="zh-CN" altLang="en-US"/>
          </a:p>
          <a:p>
            <a:pPr lvl="1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用带权的有向图表示一个交通运输网，图中：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顶点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表示城市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边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表示城市间的交通联系（道路）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权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表示此线路的长度或沿此线路运输所花的代价（时间或费用等）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lvl="1" algn="l" eaLnBrk="1" hangingPunct="1">
              <a:buSzTx/>
            </a:pPr>
            <a:r>
              <a:rPr lang="zh-CN" altLang="en-US" sz="2600">
                <a:sym typeface="+mn-ea"/>
              </a:rPr>
              <a:t>问题：从某顶点出发，沿图的边到达另一顶点所经过的路径中，</a:t>
            </a:r>
            <a:r>
              <a:rPr lang="zh-CN" altLang="en-US" sz="2300" dirty="0">
                <a:latin typeface="Times New Roman" panose="02020603050405020304" pitchFamily="18" charset="0"/>
                <a:sym typeface="+mn-ea"/>
              </a:rPr>
              <a:t>各边上权值之和最小的一条路径</a:t>
            </a:r>
            <a:r>
              <a:rPr lang="en-US" altLang="zh-CN" sz="2300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sz="2300" dirty="0">
                <a:latin typeface="Times New Roman" panose="02020603050405020304" pitchFamily="18" charset="0"/>
                <a:sym typeface="+mn-ea"/>
              </a:rPr>
              <a:t>最短路径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48740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5" name="椭圆 4"/>
          <p:cNvSpPr/>
          <p:nvPr/>
        </p:nvSpPr>
        <p:spPr>
          <a:xfrm>
            <a:off x="2511425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6" name="椭圆 5"/>
          <p:cNvSpPr/>
          <p:nvPr/>
        </p:nvSpPr>
        <p:spPr>
          <a:xfrm>
            <a:off x="1348740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7" name="椭圆 6"/>
          <p:cNvSpPr/>
          <p:nvPr/>
        </p:nvSpPr>
        <p:spPr>
          <a:xfrm>
            <a:off x="2511425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8" name="椭圆 7"/>
          <p:cNvSpPr/>
          <p:nvPr/>
        </p:nvSpPr>
        <p:spPr>
          <a:xfrm>
            <a:off x="351028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9" name="椭圆 8"/>
          <p:cNvSpPr/>
          <p:nvPr/>
        </p:nvSpPr>
        <p:spPr>
          <a:xfrm>
            <a:off x="50419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cxnSp>
        <p:nvCxnSpPr>
          <p:cNvPr id="10" name="直接连接符 9"/>
          <p:cNvCxnSpPr>
            <a:stCxn id="9" idx="7"/>
            <a:endCxn id="4" idx="3"/>
          </p:cNvCxnSpPr>
          <p:nvPr/>
        </p:nvCxnSpPr>
        <p:spPr>
          <a:xfrm flipV="1">
            <a:off x="858520" y="1822450"/>
            <a:ext cx="551180" cy="373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5"/>
            <a:endCxn id="6" idx="1"/>
          </p:cNvCxnSpPr>
          <p:nvPr/>
        </p:nvCxnSpPr>
        <p:spPr>
          <a:xfrm>
            <a:off x="858520" y="2475865"/>
            <a:ext cx="551180" cy="255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4"/>
          </p:cNvCxnSpPr>
          <p:nvPr/>
        </p:nvCxnSpPr>
        <p:spPr>
          <a:xfrm flipV="1">
            <a:off x="1556385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5" idx="2"/>
          </p:cNvCxnSpPr>
          <p:nvPr/>
        </p:nvCxnSpPr>
        <p:spPr>
          <a:xfrm>
            <a:off x="1764030" y="1682750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764030" y="2872105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0"/>
            <a:endCxn id="5" idx="4"/>
          </p:cNvCxnSpPr>
          <p:nvPr/>
        </p:nvCxnSpPr>
        <p:spPr>
          <a:xfrm flipV="1">
            <a:off x="2719070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8" idx="1"/>
          </p:cNvCxnSpPr>
          <p:nvPr/>
        </p:nvCxnSpPr>
        <p:spPr>
          <a:xfrm>
            <a:off x="2926715" y="1682750"/>
            <a:ext cx="644525" cy="513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6"/>
            <a:endCxn id="8" idx="3"/>
          </p:cNvCxnSpPr>
          <p:nvPr/>
        </p:nvCxnSpPr>
        <p:spPr>
          <a:xfrm flipV="1">
            <a:off x="2926715" y="2475865"/>
            <a:ext cx="644525" cy="3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7"/>
            <a:endCxn id="5" idx="3"/>
          </p:cNvCxnSpPr>
          <p:nvPr/>
        </p:nvCxnSpPr>
        <p:spPr>
          <a:xfrm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1"/>
            <a:endCxn id="4" idx="5"/>
          </p:cNvCxnSpPr>
          <p:nvPr/>
        </p:nvCxnSpPr>
        <p:spPr>
          <a:xfrm flipH="1"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58520" y="175514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19480" y="25888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240790" y="2107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46910" y="13144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946275" y="28441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703070" y="23050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68855" y="22205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719070" y="209296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244850" y="16827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244850" y="253428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4420235" y="1254125"/>
          <a:ext cx="321945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05"/>
                <a:gridCol w="372110"/>
                <a:gridCol w="371475"/>
                <a:gridCol w="370840"/>
                <a:gridCol w="370840"/>
                <a:gridCol w="369570"/>
                <a:gridCol w="372110"/>
              </a:tblGrid>
              <a:tr h="28956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Distance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9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INF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8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8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5425440" y="1534795"/>
            <a:ext cx="10795" cy="175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>
            <p:custDataLst>
              <p:tags r:id="rId2"/>
            </p:custDataLst>
          </p:nvPr>
        </p:nvGraphicFramePr>
        <p:xfrm>
          <a:off x="1764030" y="3778885"/>
          <a:ext cx="3263900" cy="214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"/>
                <a:gridCol w="377190"/>
                <a:gridCol w="376555"/>
                <a:gridCol w="375285"/>
                <a:gridCol w="377190"/>
                <a:gridCol w="374015"/>
                <a:gridCol w="377190"/>
              </a:tblGrid>
              <a:tr h="30607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altLang="en-US" sz="18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771775" y="4076700"/>
            <a:ext cx="0" cy="180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70600" y="3823335"/>
            <a:ext cx="2764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k=0</a:t>
            </a:r>
            <a:r>
              <a:rPr lang="zh-CN" altLang="en-US"/>
              <a:t>，</a:t>
            </a:r>
            <a:r>
              <a:rPr lang="en-US" altLang="zh-CN"/>
              <a:t>i=2</a:t>
            </a:r>
            <a:r>
              <a:rPr lang="zh-CN" altLang="en-US"/>
              <a:t>；</a:t>
            </a:r>
            <a:r>
              <a:rPr lang="en-US" altLang="zh-CN"/>
              <a:t>j=1..n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2-&gt;0-&gt;j</a:t>
            </a:r>
            <a:endParaRPr lang="en-US" altLang="zh-CN"/>
          </a:p>
          <a:p>
            <a:r>
              <a:rPr lang="zh-CN" altLang="zh-CN"/>
              <a:t>同理</a:t>
            </a:r>
            <a:r>
              <a:rPr lang="en-US" altLang="zh-CN"/>
              <a:t>i=3..n-1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48740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5" name="椭圆 4"/>
          <p:cNvSpPr/>
          <p:nvPr/>
        </p:nvSpPr>
        <p:spPr>
          <a:xfrm>
            <a:off x="2511425" y="1483995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6" name="椭圆 5"/>
          <p:cNvSpPr/>
          <p:nvPr/>
        </p:nvSpPr>
        <p:spPr>
          <a:xfrm>
            <a:off x="1348740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7" name="椭圆 6"/>
          <p:cNvSpPr/>
          <p:nvPr/>
        </p:nvSpPr>
        <p:spPr>
          <a:xfrm>
            <a:off x="2511425" y="267335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8" name="椭圆 7"/>
          <p:cNvSpPr/>
          <p:nvPr/>
        </p:nvSpPr>
        <p:spPr>
          <a:xfrm>
            <a:off x="351028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9" name="椭圆 8"/>
          <p:cNvSpPr/>
          <p:nvPr/>
        </p:nvSpPr>
        <p:spPr>
          <a:xfrm>
            <a:off x="504190" y="2137410"/>
            <a:ext cx="41529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/>
              <a:t>V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cxnSp>
        <p:nvCxnSpPr>
          <p:cNvPr id="10" name="直接连接符 9"/>
          <p:cNvCxnSpPr>
            <a:stCxn id="9" idx="7"/>
            <a:endCxn id="4" idx="3"/>
          </p:cNvCxnSpPr>
          <p:nvPr/>
        </p:nvCxnSpPr>
        <p:spPr>
          <a:xfrm flipV="1">
            <a:off x="858520" y="1822450"/>
            <a:ext cx="551180" cy="373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5"/>
            <a:endCxn id="6" idx="1"/>
          </p:cNvCxnSpPr>
          <p:nvPr/>
        </p:nvCxnSpPr>
        <p:spPr>
          <a:xfrm>
            <a:off x="858520" y="2475865"/>
            <a:ext cx="551180" cy="255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4"/>
          </p:cNvCxnSpPr>
          <p:nvPr/>
        </p:nvCxnSpPr>
        <p:spPr>
          <a:xfrm flipV="1">
            <a:off x="1556385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5" idx="2"/>
          </p:cNvCxnSpPr>
          <p:nvPr/>
        </p:nvCxnSpPr>
        <p:spPr>
          <a:xfrm>
            <a:off x="1764030" y="1682750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764030" y="2872105"/>
            <a:ext cx="747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0"/>
            <a:endCxn id="5" idx="4"/>
          </p:cNvCxnSpPr>
          <p:nvPr/>
        </p:nvCxnSpPr>
        <p:spPr>
          <a:xfrm flipV="1">
            <a:off x="2719070" y="1880870"/>
            <a:ext cx="0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8" idx="1"/>
          </p:cNvCxnSpPr>
          <p:nvPr/>
        </p:nvCxnSpPr>
        <p:spPr>
          <a:xfrm>
            <a:off x="2926715" y="1682750"/>
            <a:ext cx="644525" cy="513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6"/>
            <a:endCxn id="8" idx="3"/>
          </p:cNvCxnSpPr>
          <p:nvPr/>
        </p:nvCxnSpPr>
        <p:spPr>
          <a:xfrm flipV="1">
            <a:off x="2926715" y="2475865"/>
            <a:ext cx="644525" cy="3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7"/>
            <a:endCxn id="5" idx="3"/>
          </p:cNvCxnSpPr>
          <p:nvPr/>
        </p:nvCxnSpPr>
        <p:spPr>
          <a:xfrm flipV="1">
            <a:off x="1703070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702435" y="1822450"/>
            <a:ext cx="869315" cy="90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58520" y="175514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19480" y="25888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240790" y="21075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946910" y="13144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946275" y="284416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703070" y="23050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68855" y="222059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719070" y="209296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244850" y="168275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244850" y="253428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4420235" y="1254125"/>
          <a:ext cx="321945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05"/>
                <a:gridCol w="372110"/>
                <a:gridCol w="371475"/>
                <a:gridCol w="370840"/>
                <a:gridCol w="370840"/>
                <a:gridCol w="369570"/>
                <a:gridCol w="372110"/>
              </a:tblGrid>
              <a:tr h="28956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Distance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altLang="en-US" sz="12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 </a:t>
                      </a:r>
                      <a:endParaRPr lang="en-US" altLang="en-US" sz="12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8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8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5425440" y="1534795"/>
            <a:ext cx="10795" cy="175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>
            <p:custDataLst>
              <p:tags r:id="rId2"/>
            </p:custDataLst>
          </p:nvPr>
        </p:nvGraphicFramePr>
        <p:xfrm>
          <a:off x="1764030" y="3778885"/>
          <a:ext cx="3263900" cy="214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75"/>
                <a:gridCol w="377190"/>
                <a:gridCol w="376555"/>
                <a:gridCol w="375285"/>
                <a:gridCol w="377190"/>
                <a:gridCol w="374015"/>
                <a:gridCol w="377190"/>
              </a:tblGrid>
              <a:tr h="306070">
                <a:tc rowSpan="7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altLang="en-US" sz="18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 b="1">
                        <a:solidFill>
                          <a:schemeClr val="accent2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2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 </a:t>
                      </a:r>
                      <a:endParaRPr lang="en-US" alt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771775" y="4076700"/>
            <a:ext cx="0" cy="180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70600" y="3823335"/>
            <a:ext cx="2764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k=1</a:t>
            </a:r>
            <a:r>
              <a:rPr lang="zh-CN" altLang="en-US"/>
              <a:t>，</a:t>
            </a:r>
            <a:r>
              <a:rPr lang="en-US" altLang="zh-CN"/>
              <a:t>i=0</a:t>
            </a:r>
            <a:r>
              <a:rPr lang="zh-CN" altLang="en-US"/>
              <a:t>；</a:t>
            </a:r>
            <a:r>
              <a:rPr lang="en-US" altLang="zh-CN"/>
              <a:t>j=1..n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>
                <a:solidFill>
                  <a:srgbClr val="C00000"/>
                </a:solidFill>
              </a:rPr>
              <a:t>0-&gt;1-&gt;2=3&lt;9</a:t>
            </a:r>
            <a:endParaRPr lang="en-US" altLang="zh-CN"/>
          </a:p>
          <a:p>
            <a:r>
              <a:rPr lang="en-US">
                <a:solidFill>
                  <a:schemeClr val="accent2"/>
                </a:solidFill>
              </a:rPr>
              <a:t>0-&gt;1-&gt;3=9&lt;INF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0-&gt;1-&gt;4=5&lt;INF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0-&gt;1-&gt;5=1+INF=INF</a:t>
            </a:r>
            <a:endParaRPr lang="en-US"/>
          </a:p>
        </p:txBody>
      </p:sp>
      <p:sp>
        <p:nvSpPr>
          <p:cNvPr id="32" name="文本框 31"/>
          <p:cNvSpPr txBox="1"/>
          <p:nvPr/>
        </p:nvSpPr>
        <p:spPr>
          <a:xfrm>
            <a:off x="3244850" y="6049010"/>
            <a:ext cx="356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/>
                </a:solidFill>
              </a:rPr>
              <a:t>...........</a:t>
            </a:r>
            <a:r>
              <a:rPr lang="zh-CN" altLang="zh-CN" b="1">
                <a:solidFill>
                  <a:schemeClr val="accent2"/>
                </a:solidFill>
              </a:rPr>
              <a:t>不理解原理课下完成</a:t>
            </a:r>
            <a:endParaRPr lang="zh-CN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Dijkstra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Floyd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zh-CN" altLang="en-US">
                <a:solidFill>
                  <a:schemeClr val="accent2"/>
                </a:solidFill>
              </a:rPr>
              <a:t>要求：两种算法课下都要完成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+mn-lt"/>
                <a:ea typeface="+mn-ea"/>
                <a:cs typeface="+mn-cs"/>
                <a:sym typeface="+mn-ea"/>
              </a:rPr>
              <a:t>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66190"/>
            <a:ext cx="8001000" cy="4881245"/>
          </a:xfrm>
        </p:spPr>
        <p:txBody>
          <a:bodyPr/>
          <a:p>
            <a:r>
              <a:rPr lang="zh-CN" altLang="en-US"/>
              <a:t>某个源点到其它所有顶点的最短路径（</a:t>
            </a:r>
            <a:r>
              <a:rPr lang="en-US" altLang="zh-CN"/>
              <a:t>Dijkstra</a:t>
            </a:r>
            <a:r>
              <a:rPr lang="zh-CN" altLang="en-US"/>
              <a:t>算法）</a:t>
            </a:r>
            <a:endParaRPr lang="zh-CN" altLang="en-US"/>
          </a:p>
          <a:p>
            <a:r>
              <a:rPr lang="zh-CN" altLang="en-US"/>
              <a:t>任意两个顶点间的最短路径（</a:t>
            </a:r>
            <a:r>
              <a:rPr lang="en-US" altLang="zh-CN"/>
              <a:t>Floyd</a:t>
            </a:r>
            <a:r>
              <a:rPr lang="zh-CN" altLang="en-US"/>
              <a:t>算法）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从某个源点到其余各顶点的最短路径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/>
              <a:t>例如下图中从</a:t>
            </a:r>
            <a:r>
              <a:rPr lang="en-US" altLang="zh-CN"/>
              <a:t>V0</a:t>
            </a:r>
            <a:r>
              <a:rPr lang="zh-CN" altLang="en-US"/>
              <a:t>顶点到其余所有顶点的最短路径为：</a:t>
            </a:r>
            <a:endParaRPr lang="zh-CN" altLang="en-US"/>
          </a:p>
        </p:txBody>
      </p:sp>
      <p:grpSp>
        <p:nvGrpSpPr>
          <p:cNvPr id="80901" name="组合 80900"/>
          <p:cNvGrpSpPr/>
          <p:nvPr/>
        </p:nvGrpSpPr>
        <p:grpSpPr>
          <a:xfrm>
            <a:off x="471805" y="3330893"/>
            <a:ext cx="2971800" cy="2241550"/>
            <a:chOff x="2109" y="2764"/>
            <a:chExt cx="1872" cy="1412"/>
          </a:xfrm>
        </p:grpSpPr>
        <p:grpSp>
          <p:nvGrpSpPr>
            <p:cNvPr id="80902" name="组合 80901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80903" name="椭圆 80902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4" name="椭圆 80903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5" name="椭圆 80904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6" name="椭圆 80905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椭圆 80906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8" name="椭圆 80907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9" name="椭圆 80908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0" name="直接连接符 80909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1" name="直接连接符 80910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2" name="直接连接符 80911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3" name="直接连接符 80912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4" name="直接连接符 80913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5" name="直接连接符 80914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6" name="直接连接符 80915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7" name="直接连接符 80916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8" name="任意多边形 80917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0919" name="任意多边形 80918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0920" name="文本框 80919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1" name="文本框 80920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2" name="文本框 80921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3" name="文本框 80922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4" name="文本框 80923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5" name="文本框 80924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6" name="文本框 80925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7" name="文本框 80926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8" name="文本框 80927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9" name="文本框 80928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778250" y="2999105"/>
          <a:ext cx="4665980" cy="343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235"/>
                <a:gridCol w="2233930"/>
                <a:gridCol w="1186815"/>
              </a:tblGrid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/>
                        <a:t>目的顶点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最短路径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路径长度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V1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</a:rPr>
                        <a:t>&lt;V0,V1&gt;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V2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&lt;V0,V2&gt;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V2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&lt;V0,V2,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V2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V4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&lt;V0,V2,V3,V4&gt;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V5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sym typeface="+mn-ea"/>
                        </a:rPr>
                        <a:t>&lt;V0,V2,V3,V4,V5&gt;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sym typeface="+mn-ea"/>
                        </a:rPr>
                        <a:t>V6</a:t>
                      </a:r>
                      <a:endParaRPr lang="en-US" altLang="zh-CN" sz="1800" b="0"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sym typeface="+mn-ea"/>
                        </a:rPr>
                        <a:t>&lt;V0,V1,V6&gt;</a:t>
                      </a:r>
                      <a:endParaRPr lang="en-US" altLang="zh-CN" sz="1800" b="0"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latin typeface="Times New Roman" panose="02020603050405020304" pitchFamily="18" charset="0"/>
                        </a:rPr>
                        <a:t>20</a:t>
                      </a:r>
                      <a:endParaRPr lang="en-US" altLang="zh-CN" b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37970" y="5815330"/>
            <a:ext cx="6190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如何求得这些最短路径？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算法思想</a:t>
            </a:r>
            <a:endParaRPr lang="zh-CN" altLang="en-US"/>
          </a:p>
          <a:p>
            <a:pPr lvl="1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按路径长度递增次序产生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G=&lt;V,E&gt;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最短路径（先求出离源节点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最近的顶点，第二近的顶点，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.......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，直到最后一个顶点）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中子集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表示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已求出最短路径的顶点的集合，则V-S=T表示尚未确定最短路径的顶点集合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现在将T中顶点按最短路径递增的次序加入到S中，只需保证：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3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从源点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zh-CN" baseline="-2500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到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S中各顶点的最短路径长度都不大于从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V</a:t>
            </a:r>
            <a:r>
              <a:rPr lang="zh-CN" altLang="zh-CN" baseline="-2500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到</a:t>
            </a:r>
            <a:r>
              <a:rPr lang="zh-CN" altLang="zh-CN" dirty="0">
                <a:latin typeface="Times New Roman" panose="02020603050405020304" pitchFamily="18" charset="0"/>
                <a:sym typeface="+mn-ea"/>
              </a:rPr>
              <a:t>T中任何顶点的最短路径长度；</a:t>
            </a:r>
            <a:endParaRPr lang="zh-CN" altLang="zh-CN" dirty="0">
              <a:latin typeface="Times New Roman" panose="02020603050405020304" pitchFamily="18" charset="0"/>
              <a:sym typeface="+mn-ea"/>
            </a:endParaRPr>
          </a:p>
          <a:p>
            <a:pPr lvl="3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每个顶点对应一个距离值</a:t>
            </a:r>
            <a:endParaRPr lang="zh-CN" altLang="en-US" b="0" dirty="0">
              <a:latin typeface="Times New Roman" panose="02020603050405020304" pitchFamily="18" charset="0"/>
              <a:sym typeface="+mn-ea"/>
            </a:endParaRPr>
          </a:p>
          <a:p>
            <a:pPr lvl="4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 S中顶点：从V0到此顶点的最短路径长度【原则】</a:t>
            </a:r>
            <a:endParaRPr lang="zh-CN" altLang="en-US" b="0" dirty="0">
              <a:latin typeface="Times New Roman" panose="02020603050405020304" pitchFamily="18" charset="0"/>
              <a:sym typeface="+mn-ea"/>
            </a:endParaRPr>
          </a:p>
          <a:p>
            <a:pPr lvl="4"/>
            <a:r>
              <a:rPr lang="zh-CN" altLang="zh-CN" dirty="0">
                <a:latin typeface="Times New Roman" panose="02020603050405020304" pitchFamily="18" charset="0"/>
                <a:sym typeface="+mn-ea"/>
              </a:rPr>
              <a:t> T中顶点：从V0到此顶点的只包括S中顶点作中间顶点的最短路径长度【方法】</a:t>
            </a:r>
            <a:endParaRPr lang="zh-CN" altLang="zh-CN" b="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040" y="580390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证明：反证法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贪心算法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初使时令 </a:t>
            </a:r>
            <a:r>
              <a:rPr lang="zh-CN" altLang="zh-CN" dirty="0">
                <a:sym typeface="+mn-ea"/>
              </a:rPr>
              <a:t>S={V</a:t>
            </a:r>
            <a:r>
              <a:rPr lang="zh-CN" altLang="zh-CN" baseline="-25000" dirty="0">
                <a:sym typeface="+mn-ea"/>
              </a:rPr>
              <a:t>0</a:t>
            </a:r>
            <a:r>
              <a:rPr lang="zh-CN" altLang="zh-CN" dirty="0">
                <a:sym typeface="+mn-ea"/>
              </a:rPr>
              <a:t>},T={其余顶点}，T中顶点对应的距离值：</a:t>
            </a:r>
            <a:endParaRPr lang="zh-CN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若存在</a:t>
            </a:r>
            <a:r>
              <a:rPr lang="zh-CN" altLang="zh-CN" dirty="0">
                <a:sym typeface="+mn-ea"/>
              </a:rPr>
              <a:t>&lt;V</a:t>
            </a:r>
            <a:r>
              <a:rPr lang="zh-CN" altLang="zh-CN" baseline="-25000" dirty="0">
                <a:sym typeface="+mn-ea"/>
              </a:rPr>
              <a:t>0</a:t>
            </a:r>
            <a:r>
              <a:rPr lang="zh-CN" altLang="zh-CN" dirty="0">
                <a:sym typeface="+mn-ea"/>
              </a:rPr>
              <a:t>,V</a:t>
            </a:r>
            <a:r>
              <a:rPr lang="zh-CN" altLang="zh-CN" baseline="-25000" dirty="0">
                <a:sym typeface="+mn-ea"/>
              </a:rPr>
              <a:t>i</a:t>
            </a:r>
            <a:r>
              <a:rPr lang="zh-CN" altLang="zh-CN" dirty="0">
                <a:sym typeface="+mn-ea"/>
              </a:rPr>
              <a:t>&gt;，为&lt;V</a:t>
            </a:r>
            <a:r>
              <a:rPr lang="zh-CN" altLang="zh-CN" baseline="-25000" dirty="0">
                <a:sym typeface="+mn-ea"/>
              </a:rPr>
              <a:t>0</a:t>
            </a:r>
            <a:r>
              <a:rPr lang="zh-CN" altLang="zh-CN" dirty="0">
                <a:sym typeface="+mn-ea"/>
              </a:rPr>
              <a:t>,V</a:t>
            </a:r>
            <a:r>
              <a:rPr lang="zh-CN" altLang="zh-CN" baseline="-25000" dirty="0">
                <a:sym typeface="+mn-ea"/>
              </a:rPr>
              <a:t>i</a:t>
            </a:r>
            <a:r>
              <a:rPr lang="zh-CN" altLang="zh-CN" dirty="0">
                <a:sym typeface="+mn-ea"/>
              </a:rPr>
              <a:t>&gt;弧上的权值</a:t>
            </a:r>
            <a:endParaRPr lang="zh-CN" altLang="zh-CN" dirty="0">
              <a:sym typeface="+mn-ea"/>
            </a:endParaRPr>
          </a:p>
          <a:p>
            <a:pPr lvl="2"/>
            <a:r>
              <a:rPr lang="zh-CN" altLang="zh-CN" dirty="0">
                <a:sym typeface="+mn-ea"/>
              </a:rPr>
              <a:t>若不存在&lt;V</a:t>
            </a:r>
            <a:r>
              <a:rPr lang="zh-CN" altLang="zh-CN" baseline="-25000" dirty="0">
                <a:sym typeface="+mn-ea"/>
              </a:rPr>
              <a:t>0</a:t>
            </a:r>
            <a:r>
              <a:rPr lang="zh-CN" altLang="zh-CN" dirty="0">
                <a:sym typeface="+mn-ea"/>
              </a:rPr>
              <a:t>,V</a:t>
            </a:r>
            <a:r>
              <a:rPr lang="zh-CN" altLang="zh-CN" baseline="-25000" dirty="0">
                <a:sym typeface="+mn-ea"/>
              </a:rPr>
              <a:t>i</a:t>
            </a:r>
            <a:r>
              <a:rPr lang="zh-CN" altLang="zh-CN" dirty="0">
                <a:sym typeface="+mn-ea"/>
              </a:rPr>
              <a:t>&gt;，为</a:t>
            </a:r>
            <a:r>
              <a:rPr lang="zh-CN" altLang="zh-CN" dirty="0">
                <a:sym typeface="Symbol" panose="05050102010706020507" pitchFamily="18" charset="2"/>
              </a:rPr>
              <a:t></a:t>
            </a:r>
            <a:endParaRPr lang="zh-CN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+mn-ea"/>
              </a:rPr>
              <a:t>从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中选取一个其距离值为最小的顶点</a:t>
            </a:r>
            <a:r>
              <a:rPr lang="zh-CN" altLang="zh-CN" dirty="0">
                <a:sym typeface="+mn-ea"/>
              </a:rPr>
              <a:t>V</a:t>
            </a:r>
            <a:r>
              <a:rPr lang="en-US" altLang="zh-CN" baseline="-25000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，加入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中顶点的距离值进行修改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若加进</a:t>
            </a:r>
            <a:r>
              <a:rPr lang="zh-CN" altLang="zh-CN" dirty="0">
                <a:sym typeface="+mn-ea"/>
              </a:rPr>
              <a:t>V</a:t>
            </a:r>
            <a:r>
              <a:rPr lang="en-US" altLang="zh-CN" baseline="-25000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作中间顶点，从</a:t>
            </a:r>
            <a:r>
              <a:rPr lang="zh-CN" altLang="zh-CN">
                <a:sym typeface="+mn-ea"/>
              </a:rPr>
              <a:t>V</a:t>
            </a:r>
            <a:r>
              <a:rPr lang="zh-CN" altLang="zh-CN" sz="2030" baseline="-25000" dirty="0">
                <a:sym typeface="+mn-ea"/>
              </a:rPr>
              <a:t>0</a:t>
            </a:r>
            <a:r>
              <a:rPr lang="zh-CN" altLang="zh-CN">
                <a:sym typeface="+mn-ea"/>
              </a:rPr>
              <a:t>到</a:t>
            </a:r>
            <a:r>
              <a:rPr lang="zh-CN" altLang="zh-CN" dirty="0">
                <a:sym typeface="+mn-ea"/>
              </a:rPr>
              <a:t>V</a:t>
            </a:r>
            <a:r>
              <a:rPr lang="zh-CN" altLang="zh-CN" sz="2030" baseline="-25000" dirty="0">
                <a:sym typeface="+mn-ea"/>
              </a:rPr>
              <a:t>i</a:t>
            </a:r>
            <a:r>
              <a:rPr lang="zh-CN" altLang="zh-CN" dirty="0">
                <a:sym typeface="+mn-ea"/>
              </a:rPr>
              <a:t>的距离值比加</a:t>
            </a:r>
            <a:r>
              <a:rPr lang="zh-CN" altLang="zh-CN" dirty="0">
                <a:sym typeface="+mn-ea"/>
              </a:rPr>
              <a:t>V</a:t>
            </a:r>
            <a:r>
              <a:rPr lang="en-US" altLang="zh-CN" baseline="-25000" dirty="0">
                <a:sym typeface="+mn-ea"/>
              </a:rPr>
              <a:t>x</a:t>
            </a:r>
            <a:r>
              <a:rPr lang="zh-CN" altLang="zh-CN" dirty="0">
                <a:sym typeface="+mn-ea"/>
              </a:rPr>
              <a:t>的路径要</a:t>
            </a:r>
            <a:r>
              <a:rPr lang="zh-CN" altLang="en-US" dirty="0">
                <a:sym typeface="+mn-ea"/>
              </a:rPr>
              <a:t>长</a:t>
            </a:r>
            <a:r>
              <a:rPr lang="zh-CN" altLang="zh-CN" dirty="0">
                <a:sym typeface="+mn-ea"/>
              </a:rPr>
              <a:t>，则修改此距离值</a:t>
            </a:r>
            <a:endParaRPr lang="zh-CN" altLang="zh-CN" dirty="0">
              <a:sym typeface="+mn-ea"/>
            </a:endParaRPr>
          </a:p>
          <a:p>
            <a:pPr lvl="1"/>
            <a:r>
              <a:rPr lang="zh-CN" altLang="zh-CN" dirty="0">
                <a:sym typeface="+mn-ea"/>
              </a:rPr>
              <a:t>重复上述步骤，直到S中包含所有顶点，即S=V为止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定义距离向量</a:t>
            </a:r>
            <a:endParaRPr lang="zh-CN" altLang="en-US"/>
          </a:p>
          <a:p>
            <a:pPr lvl="1"/>
            <a:r>
              <a:rPr lang="en-US" altLang="zh-CN" sz="2600"/>
              <a:t>distance</a:t>
            </a:r>
            <a:r>
              <a:rPr lang="zh-CN" altLang="en-US" sz="2600"/>
              <a:t>表示源顶点到该节点的距离</a:t>
            </a:r>
            <a:endParaRPr lang="zh-CN" altLang="en-US" sz="2600"/>
          </a:p>
          <a:p>
            <a:pPr lvl="1"/>
            <a:r>
              <a:rPr lang="en-US" altLang="zh-CN" sz="2600"/>
              <a:t>adjvex</a:t>
            </a:r>
            <a:r>
              <a:rPr lang="zh-CN" altLang="en-US" sz="2600"/>
              <a:t>表示这个最短距离的该顶点的上个顶点（从哪个顶点到这个顶点的）</a:t>
            </a:r>
            <a:endParaRPr lang="zh-CN" altLang="en-US" sz="2600"/>
          </a:p>
          <a:p>
            <a:pPr lvl="0"/>
            <a:r>
              <a:rPr lang="zh-CN" altLang="en-US"/>
              <a:t>定义</a:t>
            </a:r>
            <a:r>
              <a:rPr lang="en-US" altLang="zh-CN"/>
              <a:t>visited</a:t>
            </a:r>
            <a:r>
              <a:rPr lang="zh-CN" altLang="en-US"/>
              <a:t>标记</a:t>
            </a:r>
            <a:r>
              <a:rPr lang="en-US" altLang="zh-CN"/>
              <a:t>S</a:t>
            </a:r>
            <a:r>
              <a:rPr lang="zh-CN" altLang="en-US"/>
              <a:t>与</a:t>
            </a:r>
            <a:r>
              <a:rPr lang="en-US" altLang="zh-CN"/>
              <a:t>V-S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51635" y="3655695"/>
          <a:ext cx="5895340" cy="82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780"/>
                <a:gridCol w="567055"/>
                <a:gridCol w="568960"/>
                <a:gridCol w="568960"/>
                <a:gridCol w="569595"/>
                <a:gridCol w="2086610"/>
                <a:gridCol w="627380"/>
              </a:tblGrid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4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n-1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distance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3717290" y="1390015"/>
          <a:ext cx="5050155" cy="84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200"/>
                <a:gridCol w="432435"/>
                <a:gridCol w="588645"/>
                <a:gridCol w="588010"/>
                <a:gridCol w="589280"/>
                <a:gridCol w="587375"/>
                <a:gridCol w="585470"/>
                <a:gridCol w="58674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30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32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0901" name="组合 80900"/>
          <p:cNvGrpSpPr/>
          <p:nvPr/>
        </p:nvGrpSpPr>
        <p:grpSpPr>
          <a:xfrm>
            <a:off x="408305" y="969328"/>
            <a:ext cx="2971800" cy="2241550"/>
            <a:chOff x="2109" y="2764"/>
            <a:chExt cx="1872" cy="1412"/>
          </a:xfrm>
        </p:grpSpPr>
        <p:grpSp>
          <p:nvGrpSpPr>
            <p:cNvPr id="80902" name="组合 80901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80903" name="椭圆 80902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4" name="椭圆 80903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5" name="椭圆 80904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6" name="椭圆 80905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椭圆 80906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8" name="椭圆 80907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9" name="椭圆 80908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0" name="直接连接符 80909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1" name="直接连接符 80910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2" name="直接连接符 80911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3" name="直接连接符 80912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4" name="直接连接符 80913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5" name="直接连接符 80914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6" name="直接连接符 80915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7" name="直接连接符 80916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0918" name="任意多边形 80917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0919" name="任意多边形 80918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0920" name="文本框 80919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1" name="文本框 80920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2" name="文本框 80921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3" name="文本框 80922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4" name="文本框 80923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5" name="文本框 80924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6" name="文本框 80925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7" name="文本框 80926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8" name="文本框 80927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0929" name="文本框 80928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717415" y="1021715"/>
            <a:ext cx="359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/>
              <a:t>出发用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en-US"/>
              <a:t>标记其他所有</a:t>
            </a:r>
            <a:r>
              <a:rPr lang="zh-CN" altLang="en-US">
                <a:sym typeface="+mn-ea"/>
              </a:rPr>
              <a:t>顶</a:t>
            </a:r>
            <a:r>
              <a:rPr lang="zh-CN" altLang="en-US"/>
              <a:t>点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3780790" y="2502535"/>
          <a:ext cx="4986655" cy="30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465"/>
                <a:gridCol w="452120"/>
                <a:gridCol w="581025"/>
                <a:gridCol w="580390"/>
                <a:gridCol w="582295"/>
                <a:gridCol w="579755"/>
                <a:gridCol w="578485"/>
                <a:gridCol w="579120"/>
              </a:tblGrid>
              <a:tr h="304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312160" y="4168775"/>
          <a:ext cx="5831840" cy="1325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675"/>
                <a:gridCol w="482600"/>
                <a:gridCol w="729615"/>
                <a:gridCol w="442595"/>
                <a:gridCol w="626745"/>
                <a:gridCol w="741680"/>
                <a:gridCol w="712470"/>
                <a:gridCol w="1013460"/>
              </a:tblGrid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540">
                <a:tc>
                  <a:txBody>
                    <a:bodyPr/>
                    <a:p>
                      <a:pPr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6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8+max</a:t>
                      </a:r>
                      <a:endParaRPr lang="en-US" altLang="zh-CN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 strike="sngStrike"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8+5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30</a:t>
                      </a:r>
                      <a:endParaRPr lang="en-US" sz="16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1" strike="sngStrike"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8+max</a:t>
                      </a:r>
                      <a:endParaRPr lang="en-US" altLang="zh-CN" sz="1600" b="1" strike="sngStrike"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+mn-ea"/>
                        </a:rPr>
                        <a:t>8+max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32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+mn-ea"/>
                        </a:rPr>
                        <a:t>8+max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03530" y="3866833"/>
            <a:ext cx="2971800" cy="2241550"/>
            <a:chOff x="2109" y="2764"/>
            <a:chExt cx="1872" cy="1412"/>
          </a:xfrm>
        </p:grpSpPr>
        <p:grpSp>
          <p:nvGrpSpPr>
            <p:cNvPr id="9" name="组合 8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直接连接符 16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" name="直接连接符 17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" name="直接连接符 18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" name="直接连接符 19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" name="直接连接符 20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" name="直接连接符 21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" name="直接连接符 22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" name="直接连接符 23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195445" y="3919220"/>
            <a:ext cx="466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选距离最近顶点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zh-CN" altLang="en-US"/>
              <a:t>用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zh-CN" altLang="en-US"/>
              <a:t>标记其他所有顶</a:t>
            </a:r>
            <a:r>
              <a:rPr lang="zh-CN" altLang="en-US"/>
              <a:t>点</a:t>
            </a:r>
            <a:endParaRPr lang="zh-CN" altLang="en-US"/>
          </a:p>
        </p:txBody>
      </p:sp>
      <p:graphicFrame>
        <p:nvGraphicFramePr>
          <p:cNvPr id="38" name="表格 37"/>
          <p:cNvGraphicFramePr/>
          <p:nvPr/>
        </p:nvGraphicFramePr>
        <p:xfrm>
          <a:off x="3521710" y="5581650"/>
          <a:ext cx="5622290" cy="393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406400"/>
                <a:gridCol w="765810"/>
                <a:gridCol w="445770"/>
                <a:gridCol w="647065"/>
                <a:gridCol w="708025"/>
                <a:gridCol w="752475"/>
                <a:gridCol w="988695"/>
              </a:tblGrid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>
          <a:xfrm flipV="1">
            <a:off x="311150" y="3356610"/>
            <a:ext cx="8653145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242945" y="1501140"/>
          <a:ext cx="5857240" cy="113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483870"/>
                <a:gridCol w="469900"/>
                <a:gridCol w="489585"/>
                <a:gridCol w="848360"/>
                <a:gridCol w="835025"/>
                <a:gridCol w="625475"/>
                <a:gridCol w="101727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zh-CN" sz="1600" b="1" strike="sngStrike">
                        <a:solidFill>
                          <a:srgbClr val="C00000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6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13+max</a:t>
                      </a:r>
                      <a:endParaRPr lang="en-US" sz="16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30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13+max</a:t>
                      </a:r>
                      <a:endParaRPr lang="en-US" altLang="zh-CN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max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13+9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32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13+7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12420" y="1215073"/>
            <a:ext cx="2971800" cy="2241550"/>
            <a:chOff x="2109" y="2764"/>
            <a:chExt cx="1872" cy="1412"/>
          </a:xfrm>
        </p:grpSpPr>
        <p:grpSp>
          <p:nvGrpSpPr>
            <p:cNvPr id="9" name="组合 8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直接连接符 16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" name="直接连接符 17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" name="直接连接符 18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" name="直接连接符 19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" name="直接连接符 20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" name="直接连接符 21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" name="直接连接符 22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" name="直接连接符 23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985260" y="1256665"/>
            <a:ext cx="490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选距离最近顶点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标记其他所有顶点</a:t>
            </a:r>
            <a:endParaRPr lang="zh-CN" altLang="en-US"/>
          </a:p>
        </p:txBody>
      </p:sp>
      <p:graphicFrame>
        <p:nvGraphicFramePr>
          <p:cNvPr id="38" name="表格 37"/>
          <p:cNvGraphicFramePr/>
          <p:nvPr/>
        </p:nvGraphicFramePr>
        <p:xfrm>
          <a:off x="3360420" y="2929890"/>
          <a:ext cx="5622290" cy="393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479425"/>
                <a:gridCol w="401955"/>
                <a:gridCol w="473075"/>
                <a:gridCol w="910590"/>
                <a:gridCol w="843915"/>
                <a:gridCol w="616585"/>
                <a:gridCol w="988695"/>
              </a:tblGrid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242945" y="4257040"/>
          <a:ext cx="5857240" cy="113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55"/>
                <a:gridCol w="483870"/>
                <a:gridCol w="469900"/>
                <a:gridCol w="489585"/>
                <a:gridCol w="839470"/>
                <a:gridCol w="616585"/>
                <a:gridCol w="852805"/>
                <a:gridCol w="101727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 baseline="-25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adjvex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3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distance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 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altLang="zh-CN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alt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6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cs typeface="Calibri" panose="020F0502020204030204" charset="0"/>
                        </a:rPr>
                        <a:t>30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13+6</a:t>
                      </a:r>
                      <a:endParaRPr lang="en-US" altLang="zh-CN" sz="1600" b="1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22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13+max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 b="1" strike="sngStrike">
                          <a:solidFill>
                            <a:schemeClr val="tx1"/>
                          </a:solidFill>
                          <a:uFillTx/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13+max</a:t>
                      </a:r>
                      <a:endParaRPr lang="en-US" altLang="en-US" sz="1600" b="1" strike="sngStrike">
                        <a:solidFill>
                          <a:schemeClr val="tx1"/>
                        </a:solidFill>
                        <a:uFillTx/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9870" y="3921443"/>
            <a:ext cx="2971800" cy="2241550"/>
            <a:chOff x="2109" y="2764"/>
            <a:chExt cx="1872" cy="1412"/>
          </a:xfrm>
        </p:grpSpPr>
        <p:grpSp>
          <p:nvGrpSpPr>
            <p:cNvPr id="6" name="组合 5"/>
            <p:cNvGrpSpPr/>
            <p:nvPr/>
          </p:nvGrpSpPr>
          <p:grpSpPr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rgbClr val="00B0F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直接连接符 45"/>
              <p:cNvSpPr/>
              <p:nvPr/>
            </p:nvSpPr>
            <p:spPr>
              <a:xfrm>
                <a:off x="2545" y="2944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7" name="直接连接符 46"/>
              <p:cNvSpPr/>
              <p:nvPr/>
            </p:nvSpPr>
            <p:spPr>
              <a:xfrm flipH="1">
                <a:off x="2545" y="3366"/>
                <a:ext cx="0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" name="直接连接符 47"/>
              <p:cNvSpPr/>
              <p:nvPr/>
            </p:nvSpPr>
            <p:spPr>
              <a:xfrm>
                <a:off x="2545" y="3777"/>
                <a:ext cx="0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" name="直接连接符 48"/>
              <p:cNvSpPr/>
              <p:nvPr/>
            </p:nvSpPr>
            <p:spPr>
              <a:xfrm>
                <a:off x="2623" y="2878"/>
                <a:ext cx="622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" name="直接连接符 49"/>
              <p:cNvSpPr/>
              <p:nvPr/>
            </p:nvSpPr>
            <p:spPr>
              <a:xfrm>
                <a:off x="3389" y="3233"/>
                <a:ext cx="43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" name="直接连接符 50"/>
              <p:cNvSpPr/>
              <p:nvPr/>
            </p:nvSpPr>
            <p:spPr>
              <a:xfrm flipV="1">
                <a:off x="2623" y="3844"/>
                <a:ext cx="611" cy="2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" name="直接连接符 51"/>
              <p:cNvSpPr/>
              <p:nvPr/>
            </p:nvSpPr>
            <p:spPr>
              <a:xfrm flipV="1">
                <a:off x="3400" y="3555"/>
                <a:ext cx="467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" name="直接连接符 52"/>
              <p:cNvSpPr/>
              <p:nvPr/>
            </p:nvSpPr>
            <p:spPr>
              <a:xfrm>
                <a:off x="3312" y="3277"/>
                <a:ext cx="0" cy="4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4" name="任意多边形 53"/>
              <p:cNvSpPr/>
              <p:nvPr/>
            </p:nvSpPr>
            <p:spPr>
              <a:xfrm>
                <a:off x="2314" y="2900"/>
                <a:ext cx="153" cy="1144"/>
              </a:xfrm>
              <a:custGeom>
                <a:avLst/>
                <a:gdLst/>
                <a:ahLst/>
                <a:cxnLst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2623" y="2787"/>
                <a:ext cx="1266" cy="602"/>
              </a:xfrm>
              <a:custGeom>
                <a:avLst/>
                <a:gdLst/>
                <a:ahLst/>
                <a:cxnLst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2520" y="2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20" y="332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509" y="37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842" y="37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09" y="331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855" y="29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442" y="32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531" y="36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308" y="27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165" y="33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902710" y="3963035"/>
            <a:ext cx="490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选距离最近顶点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3</a:t>
            </a:r>
            <a:r>
              <a:rPr lang="zh-CN" altLang="en-US">
                <a:sym typeface="+mn-ea"/>
              </a:rPr>
              <a:t>标记其他所有顶点</a:t>
            </a:r>
            <a:endParaRPr lang="zh-CN" altLang="en-US"/>
          </a:p>
        </p:txBody>
      </p:sp>
      <p:graphicFrame>
        <p:nvGraphicFramePr>
          <p:cNvPr id="67" name="表格 66"/>
          <p:cNvGraphicFramePr/>
          <p:nvPr/>
        </p:nvGraphicFramePr>
        <p:xfrm>
          <a:off x="3360420" y="5723255"/>
          <a:ext cx="5622290" cy="393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479425"/>
                <a:gridCol w="401955"/>
                <a:gridCol w="473075"/>
                <a:gridCol w="910590"/>
                <a:gridCol w="580390"/>
                <a:gridCol w="880110"/>
                <a:gridCol w="988695"/>
              </a:tblGrid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visited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 b="1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6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291d36a-c368-4f85-9348-9d62a741cd50}"/>
</p:tagLst>
</file>

<file path=ppt/tags/tag10.xml><?xml version="1.0" encoding="utf-8"?>
<p:tagLst xmlns:p="http://schemas.openxmlformats.org/presentationml/2006/main">
  <p:tag name="KSO_WM_UNIT_TABLE_BEAUTIFY" val="smartTable{f40bf7af-987d-425b-8dbf-59402ca80991}"/>
</p:tagLst>
</file>

<file path=ppt/tags/tag11.xml><?xml version="1.0" encoding="utf-8"?>
<p:tagLst xmlns:p="http://schemas.openxmlformats.org/presentationml/2006/main">
  <p:tag name="KSO_WM_UNIT_TABLE_BEAUTIFY" val="smartTable{8deaab24-1cd9-44f4-9760-755ba7befc9c}"/>
</p:tagLst>
</file>

<file path=ppt/tags/tag12.xml><?xml version="1.0" encoding="utf-8"?>
<p:tagLst xmlns:p="http://schemas.openxmlformats.org/presentationml/2006/main">
  <p:tag name="KSO_WM_UNIT_TABLE_BEAUTIFY" val="smartTable{f40bf7af-987d-425b-8dbf-59402ca80991}"/>
</p:tagLst>
</file>

<file path=ppt/tags/tag13.xml><?xml version="1.0" encoding="utf-8"?>
<p:tagLst xmlns:p="http://schemas.openxmlformats.org/presentationml/2006/main">
  <p:tag name="KSO_WM_UNIT_TABLE_BEAUTIFY" val="smartTable{8deaab24-1cd9-44f4-9760-755ba7befc9c}"/>
</p:tagLst>
</file>

<file path=ppt/tags/tag14.xml><?xml version="1.0" encoding="utf-8"?>
<p:tagLst xmlns:p="http://schemas.openxmlformats.org/presentationml/2006/main">
  <p:tag name="KSO_WM_UNIT_TABLE_BEAUTIFY" val="smartTable{f40bf7af-987d-425b-8dbf-59402ca80991}"/>
</p:tagLst>
</file>

<file path=ppt/tags/tag15.xml><?xml version="1.0" encoding="utf-8"?>
<p:tagLst xmlns:p="http://schemas.openxmlformats.org/presentationml/2006/main">
  <p:tag name="KSO_WM_UNIT_TABLE_BEAUTIFY" val="smartTable{8deaab24-1cd9-44f4-9760-755ba7befc9c}"/>
</p:tagLst>
</file>

<file path=ppt/tags/tag16.xml><?xml version="1.0" encoding="utf-8"?>
<p:tagLst xmlns:p="http://schemas.openxmlformats.org/presentationml/2006/main">
  <p:tag name="KSO_WM_UNIT_TABLE_BEAUTIFY" val="smartTable{f40bf7af-987d-425b-8dbf-59402ca80991}"/>
</p:tagLst>
</file>

<file path=ppt/tags/tag17.xml><?xml version="1.0" encoding="utf-8"?>
<p:tagLst xmlns:p="http://schemas.openxmlformats.org/presentationml/2006/main">
  <p:tag name="KSO_WM_UNIT_TABLE_BEAUTIFY" val="smartTable{8deaab24-1cd9-44f4-9760-755ba7befc9c}"/>
</p:tagLst>
</file>

<file path=ppt/tags/tag2.xml><?xml version="1.0" encoding="utf-8"?>
<p:tagLst xmlns:p="http://schemas.openxmlformats.org/presentationml/2006/main">
  <p:tag name="KSO_WM_UNIT_TABLE_BEAUTIFY" val="smartTable{1cf4ef16-45c2-4afb-8a65-7f9ff1d71972}"/>
</p:tagLst>
</file>

<file path=ppt/tags/tag3.xml><?xml version="1.0" encoding="utf-8"?>
<p:tagLst xmlns:p="http://schemas.openxmlformats.org/presentationml/2006/main">
  <p:tag name="KSO_WM_UNIT_TABLE_BEAUTIFY" val="smartTable{4b6dc21b-7bca-409b-9874-6ebad02bf93f}"/>
</p:tagLst>
</file>

<file path=ppt/tags/tag4.xml><?xml version="1.0" encoding="utf-8"?>
<p:tagLst xmlns:p="http://schemas.openxmlformats.org/presentationml/2006/main">
  <p:tag name="KSO_WM_UNIT_TABLE_BEAUTIFY" val="smartTable{4b6dc21b-7bca-409b-9874-6ebad02bf93f}"/>
</p:tagLst>
</file>

<file path=ppt/tags/tag5.xml><?xml version="1.0" encoding="utf-8"?>
<p:tagLst xmlns:p="http://schemas.openxmlformats.org/presentationml/2006/main">
  <p:tag name="KSO_WM_UNIT_TABLE_BEAUTIFY" val="smartTable{4b6dc21b-7bca-409b-9874-6ebad02bf93f}"/>
</p:tagLst>
</file>

<file path=ppt/tags/tag6.xml><?xml version="1.0" encoding="utf-8"?>
<p:tagLst xmlns:p="http://schemas.openxmlformats.org/presentationml/2006/main">
  <p:tag name="KSO_WM_UNIT_TABLE_BEAUTIFY" val="smartTable{4b6dc21b-7bca-409b-9874-6ebad02bf93f}"/>
</p:tagLst>
</file>

<file path=ppt/tags/tag7.xml><?xml version="1.0" encoding="utf-8"?>
<p:tagLst xmlns:p="http://schemas.openxmlformats.org/presentationml/2006/main">
  <p:tag name="KSO_WM_UNIT_TABLE_BEAUTIFY" val="smartTable{4b6dc21b-7bca-409b-9874-6ebad02bf93f}"/>
</p:tagLst>
</file>

<file path=ppt/tags/tag8.xml><?xml version="1.0" encoding="utf-8"?>
<p:tagLst xmlns:p="http://schemas.openxmlformats.org/presentationml/2006/main">
  <p:tag name="KSO_WM_UNIT_TABLE_BEAUTIFY" val="smartTable{4b6dc21b-7bca-409b-9874-6ebad02bf93f}"/>
</p:tagLst>
</file>

<file path=ppt/tags/tag9.xml><?xml version="1.0" encoding="utf-8"?>
<p:tagLst xmlns:p="http://schemas.openxmlformats.org/presentationml/2006/main">
  <p:tag name="KSO_WM_UNIT_TABLE_BEAUTIFY" val="smartTable{4b6dc21b-7bca-409b-9874-6ebad02bf93f}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4027</Words>
  <Application>WPS 演示</Application>
  <PresentationFormat>在屏幕上显示</PresentationFormat>
  <Paragraphs>1853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Verdana</vt:lpstr>
      <vt:lpstr>Times New Roman</vt:lpstr>
      <vt:lpstr>Symbol</vt:lpstr>
      <vt:lpstr>Calibri</vt:lpstr>
      <vt:lpstr>微软雅黑</vt:lpstr>
      <vt:lpstr>Arial Unicode MS</vt:lpstr>
      <vt:lpstr>Profile</vt:lpstr>
      <vt:lpstr>Visio.Drawing.11</vt:lpstr>
      <vt:lpstr>Visio.Drawing.11</vt:lpstr>
      <vt:lpstr>Visio.Drawing.11</vt:lpstr>
      <vt:lpstr>Visio.Drawing.11</vt:lpstr>
      <vt:lpstr>数据结构</vt:lpstr>
      <vt:lpstr>最短路径</vt:lpstr>
      <vt:lpstr>最短路径</vt:lpstr>
      <vt:lpstr>Dijkstra算法</vt:lpstr>
      <vt:lpstr>Dijkstra算法</vt:lpstr>
      <vt:lpstr>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</vt:lpstr>
      <vt:lpstr>Dijkstra算法</vt:lpstr>
      <vt:lpstr>Floyd算法</vt:lpstr>
      <vt:lpstr>Floyd算法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Company>xzit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chk</dc:creator>
  <cp:lastModifiedBy>青杨</cp:lastModifiedBy>
  <cp:revision>41</cp:revision>
  <dcterms:created xsi:type="dcterms:W3CDTF">2011-03-09T13:17:00Z</dcterms:created>
  <dcterms:modified xsi:type="dcterms:W3CDTF">2020-04-28T09:32:32Z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