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6" r:id="rId5"/>
    <p:sldMasterId id="2147483698" r:id="rId6"/>
    <p:sldMasterId id="2147483710" r:id="rId7"/>
    <p:sldMasterId id="2147483722" r:id="rId8"/>
    <p:sldMasterId id="2147483734" r:id="rId9"/>
    <p:sldMasterId id="2147483746" r:id="rId10"/>
    <p:sldMasterId id="2147483758" r:id="rId11"/>
    <p:sldMasterId id="2147483770" r:id="rId12"/>
    <p:sldMasterId id="2147483782" r:id="rId13"/>
    <p:sldMasterId id="2147483794" r:id="rId14"/>
    <p:sldMasterId id="2147483806" r:id="rId15"/>
    <p:sldMasterId id="2147483818" r:id="rId16"/>
    <p:sldMasterId id="2147483830" r:id="rId17"/>
    <p:sldMasterId id="2147483842" r:id="rId18"/>
    <p:sldMasterId id="2147483854" r:id="rId19"/>
    <p:sldMasterId id="2147483866" r:id="rId20"/>
    <p:sldMasterId id="2147483878" r:id="rId21"/>
    <p:sldMasterId id="2147483890" r:id="rId22"/>
    <p:sldMasterId id="2147483902" r:id="rId23"/>
    <p:sldMasterId id="2147483914" r:id="rId24"/>
  </p:sldMasterIdLst>
  <p:notesMasterIdLst>
    <p:notesMasterId r:id="rId42"/>
  </p:notesMasterIdLst>
  <p:handoutMasterIdLst>
    <p:handoutMasterId r:id="rId43"/>
  </p:handoutMasterIdLst>
  <p:sldIdLst>
    <p:sldId id="1707" r:id="rId25"/>
    <p:sldId id="1827" r:id="rId26"/>
    <p:sldId id="1824" r:id="rId27"/>
    <p:sldId id="1975" r:id="rId28"/>
    <p:sldId id="1997" r:id="rId29"/>
    <p:sldId id="1998" r:id="rId30"/>
    <p:sldId id="2008" r:id="rId31"/>
    <p:sldId id="2009" r:id="rId32"/>
    <p:sldId id="2010" r:id="rId33"/>
    <p:sldId id="2011" r:id="rId34"/>
    <p:sldId id="2005" r:id="rId35"/>
    <p:sldId id="1999" r:id="rId36"/>
    <p:sldId id="2006" r:id="rId37"/>
    <p:sldId id="2007" r:id="rId38"/>
    <p:sldId id="2000" r:id="rId39"/>
    <p:sldId id="2001" r:id="rId40"/>
    <p:sldId id="2002" r:id="rId41"/>
  </p:sldIdLst>
  <p:sldSz cx="9144000" cy="6858000" type="screen4x3"/>
  <p:notesSz cx="6735445" cy="9799320"/>
  <p:custDataLst>
    <p:tags r:id="rId47"/>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52" userDrawn="1">
          <p15:clr>
            <a:srgbClr val="A4A3A4"/>
          </p15:clr>
        </p15:guide>
        <p15:guide id="2" pos="29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842"/>
    <a:srgbClr val="67B0E3"/>
    <a:srgbClr val="FFFCD1"/>
    <a:srgbClr val="660033"/>
    <a:srgbClr val="993366"/>
    <a:srgbClr val="000066"/>
    <a:srgbClr val="FCFCD1"/>
    <a:srgbClr val="FF0066"/>
    <a:srgbClr val="008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75" autoAdjust="0"/>
    <p:restoredTop sz="98222" autoAdjust="0"/>
  </p:normalViewPr>
  <p:slideViewPr>
    <p:cSldViewPr showGuides="1">
      <p:cViewPr varScale="1">
        <p:scale>
          <a:sx n="87" d="100"/>
          <a:sy n="87" d="100"/>
        </p:scale>
        <p:origin x="-1350" y="-84"/>
      </p:cViewPr>
      <p:guideLst>
        <p:guide orient="horz" pos="2352"/>
        <p:guide pos="2927"/>
      </p:guideLst>
    </p:cSldViewPr>
  </p:slideViewPr>
  <p:notesTextViewPr>
    <p:cViewPr>
      <p:scale>
        <a:sx n="1" d="1"/>
        <a:sy n="1" d="1"/>
      </p:scale>
      <p:origin x="0" y="0"/>
    </p:cViewPr>
  </p:notesTextViewPr>
  <p:sorterViewPr>
    <p:cViewPr>
      <p:scale>
        <a:sx n="100" d="100"/>
        <a:sy n="100" d="100"/>
      </p:scale>
      <p:origin x="0" y="104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7" Type="http://schemas.openxmlformats.org/officeDocument/2006/relationships/tags" Target="tags/tag47.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17.xml"/><Relationship Id="rId40" Type="http://schemas.openxmlformats.org/officeDocument/2006/relationships/slide" Target="slides/slide16.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slide" Target="slides/slide2.xml"/><Relationship Id="rId25" Type="http://schemas.openxmlformats.org/officeDocument/2006/relationships/slide" Target="slides/slide1.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88950"/>
          </a:xfrm>
          <a:prstGeom prst="rect">
            <a:avLst/>
          </a:prstGeom>
        </p:spPr>
        <p:txBody>
          <a:bodyPr vert="horz" lIns="91440" tIns="45720" rIns="91440" bIns="45720" rtlCol="0"/>
          <a:lstStyle>
            <a:lvl1pPr algn="l">
              <a:buFontTx/>
              <a:buNone/>
              <a:defRPr sz="120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16350" y="0"/>
            <a:ext cx="2917825" cy="488950"/>
          </a:xfrm>
          <a:prstGeom prst="rect">
            <a:avLst/>
          </a:prstGeom>
        </p:spPr>
        <p:txBody>
          <a:bodyPr vert="horz" lIns="91440" tIns="45720" rIns="91440" bIns="45720" rtlCol="0"/>
          <a:lstStyle>
            <a:lvl1pPr algn="r">
              <a:buFontTx/>
              <a:buNone/>
              <a:defRPr sz="1200">
                <a:ea typeface="宋体" panose="02010600030101010101" pitchFamily="2" charset="-122"/>
              </a:defRPr>
            </a:lvl1pPr>
          </a:lstStyle>
          <a:p>
            <a:pPr>
              <a:defRPr/>
            </a:pPr>
            <a:endParaRPr lang="zh-CN" altLang="en-US"/>
          </a:p>
        </p:txBody>
      </p:sp>
      <p:sp>
        <p:nvSpPr>
          <p:cNvPr id="4" name="页脚占位符 3"/>
          <p:cNvSpPr>
            <a:spLocks noGrp="1"/>
          </p:cNvSpPr>
          <p:nvPr>
            <p:ph type="ftr" sz="quarter" idx="2"/>
          </p:nvPr>
        </p:nvSpPr>
        <p:spPr>
          <a:xfrm>
            <a:off x="0" y="9307513"/>
            <a:ext cx="2919413" cy="490537"/>
          </a:xfrm>
          <a:prstGeom prst="rect">
            <a:avLst/>
          </a:prstGeom>
        </p:spPr>
        <p:txBody>
          <a:bodyPr vert="horz" lIns="91440" tIns="45720" rIns="91440" bIns="45720" rtlCol="0" anchor="b"/>
          <a:lstStyle>
            <a:lvl1pPr algn="l">
              <a:buFontTx/>
              <a:buNone/>
              <a:defRPr sz="120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16350" y="9307513"/>
            <a:ext cx="2917825" cy="490537"/>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ea typeface="宋体" panose="02010600030101010101" pitchFamily="2" charset="-122"/>
              </a:defRPr>
            </a:lvl1pPr>
          </a:lstStyle>
          <a:p>
            <a:pPr>
              <a:defRPr/>
            </a:pPr>
            <a:fld id="{18A4ABDF-E1F8-4E0F-972C-E33724662AD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2125"/>
          </a:xfrm>
          <a:prstGeom prst="rect">
            <a:avLst/>
          </a:prstGeom>
        </p:spPr>
        <p:txBody>
          <a:bodyPr vert="horz" lIns="91440" tIns="45720" rIns="91440" bIns="45720" rtlCol="0"/>
          <a:lstStyle>
            <a:lvl1pPr algn="l">
              <a:buFont typeface="Arial" panose="020B0604020202020204" pitchFamily="34" charset="0"/>
              <a:buNone/>
              <a:defRPr sz="1200" noProof="1">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14763" y="0"/>
            <a:ext cx="2919412" cy="492125"/>
          </a:xfrm>
          <a:prstGeom prst="rect">
            <a:avLst/>
          </a:prstGeom>
        </p:spPr>
        <p:txBody>
          <a:bodyPr vert="horz" lIns="91440" tIns="45720" rIns="91440" bIns="45720" rtlCol="0"/>
          <a:lstStyle>
            <a:lvl1pPr algn="r">
              <a:buFont typeface="Arial" panose="020B0604020202020204" pitchFamily="34" charset="0"/>
              <a:buNone/>
              <a:defRPr sz="1200" noProof="1">
                <a:ea typeface="宋体" panose="02010600030101010101" pitchFamily="2" charset="-122"/>
                <a:cs typeface="+mn-ea"/>
              </a:defRPr>
            </a:lvl1pPr>
          </a:lstStyle>
          <a:p>
            <a:pPr>
              <a:defRPr/>
            </a:pPr>
            <a:fld id="{8633B541-E492-48C0-A3E2-BFA4BC9D8013}" type="datetimeFigureOut">
              <a:rPr lang="zh-CN" altLang="en-US"/>
            </a:fld>
            <a:endParaRPr lang="zh-CN" altLang="en-US">
              <a:cs typeface="+mn-cs"/>
            </a:endParaRPr>
          </a:p>
        </p:txBody>
      </p:sp>
      <p:sp>
        <p:nvSpPr>
          <p:cNvPr id="56324" name="幻灯片图像占位符 3"/>
          <p:cNvSpPr>
            <a:spLocks noGrp="1" noRot="1" noChangeAspect="1" noChangeArrowheads="1"/>
          </p:cNvSpPr>
          <p:nvPr>
            <p:ph type="sldImg" idx="4294967295"/>
          </p:nvPr>
        </p:nvSpPr>
        <p:spPr bwMode="auto">
          <a:xfrm>
            <a:off x="428625" y="1225550"/>
            <a:ext cx="5880100" cy="3306763"/>
          </a:xfrm>
          <a:prstGeom prst="rect">
            <a:avLst/>
          </a:prstGeom>
          <a:noFill/>
          <a:ln w="12700">
            <a:solidFill>
              <a:srgbClr val="000000"/>
            </a:solidFill>
            <a:round/>
          </a:ln>
        </p:spPr>
      </p:sp>
      <p:sp>
        <p:nvSpPr>
          <p:cNvPr id="29701" name="备注占位符 4"/>
          <p:cNvSpPr>
            <a:spLocks noGrp="1" noChangeArrowheads="1"/>
          </p:cNvSpPr>
          <p:nvPr>
            <p:ph type="body" sz="quarter" idx="9"/>
          </p:nvPr>
        </p:nvSpPr>
        <p:spPr bwMode="auto">
          <a:xfrm>
            <a:off x="673100" y="4716463"/>
            <a:ext cx="5389563" cy="3859212"/>
          </a:xfrm>
          <a:prstGeom prst="rect">
            <a:avLst/>
          </a:prstGeom>
          <a:noFill/>
          <a:ln>
            <a:noFill/>
          </a:ln>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9307513"/>
            <a:ext cx="2919413" cy="492125"/>
          </a:xfrm>
          <a:prstGeom prst="rect">
            <a:avLst/>
          </a:prstGeom>
        </p:spPr>
        <p:txBody>
          <a:bodyPr vert="horz" lIns="91440" tIns="45720" rIns="91440" bIns="45720" rtlCol="0" anchor="b"/>
          <a:lstStyle>
            <a:lvl1pPr algn="l">
              <a:buFont typeface="Arial" panose="020B0604020202020204" pitchFamily="34" charset="0"/>
              <a:buNone/>
              <a:defRPr sz="1200" noProof="1">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14763" y="9307513"/>
            <a:ext cx="2919412" cy="492125"/>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ea typeface="宋体" panose="02010600030101010101" pitchFamily="2" charset="-122"/>
              </a:defRPr>
            </a:lvl1pPr>
          </a:lstStyle>
          <a:p>
            <a:pPr>
              <a:defRPr/>
            </a:pPr>
            <a:fld id="{CE39052A-66A1-4B3C-81B6-97378F7646B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3D81E1EF-1413-4F7E-AF72-0069B3A69D85}"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5144DC94-5805-4BFB-A587-F85CA4296C26}"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BF37BCE4-8AAA-4685-B7AF-1D9A509AF309}"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BAC4F70-B1FA-4888-B4FA-AEDACBA0D312}"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39B16674-DC72-4572-A539-CED876F440DB}"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881BC62-ADFC-41EA-8BB0-2A34A0E751A9}"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0498DE0-2074-498A-85E0-C4E8D066B7A8}"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6CF02218-B8F4-4A6C-B508-E406216128F7}" type="slidenum">
              <a:rPr lang="zh-CN" altLang="en-US"/>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02EFC11-D696-4747-9B38-A1BB4CFF9C2F}" type="slidenum">
              <a:rPr lang="zh-CN" altLang="en-US"/>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80B10BC-A921-4ABD-9377-642FC5B44C60}" type="slidenum">
              <a:rPr lang="zh-CN" altLang="en-US"/>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030D319C-C672-45B4-B552-944560C017A0}" type="slidenum">
              <a:rPr lang="zh-CN" altLang="en-US"/>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7FE8E0D-9D26-4404-828B-3B76A4950ABE}"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593B44F-CA42-4D34-BC60-752D0F5A3218}"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3E9EEB4-9E96-4DD7-BD3F-60A8202C4602}"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0C2EA48-EFCA-4195-A0F1-4AD258BF201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19231DB-0CE9-4459-883C-32610BC78749}"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A1DA2BE-C760-4BDD-8B1E-AE256153BB74}"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B39BF417-AA52-4802-833C-928B426B4C81}"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03072D80-FDD3-4549-B379-A8C6382CF591}"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22717F4B-EF5F-4AEF-862B-D5218DDB8CF5}"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B016569-A0AD-4532-8601-85C2123D83D0}"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0.xml"/><Relationship Id="rId8" Type="http://schemas.openxmlformats.org/officeDocument/2006/relationships/slideLayout" Target="../slideLayouts/slideLayout109.xml"/><Relationship Id="rId7" Type="http://schemas.openxmlformats.org/officeDocument/2006/relationships/slideLayout" Target="../slideLayouts/slideLayout108.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 Type="http://schemas.openxmlformats.org/officeDocument/2006/relationships/slideLayout" Target="../slideLayouts/slideLayout103.xml"/><Relationship Id="rId13" Type="http://schemas.openxmlformats.org/officeDocument/2006/relationships/theme" Target="../theme/theme10.xml"/><Relationship Id="rId12" Type="http://schemas.openxmlformats.org/officeDocument/2006/relationships/image" Target="../media/image4.png"/><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 Type="http://schemas.openxmlformats.org/officeDocument/2006/relationships/slideLayout" Target="../slideLayouts/slideLayout10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3" Type="http://schemas.openxmlformats.org/officeDocument/2006/relationships/theme" Target="../theme/theme11.xml"/><Relationship Id="rId12" Type="http://schemas.openxmlformats.org/officeDocument/2006/relationships/image" Target="../media/image4.png"/><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3" Type="http://schemas.openxmlformats.org/officeDocument/2006/relationships/theme" Target="../theme/theme12.xml"/><Relationship Id="rId12" Type="http://schemas.openxmlformats.org/officeDocument/2006/relationships/image" Target="../media/image4.png"/><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3.xml"/><Relationship Id="rId8" Type="http://schemas.openxmlformats.org/officeDocument/2006/relationships/slideLayout" Target="../slideLayouts/slideLayout142.xml"/><Relationship Id="rId7" Type="http://schemas.openxmlformats.org/officeDocument/2006/relationships/slideLayout" Target="../slideLayouts/slideLayout141.xml"/><Relationship Id="rId6" Type="http://schemas.openxmlformats.org/officeDocument/2006/relationships/slideLayout" Target="../slideLayouts/slideLayout140.xml"/><Relationship Id="rId5" Type="http://schemas.openxmlformats.org/officeDocument/2006/relationships/slideLayout" Target="../slideLayouts/slideLayout139.xml"/><Relationship Id="rId4" Type="http://schemas.openxmlformats.org/officeDocument/2006/relationships/slideLayout" Target="../slideLayouts/slideLayout138.xml"/><Relationship Id="rId3" Type="http://schemas.openxmlformats.org/officeDocument/2006/relationships/slideLayout" Target="../slideLayouts/slideLayout137.xml"/><Relationship Id="rId2" Type="http://schemas.openxmlformats.org/officeDocument/2006/relationships/slideLayout" Target="../slideLayouts/slideLayout136.xml"/><Relationship Id="rId13" Type="http://schemas.openxmlformats.org/officeDocument/2006/relationships/theme" Target="../theme/theme13.xml"/><Relationship Id="rId12" Type="http://schemas.openxmlformats.org/officeDocument/2006/relationships/image" Target="../media/image4.png"/><Relationship Id="rId11" Type="http://schemas.openxmlformats.org/officeDocument/2006/relationships/slideLayout" Target="../slideLayouts/slideLayout145.xml"/><Relationship Id="rId10" Type="http://schemas.openxmlformats.org/officeDocument/2006/relationships/slideLayout" Target="../slideLayouts/slideLayout144.xml"/><Relationship Id="rId1" Type="http://schemas.openxmlformats.org/officeDocument/2006/relationships/slideLayout" Target="../slideLayouts/slideLayout13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3" Type="http://schemas.openxmlformats.org/officeDocument/2006/relationships/theme" Target="../theme/theme14.xml"/><Relationship Id="rId12" Type="http://schemas.openxmlformats.org/officeDocument/2006/relationships/image" Target="../media/image4.png"/><Relationship Id="rId11" Type="http://schemas.openxmlformats.org/officeDocument/2006/relationships/slideLayout" Target="../slideLayouts/slideLayout156.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3" Type="http://schemas.openxmlformats.org/officeDocument/2006/relationships/theme" Target="../theme/theme15.xml"/><Relationship Id="rId12" Type="http://schemas.openxmlformats.org/officeDocument/2006/relationships/image" Target="../media/image4.png"/><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6.xml"/><Relationship Id="rId8" Type="http://schemas.openxmlformats.org/officeDocument/2006/relationships/slideLayout" Target="../slideLayouts/slideLayout175.xml"/><Relationship Id="rId7" Type="http://schemas.openxmlformats.org/officeDocument/2006/relationships/slideLayout" Target="../slideLayouts/slideLayout174.xml"/><Relationship Id="rId6" Type="http://schemas.openxmlformats.org/officeDocument/2006/relationships/slideLayout" Target="../slideLayouts/slideLayout173.xml"/><Relationship Id="rId5" Type="http://schemas.openxmlformats.org/officeDocument/2006/relationships/slideLayout" Target="../slideLayouts/slideLayout172.xml"/><Relationship Id="rId4" Type="http://schemas.openxmlformats.org/officeDocument/2006/relationships/slideLayout" Target="../slideLayouts/slideLayout171.xml"/><Relationship Id="rId3" Type="http://schemas.openxmlformats.org/officeDocument/2006/relationships/slideLayout" Target="../slideLayouts/slideLayout170.xml"/><Relationship Id="rId2" Type="http://schemas.openxmlformats.org/officeDocument/2006/relationships/slideLayout" Target="../slideLayouts/slideLayout169.xml"/><Relationship Id="rId13" Type="http://schemas.openxmlformats.org/officeDocument/2006/relationships/theme" Target="../theme/theme16.xml"/><Relationship Id="rId12" Type="http://schemas.openxmlformats.org/officeDocument/2006/relationships/image" Target="../media/image4.png"/><Relationship Id="rId11" Type="http://schemas.openxmlformats.org/officeDocument/2006/relationships/slideLayout" Target="../slideLayouts/slideLayout178.xml"/><Relationship Id="rId10" Type="http://schemas.openxmlformats.org/officeDocument/2006/relationships/slideLayout" Target="../slideLayouts/slideLayout177.xml"/><Relationship Id="rId1" Type="http://schemas.openxmlformats.org/officeDocument/2006/relationships/slideLayout" Target="../slideLayouts/slideLayout168.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7.xml"/><Relationship Id="rId8" Type="http://schemas.openxmlformats.org/officeDocument/2006/relationships/slideLayout" Target="../slideLayouts/slideLayout186.xml"/><Relationship Id="rId7" Type="http://schemas.openxmlformats.org/officeDocument/2006/relationships/slideLayout" Target="../slideLayouts/slideLayout185.xml"/><Relationship Id="rId6" Type="http://schemas.openxmlformats.org/officeDocument/2006/relationships/slideLayout" Target="../slideLayouts/slideLayout184.xml"/><Relationship Id="rId5" Type="http://schemas.openxmlformats.org/officeDocument/2006/relationships/slideLayout" Target="../slideLayouts/slideLayout183.xml"/><Relationship Id="rId4" Type="http://schemas.openxmlformats.org/officeDocument/2006/relationships/slideLayout" Target="../slideLayouts/slideLayout182.xml"/><Relationship Id="rId3" Type="http://schemas.openxmlformats.org/officeDocument/2006/relationships/slideLayout" Target="../slideLayouts/slideLayout181.xml"/><Relationship Id="rId2" Type="http://schemas.openxmlformats.org/officeDocument/2006/relationships/slideLayout" Target="../slideLayouts/slideLayout180.xml"/><Relationship Id="rId13" Type="http://schemas.openxmlformats.org/officeDocument/2006/relationships/theme" Target="../theme/theme17.xml"/><Relationship Id="rId12" Type="http://schemas.openxmlformats.org/officeDocument/2006/relationships/image" Target="../media/image4.png"/><Relationship Id="rId11" Type="http://schemas.openxmlformats.org/officeDocument/2006/relationships/slideLayout" Target="../slideLayouts/slideLayout189.xml"/><Relationship Id="rId10" Type="http://schemas.openxmlformats.org/officeDocument/2006/relationships/slideLayout" Target="../slideLayouts/slideLayout188.xml"/><Relationship Id="rId1" Type="http://schemas.openxmlformats.org/officeDocument/2006/relationships/slideLayout" Target="../slideLayouts/slideLayout179.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8.xml"/><Relationship Id="rId8" Type="http://schemas.openxmlformats.org/officeDocument/2006/relationships/slideLayout" Target="../slideLayouts/slideLayout197.xml"/><Relationship Id="rId7" Type="http://schemas.openxmlformats.org/officeDocument/2006/relationships/slideLayout" Target="../slideLayouts/slideLayout196.xml"/><Relationship Id="rId6" Type="http://schemas.openxmlformats.org/officeDocument/2006/relationships/slideLayout" Target="../slideLayouts/slideLayout195.xml"/><Relationship Id="rId5" Type="http://schemas.openxmlformats.org/officeDocument/2006/relationships/slideLayout" Target="../slideLayouts/slideLayout194.xml"/><Relationship Id="rId4" Type="http://schemas.openxmlformats.org/officeDocument/2006/relationships/slideLayout" Target="../slideLayouts/slideLayout193.xml"/><Relationship Id="rId3" Type="http://schemas.openxmlformats.org/officeDocument/2006/relationships/slideLayout" Target="../slideLayouts/slideLayout192.xml"/><Relationship Id="rId2" Type="http://schemas.openxmlformats.org/officeDocument/2006/relationships/slideLayout" Target="../slideLayouts/slideLayout191.xml"/><Relationship Id="rId13" Type="http://schemas.openxmlformats.org/officeDocument/2006/relationships/theme" Target="../theme/theme18.xml"/><Relationship Id="rId12" Type="http://schemas.openxmlformats.org/officeDocument/2006/relationships/image" Target="../media/image4.png"/><Relationship Id="rId11" Type="http://schemas.openxmlformats.org/officeDocument/2006/relationships/slideLayout" Target="../slideLayouts/slideLayout200.xml"/><Relationship Id="rId10" Type="http://schemas.openxmlformats.org/officeDocument/2006/relationships/slideLayout" Target="../slideLayouts/slideLayout199.xml"/><Relationship Id="rId1" Type="http://schemas.openxmlformats.org/officeDocument/2006/relationships/slideLayout" Target="../slideLayouts/slideLayout190.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9.xml"/><Relationship Id="rId8" Type="http://schemas.openxmlformats.org/officeDocument/2006/relationships/slideLayout" Target="../slideLayouts/slideLayout208.xml"/><Relationship Id="rId7" Type="http://schemas.openxmlformats.org/officeDocument/2006/relationships/slideLayout" Target="../slideLayouts/slideLayout207.xml"/><Relationship Id="rId6" Type="http://schemas.openxmlformats.org/officeDocument/2006/relationships/slideLayout" Target="../slideLayouts/slideLayout206.xml"/><Relationship Id="rId5" Type="http://schemas.openxmlformats.org/officeDocument/2006/relationships/slideLayout" Target="../slideLayouts/slideLayout205.xml"/><Relationship Id="rId4" Type="http://schemas.openxmlformats.org/officeDocument/2006/relationships/slideLayout" Target="../slideLayouts/slideLayout204.xml"/><Relationship Id="rId3" Type="http://schemas.openxmlformats.org/officeDocument/2006/relationships/slideLayout" Target="../slideLayouts/slideLayout203.xml"/><Relationship Id="rId2" Type="http://schemas.openxmlformats.org/officeDocument/2006/relationships/slideLayout" Target="../slideLayouts/slideLayout202.xml"/><Relationship Id="rId13" Type="http://schemas.openxmlformats.org/officeDocument/2006/relationships/theme" Target="../theme/theme19.xml"/><Relationship Id="rId12" Type="http://schemas.openxmlformats.org/officeDocument/2006/relationships/image" Target="../media/image4.png"/><Relationship Id="rId11" Type="http://schemas.openxmlformats.org/officeDocument/2006/relationships/slideLayout" Target="../slideLayouts/slideLayout211.xml"/><Relationship Id="rId10" Type="http://schemas.openxmlformats.org/officeDocument/2006/relationships/slideLayout" Target="../slideLayouts/slideLayout210.xml"/><Relationship Id="rId1"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20.xml"/><Relationship Id="rId8" Type="http://schemas.openxmlformats.org/officeDocument/2006/relationships/slideLayout" Target="../slideLayouts/slideLayout219.xml"/><Relationship Id="rId7" Type="http://schemas.openxmlformats.org/officeDocument/2006/relationships/slideLayout" Target="../slideLayouts/slideLayout218.xml"/><Relationship Id="rId6" Type="http://schemas.openxmlformats.org/officeDocument/2006/relationships/slideLayout" Target="../slideLayouts/slideLayout217.xml"/><Relationship Id="rId5" Type="http://schemas.openxmlformats.org/officeDocument/2006/relationships/slideLayout" Target="../slideLayouts/slideLayout216.xml"/><Relationship Id="rId4" Type="http://schemas.openxmlformats.org/officeDocument/2006/relationships/slideLayout" Target="../slideLayouts/slideLayout215.xml"/><Relationship Id="rId3" Type="http://schemas.openxmlformats.org/officeDocument/2006/relationships/slideLayout" Target="../slideLayouts/slideLayout214.xml"/><Relationship Id="rId2" Type="http://schemas.openxmlformats.org/officeDocument/2006/relationships/slideLayout" Target="../slideLayouts/slideLayout213.xml"/><Relationship Id="rId13" Type="http://schemas.openxmlformats.org/officeDocument/2006/relationships/theme" Target="../theme/theme20.xml"/><Relationship Id="rId12" Type="http://schemas.openxmlformats.org/officeDocument/2006/relationships/image" Target="../media/image4.png"/><Relationship Id="rId11" Type="http://schemas.openxmlformats.org/officeDocument/2006/relationships/slideLayout" Target="../slideLayouts/slideLayout222.xml"/><Relationship Id="rId10" Type="http://schemas.openxmlformats.org/officeDocument/2006/relationships/slideLayout" Target="../slideLayouts/slideLayout221.xml"/><Relationship Id="rId1" Type="http://schemas.openxmlformats.org/officeDocument/2006/relationships/slideLayout" Target="../slideLayouts/slideLayout212.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31.xml"/><Relationship Id="rId8" Type="http://schemas.openxmlformats.org/officeDocument/2006/relationships/slideLayout" Target="../slideLayouts/slideLayout230.xml"/><Relationship Id="rId7" Type="http://schemas.openxmlformats.org/officeDocument/2006/relationships/slideLayout" Target="../slideLayouts/slideLayout229.xml"/><Relationship Id="rId6" Type="http://schemas.openxmlformats.org/officeDocument/2006/relationships/slideLayout" Target="../slideLayouts/slideLayout228.xml"/><Relationship Id="rId5" Type="http://schemas.openxmlformats.org/officeDocument/2006/relationships/slideLayout" Target="../slideLayouts/slideLayout227.xml"/><Relationship Id="rId4" Type="http://schemas.openxmlformats.org/officeDocument/2006/relationships/slideLayout" Target="../slideLayouts/slideLayout226.xml"/><Relationship Id="rId3" Type="http://schemas.openxmlformats.org/officeDocument/2006/relationships/slideLayout" Target="../slideLayouts/slideLayout225.xml"/><Relationship Id="rId2" Type="http://schemas.openxmlformats.org/officeDocument/2006/relationships/slideLayout" Target="../slideLayouts/slideLayout224.xml"/><Relationship Id="rId13" Type="http://schemas.openxmlformats.org/officeDocument/2006/relationships/theme" Target="../theme/theme21.xml"/><Relationship Id="rId12" Type="http://schemas.openxmlformats.org/officeDocument/2006/relationships/image" Target="../media/image4.png"/><Relationship Id="rId11" Type="http://schemas.openxmlformats.org/officeDocument/2006/relationships/slideLayout" Target="../slideLayouts/slideLayout233.xml"/><Relationship Id="rId10" Type="http://schemas.openxmlformats.org/officeDocument/2006/relationships/slideLayout" Target="../slideLayouts/slideLayout232.xml"/><Relationship Id="rId1" Type="http://schemas.openxmlformats.org/officeDocument/2006/relationships/slideLayout" Target="../slideLayouts/slideLayout223.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2.xml"/><Relationship Id="rId8" Type="http://schemas.openxmlformats.org/officeDocument/2006/relationships/slideLayout" Target="../slideLayouts/slideLayout241.xml"/><Relationship Id="rId7" Type="http://schemas.openxmlformats.org/officeDocument/2006/relationships/slideLayout" Target="../slideLayouts/slideLayout240.xml"/><Relationship Id="rId6" Type="http://schemas.openxmlformats.org/officeDocument/2006/relationships/slideLayout" Target="../slideLayouts/slideLayout239.xml"/><Relationship Id="rId5" Type="http://schemas.openxmlformats.org/officeDocument/2006/relationships/slideLayout" Target="../slideLayouts/slideLayout238.xml"/><Relationship Id="rId4" Type="http://schemas.openxmlformats.org/officeDocument/2006/relationships/slideLayout" Target="../slideLayouts/slideLayout237.xml"/><Relationship Id="rId3" Type="http://schemas.openxmlformats.org/officeDocument/2006/relationships/slideLayout" Target="../slideLayouts/slideLayout236.xml"/><Relationship Id="rId2" Type="http://schemas.openxmlformats.org/officeDocument/2006/relationships/slideLayout" Target="../slideLayouts/slideLayout235.xml"/><Relationship Id="rId13" Type="http://schemas.openxmlformats.org/officeDocument/2006/relationships/theme" Target="../theme/theme22.xml"/><Relationship Id="rId12" Type="http://schemas.openxmlformats.org/officeDocument/2006/relationships/image" Target="../media/image4.png"/><Relationship Id="rId11" Type="http://schemas.openxmlformats.org/officeDocument/2006/relationships/slideLayout" Target="../slideLayouts/slideLayout244.xml"/><Relationship Id="rId10" Type="http://schemas.openxmlformats.org/officeDocument/2006/relationships/slideLayout" Target="../slideLayouts/slideLayout243.xml"/><Relationship Id="rId1" Type="http://schemas.openxmlformats.org/officeDocument/2006/relationships/slideLayout" Target="../slideLayouts/slideLayout234.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3.xml"/><Relationship Id="rId8" Type="http://schemas.openxmlformats.org/officeDocument/2006/relationships/slideLayout" Target="../slideLayouts/slideLayout252.xml"/><Relationship Id="rId7" Type="http://schemas.openxmlformats.org/officeDocument/2006/relationships/slideLayout" Target="../slideLayouts/slideLayout251.xml"/><Relationship Id="rId6" Type="http://schemas.openxmlformats.org/officeDocument/2006/relationships/slideLayout" Target="../slideLayouts/slideLayout250.xml"/><Relationship Id="rId5" Type="http://schemas.openxmlformats.org/officeDocument/2006/relationships/slideLayout" Target="../slideLayouts/slideLayout249.xml"/><Relationship Id="rId4" Type="http://schemas.openxmlformats.org/officeDocument/2006/relationships/slideLayout" Target="../slideLayouts/slideLayout248.xml"/><Relationship Id="rId3" Type="http://schemas.openxmlformats.org/officeDocument/2006/relationships/slideLayout" Target="../slideLayouts/slideLayout247.xml"/><Relationship Id="rId2" Type="http://schemas.openxmlformats.org/officeDocument/2006/relationships/slideLayout" Target="../slideLayouts/slideLayout246.xml"/><Relationship Id="rId13" Type="http://schemas.openxmlformats.org/officeDocument/2006/relationships/theme" Target="../theme/theme23.xml"/><Relationship Id="rId12" Type="http://schemas.openxmlformats.org/officeDocument/2006/relationships/image" Target="../media/image4.png"/><Relationship Id="rId11" Type="http://schemas.openxmlformats.org/officeDocument/2006/relationships/slideLayout" Target="../slideLayouts/slideLayout255.xml"/><Relationship Id="rId10" Type="http://schemas.openxmlformats.org/officeDocument/2006/relationships/slideLayout" Target="../slideLayouts/slideLayout254.xml"/><Relationship Id="rId1" Type="http://schemas.openxmlformats.org/officeDocument/2006/relationships/slideLayout" Target="../slideLayouts/slideLayout24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image" Target="../media/image4.pn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4.pn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3" Type="http://schemas.openxmlformats.org/officeDocument/2006/relationships/theme" Target="../theme/theme5.xml"/><Relationship Id="rId12" Type="http://schemas.openxmlformats.org/officeDocument/2006/relationships/image" Target="../media/image4.png"/><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3" Type="http://schemas.openxmlformats.org/officeDocument/2006/relationships/theme" Target="../theme/theme6.xml"/><Relationship Id="rId12" Type="http://schemas.openxmlformats.org/officeDocument/2006/relationships/image" Target="../media/image4.png"/><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3" Type="http://schemas.openxmlformats.org/officeDocument/2006/relationships/theme" Target="../theme/theme7.xml"/><Relationship Id="rId12" Type="http://schemas.openxmlformats.org/officeDocument/2006/relationships/image" Target="../media/image4.png"/><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3" Type="http://schemas.openxmlformats.org/officeDocument/2006/relationships/theme" Target="../theme/theme8.xml"/><Relationship Id="rId12" Type="http://schemas.openxmlformats.org/officeDocument/2006/relationships/image" Target="../media/image4.png"/><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3" Type="http://schemas.openxmlformats.org/officeDocument/2006/relationships/theme" Target="../theme/theme9.xml"/><Relationship Id="rId12" Type="http://schemas.openxmlformats.org/officeDocument/2006/relationships/image" Target="../media/image4.png"/><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29698" name="Picture 26"/>
          <p:cNvPicPr>
            <a:picLocks noChangeAspect="1" noChangeArrowheads="1"/>
          </p:cNvPicPr>
          <p:nvPr userDrawn="1"/>
        </p:nvPicPr>
        <p:blipFill>
          <a:blip r:embed="rId15"/>
          <a:srcRect/>
          <a:stretch>
            <a:fillRect/>
          </a:stretch>
        </p:blipFill>
        <p:spPr bwMode="auto">
          <a:xfrm>
            <a:off x="-180975" y="-68263"/>
            <a:ext cx="10153650" cy="69818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2.xml"/></Relationships>
</file>

<file path=ppt/slides/_rels/slide11.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slideLayout" Target="../slideLayouts/slideLayout202.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13.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13.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13.xml"/><Relationship Id="rId4" Type="http://schemas.openxmlformats.org/officeDocument/2006/relationships/audio" Target="../media/audio1.wav"/><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7" Type="http://schemas.openxmlformats.org/officeDocument/2006/relationships/slideLayout" Target="../slideLayouts/slideLayout224.xml"/><Relationship Id="rId16" Type="http://schemas.openxmlformats.org/officeDocument/2006/relationships/tags" Target="../tags/tag44.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35.xml"/><Relationship Id="rId5" Type="http://schemas.openxmlformats.org/officeDocument/2006/relationships/audio" Target="../media/audio1.wav"/><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tags" Target="../tags/tag45.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46.xml"/><Relationship Id="rId2" Type="http://schemas.openxmlformats.org/officeDocument/2006/relationships/tags" Target="../tags/tag46.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47.xml"/><Relationship Id="rId2" Type="http://schemas.openxmlformats.org/officeDocument/2006/relationships/tags" Target="../tags/tag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5" Type="http://schemas.openxmlformats.org/officeDocument/2006/relationships/slideLayout" Target="../slideLayouts/slideLayout191.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0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0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8630" y="1916430"/>
            <a:ext cx="8115300" cy="138366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pPr algn="ctr"/>
            <a:r>
              <a:rPr lang="zh-CN" altLang="en-US" sz="4800" b="1">
                <a:gradFill>
                  <a:gsLst>
                    <a:gs pos="0">
                      <a:srgbClr val="012D86"/>
                    </a:gs>
                    <a:gs pos="100000">
                      <a:srgbClr val="0E2557"/>
                    </a:gs>
                  </a:gsLst>
                  <a:lin scaled="0"/>
                </a:gradFill>
                <a:effectLst/>
                <a:latin typeface="Times New Roman" panose="02020603050405020304" charset="0"/>
                <a:cs typeface="Times New Roman" panose="02020603050405020304" charset="0"/>
              </a:rPr>
              <a:t>动态查找表</a:t>
            </a:r>
            <a:endParaRPr lang="zh-CN" altLang="en-US" sz="4800" b="1">
              <a:gradFill>
                <a:gsLst>
                  <a:gs pos="0">
                    <a:srgbClr val="012D86"/>
                  </a:gs>
                  <a:gs pos="100000">
                    <a:srgbClr val="0E2557"/>
                  </a:gs>
                </a:gsLst>
                <a:lin scaled="0"/>
              </a:gradFill>
              <a:effectLst/>
              <a:latin typeface="Times New Roman" panose="02020603050405020304" charset="0"/>
              <a:cs typeface="Times New Roman" panose="02020603050405020304" charset="0"/>
            </a:endParaRPr>
          </a:p>
          <a:p>
            <a:pPr algn="r"/>
            <a:r>
              <a:rPr lang="en-US" altLang="zh-CN" sz="3600" b="1">
                <a:gradFill>
                  <a:gsLst>
                    <a:gs pos="0">
                      <a:srgbClr val="E30000"/>
                    </a:gs>
                    <a:gs pos="100000">
                      <a:srgbClr val="760303"/>
                    </a:gs>
                  </a:gsLst>
                  <a:lin scaled="0"/>
                </a:gradFill>
                <a:effectLst/>
                <a:latin typeface="Times New Roman" panose="02020603050405020304" charset="0"/>
                <a:cs typeface="Times New Roman" panose="02020603050405020304" charset="0"/>
              </a:rPr>
              <a:t>--</a:t>
            </a:r>
            <a:r>
              <a:rPr lang="zh-CN" altLang="en-US" sz="3600" b="1">
                <a:gradFill>
                  <a:gsLst>
                    <a:gs pos="0">
                      <a:srgbClr val="E30000"/>
                    </a:gs>
                    <a:gs pos="100000">
                      <a:srgbClr val="760303"/>
                    </a:gs>
                  </a:gsLst>
                  <a:lin scaled="0"/>
                </a:gradFill>
                <a:effectLst/>
                <a:latin typeface="Times New Roman" panose="02020603050405020304" charset="0"/>
                <a:cs typeface="Times New Roman" panose="02020603050405020304" charset="0"/>
              </a:rPr>
              <a:t>二叉排序树</a:t>
            </a:r>
            <a:endParaRPr lang="zh-CN" altLang="en-US" sz="3600" b="1">
              <a:gradFill>
                <a:gsLst>
                  <a:gs pos="0">
                    <a:srgbClr val="E30000"/>
                  </a:gs>
                  <a:gs pos="100000">
                    <a:srgbClr val="760303"/>
                  </a:gs>
                </a:gsLst>
                <a:lin scaled="0"/>
              </a:gradFill>
              <a:effectLst/>
              <a:latin typeface="Times New Roman" panose="02020603050405020304" charset="0"/>
              <a:cs typeface="Times New Roman" panose="02020603050405020304" charset="0"/>
            </a:endParaRPr>
          </a:p>
        </p:txBody>
      </p:sp>
      <p:sp>
        <p:nvSpPr>
          <p:cNvPr id="4099" name="Rectangle 4"/>
          <p:cNvSpPr/>
          <p:nvPr>
            <p:custDataLst>
              <p:tags r:id="rId1"/>
            </p:custDataLst>
          </p:nvPr>
        </p:nvSpPr>
        <p:spPr>
          <a:xfrm>
            <a:off x="323215" y="3716655"/>
            <a:ext cx="8788400" cy="1125855"/>
          </a:xfrm>
          <a:prstGeom prst="rect">
            <a:avLst/>
          </a:prstGeom>
          <a:noFill/>
          <a:ln w="9525">
            <a:noFill/>
          </a:ln>
        </p:spPr>
        <p:txBody>
          <a:bodyPr anchor="t" anchorCtr="0"/>
          <a:p>
            <a:pPr algn="ctr">
              <a:spcBef>
                <a:spcPct val="20000"/>
              </a:spcBef>
              <a:buClr>
                <a:schemeClr val="tx2"/>
              </a:buClr>
              <a:buSzPct val="70000"/>
            </a:pPr>
            <a:endParaRPr sz="3200" b="1" i="1" dirty="0">
              <a:solidFill>
                <a:srgbClr val="FF0000"/>
              </a:solidFill>
              <a:latin typeface="Times New Roman" panose="02020603050405020304" charset="0"/>
              <a:ea typeface="楷体" panose="02010609060101010101" charset="-122"/>
              <a:cs typeface="Times New Roman" panose="02020603050405020304" charset="0"/>
            </a:endParaRPr>
          </a:p>
        </p:txBody>
      </p:sp>
    </p:spTree>
    <p:custDataLst>
      <p:tags r:id="rId2"/>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40961"/>
          <p:cNvSpPr>
            <a:spLocks noGrp="1"/>
          </p:cNvSpPr>
          <p:nvPr>
            <p:ph type="title"/>
          </p:nvPr>
        </p:nvSpPr>
        <p:spPr/>
        <p:txBody>
          <a:bodyPr anchor="ctr" anchorCtr="0"/>
          <a:p>
            <a:endParaRPr dirty="0"/>
          </a:p>
        </p:txBody>
      </p:sp>
      <p:sp>
        <p:nvSpPr>
          <p:cNvPr id="40963" name="文本占位符 40962"/>
          <p:cNvSpPr>
            <a:spLocks noGrp="1"/>
          </p:cNvSpPr>
          <p:nvPr>
            <p:ph type="body" idx="1"/>
          </p:nvPr>
        </p:nvSpPr>
        <p:spPr/>
        <p:txBody>
          <a:bodyPr/>
          <a:p>
            <a:endParaRPr dirty="0"/>
          </a:p>
        </p:txBody>
      </p:sp>
      <p:sp>
        <p:nvSpPr>
          <p:cNvPr id="40964" name="流程图: 决策 40963"/>
          <p:cNvSpPr/>
          <p:nvPr/>
        </p:nvSpPr>
        <p:spPr>
          <a:xfrm>
            <a:off x="3203575" y="2997200"/>
            <a:ext cx="2665413" cy="503238"/>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p==null?</a:t>
            </a:r>
            <a:endParaRPr lang="en-US" altLang="zh-CN" sz="2000">
              <a:solidFill>
                <a:srgbClr val="0000FF"/>
              </a:solidFill>
              <a:latin typeface="Arial" panose="020B0604020202020204" pitchFamily="34" charset="0"/>
            </a:endParaRPr>
          </a:p>
        </p:txBody>
      </p:sp>
      <p:sp>
        <p:nvSpPr>
          <p:cNvPr id="40965" name="流程图: 决策 40964"/>
          <p:cNvSpPr/>
          <p:nvPr/>
        </p:nvSpPr>
        <p:spPr>
          <a:xfrm>
            <a:off x="3203575" y="3789363"/>
            <a:ext cx="2663825" cy="574675"/>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err="1">
                <a:solidFill>
                  <a:srgbClr val="0000FF"/>
                </a:solidFill>
                <a:latin typeface="Arial" panose="020B0604020202020204" pitchFamily="34" charset="0"/>
              </a:rPr>
              <a:t>e.Key</a:t>
            </a:r>
            <a:r>
              <a:rPr lang="en-US" altLang="zh-CN" sz="2000">
                <a:solidFill>
                  <a:srgbClr val="0000FF"/>
                </a:solidFill>
                <a:latin typeface="Arial" panose="020B0604020202020204" pitchFamily="34" charset="0"/>
              </a:rPr>
              <a:t>&lt;p-&gt;</a:t>
            </a:r>
            <a:r>
              <a:rPr lang="en-US" altLang="zh-CN" sz="2000" err="1">
                <a:solidFill>
                  <a:srgbClr val="0000FF"/>
                </a:solidFill>
                <a:latin typeface="Arial" panose="020B0604020202020204" pitchFamily="34" charset="0"/>
              </a:rPr>
              <a:t>data.key</a:t>
            </a:r>
            <a:r>
              <a:rPr lang="en-US" altLang="zh-CN" sz="2000">
                <a:solidFill>
                  <a:srgbClr val="0000FF"/>
                </a:solidFill>
                <a:latin typeface="Arial" panose="020B0604020202020204" pitchFamily="34" charset="0"/>
              </a:rPr>
              <a:t>?</a:t>
            </a:r>
            <a:endParaRPr lang="en-US" altLang="zh-CN" sz="2000">
              <a:solidFill>
                <a:srgbClr val="0000FF"/>
              </a:solidFill>
              <a:latin typeface="Arial" panose="020B0604020202020204" pitchFamily="34" charset="0"/>
            </a:endParaRPr>
          </a:p>
        </p:txBody>
      </p:sp>
      <p:sp>
        <p:nvSpPr>
          <p:cNvPr id="40966" name="流程图: 可选过程 40965"/>
          <p:cNvSpPr/>
          <p:nvPr/>
        </p:nvSpPr>
        <p:spPr>
          <a:xfrm>
            <a:off x="3924300" y="6092825"/>
            <a:ext cx="1223963" cy="503238"/>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000" dirty="0">
                <a:solidFill>
                  <a:srgbClr val="0000FF"/>
                </a:solidFill>
                <a:latin typeface="Arial" panose="020B0604020202020204" pitchFamily="34" charset="0"/>
              </a:rPr>
              <a:t>结束</a:t>
            </a:r>
            <a:endParaRPr lang="zh-CN" altLang="en-US" sz="2000" dirty="0">
              <a:solidFill>
                <a:srgbClr val="0000FF"/>
              </a:solidFill>
              <a:latin typeface="Arial" panose="020B0604020202020204" pitchFamily="34" charset="0"/>
            </a:endParaRPr>
          </a:p>
        </p:txBody>
      </p:sp>
      <p:sp>
        <p:nvSpPr>
          <p:cNvPr id="40967" name="流程图: 过程 40966"/>
          <p:cNvSpPr/>
          <p:nvPr/>
        </p:nvSpPr>
        <p:spPr>
          <a:xfrm>
            <a:off x="611188" y="4652963"/>
            <a:ext cx="2232025" cy="50482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p-&gt;</a:t>
            </a:r>
            <a:r>
              <a:rPr lang="en-US" altLang="zh-CN" sz="2000" err="1">
                <a:solidFill>
                  <a:srgbClr val="0000FF"/>
                </a:solidFill>
                <a:latin typeface="Arial" panose="020B0604020202020204" pitchFamily="34" charset="0"/>
              </a:rPr>
              <a:t>Lchild</a:t>
            </a:r>
            <a:r>
              <a:rPr lang="en-US" altLang="zh-CN" sz="2000">
                <a:solidFill>
                  <a:srgbClr val="0000FF"/>
                </a:solidFill>
                <a:latin typeface="Arial" panose="020B0604020202020204" pitchFamily="34" charset="0"/>
              </a:rPr>
              <a:t>=s</a:t>
            </a:r>
            <a:endParaRPr lang="en-US" altLang="zh-CN" sz="2000">
              <a:solidFill>
                <a:srgbClr val="0000FF"/>
              </a:solidFill>
              <a:latin typeface="Arial" panose="020B0604020202020204" pitchFamily="34" charset="0"/>
            </a:endParaRPr>
          </a:p>
        </p:txBody>
      </p:sp>
      <p:cxnSp>
        <p:nvCxnSpPr>
          <p:cNvPr id="40968" name="直接箭头连接符 40967"/>
          <p:cNvCxnSpPr>
            <a:stCxn id="40982" idx="2"/>
            <a:endCxn id="40980" idx="0"/>
          </p:cNvCxnSpPr>
          <p:nvPr/>
        </p:nvCxnSpPr>
        <p:spPr>
          <a:xfrm rot="5400000">
            <a:off x="4392613" y="836613"/>
            <a:ext cx="288925" cy="0"/>
          </a:xfrm>
          <a:prstGeom prst="straightConnector1">
            <a:avLst/>
          </a:prstGeom>
          <a:ln w="38100" cap="flat" cmpd="sng">
            <a:solidFill>
              <a:srgbClr val="0000FF"/>
            </a:solidFill>
            <a:prstDash val="solid"/>
            <a:headEnd type="none" w="med" len="med"/>
            <a:tailEnd type="stealth" w="med" len="med"/>
          </a:ln>
        </p:spPr>
      </p:cxnSp>
      <p:cxnSp>
        <p:nvCxnSpPr>
          <p:cNvPr id="40969" name="肘形连接符 40968"/>
          <p:cNvCxnSpPr>
            <a:stCxn id="40964" idx="3"/>
            <a:endCxn id="40975" idx="0"/>
          </p:cNvCxnSpPr>
          <p:nvPr/>
        </p:nvCxnSpPr>
        <p:spPr>
          <a:xfrm>
            <a:off x="5868988" y="3249613"/>
            <a:ext cx="1438275" cy="539750"/>
          </a:xfrm>
          <a:prstGeom prst="bentConnector2">
            <a:avLst/>
          </a:prstGeom>
          <a:ln w="38100" cap="flat" cmpd="sng">
            <a:solidFill>
              <a:srgbClr val="0000FF"/>
            </a:solidFill>
            <a:prstDash val="solid"/>
            <a:miter/>
            <a:headEnd type="none" w="med" len="med"/>
            <a:tailEnd type="stealth" w="med" len="med"/>
          </a:ln>
        </p:spPr>
      </p:cxnSp>
      <p:cxnSp>
        <p:nvCxnSpPr>
          <p:cNvPr id="40970" name="直接箭头连接符 40969"/>
          <p:cNvCxnSpPr>
            <a:stCxn id="40980" idx="2"/>
            <a:endCxn id="40983" idx="0"/>
          </p:cNvCxnSpPr>
          <p:nvPr/>
        </p:nvCxnSpPr>
        <p:spPr>
          <a:xfrm rot="5400000">
            <a:off x="4392613" y="1555750"/>
            <a:ext cx="287337" cy="0"/>
          </a:xfrm>
          <a:prstGeom prst="straightConnector1">
            <a:avLst/>
          </a:prstGeom>
          <a:ln w="38100" cap="flat" cmpd="sng">
            <a:solidFill>
              <a:srgbClr val="0000FF"/>
            </a:solidFill>
            <a:prstDash val="solid"/>
            <a:headEnd type="none" w="med" len="med"/>
            <a:tailEnd type="stealth" w="med" len="med"/>
          </a:ln>
        </p:spPr>
      </p:cxnSp>
      <p:cxnSp>
        <p:nvCxnSpPr>
          <p:cNvPr id="40971" name="肘形连接符 40970"/>
          <p:cNvCxnSpPr>
            <a:stCxn id="40964" idx="2"/>
            <a:endCxn id="40965" idx="0"/>
          </p:cNvCxnSpPr>
          <p:nvPr/>
        </p:nvCxnSpPr>
        <p:spPr>
          <a:xfrm rot="5400000">
            <a:off x="4391025" y="3643313"/>
            <a:ext cx="288925" cy="1587"/>
          </a:xfrm>
          <a:prstGeom prst="bentConnector3">
            <a:avLst>
              <a:gd name="adj1" fmla="val 49449"/>
            </a:avLst>
          </a:prstGeom>
          <a:ln w="38100" cap="flat" cmpd="sng">
            <a:solidFill>
              <a:srgbClr val="0000FF"/>
            </a:solidFill>
            <a:prstDash val="solid"/>
            <a:miter/>
            <a:headEnd type="none" w="med" len="med"/>
            <a:tailEnd type="stealth" w="med" len="med"/>
          </a:ln>
        </p:spPr>
      </p:cxnSp>
      <p:sp>
        <p:nvSpPr>
          <p:cNvPr id="40972" name="文本框 40971"/>
          <p:cNvSpPr txBox="1"/>
          <p:nvPr/>
        </p:nvSpPr>
        <p:spPr>
          <a:xfrm>
            <a:off x="2411413" y="3716338"/>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sp>
        <p:nvSpPr>
          <p:cNvPr id="40973" name="文本框 40972"/>
          <p:cNvSpPr txBox="1"/>
          <p:nvPr/>
        </p:nvSpPr>
        <p:spPr>
          <a:xfrm>
            <a:off x="4787900" y="3500438"/>
            <a:ext cx="360363"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40974" name="文本框 40973"/>
          <p:cNvSpPr txBox="1"/>
          <p:nvPr/>
        </p:nvSpPr>
        <p:spPr>
          <a:xfrm>
            <a:off x="4787900" y="4365625"/>
            <a:ext cx="360363"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40975" name="流程图: 过程 40974"/>
          <p:cNvSpPr/>
          <p:nvPr/>
        </p:nvSpPr>
        <p:spPr>
          <a:xfrm>
            <a:off x="6659563" y="3789363"/>
            <a:ext cx="1295400" cy="433387"/>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DT=s</a:t>
            </a:r>
            <a:endParaRPr lang="en-US" altLang="zh-CN" sz="2000">
              <a:solidFill>
                <a:srgbClr val="0000FF"/>
              </a:solidFill>
              <a:latin typeface="Arial" panose="020B0604020202020204" pitchFamily="34" charset="0"/>
            </a:endParaRPr>
          </a:p>
        </p:txBody>
      </p:sp>
      <p:cxnSp>
        <p:nvCxnSpPr>
          <p:cNvPr id="40976" name="肘形连接符 40975"/>
          <p:cNvCxnSpPr>
            <a:stCxn id="40965" idx="1"/>
            <a:endCxn id="40967" idx="0"/>
          </p:cNvCxnSpPr>
          <p:nvPr/>
        </p:nvCxnSpPr>
        <p:spPr>
          <a:xfrm rot="-10800000" flipV="1">
            <a:off x="1727200" y="4076700"/>
            <a:ext cx="1476375" cy="576263"/>
          </a:xfrm>
          <a:prstGeom prst="bentConnector2">
            <a:avLst/>
          </a:prstGeom>
          <a:ln w="38100" cap="flat" cmpd="sng">
            <a:solidFill>
              <a:srgbClr val="0000FF"/>
            </a:solidFill>
            <a:prstDash val="solid"/>
            <a:miter/>
            <a:headEnd type="none" w="med" len="med"/>
            <a:tailEnd type="stealth" w="med" len="med"/>
          </a:ln>
        </p:spPr>
      </p:cxnSp>
      <p:cxnSp>
        <p:nvCxnSpPr>
          <p:cNvPr id="40977" name="直接箭头连接符 40976"/>
          <p:cNvCxnSpPr>
            <a:stCxn id="40983" idx="2"/>
            <a:endCxn id="40964" idx="0"/>
          </p:cNvCxnSpPr>
          <p:nvPr/>
        </p:nvCxnSpPr>
        <p:spPr>
          <a:xfrm rot="5400000">
            <a:off x="4429125" y="2889250"/>
            <a:ext cx="215900" cy="0"/>
          </a:xfrm>
          <a:prstGeom prst="straightConnector1">
            <a:avLst/>
          </a:prstGeom>
          <a:ln w="38100" cap="flat" cmpd="sng">
            <a:solidFill>
              <a:srgbClr val="0000FF"/>
            </a:solidFill>
            <a:prstDash val="solid"/>
            <a:headEnd type="none" w="med" len="med"/>
            <a:tailEnd type="stealth" w="med" len="med"/>
          </a:ln>
        </p:spPr>
      </p:cxnSp>
      <p:sp>
        <p:nvSpPr>
          <p:cNvPr id="40978" name="文本框 40977"/>
          <p:cNvSpPr txBox="1"/>
          <p:nvPr/>
        </p:nvSpPr>
        <p:spPr>
          <a:xfrm>
            <a:off x="6084888" y="2852738"/>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cxnSp>
        <p:nvCxnSpPr>
          <p:cNvPr id="40979" name="直接箭头连接符 40978"/>
          <p:cNvCxnSpPr>
            <a:stCxn id="40965" idx="2"/>
            <a:endCxn id="40984" idx="0"/>
          </p:cNvCxnSpPr>
          <p:nvPr/>
        </p:nvCxnSpPr>
        <p:spPr>
          <a:xfrm rot="5400000">
            <a:off x="4391025" y="4508500"/>
            <a:ext cx="288925" cy="0"/>
          </a:xfrm>
          <a:prstGeom prst="straightConnector1">
            <a:avLst/>
          </a:prstGeom>
          <a:ln w="38100" cap="flat" cmpd="sng">
            <a:solidFill>
              <a:srgbClr val="0000FF"/>
            </a:solidFill>
            <a:prstDash val="solid"/>
            <a:headEnd type="none" w="med" len="med"/>
            <a:tailEnd type="stealth" w="med" len="med"/>
          </a:ln>
        </p:spPr>
      </p:cxnSp>
      <p:sp>
        <p:nvSpPr>
          <p:cNvPr id="40980" name="流程图: 过程 40979"/>
          <p:cNvSpPr/>
          <p:nvPr/>
        </p:nvSpPr>
        <p:spPr>
          <a:xfrm>
            <a:off x="2268538" y="981075"/>
            <a:ext cx="4535487" cy="4318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p= </a:t>
            </a:r>
            <a:r>
              <a:rPr lang="en-US" altLang="zh-CN" sz="2000" err="1">
                <a:solidFill>
                  <a:srgbClr val="0000FF"/>
                </a:solidFill>
                <a:latin typeface="Arial" panose="020B0604020202020204" pitchFamily="34" charset="0"/>
              </a:rPr>
              <a:t>SearchDSTable</a:t>
            </a:r>
            <a:r>
              <a:rPr lang="zh-CN" altLang="en-US" sz="2000" dirty="0">
                <a:solidFill>
                  <a:srgbClr val="0000FF"/>
                </a:solidFill>
                <a:latin typeface="Arial" panose="020B0604020202020204" pitchFamily="34" charset="0"/>
              </a:rPr>
              <a:t>（ </a:t>
            </a:r>
            <a:r>
              <a:rPr lang="en-US" altLang="zh-CN" sz="2000">
                <a:solidFill>
                  <a:srgbClr val="0000FF"/>
                </a:solidFill>
                <a:latin typeface="Arial" panose="020B0604020202020204" pitchFamily="34" charset="0"/>
              </a:rPr>
              <a:t>DT </a:t>
            </a:r>
            <a:r>
              <a:rPr lang="zh-CN" altLang="en-US" sz="2000" dirty="0">
                <a:solidFill>
                  <a:srgbClr val="0000FF"/>
                </a:solidFill>
                <a:latin typeface="Arial" panose="020B0604020202020204" pitchFamily="34" charset="0"/>
              </a:rPr>
              <a:t>，</a:t>
            </a:r>
            <a:r>
              <a:rPr lang="en-US" altLang="zh-CN" sz="2000">
                <a:solidFill>
                  <a:srgbClr val="0000FF"/>
                </a:solidFill>
                <a:latin typeface="Arial" panose="020B0604020202020204" pitchFamily="34" charset="0"/>
              </a:rPr>
              <a:t>f, key</a:t>
            </a:r>
            <a:r>
              <a:rPr lang="zh-CN" altLang="en-US" sz="2000" dirty="0">
                <a:solidFill>
                  <a:srgbClr val="0000FF"/>
                </a:solidFill>
                <a:latin typeface="Arial" panose="020B0604020202020204" pitchFamily="34" charset="0"/>
              </a:rPr>
              <a:t>）</a:t>
            </a:r>
            <a:endParaRPr lang="zh-CN" altLang="en-US" sz="2000">
              <a:solidFill>
                <a:srgbClr val="0000FF"/>
              </a:solidFill>
              <a:latin typeface="Arial" panose="020B0604020202020204" pitchFamily="34" charset="0"/>
            </a:endParaRPr>
          </a:p>
        </p:txBody>
      </p:sp>
      <p:cxnSp>
        <p:nvCxnSpPr>
          <p:cNvPr id="40981" name="肘形连接符 40980"/>
          <p:cNvCxnSpPr>
            <a:stCxn id="40967" idx="2"/>
            <a:endCxn id="40966" idx="0"/>
          </p:cNvCxnSpPr>
          <p:nvPr/>
        </p:nvCxnSpPr>
        <p:spPr>
          <a:xfrm rot="-5400000" flipH="1">
            <a:off x="2663825" y="4219575"/>
            <a:ext cx="935038" cy="2809875"/>
          </a:xfrm>
          <a:prstGeom prst="bentConnector3">
            <a:avLst>
              <a:gd name="adj1" fmla="val 49917"/>
            </a:avLst>
          </a:prstGeom>
          <a:ln w="38100" cap="flat" cmpd="sng">
            <a:solidFill>
              <a:srgbClr val="0000FF"/>
            </a:solidFill>
            <a:prstDash val="solid"/>
            <a:miter/>
            <a:headEnd type="none" w="med" len="med"/>
            <a:tailEnd type="stealth" w="med" len="med"/>
          </a:ln>
        </p:spPr>
      </p:cxnSp>
      <p:sp>
        <p:nvSpPr>
          <p:cNvPr id="40982" name="流程图: 可选过程 40981"/>
          <p:cNvSpPr/>
          <p:nvPr/>
        </p:nvSpPr>
        <p:spPr>
          <a:xfrm>
            <a:off x="3924300" y="188913"/>
            <a:ext cx="1223963" cy="503237"/>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000" dirty="0">
                <a:solidFill>
                  <a:srgbClr val="0000FF"/>
                </a:solidFill>
                <a:latin typeface="Arial" panose="020B0604020202020204" pitchFamily="34" charset="0"/>
              </a:rPr>
              <a:t>开始</a:t>
            </a:r>
            <a:endParaRPr lang="zh-CN" altLang="en-US" sz="2000" dirty="0">
              <a:solidFill>
                <a:srgbClr val="0000FF"/>
              </a:solidFill>
              <a:latin typeface="Arial" panose="020B0604020202020204" pitchFamily="34" charset="0"/>
            </a:endParaRPr>
          </a:p>
        </p:txBody>
      </p:sp>
      <p:sp>
        <p:nvSpPr>
          <p:cNvPr id="40983" name="流程图: 过程 40982"/>
          <p:cNvSpPr/>
          <p:nvPr/>
        </p:nvSpPr>
        <p:spPr>
          <a:xfrm>
            <a:off x="2268538" y="1700213"/>
            <a:ext cx="4535487" cy="1081087"/>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s= </a:t>
            </a:r>
            <a:r>
              <a:rPr lang="en-US" altLang="zh-CN" sz="2000" err="1">
                <a:solidFill>
                  <a:srgbClr val="0000FF"/>
                </a:solidFill>
                <a:latin typeface="Arial" panose="020B0604020202020204" pitchFamily="34" charset="0"/>
              </a:rPr>
              <a:t>malloc</a:t>
            </a:r>
            <a:r>
              <a:rPr lang="zh-CN" altLang="en-US" sz="2000" dirty="0">
                <a:solidFill>
                  <a:srgbClr val="0000FF"/>
                </a:solidFill>
                <a:latin typeface="Arial" panose="020B0604020202020204" pitchFamily="34" charset="0"/>
              </a:rPr>
              <a:t>（ </a:t>
            </a:r>
            <a:r>
              <a:rPr lang="en-US" altLang="zh-CN" sz="2000" err="1">
                <a:solidFill>
                  <a:srgbClr val="0000FF"/>
                </a:solidFill>
                <a:latin typeface="Arial" panose="020B0604020202020204" pitchFamily="34" charset="0"/>
              </a:rPr>
              <a:t>sizeof(BiTNode</a:t>
            </a:r>
            <a:r>
              <a:rPr lang="en-US" altLang="zh-CN" sz="2000">
                <a:solidFill>
                  <a:srgbClr val="0000FF"/>
                </a:solidFill>
                <a:latin typeface="Arial" panose="020B0604020202020204" pitchFamily="34" charset="0"/>
              </a:rPr>
              <a:t>)</a:t>
            </a:r>
            <a:r>
              <a:rPr lang="zh-CN" altLang="en-US" sz="2000" dirty="0">
                <a:solidFill>
                  <a:srgbClr val="0000FF"/>
                </a:solidFill>
                <a:latin typeface="Arial" panose="020B0604020202020204" pitchFamily="34" charset="0"/>
              </a:rPr>
              <a:t>）</a:t>
            </a:r>
            <a:endParaRPr lang="zh-CN" altLang="en-US" sz="2000" dirty="0">
              <a:solidFill>
                <a:srgbClr val="0000FF"/>
              </a:solidFill>
              <a:latin typeface="Arial" panose="020B0604020202020204" pitchFamily="34" charset="0"/>
            </a:endParaRPr>
          </a:p>
          <a:p>
            <a:pPr algn="ctr">
              <a:spcBef>
                <a:spcPct val="0"/>
              </a:spcBef>
            </a:pPr>
            <a:r>
              <a:rPr lang="en-US" altLang="zh-CN" sz="2000">
                <a:solidFill>
                  <a:srgbClr val="0000FF"/>
                </a:solidFill>
                <a:latin typeface="Arial" panose="020B0604020202020204" pitchFamily="34" charset="0"/>
              </a:rPr>
              <a:t>S-&gt;data=e</a:t>
            </a:r>
            <a:endParaRPr lang="en-US" altLang="zh-CN" sz="2000">
              <a:solidFill>
                <a:srgbClr val="0000FF"/>
              </a:solidFill>
              <a:latin typeface="Arial" panose="020B0604020202020204" pitchFamily="34" charset="0"/>
            </a:endParaRPr>
          </a:p>
          <a:p>
            <a:pPr algn="ctr">
              <a:spcBef>
                <a:spcPct val="0"/>
              </a:spcBef>
            </a:pPr>
            <a:r>
              <a:rPr lang="en-US" altLang="zh-CN" sz="2000">
                <a:solidFill>
                  <a:srgbClr val="0000FF"/>
                </a:solidFill>
                <a:latin typeface="Arial" panose="020B0604020202020204" pitchFamily="34" charset="0"/>
              </a:rPr>
              <a:t>s-&gt;</a:t>
            </a:r>
            <a:r>
              <a:rPr lang="en-US" altLang="zh-CN" sz="2000" err="1">
                <a:solidFill>
                  <a:srgbClr val="0000FF"/>
                </a:solidFill>
                <a:latin typeface="Arial" panose="020B0604020202020204" pitchFamily="34" charset="0"/>
              </a:rPr>
              <a:t>Lchild</a:t>
            </a:r>
            <a:r>
              <a:rPr lang="en-US" altLang="zh-CN" sz="2000">
                <a:solidFill>
                  <a:srgbClr val="0000FF"/>
                </a:solidFill>
                <a:latin typeface="Arial" panose="020B0604020202020204" pitchFamily="34" charset="0"/>
              </a:rPr>
              <a:t>=s-&gt;</a:t>
            </a:r>
            <a:r>
              <a:rPr lang="en-US" altLang="zh-CN" sz="2000" err="1">
                <a:solidFill>
                  <a:srgbClr val="0000FF"/>
                </a:solidFill>
                <a:latin typeface="Arial" panose="020B0604020202020204" pitchFamily="34" charset="0"/>
              </a:rPr>
              <a:t>Rchild</a:t>
            </a:r>
            <a:r>
              <a:rPr lang="en-US" altLang="zh-CN" sz="2000">
                <a:solidFill>
                  <a:srgbClr val="0000FF"/>
                </a:solidFill>
                <a:latin typeface="Arial" panose="020B0604020202020204" pitchFamily="34" charset="0"/>
              </a:rPr>
              <a:t>=null</a:t>
            </a:r>
            <a:endParaRPr lang="en-US" altLang="zh-CN" sz="2000">
              <a:solidFill>
                <a:srgbClr val="0000FF"/>
              </a:solidFill>
              <a:latin typeface="Arial" panose="020B0604020202020204" pitchFamily="34" charset="0"/>
            </a:endParaRPr>
          </a:p>
        </p:txBody>
      </p:sp>
      <p:sp>
        <p:nvSpPr>
          <p:cNvPr id="40984" name="流程图: 过程 40983"/>
          <p:cNvSpPr/>
          <p:nvPr/>
        </p:nvSpPr>
        <p:spPr>
          <a:xfrm>
            <a:off x="3419475" y="4652963"/>
            <a:ext cx="2232025" cy="504825"/>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p-&gt;</a:t>
            </a:r>
            <a:r>
              <a:rPr lang="en-US" altLang="zh-CN" sz="2000" err="1">
                <a:solidFill>
                  <a:srgbClr val="0000FF"/>
                </a:solidFill>
                <a:latin typeface="Arial" panose="020B0604020202020204" pitchFamily="34" charset="0"/>
              </a:rPr>
              <a:t>Rchild</a:t>
            </a:r>
            <a:r>
              <a:rPr lang="en-US" altLang="zh-CN" sz="2000">
                <a:solidFill>
                  <a:srgbClr val="0000FF"/>
                </a:solidFill>
                <a:latin typeface="Arial" panose="020B0604020202020204" pitchFamily="34" charset="0"/>
              </a:rPr>
              <a:t>=s</a:t>
            </a:r>
            <a:endParaRPr lang="en-US" altLang="zh-CN" sz="2000">
              <a:solidFill>
                <a:srgbClr val="0000FF"/>
              </a:solidFill>
              <a:latin typeface="Arial" panose="020B0604020202020204" pitchFamily="34" charset="0"/>
            </a:endParaRPr>
          </a:p>
        </p:txBody>
      </p:sp>
      <p:cxnSp>
        <p:nvCxnSpPr>
          <p:cNvPr id="40985" name="肘形连接符 40984"/>
          <p:cNvCxnSpPr>
            <a:stCxn id="40975" idx="2"/>
            <a:endCxn id="40966" idx="0"/>
          </p:cNvCxnSpPr>
          <p:nvPr/>
        </p:nvCxnSpPr>
        <p:spPr>
          <a:xfrm rot="5400000">
            <a:off x="4986338" y="3771900"/>
            <a:ext cx="1870075" cy="2770188"/>
          </a:xfrm>
          <a:prstGeom prst="bentConnector3">
            <a:avLst>
              <a:gd name="adj1" fmla="val 75889"/>
            </a:avLst>
          </a:prstGeom>
          <a:ln w="38100" cap="flat" cmpd="sng">
            <a:solidFill>
              <a:srgbClr val="0000FF"/>
            </a:solidFill>
            <a:prstDash val="solid"/>
            <a:miter/>
            <a:headEnd type="none" w="med" len="med"/>
            <a:tailEnd type="stealth" w="med" len="med"/>
          </a:ln>
        </p:spPr>
      </p:cxnSp>
      <p:cxnSp>
        <p:nvCxnSpPr>
          <p:cNvPr id="40986" name="肘形连接符 40985"/>
          <p:cNvCxnSpPr>
            <a:stCxn id="40984" idx="2"/>
            <a:endCxn id="40966" idx="0"/>
          </p:cNvCxnSpPr>
          <p:nvPr/>
        </p:nvCxnSpPr>
        <p:spPr>
          <a:xfrm rot="-5400000" flipH="1">
            <a:off x="4068763" y="5624513"/>
            <a:ext cx="935037" cy="1587"/>
          </a:xfrm>
          <a:prstGeom prst="bentConnector3">
            <a:avLst>
              <a:gd name="adj1" fmla="val 49917"/>
            </a:avLst>
          </a:prstGeom>
          <a:ln w="38100" cap="flat" cmpd="sng">
            <a:solidFill>
              <a:srgbClr val="0000FF"/>
            </a:solidFill>
            <a:prstDash val="solid"/>
            <a:miter/>
            <a:headEnd type="none" w="med" len="med"/>
            <a:tailEnd type="stealth"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i="0"/>
              <a:t>二叉排序树</a:t>
            </a:r>
            <a:endParaRPr lang="zh-CN" altLang="en-US" i="0"/>
          </a:p>
        </p:txBody>
      </p:sp>
      <p:sp>
        <p:nvSpPr>
          <p:cNvPr id="3" name="内容占位符 2"/>
          <p:cNvSpPr>
            <a:spLocks noGrp="1"/>
          </p:cNvSpPr>
          <p:nvPr>
            <p:ph idx="1"/>
          </p:nvPr>
        </p:nvSpPr>
        <p:spPr/>
        <p:txBody>
          <a:bodyPr/>
          <a:p>
            <a:r>
              <a:rPr lang="zh-CN" altLang="en-US" i="0"/>
              <a:t>二叉排序树生成</a:t>
            </a:r>
            <a:endParaRPr lang="zh-CN" altLang="en-US" i="0"/>
          </a:p>
          <a:p>
            <a:pPr lvl="1"/>
            <a:r>
              <a:rPr lang="zh-CN" altLang="en-US" i="0"/>
              <a:t>二叉排序树是动态查找表，其生成过程就是不断查找、插入过程。</a:t>
            </a:r>
            <a:endParaRPr lang="zh-CN" altLang="en-US" i="0"/>
          </a:p>
          <a:p>
            <a:pPr lvl="1"/>
            <a:r>
              <a:rPr lang="zh-CN" altLang="en-US" i="0"/>
              <a:t>现以｛45，24，53，45，12，24，90｝为例，介绍查找和插入过程。</a:t>
            </a:r>
            <a:endParaRPr lang="zh-CN" altLang="en-US" i="0"/>
          </a:p>
        </p:txBody>
      </p:sp>
      <p:sp>
        <p:nvSpPr>
          <p:cNvPr id="41988" name="直接连接符 41987"/>
          <p:cNvSpPr/>
          <p:nvPr>
            <p:custDataLst>
              <p:tags r:id="rId1"/>
            </p:custDataLst>
          </p:nvPr>
        </p:nvSpPr>
        <p:spPr>
          <a:xfrm>
            <a:off x="6659563" y="5117783"/>
            <a:ext cx="792162" cy="576262"/>
          </a:xfrm>
          <a:prstGeom prst="line">
            <a:avLst/>
          </a:prstGeom>
          <a:ln w="38100" cap="flat" cmpd="sng">
            <a:solidFill>
              <a:srgbClr val="0000FF"/>
            </a:solidFill>
            <a:prstDash val="solid"/>
            <a:headEnd type="none" w="med" len="med"/>
            <a:tailEnd type="none" w="med" len="med"/>
          </a:ln>
        </p:spPr>
      </p:sp>
      <p:sp>
        <p:nvSpPr>
          <p:cNvPr id="41989" name="文本框 41988"/>
          <p:cNvSpPr txBox="1"/>
          <p:nvPr>
            <p:custDataLst>
              <p:tags r:id="rId2"/>
            </p:custDataLst>
          </p:nvPr>
        </p:nvSpPr>
        <p:spPr>
          <a:xfrm>
            <a:off x="5146675" y="3462020"/>
            <a:ext cx="1223963"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DT=null</a:t>
            </a:r>
            <a:endParaRPr lang="en-US" altLang="zh-CN" sz="2000">
              <a:solidFill>
                <a:srgbClr val="0000FF"/>
              </a:solidFill>
              <a:latin typeface="Arial" panose="020B0604020202020204" pitchFamily="34" charset="0"/>
            </a:endParaRPr>
          </a:p>
        </p:txBody>
      </p:sp>
      <p:sp>
        <p:nvSpPr>
          <p:cNvPr id="41990" name="直接连接符 41989"/>
          <p:cNvSpPr/>
          <p:nvPr>
            <p:custDataLst>
              <p:tags r:id="rId3"/>
            </p:custDataLst>
          </p:nvPr>
        </p:nvSpPr>
        <p:spPr>
          <a:xfrm flipH="1">
            <a:off x="3851275" y="5046345"/>
            <a:ext cx="792163" cy="576263"/>
          </a:xfrm>
          <a:prstGeom prst="line">
            <a:avLst/>
          </a:prstGeom>
          <a:ln w="38100" cap="flat" cmpd="sng">
            <a:solidFill>
              <a:srgbClr val="0000FF"/>
            </a:solidFill>
            <a:prstDash val="solid"/>
            <a:headEnd type="none" w="med" len="med"/>
            <a:tailEnd type="none" w="med" len="med"/>
          </a:ln>
        </p:spPr>
      </p:sp>
      <p:sp>
        <p:nvSpPr>
          <p:cNvPr id="41991" name="直接连接符 41990"/>
          <p:cNvSpPr/>
          <p:nvPr>
            <p:custDataLst>
              <p:tags r:id="rId4"/>
            </p:custDataLst>
          </p:nvPr>
        </p:nvSpPr>
        <p:spPr>
          <a:xfrm>
            <a:off x="5795963" y="4468495"/>
            <a:ext cx="576262" cy="409575"/>
          </a:xfrm>
          <a:prstGeom prst="line">
            <a:avLst/>
          </a:prstGeom>
          <a:ln w="38100" cap="flat" cmpd="sng">
            <a:solidFill>
              <a:srgbClr val="0000FF"/>
            </a:solidFill>
            <a:prstDash val="solid"/>
            <a:headEnd type="none" w="med" len="med"/>
            <a:tailEnd type="none" w="med" len="med"/>
          </a:ln>
        </p:spPr>
      </p:sp>
      <p:sp>
        <p:nvSpPr>
          <p:cNvPr id="41992" name="椭圆 41991"/>
          <p:cNvSpPr/>
          <p:nvPr>
            <p:custDataLst>
              <p:tags r:id="rId5"/>
            </p:custDataLst>
          </p:nvPr>
        </p:nvSpPr>
        <p:spPr>
          <a:xfrm>
            <a:off x="6299200" y="4828858"/>
            <a:ext cx="504825" cy="433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53</a:t>
            </a:r>
            <a:endParaRPr lang="en-US" altLang="zh-CN" sz="2000" b="0">
              <a:solidFill>
                <a:srgbClr val="FF0000"/>
              </a:solidFill>
              <a:latin typeface="Arial" panose="020B0604020202020204" pitchFamily="34" charset="0"/>
            </a:endParaRPr>
          </a:p>
        </p:txBody>
      </p:sp>
      <p:sp>
        <p:nvSpPr>
          <p:cNvPr id="41993" name="直接连接符 41992"/>
          <p:cNvSpPr/>
          <p:nvPr>
            <p:custDataLst>
              <p:tags r:id="rId6"/>
            </p:custDataLst>
          </p:nvPr>
        </p:nvSpPr>
        <p:spPr>
          <a:xfrm flipH="1">
            <a:off x="4930775" y="4468495"/>
            <a:ext cx="576263" cy="361950"/>
          </a:xfrm>
          <a:prstGeom prst="line">
            <a:avLst/>
          </a:prstGeom>
          <a:ln w="38100" cap="flat" cmpd="sng">
            <a:solidFill>
              <a:srgbClr val="0000FF"/>
            </a:solidFill>
            <a:prstDash val="solid"/>
            <a:headEnd type="none" w="med" len="med"/>
            <a:tailEnd type="none" w="med" len="med"/>
          </a:ln>
        </p:spPr>
      </p:sp>
      <p:sp>
        <p:nvSpPr>
          <p:cNvPr id="41994" name="椭圆 41993"/>
          <p:cNvSpPr/>
          <p:nvPr>
            <p:custDataLst>
              <p:tags r:id="rId7"/>
            </p:custDataLst>
          </p:nvPr>
        </p:nvSpPr>
        <p:spPr>
          <a:xfrm>
            <a:off x="4500563" y="4759008"/>
            <a:ext cx="504825" cy="433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24</a:t>
            </a:r>
            <a:endParaRPr lang="en-US" altLang="zh-CN" sz="2000" b="0">
              <a:solidFill>
                <a:srgbClr val="FF0000"/>
              </a:solidFill>
              <a:latin typeface="Arial" panose="020B0604020202020204" pitchFamily="34" charset="0"/>
            </a:endParaRPr>
          </a:p>
        </p:txBody>
      </p:sp>
      <p:sp>
        <p:nvSpPr>
          <p:cNvPr id="41995" name="椭圆 41994"/>
          <p:cNvSpPr/>
          <p:nvPr>
            <p:custDataLst>
              <p:tags r:id="rId8"/>
            </p:custDataLst>
          </p:nvPr>
        </p:nvSpPr>
        <p:spPr>
          <a:xfrm>
            <a:off x="5435600" y="4181158"/>
            <a:ext cx="504825" cy="433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45</a:t>
            </a:r>
            <a:endParaRPr lang="en-US" altLang="zh-CN" sz="2000" b="0">
              <a:solidFill>
                <a:srgbClr val="FF0000"/>
              </a:solidFill>
              <a:latin typeface="Arial" panose="020B0604020202020204" pitchFamily="34" charset="0"/>
            </a:endParaRPr>
          </a:p>
        </p:txBody>
      </p:sp>
      <p:sp>
        <p:nvSpPr>
          <p:cNvPr id="41996" name="直接连接符 41995"/>
          <p:cNvSpPr/>
          <p:nvPr>
            <p:custDataLst>
              <p:tags r:id="rId9"/>
            </p:custDataLst>
          </p:nvPr>
        </p:nvSpPr>
        <p:spPr>
          <a:xfrm>
            <a:off x="5722938" y="3893820"/>
            <a:ext cx="0" cy="215900"/>
          </a:xfrm>
          <a:prstGeom prst="line">
            <a:avLst/>
          </a:prstGeom>
          <a:ln w="38100" cap="flat" cmpd="sng">
            <a:solidFill>
              <a:schemeClr val="tx1"/>
            </a:solidFill>
            <a:prstDash val="solid"/>
            <a:headEnd type="none" w="med" len="med"/>
            <a:tailEnd type="triangle" w="med" len="med"/>
          </a:ln>
        </p:spPr>
      </p:sp>
      <p:sp>
        <p:nvSpPr>
          <p:cNvPr id="41997" name="文本框 41996"/>
          <p:cNvSpPr txBox="1"/>
          <p:nvPr>
            <p:custDataLst>
              <p:tags r:id="rId10"/>
            </p:custDataLst>
          </p:nvPr>
        </p:nvSpPr>
        <p:spPr>
          <a:xfrm>
            <a:off x="5435600" y="3462020"/>
            <a:ext cx="576263"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DT</a:t>
            </a:r>
            <a:endParaRPr lang="en-US" altLang="zh-CN" sz="2000">
              <a:solidFill>
                <a:srgbClr val="0000FF"/>
              </a:solidFill>
              <a:latin typeface="Arial" panose="020B0604020202020204" pitchFamily="34" charset="0"/>
            </a:endParaRPr>
          </a:p>
        </p:txBody>
      </p:sp>
      <p:sp>
        <p:nvSpPr>
          <p:cNvPr id="41998" name="椭圆 41997"/>
          <p:cNvSpPr/>
          <p:nvPr>
            <p:custDataLst>
              <p:tags r:id="rId11"/>
            </p:custDataLst>
          </p:nvPr>
        </p:nvSpPr>
        <p:spPr>
          <a:xfrm>
            <a:off x="3490913" y="5478145"/>
            <a:ext cx="504825" cy="4333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12</a:t>
            </a:r>
            <a:endParaRPr lang="en-US" altLang="zh-CN" sz="2000" b="0">
              <a:solidFill>
                <a:srgbClr val="FF0000"/>
              </a:solidFill>
              <a:latin typeface="Arial" panose="020B0604020202020204" pitchFamily="34" charset="0"/>
            </a:endParaRPr>
          </a:p>
        </p:txBody>
      </p:sp>
      <p:sp>
        <p:nvSpPr>
          <p:cNvPr id="41999" name="椭圆 41998"/>
          <p:cNvSpPr/>
          <p:nvPr>
            <p:custDataLst>
              <p:tags r:id="rId12"/>
            </p:custDataLst>
          </p:nvPr>
        </p:nvSpPr>
        <p:spPr>
          <a:xfrm>
            <a:off x="7235825" y="5549583"/>
            <a:ext cx="504825" cy="433387"/>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90</a:t>
            </a:r>
            <a:endParaRPr lang="en-US" altLang="zh-CN" sz="2000" b="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198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9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9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9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9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99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198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p:bldP spid="41989" grpId="1"/>
      <p:bldP spid="41992" grpId="0" bldLvl="0" animBg="1"/>
      <p:bldP spid="41994" grpId="0" bldLvl="0" animBg="1"/>
      <p:bldP spid="41995" grpId="0" bldLvl="0" animBg="1"/>
      <p:bldP spid="41997" grpId="0"/>
      <p:bldP spid="41998" grpId="0" bldLvl="0" animBg="1"/>
      <p:bldP spid="41999"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i="0">
                <a:sym typeface="+mn-ea"/>
              </a:rPr>
              <a:t>二叉排序树</a:t>
            </a:r>
            <a:endParaRPr lang="en-US" altLang="zh-CN" b="1" i="0">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r>
              <a:rPr lang="zh-CN" i="0" dirty="0">
                <a:cs typeface="Times New Roman" panose="02020603050405020304" charset="0"/>
                <a:sym typeface="+mn-ea"/>
              </a:rPr>
              <a:t>二叉排序树的性质</a:t>
            </a:r>
            <a:endParaRPr lang="zh-CN"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二叉排序树的中序遍历，可得到关键字的有序序列。（即一个无序序列在构造二叉排序树存储过程中变成了有序序列，也就是二叉排序树的构造过程也是排序过程）</a:t>
            </a:r>
            <a:endParaRPr lang="zh-CN" altLang="en-US"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二叉排序树的插入总是在叶子结点上进行，不必移动其它结点。</a:t>
            </a: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i="0">
                <a:sym typeface="+mn-ea"/>
              </a:rPr>
              <a:t>二叉排序树</a:t>
            </a:r>
            <a:endParaRPr lang="zh-CN" altLang="en-US"/>
          </a:p>
        </p:txBody>
      </p:sp>
      <p:sp>
        <p:nvSpPr>
          <p:cNvPr id="3" name="内容占位符 2"/>
          <p:cNvSpPr>
            <a:spLocks noGrp="1"/>
          </p:cNvSpPr>
          <p:nvPr>
            <p:ph idx="1"/>
          </p:nvPr>
        </p:nvSpPr>
        <p:spPr/>
        <p:txBody>
          <a:bodyPr/>
          <a:p>
            <a:pPr lvl="0" algn="l">
              <a:buClrTx/>
              <a:buSzTx/>
              <a:buBlip>
                <a:blip r:embed="rId1"/>
              </a:buBlip>
            </a:pPr>
            <a:r>
              <a:rPr lang="zh-CN" sz="3200" i="0" dirty="0">
                <a:cs typeface="Times New Roman" panose="02020603050405020304" charset="0"/>
                <a:sym typeface="+mn-ea"/>
              </a:rPr>
              <a:t>数据操作实现</a:t>
            </a:r>
            <a:r>
              <a:rPr lang="zh-CN" sz="3200" dirty="0">
                <a:cs typeface="Times New Roman" panose="02020603050405020304" charset="0"/>
                <a:sym typeface="+mn-ea"/>
              </a:rPr>
              <a:t>DeleteDSTable</a:t>
            </a:r>
            <a:r>
              <a:rPr lang="en-US" altLang="zh-CN" sz="3200" i="0" dirty="0">
                <a:cs typeface="Times New Roman" panose="02020603050405020304" charset="0"/>
                <a:sym typeface="+mn-ea"/>
              </a:rPr>
              <a:t>(</a:t>
            </a:r>
            <a:r>
              <a:rPr lang="zh-CN" sz="3200" dirty="0">
                <a:cs typeface="Times New Roman" panose="02020603050405020304" charset="0"/>
                <a:sym typeface="+mn-ea"/>
              </a:rPr>
              <a:t>&amp;DT </a:t>
            </a:r>
            <a:r>
              <a:rPr lang="en-US" altLang="zh-CN" sz="3200" dirty="0">
                <a:cs typeface="Times New Roman" panose="02020603050405020304" charset="0"/>
                <a:sym typeface="+mn-ea"/>
              </a:rPr>
              <a:t>,</a:t>
            </a:r>
            <a:r>
              <a:rPr lang="zh-CN" sz="3200" dirty="0">
                <a:cs typeface="Times New Roman" panose="02020603050405020304" charset="0"/>
                <a:sym typeface="+mn-ea"/>
              </a:rPr>
              <a:t>key</a:t>
            </a:r>
            <a:r>
              <a:rPr lang="en-US" altLang="zh-CN" sz="3200" i="0" dirty="0">
                <a:cs typeface="Times New Roman" panose="02020603050405020304" charset="0"/>
                <a:sym typeface="+mn-ea"/>
              </a:rPr>
              <a:t>)</a:t>
            </a:r>
            <a:endParaRPr lang="zh-CN" sz="3200" i="0" dirty="0">
              <a:cs typeface="Times New Roman" panose="02020603050405020304" charset="0"/>
              <a:sym typeface="+mn-ea"/>
            </a:endParaRPr>
          </a:p>
          <a:p>
            <a:pPr lvl="1" algn="l">
              <a:buClrTx/>
              <a:buSzTx/>
              <a:buBlip>
                <a:blip r:embed="rId1"/>
              </a:buBlip>
            </a:pPr>
            <a:r>
              <a:rPr lang="zh-CN" sz="2800" i="0" dirty="0">
                <a:cs typeface="Times New Roman" panose="02020603050405020304" charset="0"/>
              </a:rPr>
              <a:t>二叉排序树删除一个结点时，仍要保证删除后仍然是一颗二叉排序树，删除的结点有三种情况：</a:t>
            </a:r>
            <a:endParaRPr lang="zh-CN" sz="2800" i="0" dirty="0">
              <a:cs typeface="Times New Roman" panose="02020603050405020304" charset="0"/>
            </a:endParaRPr>
          </a:p>
          <a:p>
            <a:pPr lvl="2" algn="l">
              <a:buClrTx/>
              <a:buSzTx/>
              <a:buBlip>
                <a:blip r:embed="rId1"/>
              </a:buBlip>
            </a:pPr>
            <a:r>
              <a:rPr lang="zh-CN" sz="2000" i="0" dirty="0">
                <a:cs typeface="Times New Roman" panose="02020603050405020304" charset="0"/>
              </a:rPr>
              <a:t>删除结点是叶子结点：直接删除，不影响二叉排序树的完整性。</a:t>
            </a:r>
            <a:endParaRPr lang="zh-CN" sz="2000" i="0" dirty="0">
              <a:cs typeface="Times New Roman" panose="02020603050405020304" charset="0"/>
            </a:endParaRPr>
          </a:p>
          <a:p>
            <a:pPr lvl="2" algn="l">
              <a:buClrTx/>
              <a:buSzTx/>
              <a:buBlip>
                <a:blip r:embed="rId1"/>
              </a:buBlip>
            </a:pPr>
            <a:r>
              <a:rPr lang="zh-CN" sz="2000" i="0" dirty="0">
                <a:cs typeface="Times New Roman" panose="02020603050405020304" charset="0"/>
              </a:rPr>
              <a:t>删除结点只有左（或右）子树：直接用左（或右）子树根结点代替要删除结点。</a:t>
            </a:r>
            <a:endParaRPr lang="zh-CN" sz="2000" i="0" dirty="0">
              <a:cs typeface="Times New Roman" panose="02020603050405020304" charset="0"/>
            </a:endParaRPr>
          </a:p>
          <a:p>
            <a:pPr lvl="2" algn="l">
              <a:buClrTx/>
              <a:buSzTx/>
              <a:buBlip>
                <a:blip r:embed="rId1"/>
              </a:buBlip>
            </a:pPr>
            <a:r>
              <a:rPr lang="zh-CN" sz="2000" i="0" dirty="0">
                <a:cs typeface="Times New Roman" panose="02020603050405020304" charset="0"/>
              </a:rPr>
              <a:t>删除结点既有左子树又有右子树：用左子树的最右下方结点代替删除结点（或用右子树的最左下方结点代替删除结点），此时最右下方结点一定满足上面两种情况。代替的同时用上面两种方法将其删除。</a:t>
            </a:r>
            <a:endParaRPr lang="zh-CN" sz="2000" i="0" dirty="0">
              <a:cs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i="0">
                <a:sym typeface="+mn-ea"/>
              </a:rPr>
              <a:t>性能分析</a:t>
            </a:r>
            <a:endParaRPr lang="zh-CN" altLang="en-US"/>
          </a:p>
        </p:txBody>
      </p:sp>
      <p:sp>
        <p:nvSpPr>
          <p:cNvPr id="3" name="内容占位符 2"/>
          <p:cNvSpPr>
            <a:spLocks noGrp="1"/>
          </p:cNvSpPr>
          <p:nvPr>
            <p:ph idx="1"/>
          </p:nvPr>
        </p:nvSpPr>
        <p:spPr/>
        <p:txBody>
          <a:bodyPr/>
          <a:p>
            <a:pPr lvl="1"/>
            <a:r>
              <a:rPr lang="zh-CN" altLang="en-US" sz="2800" i="0" dirty="0">
                <a:cs typeface="Times New Roman" panose="02020603050405020304" charset="0"/>
                <a:sym typeface="+mn-ea"/>
              </a:rPr>
              <a:t>在折半查找中的查找，实际上是在判定树中从根结点出发到内部（成功）或外部（不成功）结点的一个路径。</a:t>
            </a:r>
            <a:endParaRPr lang="zh-CN" altLang="en-US" sz="2800" i="0" dirty="0">
              <a:cs typeface="Times New Roman" panose="02020603050405020304" charset="0"/>
            </a:endParaRPr>
          </a:p>
          <a:p>
            <a:pPr lvl="1"/>
            <a:r>
              <a:rPr lang="zh-CN" altLang="en-US" sz="2800" i="0" dirty="0">
                <a:cs typeface="Times New Roman" panose="02020603050405020304" charset="0"/>
                <a:sym typeface="+mn-ea"/>
              </a:rPr>
              <a:t>判定树不是完全二叉树，但与完全二叉树深度相同。</a:t>
            </a:r>
            <a:endParaRPr lang="zh-CN" altLang="en-US" sz="2800" i="0" dirty="0">
              <a:cs typeface="Times New Roman" panose="02020603050405020304" charset="0"/>
            </a:endParaRPr>
          </a:p>
          <a:p>
            <a:pPr lvl="1"/>
            <a:r>
              <a:rPr lang="zh-CN" altLang="en-US" sz="2800" i="0" dirty="0">
                <a:cs typeface="Times New Roman" panose="02020603050405020304" charset="0"/>
                <a:sym typeface="+mn-ea"/>
              </a:rPr>
              <a:t>N个顶点的判定树深度为[log2n+1]。</a:t>
            </a:r>
            <a:endParaRPr lang="zh-CN" altLang="en-US" sz="2800" i="0" dirty="0">
              <a:cs typeface="Times New Roman" panose="02020603050405020304" charset="0"/>
            </a:endParaRPr>
          </a:p>
          <a:p>
            <a:pPr lvl="1"/>
            <a:r>
              <a:rPr lang="zh-CN" altLang="en-US" sz="2800" i="0" dirty="0">
                <a:cs typeface="Times New Roman" panose="02020603050405020304" charset="0"/>
                <a:sym typeface="Symbol" panose="05050102010706020507" pitchFamily="18" charset="2"/>
              </a:rPr>
              <a:t>折半查找法在查找过程中进行的比较次数最多不超过其判定树的深度。</a:t>
            </a:r>
            <a:endParaRPr lang="zh-CN" altLang="en-US" i="0" dirty="0">
              <a:cs typeface="Times New Roman" panose="02020603050405020304" charset="0"/>
            </a:endParaRPr>
          </a:p>
        </p:txBody>
      </p:sp>
      <p:graphicFrame>
        <p:nvGraphicFramePr>
          <p:cNvPr id="29700" name="对象 29699"/>
          <p:cNvGraphicFramePr/>
          <p:nvPr>
            <p:custDataLst>
              <p:tags r:id="rId1"/>
            </p:custDataLst>
          </p:nvPr>
        </p:nvGraphicFramePr>
        <p:xfrm>
          <a:off x="395288" y="4725035"/>
          <a:ext cx="8686800" cy="1949450"/>
        </p:xfrm>
        <a:graphic>
          <a:graphicData uri="http://schemas.openxmlformats.org/presentationml/2006/ole">
            <mc:AlternateContent xmlns:mc="http://schemas.openxmlformats.org/markup-compatibility/2006">
              <mc:Choice xmlns:v="urn:schemas-microsoft-com:vml" Requires="v">
                <p:oleObj spid="_x0000_s3076" name="" r:id="rId2" imgW="4978400" imgH="1117600" progId="Equation.3">
                  <p:embed/>
                </p:oleObj>
              </mc:Choice>
              <mc:Fallback>
                <p:oleObj name="" r:id="rId2" imgW="4978400" imgH="1117600" progId="Equation.3">
                  <p:embed/>
                  <p:pic>
                    <p:nvPicPr>
                      <p:cNvPr id="0" name="图片 3075"/>
                      <p:cNvPicPr/>
                      <p:nvPr/>
                    </p:nvPicPr>
                    <p:blipFill>
                      <a:blip r:embed="rId3"/>
                      <a:stretch>
                        <a:fillRect/>
                      </a:stretch>
                    </p:blipFill>
                    <p:spPr>
                      <a:xfrm>
                        <a:off x="395288" y="4725035"/>
                        <a:ext cx="8686800" cy="19494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i="0" dirty="0">
                <a:sym typeface="+mn-ea"/>
              </a:rPr>
              <a:t>静态查找表</a:t>
            </a:r>
            <a:r>
              <a:rPr lang="en-US" altLang="zh-CN" i="0" dirty="0">
                <a:sym typeface="+mn-ea"/>
              </a:rPr>
              <a:t>--</a:t>
            </a:r>
            <a:r>
              <a:rPr lang="zh-CN" altLang="en-US" i="0" dirty="0">
                <a:sym typeface="+mn-ea"/>
              </a:rPr>
              <a:t>分块</a:t>
            </a:r>
            <a:r>
              <a:rPr lang="zh-CN" altLang="en-US" i="0" dirty="0">
                <a:sym typeface="+mn-ea"/>
              </a:rPr>
              <a:t>查找</a:t>
            </a:r>
            <a:endParaRPr lang="en-US" altLang="zh-CN" b="1">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r>
              <a:rPr lang="zh-CN" altLang="en-US" i="0" dirty="0">
                <a:cs typeface="Times New Roman" panose="02020603050405020304" charset="0"/>
                <a:sym typeface="+mn-ea"/>
              </a:rPr>
              <a:t>分块查找 </a:t>
            </a:r>
            <a:endParaRPr lang="zh-CN" altLang="en-US" i="0" dirty="0">
              <a:cs typeface="Times New Roman" panose="02020603050405020304" charset="0"/>
              <a:sym typeface="+mn-ea"/>
            </a:endParaRPr>
          </a:p>
          <a:p>
            <a:pPr lvl="1" algn="l">
              <a:buClrTx/>
              <a:buSzTx/>
              <a:buBlip>
                <a:blip r:embed="rId1"/>
              </a:buBlip>
            </a:pPr>
            <a:r>
              <a:rPr lang="en-US" altLang="zh-CN" i="0" dirty="0">
                <a:cs typeface="Times New Roman" panose="02020603050405020304" charset="0"/>
                <a:sym typeface="+mn-ea"/>
              </a:rPr>
              <a:t>将表分成几块，块内无序，块间有序（后继块中的关键字均大于前驱块中的最大关键字的值）。</a:t>
            </a:r>
            <a:endParaRPr lang="en-US" altLang="zh-CN" i="0" dirty="0">
              <a:cs typeface="Times New Roman" panose="02020603050405020304" charset="0"/>
              <a:sym typeface="+mn-ea"/>
            </a:endParaRPr>
          </a:p>
          <a:p>
            <a:pPr lvl="1" algn="l">
              <a:buClrTx/>
              <a:buSzTx/>
              <a:buBlip>
                <a:blip r:embed="rId1"/>
              </a:buBlip>
            </a:pPr>
            <a:r>
              <a:rPr lang="en-US" altLang="zh-CN" i="0" dirty="0">
                <a:cs typeface="Times New Roman" panose="02020603050405020304" charset="0"/>
                <a:sym typeface="+mn-ea"/>
              </a:rPr>
              <a:t>查找过程：先确定待查记录所在块（顺序查找或折半查找），再在块内进行顺序查找。</a:t>
            </a:r>
            <a:endParaRPr lang="en-US" altLang="zh-CN" i="0" dirty="0">
              <a:cs typeface="Times New Roman" panose="02020603050405020304" charset="0"/>
              <a:sym typeface="+mn-ea"/>
            </a:endParaRPr>
          </a:p>
          <a:p>
            <a:pPr lvl="1" algn="l">
              <a:buClrTx/>
              <a:buSzTx/>
              <a:buBlip>
                <a:blip r:embed="rId1"/>
              </a:buBlip>
            </a:pPr>
            <a:r>
              <a:rPr lang="en-US" altLang="zh-CN" i="0" dirty="0">
                <a:cs typeface="Times New Roman" panose="02020603050405020304" charset="0"/>
                <a:sym typeface="+mn-ea"/>
              </a:rPr>
              <a:t>适用条件：分块有序表。</a:t>
            </a:r>
            <a:endParaRPr lang="en-US" altLang="zh-CN" i="0" dirty="0">
              <a:cs typeface="Times New Roman" panose="02020603050405020304" charset="0"/>
              <a:sym typeface="+mn-ea"/>
            </a:endParaRPr>
          </a:p>
        </p:txBody>
      </p:sp>
      <p:sp>
        <p:nvSpPr>
          <p:cNvPr id="32772" name="文本框 32771"/>
          <p:cNvSpPr txBox="1"/>
          <p:nvPr>
            <p:custDataLst>
              <p:tags r:id="rId2"/>
            </p:custDataLst>
          </p:nvPr>
        </p:nvSpPr>
        <p:spPr>
          <a:xfrm>
            <a:off x="5651818" y="3932238"/>
            <a:ext cx="1103312" cy="457200"/>
          </a:xfrm>
          <a:prstGeom prst="rect">
            <a:avLst/>
          </a:prstGeom>
          <a:noFill/>
          <a:ln w="9525">
            <a:noFill/>
          </a:ln>
        </p:spPr>
        <p:txBody>
          <a:bodyPr wrap="none" anchor="t" anchorCtr="0">
            <a:spAutoFit/>
          </a:bodyPr>
          <a:p>
            <a:r>
              <a:rPr lang="zh-CN" altLang="en-US" sz="2400" b="1" dirty="0">
                <a:latin typeface="Times New Roman" panose="02020603050405020304" charset="0"/>
              </a:rPr>
              <a:t>索引表</a:t>
            </a:r>
            <a:endParaRPr lang="zh-CN" altLang="en-US" sz="2400" b="1">
              <a:latin typeface="Times New Roman" panose="02020603050405020304" charset="0"/>
            </a:endParaRPr>
          </a:p>
        </p:txBody>
      </p:sp>
      <p:graphicFrame>
        <p:nvGraphicFramePr>
          <p:cNvPr id="32773" name="表格 32772"/>
          <p:cNvGraphicFramePr/>
          <p:nvPr>
            <p:custDataLst>
              <p:tags r:id="rId3"/>
            </p:custDataLst>
          </p:nvPr>
        </p:nvGraphicFramePr>
        <p:xfrm>
          <a:off x="3635693" y="3932238"/>
          <a:ext cx="2016125" cy="1079500"/>
        </p:xfrm>
        <a:graphic>
          <a:graphicData uri="http://schemas.openxmlformats.org/drawingml/2006/table">
            <a:tbl>
              <a:tblPr/>
              <a:tblGrid>
                <a:gridCol w="671513"/>
                <a:gridCol w="673100"/>
                <a:gridCol w="671512"/>
              </a:tblGrid>
              <a:tr h="539750">
                <a:tc>
                  <a:txBody>
                    <a:bodyPr/>
                    <a:p>
                      <a:pPr marL="0" lvl="0" indent="0" algn="ctr">
                        <a:buNone/>
                      </a:pPr>
                      <a:r>
                        <a:rPr lang="en-US" altLang="zh-CN"/>
                        <a:t>22</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48</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86</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9750">
                <a:tc>
                  <a:txBody>
                    <a:bodyPr/>
                    <a:p>
                      <a:pPr marL="0" lvl="0" indent="0" algn="ctr">
                        <a:buNone/>
                      </a:pPr>
                      <a:r>
                        <a:rPr lang="en-US" altLang="zh-CN"/>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7</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13</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787" name="表格 32786"/>
          <p:cNvGraphicFramePr/>
          <p:nvPr>
            <p:custDataLst>
              <p:tags r:id="rId4"/>
            </p:custDataLst>
          </p:nvPr>
        </p:nvGraphicFramePr>
        <p:xfrm>
          <a:off x="3275330" y="5875338"/>
          <a:ext cx="2881313" cy="433388"/>
        </p:xfrm>
        <a:graphic>
          <a:graphicData uri="http://schemas.openxmlformats.org/drawingml/2006/table">
            <a:tbl>
              <a:tblPr/>
              <a:tblGrid>
                <a:gridCol w="481013"/>
                <a:gridCol w="477837"/>
                <a:gridCol w="482600"/>
                <a:gridCol w="481013"/>
                <a:gridCol w="477837"/>
                <a:gridCol w="481013"/>
              </a:tblGrid>
              <a:tr h="433388">
                <a:tc>
                  <a:txBody>
                    <a:bodyPr/>
                    <a:p>
                      <a:pPr marL="0" lvl="0" indent="0">
                        <a:buNone/>
                      </a:pPr>
                      <a:r>
                        <a:rPr lang="en-US" altLang="zh-CN" sz="2000"/>
                        <a:t>33</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42</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44</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38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24</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48</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803" name="表格 32802"/>
          <p:cNvGraphicFramePr/>
          <p:nvPr>
            <p:custDataLst>
              <p:tags r:id="rId5"/>
            </p:custDataLst>
          </p:nvPr>
        </p:nvGraphicFramePr>
        <p:xfrm>
          <a:off x="395605" y="5875338"/>
          <a:ext cx="2879725" cy="433388"/>
        </p:xfrm>
        <a:graphic>
          <a:graphicData uri="http://schemas.openxmlformats.org/drawingml/2006/table">
            <a:tbl>
              <a:tblPr/>
              <a:tblGrid>
                <a:gridCol w="481013"/>
                <a:gridCol w="477837"/>
                <a:gridCol w="481013"/>
                <a:gridCol w="481012"/>
                <a:gridCol w="477838"/>
                <a:gridCol w="481012"/>
              </a:tblGrid>
              <a:tr h="433388">
                <a:tc>
                  <a:txBody>
                    <a:bodyPr/>
                    <a:p>
                      <a:pPr marL="0" lvl="0" indent="0">
                        <a:buNone/>
                      </a:pPr>
                      <a:r>
                        <a:rPr lang="en-US" altLang="zh-CN" sz="2000"/>
                        <a:t>22</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12</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13</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9</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20</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819" name="表格 32818"/>
          <p:cNvGraphicFramePr/>
          <p:nvPr>
            <p:custDataLst>
              <p:tags r:id="rId6"/>
            </p:custDataLst>
          </p:nvPr>
        </p:nvGraphicFramePr>
        <p:xfrm>
          <a:off x="6156643" y="5875338"/>
          <a:ext cx="2881313" cy="433388"/>
        </p:xfrm>
        <a:graphic>
          <a:graphicData uri="http://schemas.openxmlformats.org/drawingml/2006/table">
            <a:tbl>
              <a:tblPr/>
              <a:tblGrid>
                <a:gridCol w="481013"/>
                <a:gridCol w="479425"/>
                <a:gridCol w="481012"/>
                <a:gridCol w="479425"/>
                <a:gridCol w="479425"/>
                <a:gridCol w="481013"/>
              </a:tblGrid>
              <a:tr h="433388">
                <a:tc>
                  <a:txBody>
                    <a:bodyPr/>
                    <a:p>
                      <a:pPr marL="0" lvl="0" indent="0">
                        <a:buNone/>
                      </a:pPr>
                      <a:r>
                        <a:rPr lang="en-US" altLang="zh-CN" sz="2000"/>
                        <a:t>60</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58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74</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49</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86</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53</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835" name="表格 32834"/>
          <p:cNvGraphicFramePr/>
          <p:nvPr>
            <p:custDataLst>
              <p:tags r:id="rId7"/>
            </p:custDataLst>
          </p:nvPr>
        </p:nvGraphicFramePr>
        <p:xfrm>
          <a:off x="395605" y="6380163"/>
          <a:ext cx="8640763" cy="365125"/>
        </p:xfrm>
        <a:graphic>
          <a:graphicData uri="http://schemas.openxmlformats.org/drawingml/2006/table">
            <a:tbl>
              <a:tblPr/>
              <a:tblGrid>
                <a:gridCol w="481013"/>
                <a:gridCol w="477837"/>
                <a:gridCol w="481013"/>
                <a:gridCol w="479425"/>
                <a:gridCol w="481012"/>
                <a:gridCol w="479425"/>
                <a:gridCol w="479425"/>
                <a:gridCol w="481013"/>
                <a:gridCol w="479425"/>
                <a:gridCol w="479425"/>
                <a:gridCol w="479425"/>
                <a:gridCol w="481012"/>
                <a:gridCol w="479425"/>
                <a:gridCol w="481013"/>
                <a:gridCol w="477837"/>
                <a:gridCol w="481013"/>
                <a:gridCol w="481012"/>
                <a:gridCol w="481013"/>
              </a:tblGrid>
              <a:tr h="365125">
                <a:tc>
                  <a:txBody>
                    <a:bodyPr/>
                    <a:p>
                      <a:pPr marL="0" lvl="0" indent="0">
                        <a:buNone/>
                      </a:pPr>
                      <a:r>
                        <a:rPr lang="en-US" altLang="zh-CN" sz="1800" b="0">
                          <a:solidFill>
                            <a:srgbClr val="FF0000"/>
                          </a:solidFill>
                        </a:rPr>
                        <a:t>1</a:t>
                      </a:r>
                      <a:endParaRPr lang="zh-CN" altLang="en-US" sz="1800" b="0">
                        <a:solidFill>
                          <a:srgbClr val="FF0000"/>
                        </a:solidFill>
                      </a:endParaRPr>
                    </a:p>
                  </a:txBody>
                  <a:tcPr>
                    <a:lnL cap="flat">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2</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3</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4</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5</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6</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7</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8</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9</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10</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11</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12</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13</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14</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15</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16</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17</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18</a:t>
                      </a:r>
                      <a:endParaRPr lang="zh-CN" altLang="en-US" sz="1800" b="0">
                        <a:solidFill>
                          <a:srgbClr val="FF0000"/>
                        </a:solidFill>
                      </a:endParaRPr>
                    </a:p>
                  </a:txBody>
                  <a:tcPr>
                    <a:lnL>
                      <a:noFill/>
                    </a:lnL>
                    <a:lnR cap="flat">
                      <a:noFill/>
                    </a:lnR>
                    <a:lnT cap="flat">
                      <a:noFill/>
                    </a:lnT>
                    <a:lnB cap="flat">
                      <a:noFill/>
                    </a:lnB>
                    <a:lnTlToBr>
                      <a:noFill/>
                    </a:lnTlToBr>
                    <a:lnBlToTr>
                      <a:noFill/>
                    </a:lnBlToTr>
                    <a:noFill/>
                  </a:tcPr>
                </a:tc>
              </a:tr>
            </a:tbl>
          </a:graphicData>
        </a:graphic>
      </p:graphicFrame>
      <p:sp>
        <p:nvSpPr>
          <p:cNvPr id="32892" name="直接连接符 32891"/>
          <p:cNvSpPr/>
          <p:nvPr>
            <p:custDataLst>
              <p:tags r:id="rId8"/>
            </p:custDataLst>
          </p:nvPr>
        </p:nvSpPr>
        <p:spPr>
          <a:xfrm>
            <a:off x="3994468" y="5011738"/>
            <a:ext cx="0" cy="431800"/>
          </a:xfrm>
          <a:prstGeom prst="line">
            <a:avLst/>
          </a:prstGeom>
          <a:ln w="38100" cap="flat" cmpd="sng">
            <a:solidFill>
              <a:schemeClr val="tx1"/>
            </a:solidFill>
            <a:prstDash val="solid"/>
            <a:headEnd type="none" w="med" len="med"/>
            <a:tailEnd type="none" w="med" len="med"/>
          </a:ln>
        </p:spPr>
      </p:sp>
      <p:sp>
        <p:nvSpPr>
          <p:cNvPr id="32893" name="直接连接符 32892"/>
          <p:cNvSpPr/>
          <p:nvPr>
            <p:custDataLst>
              <p:tags r:id="rId9"/>
            </p:custDataLst>
          </p:nvPr>
        </p:nvSpPr>
        <p:spPr>
          <a:xfrm>
            <a:off x="4643755" y="5011738"/>
            <a:ext cx="0" cy="576262"/>
          </a:xfrm>
          <a:prstGeom prst="line">
            <a:avLst/>
          </a:prstGeom>
          <a:ln w="38100" cap="flat" cmpd="sng">
            <a:solidFill>
              <a:schemeClr val="tx1"/>
            </a:solidFill>
            <a:prstDash val="solid"/>
            <a:headEnd type="none" w="med" len="med"/>
            <a:tailEnd type="none" w="med" len="med"/>
          </a:ln>
        </p:spPr>
      </p:sp>
      <p:sp>
        <p:nvSpPr>
          <p:cNvPr id="32894" name="直接连接符 32893"/>
          <p:cNvSpPr/>
          <p:nvPr>
            <p:custDataLst>
              <p:tags r:id="rId10"/>
            </p:custDataLst>
          </p:nvPr>
        </p:nvSpPr>
        <p:spPr>
          <a:xfrm>
            <a:off x="5291455" y="5011738"/>
            <a:ext cx="0" cy="431800"/>
          </a:xfrm>
          <a:prstGeom prst="line">
            <a:avLst/>
          </a:prstGeom>
          <a:ln w="38100" cap="flat" cmpd="sng">
            <a:solidFill>
              <a:schemeClr val="tx1"/>
            </a:solidFill>
            <a:prstDash val="solid"/>
            <a:headEnd type="none" w="med" len="med"/>
            <a:tailEnd type="none" w="med" len="med"/>
          </a:ln>
        </p:spPr>
      </p:sp>
      <p:sp>
        <p:nvSpPr>
          <p:cNvPr id="32895" name="直接连接符 32894"/>
          <p:cNvSpPr/>
          <p:nvPr>
            <p:custDataLst>
              <p:tags r:id="rId11"/>
            </p:custDataLst>
          </p:nvPr>
        </p:nvSpPr>
        <p:spPr>
          <a:xfrm flipH="1">
            <a:off x="467043" y="5443538"/>
            <a:ext cx="3527425" cy="0"/>
          </a:xfrm>
          <a:prstGeom prst="line">
            <a:avLst/>
          </a:prstGeom>
          <a:ln w="38100" cap="flat" cmpd="sng">
            <a:solidFill>
              <a:schemeClr val="tx1"/>
            </a:solidFill>
            <a:prstDash val="solid"/>
            <a:headEnd type="none" w="med" len="med"/>
            <a:tailEnd type="none" w="med" len="med"/>
          </a:ln>
        </p:spPr>
      </p:sp>
      <p:sp>
        <p:nvSpPr>
          <p:cNvPr id="32896" name="直接连接符 32895"/>
          <p:cNvSpPr/>
          <p:nvPr>
            <p:custDataLst>
              <p:tags r:id="rId12"/>
            </p:custDataLst>
          </p:nvPr>
        </p:nvSpPr>
        <p:spPr>
          <a:xfrm>
            <a:off x="467043" y="5443538"/>
            <a:ext cx="0" cy="431800"/>
          </a:xfrm>
          <a:prstGeom prst="line">
            <a:avLst/>
          </a:prstGeom>
          <a:ln w="38100" cap="flat" cmpd="sng">
            <a:solidFill>
              <a:schemeClr val="tx1"/>
            </a:solidFill>
            <a:prstDash val="solid"/>
            <a:headEnd type="none" w="med" len="med"/>
            <a:tailEnd type="triangle" w="med" len="med"/>
          </a:ln>
        </p:spPr>
      </p:sp>
      <p:sp>
        <p:nvSpPr>
          <p:cNvPr id="32897" name="直接连接符 32896"/>
          <p:cNvSpPr/>
          <p:nvPr>
            <p:custDataLst>
              <p:tags r:id="rId13"/>
            </p:custDataLst>
          </p:nvPr>
        </p:nvSpPr>
        <p:spPr>
          <a:xfrm flipH="1">
            <a:off x="3346768" y="5588000"/>
            <a:ext cx="1296987" cy="0"/>
          </a:xfrm>
          <a:prstGeom prst="line">
            <a:avLst/>
          </a:prstGeom>
          <a:ln w="38100" cap="flat" cmpd="sng">
            <a:solidFill>
              <a:schemeClr val="tx1"/>
            </a:solidFill>
            <a:prstDash val="solid"/>
            <a:headEnd type="none" w="med" len="med"/>
            <a:tailEnd type="none" w="med" len="med"/>
          </a:ln>
        </p:spPr>
      </p:sp>
      <p:sp>
        <p:nvSpPr>
          <p:cNvPr id="32898" name="直接连接符 32897"/>
          <p:cNvSpPr/>
          <p:nvPr>
            <p:custDataLst>
              <p:tags r:id="rId14"/>
            </p:custDataLst>
          </p:nvPr>
        </p:nvSpPr>
        <p:spPr>
          <a:xfrm>
            <a:off x="3346768" y="5588000"/>
            <a:ext cx="0" cy="287338"/>
          </a:xfrm>
          <a:prstGeom prst="line">
            <a:avLst/>
          </a:prstGeom>
          <a:ln w="38100" cap="flat" cmpd="sng">
            <a:solidFill>
              <a:schemeClr val="tx1"/>
            </a:solidFill>
            <a:prstDash val="solid"/>
            <a:headEnd type="none" w="med" len="med"/>
            <a:tailEnd type="triangle" w="med" len="med"/>
          </a:ln>
        </p:spPr>
      </p:sp>
      <p:sp>
        <p:nvSpPr>
          <p:cNvPr id="32899" name="直接连接符 32898"/>
          <p:cNvSpPr/>
          <p:nvPr>
            <p:custDataLst>
              <p:tags r:id="rId15"/>
            </p:custDataLst>
          </p:nvPr>
        </p:nvSpPr>
        <p:spPr>
          <a:xfrm flipH="1">
            <a:off x="5291455" y="5443538"/>
            <a:ext cx="936625" cy="0"/>
          </a:xfrm>
          <a:prstGeom prst="line">
            <a:avLst/>
          </a:prstGeom>
          <a:ln w="38100" cap="flat" cmpd="sng">
            <a:solidFill>
              <a:schemeClr val="tx1"/>
            </a:solidFill>
            <a:prstDash val="solid"/>
            <a:headEnd type="none" w="med" len="med"/>
            <a:tailEnd type="none" w="med" len="med"/>
          </a:ln>
        </p:spPr>
      </p:sp>
      <p:sp>
        <p:nvSpPr>
          <p:cNvPr id="32900" name="直接连接符 32899"/>
          <p:cNvSpPr/>
          <p:nvPr>
            <p:custDataLst>
              <p:tags r:id="rId16"/>
            </p:custDataLst>
          </p:nvPr>
        </p:nvSpPr>
        <p:spPr>
          <a:xfrm>
            <a:off x="6228080" y="5443538"/>
            <a:ext cx="0" cy="431800"/>
          </a:xfrm>
          <a:prstGeom prst="line">
            <a:avLst/>
          </a:prstGeom>
          <a:ln w="38100"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i="0" dirty="0">
                <a:sym typeface="+mn-ea"/>
              </a:rPr>
              <a:t>性能分析</a:t>
            </a:r>
            <a:endParaRPr lang="en-US" altLang="zh-CN" b="1" i="0">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endParaRPr lang="en-US" altLang="zh-CN" i="0" dirty="0">
              <a:cs typeface="Times New Roman" panose="02020603050405020304" charset="0"/>
              <a:sym typeface="+mn-ea"/>
            </a:endParaRPr>
          </a:p>
        </p:txBody>
      </p:sp>
      <p:graphicFrame>
        <p:nvGraphicFramePr>
          <p:cNvPr id="35844" name="对象 35843"/>
          <p:cNvGraphicFramePr/>
          <p:nvPr>
            <p:custDataLst>
              <p:tags r:id="rId2"/>
            </p:custDataLst>
          </p:nvPr>
        </p:nvGraphicFramePr>
        <p:xfrm>
          <a:off x="395288" y="1771968"/>
          <a:ext cx="8353425" cy="3416300"/>
        </p:xfrm>
        <a:graphic>
          <a:graphicData uri="http://schemas.openxmlformats.org/presentationml/2006/ole">
            <mc:AlternateContent xmlns:mc="http://schemas.openxmlformats.org/markup-compatibility/2006">
              <mc:Choice xmlns:v="urn:schemas-microsoft-com:vml" Requires="v">
                <p:oleObj spid="_x0000_s3077" name="" r:id="rId3" imgW="5029200" imgH="2057400" progId="Equation.3">
                  <p:embed/>
                </p:oleObj>
              </mc:Choice>
              <mc:Fallback>
                <p:oleObj name="" r:id="rId3" imgW="5029200" imgH="2057400" progId="Equation.3">
                  <p:embed/>
                  <p:pic>
                    <p:nvPicPr>
                      <p:cNvPr id="0" name="图片 3076"/>
                      <p:cNvPicPr/>
                      <p:nvPr/>
                    </p:nvPicPr>
                    <p:blipFill>
                      <a:blip r:embed="rId4"/>
                      <a:stretch>
                        <a:fillRect/>
                      </a:stretch>
                    </p:blipFill>
                    <p:spPr>
                      <a:xfrm>
                        <a:off x="395288" y="1771968"/>
                        <a:ext cx="8353425" cy="34163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i="0">
                <a:sym typeface="+mn-ea"/>
              </a:rPr>
              <a:t>总结</a:t>
            </a:r>
            <a:endParaRPr lang="en-US" altLang="zh-CN" b="1">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r>
              <a:rPr i="0" dirty="0">
                <a:cs typeface="Times New Roman" panose="02020603050405020304" charset="0"/>
                <a:sym typeface="+mn-ea"/>
              </a:rPr>
              <a:t>静态查找表查找算法比较</a:t>
            </a:r>
            <a:r>
              <a:rPr lang="zh-CN" altLang="en-US" i="0" dirty="0">
                <a:cs typeface="Times New Roman" panose="02020603050405020304" charset="0"/>
                <a:sym typeface="+mn-ea"/>
              </a:rPr>
              <a:t> </a:t>
            </a:r>
            <a:endParaRPr lang="zh-CN" altLang="en-US" i="0" dirty="0">
              <a:cs typeface="Times New Roman" panose="02020603050405020304" charset="0"/>
              <a:sym typeface="+mn-ea"/>
            </a:endParaRPr>
          </a:p>
          <a:p>
            <a:pPr lvl="1" algn="l">
              <a:buClrTx/>
              <a:buSzTx/>
              <a:buBlip>
                <a:blip r:embed="rId1"/>
              </a:buBlip>
            </a:pPr>
            <a:endParaRPr lang="en-US" altLang="zh-CN" i="0" dirty="0">
              <a:cs typeface="Times New Roman" panose="02020603050405020304" charset="0"/>
              <a:sym typeface="+mn-ea"/>
            </a:endParaRPr>
          </a:p>
        </p:txBody>
      </p:sp>
      <p:graphicFrame>
        <p:nvGraphicFramePr>
          <p:cNvPr id="38916" name="表格 38915"/>
          <p:cNvGraphicFramePr/>
          <p:nvPr>
            <p:custDataLst>
              <p:tags r:id="rId2"/>
            </p:custDataLst>
          </p:nvPr>
        </p:nvGraphicFramePr>
        <p:xfrm>
          <a:off x="457200" y="2997200"/>
          <a:ext cx="8229600" cy="3134042"/>
        </p:xfrm>
        <a:graphic>
          <a:graphicData uri="http://schemas.openxmlformats.org/drawingml/2006/table">
            <a:tbl>
              <a:tblPr/>
              <a:tblGrid>
                <a:gridCol w="1584325"/>
                <a:gridCol w="2530475"/>
                <a:gridCol w="2057400"/>
                <a:gridCol w="2057400"/>
              </a:tblGrid>
              <a:tr h="66548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400" b="0" dirty="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顺序查找</a:t>
                      </a:r>
                      <a:endParaRPr lang="zh-CN" altLang="en-US" sz="2400" dirty="0">
                        <a:solidFill>
                          <a:srgbClr val="0000B4"/>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折半查找</a:t>
                      </a:r>
                      <a:endParaRPr lang="zh-CN" altLang="en-US" sz="2400" dirty="0">
                        <a:solidFill>
                          <a:srgbClr val="0000B4"/>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分块查找</a:t>
                      </a:r>
                      <a:endParaRPr lang="zh-CN" altLang="en-US" sz="2400" dirty="0">
                        <a:solidFill>
                          <a:srgbClr val="0000B4"/>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72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400">
                          <a:solidFill>
                            <a:srgbClr val="0000B4"/>
                          </a:solidFill>
                        </a:rPr>
                        <a:t>ASL</a:t>
                      </a:r>
                      <a:endParaRPr lang="zh-CN" altLang="en-US" sz="2400">
                        <a:solidFill>
                          <a:srgbClr val="0000B4"/>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最大</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最小</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两者之间</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8812">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表结构</a:t>
                      </a:r>
                      <a:endParaRPr lang="zh-CN" altLang="en-US" sz="2400" dirty="0">
                        <a:solidFill>
                          <a:srgbClr val="0000B4"/>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有序表或无序表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有序表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分块有序表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525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存储结构</a:t>
                      </a:r>
                      <a:endParaRPr lang="zh-CN" altLang="en-US" sz="2400" dirty="0">
                        <a:solidFill>
                          <a:srgbClr val="0000B4"/>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顺序存储结构</a:t>
                      </a:r>
                      <a:endParaRPr lang="zh-CN" altLang="en-US" sz="2400" dirty="0">
                        <a:solidFill>
                          <a:srgbClr val="FF0000"/>
                        </a:solidFill>
                      </a:endParaRPr>
                    </a:p>
                    <a:p>
                      <a:pPr marL="0" lvl="0" indent="0">
                        <a:buNone/>
                      </a:pPr>
                      <a:r>
                        <a:rPr lang="zh-CN" altLang="en-US" sz="2400" dirty="0">
                          <a:solidFill>
                            <a:srgbClr val="FF0000"/>
                          </a:solidFill>
                        </a:rPr>
                        <a:t>线性链表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顺序存储结构</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顺序存储结构</a:t>
                      </a:r>
                      <a:endParaRPr lang="zh-CN" altLang="en-US" sz="2400" dirty="0">
                        <a:solidFill>
                          <a:srgbClr val="FF0000"/>
                        </a:solidFill>
                      </a:endParaRPr>
                    </a:p>
                    <a:p>
                      <a:pPr marL="0" lvl="0" indent="0">
                        <a:buNone/>
                      </a:pPr>
                      <a:r>
                        <a:rPr lang="zh-CN" altLang="en-US" sz="2400" dirty="0">
                          <a:solidFill>
                            <a:srgbClr val="FF0000"/>
                          </a:solidFill>
                        </a:rPr>
                        <a:t>线性链表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0"/>
            <a:ext cx="7720330" cy="678815"/>
          </a:xfrm>
        </p:spPr>
        <p:txBody>
          <a:bodyPr/>
          <a:p>
            <a:pPr algn="ctr"/>
            <a:r>
              <a:rPr lang="zh-CN" altLang="en-US" sz="4000" b="1" i="0"/>
              <a:t>内容</a:t>
            </a:r>
            <a:endParaRPr lang="zh-CN" altLang="en-US" sz="4000" b="1" i="0"/>
          </a:p>
        </p:txBody>
      </p:sp>
      <p:sp>
        <p:nvSpPr>
          <p:cNvPr id="3" name="内容占位符 2"/>
          <p:cNvSpPr>
            <a:spLocks noGrp="1"/>
          </p:cNvSpPr>
          <p:nvPr>
            <p:ph idx="1"/>
          </p:nvPr>
        </p:nvSpPr>
        <p:spPr>
          <a:xfrm>
            <a:off x="719455" y="1462405"/>
            <a:ext cx="7705725" cy="3932555"/>
          </a:xfrm>
        </p:spPr>
        <p:txBody>
          <a:bodyPr/>
          <a:p>
            <a:pPr algn="l">
              <a:buClrTx/>
              <a:buSzTx/>
              <a:buBlip>
                <a:blip r:embed="rId1"/>
              </a:buBlip>
            </a:pPr>
            <a:r>
              <a:rPr i="0"/>
              <a:t>动态查找表</a:t>
            </a:r>
            <a:endParaRPr i="0"/>
          </a:p>
          <a:p>
            <a:pPr algn="l">
              <a:buClrTx/>
              <a:buSzTx/>
              <a:buBlip>
                <a:blip r:embed="rId1"/>
              </a:buBlip>
            </a:pPr>
            <a:r>
              <a:rPr lang="zh-CN" altLang="en-US" i="0" dirty="0">
                <a:sym typeface="+mn-ea"/>
              </a:rPr>
              <a:t>二叉排序树</a:t>
            </a:r>
            <a:endParaRPr lang="zh-CN" altLang="en-US" i="0" dirty="0">
              <a:sym typeface="+mn-ea"/>
            </a:endParaRPr>
          </a:p>
          <a:p>
            <a:pPr algn="l">
              <a:buClrTx/>
              <a:buSzTx/>
              <a:buBlip>
                <a:blip r:embed="rId1"/>
              </a:buBlip>
            </a:pPr>
            <a:r>
              <a:rPr lang="zh-CN" altLang="en-US" i="0" dirty="0">
                <a:sym typeface="+mn-ea"/>
              </a:rPr>
              <a:t>平衡二叉树</a:t>
            </a:r>
            <a:endParaRPr lang="zh-CN" altLang="en-US" i="0" dirty="0">
              <a:sym typeface="+mn-ea"/>
            </a:endParaRPr>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7183120" cy="605790"/>
          </a:xfrm>
        </p:spPr>
        <p:txBody>
          <a:bodyPr/>
          <a:p>
            <a:r>
              <a:rPr lang="zh-CN" altLang="en-US" sz="4000" b="1" i="0">
                <a:sym typeface="+mn-ea"/>
              </a:rPr>
              <a:t>动态查找表</a:t>
            </a:r>
            <a:endParaRPr lang="zh-CN" altLang="en-US" sz="4000" b="1" i="0">
              <a:sym typeface="+mn-ea"/>
            </a:endParaRPr>
          </a:p>
        </p:txBody>
      </p:sp>
      <p:sp>
        <p:nvSpPr>
          <p:cNvPr id="3" name="内容占位符 2"/>
          <p:cNvSpPr>
            <a:spLocks noGrp="1"/>
          </p:cNvSpPr>
          <p:nvPr>
            <p:ph idx="1"/>
          </p:nvPr>
        </p:nvSpPr>
        <p:spPr>
          <a:xfrm>
            <a:off x="467360" y="980440"/>
            <a:ext cx="8775700" cy="4526280"/>
          </a:xfrm>
        </p:spPr>
        <p:txBody>
          <a:bodyPr/>
          <a:p>
            <a:pPr marL="457200" lvl="1" indent="457200" latinLnBrk="0">
              <a:spcBef>
                <a:spcPts val="0"/>
              </a:spcBef>
              <a:buNone/>
            </a:pPr>
            <a:r>
              <a:rPr lang="zh-CN" altLang="en-US" i="0">
                <a:sym typeface="+mn-ea"/>
              </a:rPr>
              <a:t>静态查找表是在查找之前创建的，查找过程中保持不变；这对有些应用产生限制。</a:t>
            </a:r>
            <a:endParaRPr lang="zh-CN" altLang="en-US" i="0">
              <a:sym typeface="+mn-ea"/>
            </a:endParaRPr>
          </a:p>
          <a:p>
            <a:pPr lvl="0"/>
            <a:r>
              <a:rPr lang="zh-CN" altLang="en-US" i="0" dirty="0">
                <a:ea typeface="宋体" panose="02010600030101010101" pitchFamily="2" charset="-122"/>
              </a:rPr>
              <a:t>动态查找表结构在查找过程中动态生成（如果找到对应记录，则查找成功，否则，插入该数据元素到查找表中）。</a:t>
            </a:r>
            <a:endParaRPr lang="zh-CN" altLang="en-US" i="0" dirty="0">
              <a:ea typeface="宋体" panose="02010600030101010101" pitchFamily="2" charset="-122"/>
            </a:endParaRPr>
          </a:p>
          <a:p>
            <a:pPr lvl="0"/>
            <a:r>
              <a:rPr lang="zh-CN" altLang="en-US" i="0"/>
              <a:t>区别：</a:t>
            </a:r>
            <a:endParaRPr lang="zh-CN" altLang="en-US" i="0"/>
          </a:p>
          <a:p>
            <a:pPr lvl="1"/>
            <a:r>
              <a:rPr lang="zh-CN" altLang="en-US" i="0">
                <a:sym typeface="+mn-ea"/>
              </a:rPr>
              <a:t>静态查找表在查找过程中是静态的（不能增加和删除元素），而动态查找表是动态的。</a:t>
            </a:r>
            <a:endParaRPr lang="zh-CN" altLang="en-US" i="0">
              <a:sym typeface="+mn-ea"/>
            </a:endParaRPr>
          </a:p>
          <a:p>
            <a:pPr lvl="1"/>
            <a:r>
              <a:rPr lang="zh-CN" altLang="en-US" i="0">
                <a:sym typeface="+mn-ea"/>
              </a:rPr>
              <a:t>静态查找表需要事先建立，而动态查找表是在查找过程中动态建立。</a:t>
            </a:r>
            <a:endParaRPr lang="zh-CN" altLang="en-US" i="0" dirty="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b="1" i="0">
                <a:sym typeface="+mn-ea"/>
              </a:rPr>
              <a:t>动态查找表</a:t>
            </a:r>
            <a:endParaRPr lang="en-US" altLang="zh-CN" b="1">
              <a:sym typeface="+mn-ea"/>
            </a:endParaRPr>
          </a:p>
        </p:txBody>
      </p:sp>
      <p:sp>
        <p:nvSpPr>
          <p:cNvPr id="3" name="内容占位符 2"/>
          <p:cNvSpPr>
            <a:spLocks noGrp="1"/>
          </p:cNvSpPr>
          <p:nvPr>
            <p:ph idx="1"/>
          </p:nvPr>
        </p:nvSpPr>
        <p:spPr>
          <a:xfrm>
            <a:off x="179705" y="1052195"/>
            <a:ext cx="9267190" cy="5283835"/>
          </a:xfrm>
        </p:spPr>
        <p:txBody>
          <a:bodyPr/>
          <a:p>
            <a:pPr lvl="0" algn="l">
              <a:buClrTx/>
              <a:buSzTx/>
              <a:buBlip>
                <a:blip r:embed="rId1"/>
              </a:buBlip>
            </a:pPr>
            <a:r>
              <a:rPr lang="zh-CN" altLang="en-US" i="0" dirty="0">
                <a:cs typeface="Times New Roman" panose="02020603050405020304" charset="0"/>
                <a:sym typeface="+mn-ea"/>
              </a:rPr>
              <a:t>查找表ADT</a:t>
            </a: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sp>
        <p:nvSpPr>
          <p:cNvPr id="11268" name="文本框 11267"/>
          <p:cNvSpPr txBox="1"/>
          <p:nvPr>
            <p:custDataLst>
              <p:tags r:id="rId2"/>
            </p:custDataLst>
          </p:nvPr>
        </p:nvSpPr>
        <p:spPr>
          <a:xfrm>
            <a:off x="395605" y="1556068"/>
            <a:ext cx="8820150" cy="4707890"/>
          </a:xfrm>
          <a:prstGeom prst="rect">
            <a:avLst/>
          </a:prstGeom>
          <a:solidFill>
            <a:schemeClr val="bg1"/>
          </a:solidFill>
          <a:ln w="9525">
            <a:noFill/>
          </a:ln>
        </p:spPr>
        <p:txBody>
          <a:bodyPr>
            <a:spAutoFit/>
          </a:bodyPr>
          <a:p>
            <a:pPr lvl="1"/>
            <a:r>
              <a:rPr lang="en-US" altLang="zh-CN" sz="2000" b="1" i="1">
                <a:solidFill>
                  <a:srgbClr val="FF0000"/>
                </a:solidFill>
                <a:latin typeface="Times New Roman" panose="02020603050405020304" charset="0"/>
                <a:cs typeface="Times New Roman" panose="02020603050405020304" charset="0"/>
              </a:rPr>
              <a:t>ADT </a:t>
            </a:r>
            <a:r>
              <a:rPr lang="en-US" altLang="zh-CN" sz="2000" b="1" i="1" err="1">
                <a:solidFill>
                  <a:srgbClr val="FF0000"/>
                </a:solidFill>
                <a:latin typeface="Times New Roman" panose="02020603050405020304" charset="0"/>
                <a:cs typeface="Times New Roman" panose="02020603050405020304" charset="0"/>
              </a:rPr>
              <a:t>SearchList</a:t>
            </a:r>
            <a:endParaRPr lang="en-US" altLang="zh-CN" sz="2000" b="1" i="1">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数据对象：</a:t>
            </a:r>
            <a:r>
              <a:rPr lang="en-US" altLang="zh-CN" sz="2000" b="1" i="1">
                <a:solidFill>
                  <a:srgbClr val="FF0000"/>
                </a:solidFill>
                <a:latin typeface="Times New Roman" panose="02020603050405020304" charset="0"/>
                <a:cs typeface="Times New Roman" panose="02020603050405020304" charset="0"/>
              </a:rPr>
              <a:t>D</a:t>
            </a:r>
            <a:r>
              <a:rPr lang="en-US" altLang="zh-CN" sz="2000" b="1">
                <a:solidFill>
                  <a:srgbClr val="FF0000"/>
                </a:solidFill>
                <a:latin typeface="Times New Roman" panose="02020603050405020304" charset="0"/>
                <a:cs typeface="Times New Roman" panose="02020603050405020304" charset="0"/>
              </a:rPr>
              <a:t>={</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ElementType,i</a:t>
            </a:r>
            <a:r>
              <a:rPr lang="en-US" altLang="zh-CN" sz="2000" b="1" i="1">
                <a:solidFill>
                  <a:srgbClr val="FF0000"/>
                </a:solidFill>
                <a:latin typeface="Times New Roman" panose="02020603050405020304" charset="0"/>
                <a:cs typeface="Times New Roman" panose="02020603050405020304" charset="0"/>
              </a:rPr>
              <a:t>=1,2,...,</a:t>
            </a:r>
            <a:r>
              <a:rPr lang="en-US" altLang="zh-CN" sz="2000" b="1" i="1" err="1">
                <a:solidFill>
                  <a:srgbClr val="FF0000"/>
                </a:solidFill>
                <a:latin typeface="Times New Roman" panose="02020603050405020304" charset="0"/>
                <a:cs typeface="Times New Roman" panose="02020603050405020304" charset="0"/>
              </a:rPr>
              <a:t>n,n</a:t>
            </a:r>
            <a:r>
              <a:rPr lang="en-US" altLang="zh-CN" sz="2000" b="1" i="1">
                <a:solidFill>
                  <a:srgbClr val="FF0000"/>
                </a:solidFill>
                <a:latin typeface="Times New Roman" panose="02020603050405020304" charset="0"/>
                <a:cs typeface="Times New Roman" panose="02020603050405020304" charset="0"/>
              </a:rPr>
              <a:t>&gt;=0</a:t>
            </a:r>
            <a:r>
              <a:rPr lang="en-US" altLang="zh-CN" sz="2000" b="1">
                <a:solidFill>
                  <a:srgbClr val="FF0000"/>
                </a:solidFill>
                <a:latin typeface="Times New Roman" panose="02020603050405020304" charset="0"/>
                <a:cs typeface="Times New Roman" panose="02020603050405020304" charset="0"/>
              </a:rPr>
              <a:t>}</a:t>
            </a:r>
            <a:endParaRPr lang="en-US" altLang="zh-CN" sz="2000" b="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r>
              <a:rPr lang="zh-CN" altLang="en-US" sz="2000" b="1" dirty="0">
                <a:solidFill>
                  <a:srgbClr val="FF0000"/>
                </a:solidFill>
                <a:latin typeface="Times New Roman" panose="02020603050405020304" charset="0"/>
                <a:cs typeface="Times New Roman" panose="02020603050405020304" charset="0"/>
              </a:rPr>
              <a:t>数据关系：</a:t>
            </a:r>
            <a:r>
              <a:rPr lang="en-US" altLang="zh-CN" sz="2000" b="1" i="1">
                <a:solidFill>
                  <a:srgbClr val="FF0000"/>
                </a:solidFill>
                <a:latin typeface="Times New Roman" panose="02020603050405020304" charset="0"/>
                <a:cs typeface="Times New Roman" panose="02020603050405020304" charset="0"/>
              </a:rPr>
              <a:t>R</a:t>
            </a:r>
            <a:r>
              <a:rPr lang="en-US" altLang="zh-CN" sz="2000" b="1">
                <a:solidFill>
                  <a:srgbClr val="FF0000"/>
                </a:solidFill>
                <a:latin typeface="Times New Roman" panose="02020603050405020304" charset="0"/>
                <a:cs typeface="Times New Roman" panose="02020603050405020304" charset="0"/>
              </a:rPr>
              <a:t>=</a:t>
            </a:r>
            <a:r>
              <a:rPr lang="zh-CN" altLang="en-US" sz="2000" b="1" dirty="0">
                <a:solidFill>
                  <a:srgbClr val="FF0000"/>
                </a:solidFill>
                <a:latin typeface="Times New Roman" panose="02020603050405020304" charset="0"/>
                <a:cs typeface="Times New Roman" panose="02020603050405020304" charset="0"/>
              </a:rPr>
              <a:t>｛</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 </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 D, i=1,2,...,n</a:t>
            </a:r>
            <a:r>
              <a:rPr lang="zh-CN" alt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基本操作：</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zh-CN" altLang="en-US" sz="2000" b="1" i="1" dirty="0">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CreateList</a:t>
            </a:r>
            <a:r>
              <a:rPr lang="en-US" sz="2000" b="1" dirty="0">
                <a:solidFill>
                  <a:srgbClr val="FF0000"/>
                </a:solidFill>
                <a:latin typeface="Times New Roman" panose="02020603050405020304" charset="0"/>
                <a:cs typeface="Times New Roman" panose="02020603050405020304" charset="0"/>
              </a:rPr>
              <a:t>(</a:t>
            </a:r>
            <a:r>
              <a:rPr lang="en-US" altLang="zh-CN" sz="2000" b="1" i="1" err="1">
                <a:solidFill>
                  <a:srgbClr val="FF0000"/>
                </a:solidFill>
                <a:latin typeface="Times New Roman" panose="02020603050405020304" charset="0"/>
                <a:cs typeface="Times New Roman" panose="02020603050405020304" charset="0"/>
              </a:rPr>
              <a:t>&amp;SL</a:t>
            </a:r>
            <a:r>
              <a:rPr lang="en-US" altLang="zh-CN" sz="2000" b="1" i="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n</a:t>
            </a:r>
            <a:r>
              <a:rPr lang="en-US" sz="2000" b="1" dirty="0">
                <a:solidFill>
                  <a:srgbClr val="FF0000"/>
                </a:solidFill>
                <a:latin typeface="Times New Roman" panose="02020603050405020304" charset="0"/>
                <a:cs typeface="Times New Roman" panose="02020603050405020304" charset="0"/>
              </a:rPr>
              <a:t>)</a:t>
            </a:r>
            <a:endParaRPr lang="en-US" altLang="zh-CN" sz="2000" b="1" i="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r>
              <a:rPr lang="zh-CN" altLang="en-US" sz="2000" b="1" dirty="0">
                <a:solidFill>
                  <a:srgbClr val="FF0000"/>
                </a:solidFill>
                <a:latin typeface="Times New Roman" panose="02020603050405020304" charset="0"/>
                <a:cs typeface="Times New Roman" panose="02020603050405020304" charset="0"/>
              </a:rPr>
              <a:t>操作结果：构造一个含有</a:t>
            </a:r>
            <a:r>
              <a:rPr lang="en-US" altLang="zh-CN" sz="2000" b="1">
                <a:solidFill>
                  <a:srgbClr val="FF0000"/>
                </a:solidFill>
                <a:latin typeface="Times New Roman" panose="02020603050405020304" charset="0"/>
                <a:cs typeface="Times New Roman" panose="02020603050405020304" charset="0"/>
              </a:rPr>
              <a:t>n</a:t>
            </a:r>
            <a:r>
              <a:rPr lang="zh-CN" altLang="en-US" sz="2000" b="1" dirty="0">
                <a:solidFill>
                  <a:srgbClr val="FF0000"/>
                </a:solidFill>
                <a:latin typeface="Times New Roman" panose="02020603050405020304" charset="0"/>
                <a:cs typeface="Times New Roman" panose="02020603050405020304" charset="0"/>
              </a:rPr>
              <a:t>个数据元素的查找表</a:t>
            </a:r>
            <a:r>
              <a:rPr lang="en-US" altLang="zh-CN" sz="2000" b="1">
                <a:solidFill>
                  <a:srgbClr val="FF0000"/>
                </a:solidFill>
                <a:latin typeface="Times New Roman" panose="02020603050405020304" charset="0"/>
                <a:cs typeface="Times New Roman" panose="02020603050405020304" charset="0"/>
              </a:rPr>
              <a:t>SL</a:t>
            </a:r>
            <a:r>
              <a:rPr lang="zh-CN" alt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DestroyList</a:t>
            </a:r>
            <a:r>
              <a:rPr lang="en-US" sz="2000" b="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&amp;SL</a:t>
            </a:r>
            <a:r>
              <a:rPr 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初始条件：查找表</a:t>
            </a:r>
            <a:r>
              <a:rPr lang="en-US" altLang="zh-CN" sz="2000" b="1">
                <a:solidFill>
                  <a:srgbClr val="FF0000"/>
                </a:solidFill>
                <a:latin typeface="Times New Roman" panose="02020603050405020304" charset="0"/>
                <a:cs typeface="Times New Roman" panose="02020603050405020304" charset="0"/>
              </a:rPr>
              <a:t>SL</a:t>
            </a:r>
            <a:r>
              <a:rPr lang="zh-CN" altLang="en-US" sz="2000" b="1" dirty="0">
                <a:solidFill>
                  <a:srgbClr val="FF0000"/>
                </a:solidFill>
                <a:latin typeface="Times New Roman" panose="02020603050405020304" charset="0"/>
                <a:cs typeface="Times New Roman" panose="02020603050405020304" charset="0"/>
              </a:rPr>
              <a:t>已经存在。</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操作结果：销毁查找表</a:t>
            </a:r>
            <a:r>
              <a:rPr lang="en-US" altLang="zh-CN" sz="2000" b="1">
                <a:solidFill>
                  <a:srgbClr val="FF0000"/>
                </a:solidFill>
                <a:latin typeface="Times New Roman" panose="02020603050405020304" charset="0"/>
                <a:cs typeface="Times New Roman" panose="02020603050405020304" charset="0"/>
              </a:rPr>
              <a:t>SL</a:t>
            </a:r>
            <a:r>
              <a:rPr lang="en-US" altLang="zh-CN" sz="2000">
                <a:latin typeface="Times New Roman" panose="02020603050405020304" charset="0"/>
                <a:cs typeface="Times New Roman" panose="02020603050405020304" charset="0"/>
              </a:rPr>
              <a:t> </a:t>
            </a:r>
            <a:r>
              <a:rPr lang="zh-CN" altLang="en-US" sz="2000" b="1" dirty="0">
                <a:solidFill>
                  <a:srgbClr val="FF0000"/>
                </a:solidFill>
                <a:latin typeface="Times New Roman" panose="02020603050405020304" charset="0"/>
                <a:cs typeface="Times New Roman" panose="02020603050405020304" charset="0"/>
              </a:rPr>
              <a:t>，归还内存空间。</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en-US" altLang="zh-CN" sz="2000" b="1" dirty="0">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SearchList</a:t>
            </a:r>
            <a:r>
              <a:rPr lang="en-US" sz="2000" b="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SL</a:t>
            </a:r>
            <a:r>
              <a:rPr lang="en-US" altLang="zh-CN" sz="2000" b="1" i="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key</a:t>
            </a:r>
            <a:r>
              <a:rPr 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en-US" altLang="zh-CN" sz="2000" b="1">
                <a:solidFill>
                  <a:srgbClr val="FF0000"/>
                </a:solidFill>
                <a:latin typeface="Times New Roman" panose="02020603050405020304" charset="0"/>
                <a:cs typeface="Times New Roman" panose="02020603050405020304" charset="0"/>
              </a:rPr>
              <a:t>……</a:t>
            </a:r>
            <a:endParaRPr lang="en-US" altLang="zh-CN" sz="2000" b="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InsertDSTable</a:t>
            </a:r>
            <a:r>
              <a:rPr lang="en-US" sz="2000" b="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&amp;SL</a:t>
            </a:r>
            <a:r>
              <a:rPr lang="en-US" sz="2000" b="1" i="1">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e</a:t>
            </a:r>
            <a:r>
              <a:rPr lang="en-US" altLang="zh-CN"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a:solidFill>
                  <a:srgbClr val="FF0000"/>
                </a:solidFill>
                <a:latin typeface="Times New Roman" panose="02020603050405020304" charset="0"/>
                <a:cs typeface="Times New Roman" panose="02020603050405020304" charset="0"/>
              </a:rPr>
              <a:t>		</a:t>
            </a:r>
            <a:r>
              <a:rPr lang="en-US" altLang="zh-CN" sz="2000" b="1">
                <a:solidFill>
                  <a:srgbClr val="FF0000"/>
                </a:solidFill>
                <a:latin typeface="Times New Roman" panose="02020603050405020304" charset="0"/>
                <a:cs typeface="Times New Roman" panose="02020603050405020304" charset="0"/>
              </a:rPr>
              <a:t>……</a:t>
            </a:r>
            <a:endParaRPr lang="en-US" altLang="zh-CN" sz="2000" b="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endParaRPr lang="en-US" altLang="zh-CN" sz="2000"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i="0" dirty="0">
                <a:sym typeface="+mn-ea"/>
              </a:rPr>
              <a:t>二叉排序树</a:t>
            </a:r>
            <a:endParaRPr i="0" dirty="0">
              <a:sym typeface="+mn-ea"/>
            </a:endParaRPr>
          </a:p>
        </p:txBody>
      </p:sp>
      <p:sp>
        <p:nvSpPr>
          <p:cNvPr id="3" name="内容占位符 2"/>
          <p:cNvSpPr>
            <a:spLocks noGrp="1"/>
          </p:cNvSpPr>
          <p:nvPr>
            <p:ph idx="1"/>
          </p:nvPr>
        </p:nvSpPr>
        <p:spPr>
          <a:xfrm>
            <a:off x="179705" y="1052195"/>
            <a:ext cx="8861425" cy="5283835"/>
          </a:xfrm>
        </p:spPr>
        <p:txBody>
          <a:bodyPr/>
          <a:p>
            <a:pPr lvl="0" algn="l">
              <a:buClrTx/>
              <a:buSzTx/>
              <a:buBlip>
                <a:blip r:embed="rId1"/>
              </a:buBlip>
            </a:pPr>
            <a:r>
              <a:rPr lang="zh-CN" altLang="en-US" i="0" dirty="0">
                <a:cs typeface="Times New Roman" panose="02020603050405020304" charset="0"/>
                <a:sym typeface="+mn-ea"/>
              </a:rPr>
              <a:t>二叉排序树是一棵空树，或者是具有下列性质的二叉树：</a:t>
            </a:r>
            <a:endParaRPr lang="zh-CN" altLang="en-US" i="0" dirty="0">
              <a:cs typeface="Times New Roman" panose="02020603050405020304" charset="0"/>
              <a:sym typeface="+mn-ea"/>
            </a:endParaRPr>
          </a:p>
          <a:p>
            <a:pPr lvl="1" algn="l">
              <a:buClrTx/>
              <a:buSzTx/>
              <a:buBlip>
                <a:blip r:embed="rId1"/>
              </a:buBlip>
            </a:pPr>
            <a:r>
              <a:rPr i="0" dirty="0">
                <a:cs typeface="Times New Roman" panose="02020603050405020304" charset="0"/>
                <a:sym typeface="+mn-ea"/>
              </a:rPr>
              <a:t>若左子树不空，则左子树中所有结点关键字的值均＜根结点关键字的值。</a:t>
            </a:r>
            <a:endParaRPr i="0" dirty="0">
              <a:cs typeface="Times New Roman" panose="02020603050405020304" charset="0"/>
              <a:sym typeface="+mn-ea"/>
            </a:endParaRPr>
          </a:p>
          <a:p>
            <a:pPr lvl="1" algn="l">
              <a:buClrTx/>
              <a:buSzTx/>
              <a:buBlip>
                <a:blip r:embed="rId1"/>
              </a:buBlip>
            </a:pPr>
            <a:r>
              <a:rPr i="0" dirty="0">
                <a:cs typeface="Times New Roman" panose="02020603050405020304" charset="0"/>
                <a:sym typeface="+mn-ea"/>
              </a:rPr>
              <a:t>若右子树不空，则右子树中所有结点关键字的值均＞根结点关键字的值。</a:t>
            </a:r>
            <a:endParaRPr i="0" dirty="0">
              <a:cs typeface="Times New Roman" panose="02020603050405020304" charset="0"/>
              <a:sym typeface="+mn-ea"/>
            </a:endParaRPr>
          </a:p>
          <a:p>
            <a:pPr lvl="1" algn="l">
              <a:buClrTx/>
              <a:buSzTx/>
              <a:buBlip>
                <a:blip r:embed="rId1"/>
              </a:buBlip>
            </a:pPr>
            <a:r>
              <a:rPr i="0" dirty="0">
                <a:cs typeface="Times New Roman" panose="02020603050405020304" charset="0"/>
                <a:sym typeface="+mn-ea"/>
              </a:rPr>
              <a:t>它的左、右子树也分别是二叉排序树。</a:t>
            </a:r>
            <a:endParaRPr i="0" dirty="0">
              <a:cs typeface="Times New Roman" panose="02020603050405020304" charset="0"/>
              <a:sym typeface="+mn-ea"/>
            </a:endParaRPr>
          </a:p>
          <a:p>
            <a:pPr lvl="0" algn="l">
              <a:buClrTx/>
              <a:buSzTx/>
              <a:buBlip>
                <a:blip r:embed="rId1"/>
              </a:buBlip>
            </a:pPr>
            <a:r>
              <a:rPr lang="zh-CN" altLang="en-US" i="0" dirty="0">
                <a:cs typeface="Times New Roman" panose="02020603050405020304" charset="0"/>
                <a:sym typeface="+mn-ea"/>
              </a:rPr>
              <a:t>二叉排序树举例</a:t>
            </a: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grpSp>
        <p:nvGrpSpPr>
          <p:cNvPr id="31748" name="组合 31747"/>
          <p:cNvGrpSpPr/>
          <p:nvPr/>
        </p:nvGrpSpPr>
        <p:grpSpPr>
          <a:xfrm>
            <a:off x="4645343" y="4076700"/>
            <a:ext cx="4392612" cy="2449513"/>
            <a:chOff x="1292" y="935"/>
            <a:chExt cx="2767" cy="1543"/>
          </a:xfrm>
        </p:grpSpPr>
        <p:sp>
          <p:nvSpPr>
            <p:cNvPr id="31749" name="直接连接符 31748"/>
            <p:cNvSpPr/>
            <p:nvPr>
              <p:custDataLst>
                <p:tags r:id="rId2"/>
              </p:custDataLst>
            </p:nvPr>
          </p:nvSpPr>
          <p:spPr>
            <a:xfrm flipH="1">
              <a:off x="2018" y="1933"/>
              <a:ext cx="635" cy="408"/>
            </a:xfrm>
            <a:prstGeom prst="line">
              <a:avLst/>
            </a:prstGeom>
            <a:ln w="38100" cap="flat" cmpd="sng">
              <a:solidFill>
                <a:srgbClr val="0000FF"/>
              </a:solidFill>
              <a:prstDash val="solid"/>
              <a:headEnd type="none" w="med" len="med"/>
              <a:tailEnd type="none" w="med" len="med"/>
            </a:ln>
          </p:spPr>
        </p:sp>
        <p:sp>
          <p:nvSpPr>
            <p:cNvPr id="31750" name="直接连接符 31749"/>
            <p:cNvSpPr/>
            <p:nvPr>
              <p:custDataLst>
                <p:tags r:id="rId3"/>
              </p:custDataLst>
            </p:nvPr>
          </p:nvSpPr>
          <p:spPr>
            <a:xfrm>
              <a:off x="2562" y="981"/>
              <a:ext cx="1316" cy="952"/>
            </a:xfrm>
            <a:prstGeom prst="line">
              <a:avLst/>
            </a:prstGeom>
            <a:ln w="38100" cap="flat" cmpd="sng">
              <a:solidFill>
                <a:srgbClr val="0000FF"/>
              </a:solidFill>
              <a:prstDash val="solid"/>
              <a:headEnd type="none" w="med" len="med"/>
              <a:tailEnd type="none" w="med" len="med"/>
            </a:ln>
          </p:spPr>
        </p:sp>
        <p:sp>
          <p:nvSpPr>
            <p:cNvPr id="31751" name="椭圆 31750"/>
            <p:cNvSpPr/>
            <p:nvPr>
              <p:custDataLst>
                <p:tags r:id="rId4"/>
              </p:custDataLst>
            </p:nvPr>
          </p:nvSpPr>
          <p:spPr>
            <a:xfrm>
              <a:off x="3061" y="1298"/>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53</a:t>
              </a:r>
              <a:endParaRPr lang="en-US" altLang="zh-CN" sz="2000" b="0">
                <a:solidFill>
                  <a:srgbClr val="FF0000"/>
                </a:solidFill>
                <a:latin typeface="Arial" panose="020B0604020202020204" pitchFamily="34" charset="0"/>
              </a:endParaRPr>
            </a:p>
          </p:txBody>
        </p:sp>
        <p:sp>
          <p:nvSpPr>
            <p:cNvPr id="31752" name="直接连接符 31751"/>
            <p:cNvSpPr/>
            <p:nvPr>
              <p:custDataLst>
                <p:tags r:id="rId5"/>
              </p:custDataLst>
            </p:nvPr>
          </p:nvSpPr>
          <p:spPr>
            <a:xfrm flipH="1">
              <a:off x="1383" y="1071"/>
              <a:ext cx="1270" cy="862"/>
            </a:xfrm>
            <a:prstGeom prst="line">
              <a:avLst/>
            </a:prstGeom>
            <a:ln w="38100" cap="flat" cmpd="sng">
              <a:solidFill>
                <a:srgbClr val="0000FF"/>
              </a:solidFill>
              <a:prstDash val="solid"/>
              <a:headEnd type="none" w="med" len="med"/>
              <a:tailEnd type="none" w="med" len="med"/>
            </a:ln>
          </p:spPr>
        </p:sp>
        <p:sp>
          <p:nvSpPr>
            <p:cNvPr id="31753" name="椭圆 31752"/>
            <p:cNvSpPr/>
            <p:nvPr>
              <p:custDataLst>
                <p:tags r:id="rId6"/>
              </p:custDataLst>
            </p:nvPr>
          </p:nvSpPr>
          <p:spPr>
            <a:xfrm>
              <a:off x="2517" y="935"/>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45</a:t>
              </a:r>
              <a:endParaRPr lang="en-US" altLang="zh-CN" sz="2000" b="0">
                <a:solidFill>
                  <a:srgbClr val="FF0000"/>
                </a:solidFill>
                <a:latin typeface="Arial" panose="020B0604020202020204" pitchFamily="34" charset="0"/>
              </a:endParaRPr>
            </a:p>
          </p:txBody>
        </p:sp>
        <p:sp>
          <p:nvSpPr>
            <p:cNvPr id="31754" name="椭圆 31753"/>
            <p:cNvSpPr/>
            <p:nvPr>
              <p:custDataLst>
                <p:tags r:id="rId7"/>
              </p:custDataLst>
            </p:nvPr>
          </p:nvSpPr>
          <p:spPr>
            <a:xfrm>
              <a:off x="1292" y="1797"/>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3</a:t>
              </a:r>
              <a:endParaRPr lang="en-US" altLang="zh-CN" sz="2000" b="0">
                <a:solidFill>
                  <a:srgbClr val="FF0000"/>
                </a:solidFill>
                <a:latin typeface="Arial" panose="020B0604020202020204" pitchFamily="34" charset="0"/>
              </a:endParaRPr>
            </a:p>
          </p:txBody>
        </p:sp>
        <p:sp>
          <p:nvSpPr>
            <p:cNvPr id="31755" name="直接连接符 31754"/>
            <p:cNvSpPr/>
            <p:nvPr>
              <p:custDataLst>
                <p:tags r:id="rId8"/>
              </p:custDataLst>
            </p:nvPr>
          </p:nvSpPr>
          <p:spPr>
            <a:xfrm>
              <a:off x="2109" y="1434"/>
              <a:ext cx="499" cy="408"/>
            </a:xfrm>
            <a:prstGeom prst="line">
              <a:avLst/>
            </a:prstGeom>
            <a:ln w="38100" cap="flat" cmpd="sng">
              <a:solidFill>
                <a:srgbClr val="0000FF"/>
              </a:solidFill>
              <a:prstDash val="solid"/>
              <a:headEnd type="none" w="med" len="med"/>
              <a:tailEnd type="none" w="med" len="med"/>
            </a:ln>
          </p:spPr>
        </p:sp>
        <p:sp>
          <p:nvSpPr>
            <p:cNvPr id="31756" name="椭圆 31755"/>
            <p:cNvSpPr/>
            <p:nvPr>
              <p:custDataLst>
                <p:tags r:id="rId9"/>
              </p:custDataLst>
            </p:nvPr>
          </p:nvSpPr>
          <p:spPr>
            <a:xfrm>
              <a:off x="1927" y="1298"/>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12</a:t>
              </a:r>
              <a:endParaRPr lang="en-US" altLang="zh-CN" sz="2000" b="0">
                <a:solidFill>
                  <a:srgbClr val="FF0000"/>
                </a:solidFill>
                <a:latin typeface="Arial" panose="020B0604020202020204" pitchFamily="34" charset="0"/>
              </a:endParaRPr>
            </a:p>
          </p:txBody>
        </p:sp>
        <p:sp>
          <p:nvSpPr>
            <p:cNvPr id="31757" name="椭圆 31756"/>
            <p:cNvSpPr/>
            <p:nvPr>
              <p:custDataLst>
                <p:tags r:id="rId10"/>
              </p:custDataLst>
            </p:nvPr>
          </p:nvSpPr>
          <p:spPr>
            <a:xfrm>
              <a:off x="2472" y="1797"/>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37</a:t>
              </a:r>
              <a:endParaRPr lang="en-US" altLang="zh-CN" sz="2000" b="0">
                <a:solidFill>
                  <a:srgbClr val="FF0000"/>
                </a:solidFill>
                <a:latin typeface="Arial" panose="020B0604020202020204" pitchFamily="34" charset="0"/>
              </a:endParaRPr>
            </a:p>
          </p:txBody>
        </p:sp>
        <p:sp>
          <p:nvSpPr>
            <p:cNvPr id="31758" name="直接连接符 31757"/>
            <p:cNvSpPr/>
            <p:nvPr>
              <p:custDataLst>
                <p:tags r:id="rId11"/>
              </p:custDataLst>
            </p:nvPr>
          </p:nvSpPr>
          <p:spPr>
            <a:xfrm flipH="1">
              <a:off x="3334" y="1933"/>
              <a:ext cx="544" cy="408"/>
            </a:xfrm>
            <a:prstGeom prst="line">
              <a:avLst/>
            </a:prstGeom>
            <a:ln w="38100" cap="flat" cmpd="sng">
              <a:solidFill>
                <a:srgbClr val="0000FF"/>
              </a:solidFill>
              <a:prstDash val="solid"/>
              <a:headEnd type="none" w="med" len="med"/>
              <a:tailEnd type="none" w="med" len="med"/>
            </a:ln>
          </p:spPr>
        </p:sp>
        <p:sp>
          <p:nvSpPr>
            <p:cNvPr id="31759" name="椭圆 31758"/>
            <p:cNvSpPr/>
            <p:nvPr>
              <p:custDataLst>
                <p:tags r:id="rId12"/>
              </p:custDataLst>
            </p:nvPr>
          </p:nvSpPr>
          <p:spPr>
            <a:xfrm>
              <a:off x="1882" y="2205"/>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24</a:t>
              </a:r>
              <a:endParaRPr lang="en-US" altLang="zh-CN" sz="2000" b="0">
                <a:solidFill>
                  <a:srgbClr val="FF0000"/>
                </a:solidFill>
                <a:latin typeface="Arial" panose="020B0604020202020204" pitchFamily="34" charset="0"/>
              </a:endParaRPr>
            </a:p>
          </p:txBody>
        </p:sp>
        <p:sp>
          <p:nvSpPr>
            <p:cNvPr id="31760" name="椭圆 31759"/>
            <p:cNvSpPr/>
            <p:nvPr>
              <p:custDataLst>
                <p:tags r:id="rId13"/>
              </p:custDataLst>
            </p:nvPr>
          </p:nvSpPr>
          <p:spPr>
            <a:xfrm>
              <a:off x="3198" y="2205"/>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90</a:t>
              </a:r>
              <a:endParaRPr lang="en-US" altLang="zh-CN" sz="2000" b="0">
                <a:solidFill>
                  <a:srgbClr val="FF0000"/>
                </a:solidFill>
                <a:latin typeface="Arial" panose="020B0604020202020204" pitchFamily="34" charset="0"/>
              </a:endParaRPr>
            </a:p>
          </p:txBody>
        </p:sp>
        <p:sp>
          <p:nvSpPr>
            <p:cNvPr id="31761" name="椭圆 31760"/>
            <p:cNvSpPr/>
            <p:nvPr>
              <p:custDataLst>
                <p:tags r:id="rId14"/>
              </p:custDataLst>
            </p:nvPr>
          </p:nvSpPr>
          <p:spPr>
            <a:xfrm>
              <a:off x="3741" y="1752"/>
              <a:ext cx="318" cy="273"/>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pPr algn="ctr">
                <a:spcBef>
                  <a:spcPct val="0"/>
                </a:spcBef>
              </a:pPr>
              <a:r>
                <a:rPr lang="en-US" altLang="zh-CN" sz="2000" b="0">
                  <a:solidFill>
                    <a:srgbClr val="FF0000"/>
                  </a:solidFill>
                  <a:latin typeface="Arial" panose="020B0604020202020204" pitchFamily="34" charset="0"/>
                </a:rPr>
                <a:t>100</a:t>
              </a:r>
              <a:endParaRPr lang="en-US" altLang="zh-CN" sz="2000" b="0">
                <a:solidFill>
                  <a:srgbClr val="FF0000"/>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i="0" dirty="0">
                <a:sym typeface="+mn-ea"/>
              </a:rPr>
              <a:t>二叉排序树</a:t>
            </a:r>
            <a:endParaRPr lang="en-US" altLang="zh-CN" b="1" i="0" dirty="0">
              <a:sym typeface="+mn-ea"/>
            </a:endParaRPr>
          </a:p>
        </p:txBody>
      </p:sp>
      <p:sp>
        <p:nvSpPr>
          <p:cNvPr id="3" name="内容占位符 2"/>
          <p:cNvSpPr>
            <a:spLocks noGrp="1"/>
          </p:cNvSpPr>
          <p:nvPr>
            <p:ph idx="1"/>
          </p:nvPr>
        </p:nvSpPr>
        <p:spPr>
          <a:xfrm>
            <a:off x="179705" y="1052195"/>
            <a:ext cx="8964295" cy="5283835"/>
          </a:xfrm>
        </p:spPr>
        <p:txBody>
          <a:bodyPr/>
          <a:p>
            <a:pPr lvl="0" algn="l">
              <a:buClrTx/>
              <a:buSzTx/>
              <a:buBlip>
                <a:blip r:embed="rId1"/>
              </a:buBlip>
            </a:pPr>
            <a:r>
              <a:rPr i="0" dirty="0">
                <a:cs typeface="Times New Roman" panose="02020603050405020304" charset="0"/>
                <a:sym typeface="+mn-ea"/>
              </a:rPr>
              <a:t>二叉排序树</a:t>
            </a:r>
            <a:r>
              <a:rPr lang="zh-CN" i="0" dirty="0">
                <a:cs typeface="Times New Roman" panose="02020603050405020304" charset="0"/>
                <a:sym typeface="+mn-ea"/>
              </a:rPr>
              <a:t>查找过程</a:t>
            </a:r>
            <a:r>
              <a:rPr lang="en-US" altLang="zh-CN" err="1">
                <a:solidFill>
                  <a:srgbClr val="FF0000"/>
                </a:solidFill>
                <a:sym typeface="+mn-ea"/>
              </a:rPr>
              <a:t>SearchDSTable</a:t>
            </a:r>
            <a:r>
              <a:rPr lang="en-US" altLang="zh-CN" i="0" dirty="0">
                <a:solidFill>
                  <a:srgbClr val="FF0000"/>
                </a:solidFill>
                <a:sym typeface="+mn-ea"/>
              </a:rPr>
              <a:t>(</a:t>
            </a:r>
            <a:r>
              <a:rPr lang="en-US" altLang="zh-CN">
                <a:solidFill>
                  <a:srgbClr val="FF0000"/>
                </a:solidFill>
                <a:sym typeface="+mn-ea"/>
              </a:rPr>
              <a:t>DT </a:t>
            </a:r>
            <a:r>
              <a:rPr lang="en-US" altLang="zh-CN" dirty="0">
                <a:solidFill>
                  <a:srgbClr val="FF0000"/>
                </a:solidFill>
                <a:sym typeface="+mn-ea"/>
              </a:rPr>
              <a:t>,</a:t>
            </a:r>
            <a:r>
              <a:rPr lang="en-US" altLang="zh-CN">
                <a:solidFill>
                  <a:srgbClr val="FF0000"/>
                </a:solidFill>
                <a:sym typeface="+mn-ea"/>
              </a:rPr>
              <a:t>key</a:t>
            </a:r>
            <a:r>
              <a:rPr lang="en-US" altLang="zh-CN" i="0" dirty="0">
                <a:solidFill>
                  <a:srgbClr val="FF0000"/>
                </a:solidFill>
                <a:sym typeface="+mn-ea"/>
              </a:rPr>
              <a:t>)</a:t>
            </a:r>
            <a:endParaRPr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非空二叉排序树， key与根结点关键字值比较：    </a:t>
            </a:r>
            <a:endParaRPr lang="zh-CN" altLang="en-US" i="0" dirty="0">
              <a:cs typeface="Times New Roman" panose="02020603050405020304" charset="0"/>
              <a:sym typeface="+mn-ea"/>
            </a:endParaRPr>
          </a:p>
          <a:p>
            <a:pPr marL="457200" lvl="1" indent="0" algn="l">
              <a:buClrTx/>
              <a:buSzTx/>
              <a:buNone/>
            </a:pPr>
            <a:r>
              <a:rPr lang="zh-CN" altLang="en-US" i="0" dirty="0">
                <a:cs typeface="Times New Roman" panose="02020603050405020304" charset="0"/>
                <a:sym typeface="+mn-ea"/>
              </a:rPr>
              <a:t>（1）=：查找成功；</a:t>
            </a:r>
            <a:endParaRPr lang="zh-CN" altLang="en-US" i="0" dirty="0">
              <a:cs typeface="Times New Roman" panose="02020603050405020304" charset="0"/>
              <a:sym typeface="+mn-ea"/>
            </a:endParaRPr>
          </a:p>
          <a:p>
            <a:pPr marL="457200" lvl="1" indent="0" algn="l">
              <a:buClrTx/>
              <a:buSzTx/>
              <a:buNone/>
            </a:pPr>
            <a:r>
              <a:rPr lang="zh-CN" altLang="en-US" i="0" dirty="0">
                <a:cs typeface="Times New Roman" panose="02020603050405020304" charset="0"/>
                <a:sym typeface="+mn-ea"/>
              </a:rPr>
              <a:t>（2）&lt;：在左子树查找；</a:t>
            </a:r>
            <a:endParaRPr lang="zh-CN" altLang="en-US" i="0" dirty="0">
              <a:cs typeface="Times New Roman" panose="02020603050405020304" charset="0"/>
              <a:sym typeface="+mn-ea"/>
            </a:endParaRPr>
          </a:p>
          <a:p>
            <a:pPr marL="457200" lvl="1" indent="0" algn="l">
              <a:buClrTx/>
              <a:buSzTx/>
              <a:buNone/>
            </a:pPr>
            <a:r>
              <a:rPr lang="zh-CN" altLang="en-US" i="0" dirty="0">
                <a:cs typeface="Times New Roman" panose="02020603050405020304" charset="0"/>
                <a:sym typeface="+mn-ea"/>
              </a:rPr>
              <a:t>（3）&gt;：在右子树查找；。</a:t>
            </a: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ctr" anchorCtr="0"/>
          <a:p>
            <a:r>
              <a:rPr lang="zh-CN" altLang="en-US" i="0" dirty="0"/>
              <a:t>二叉排序树</a:t>
            </a:r>
            <a:endParaRPr lang="zh-CN" altLang="en-US" i="0" dirty="0"/>
          </a:p>
        </p:txBody>
      </p:sp>
      <p:sp>
        <p:nvSpPr>
          <p:cNvPr id="34819" name="文本占位符 34818"/>
          <p:cNvSpPr>
            <a:spLocks noGrp="1"/>
          </p:cNvSpPr>
          <p:nvPr>
            <p:ph type="body" idx="1"/>
          </p:nvPr>
        </p:nvSpPr>
        <p:spPr/>
        <p:txBody>
          <a:bodyPr/>
          <a:p>
            <a:pPr lvl="1"/>
            <a:r>
              <a:rPr lang="en-US" altLang="zh-CN" err="1">
                <a:solidFill>
                  <a:srgbClr val="FF0000"/>
                </a:solidFill>
              </a:rPr>
              <a:t>SearchDSTable</a:t>
            </a:r>
            <a:r>
              <a:rPr lang="zh-CN" altLang="en-US" dirty="0">
                <a:solidFill>
                  <a:srgbClr val="FF0000"/>
                </a:solidFill>
              </a:rPr>
              <a:t>（ </a:t>
            </a:r>
            <a:r>
              <a:rPr lang="en-US" altLang="zh-CN">
                <a:solidFill>
                  <a:srgbClr val="FF0000"/>
                </a:solidFill>
              </a:rPr>
              <a:t>DT </a:t>
            </a:r>
            <a:r>
              <a:rPr lang="zh-CN" altLang="en-US" dirty="0">
                <a:solidFill>
                  <a:srgbClr val="FF0000"/>
                </a:solidFill>
              </a:rPr>
              <a:t>，</a:t>
            </a:r>
            <a:r>
              <a:rPr lang="en-US" altLang="zh-CN">
                <a:solidFill>
                  <a:srgbClr val="FF0000"/>
                </a:solidFill>
              </a:rPr>
              <a:t>key</a:t>
            </a:r>
            <a:r>
              <a:rPr lang="zh-CN" altLang="en-US" dirty="0">
                <a:solidFill>
                  <a:srgbClr val="FF0000"/>
                </a:solidFill>
              </a:rPr>
              <a:t>）</a:t>
            </a:r>
            <a:endParaRPr lang="zh-CN" altLang="en-US" dirty="0">
              <a:solidFill>
                <a:srgbClr val="FF0000"/>
              </a:solidFill>
            </a:endParaRPr>
          </a:p>
          <a:p>
            <a:pPr marL="914400" lvl="2" indent="0">
              <a:buNone/>
            </a:pPr>
            <a:r>
              <a:rPr lang="zh-CN" altLang="en-US" sz="2800" i="0" dirty="0">
                <a:solidFill>
                  <a:srgbClr val="C00000"/>
                </a:solidFill>
                <a:cs typeface="Times New Roman" panose="02020603050405020304" charset="0"/>
              </a:rPr>
              <a:t>查找算法流程</a:t>
            </a:r>
            <a:endParaRPr lang="zh-CN" altLang="en-US" sz="2800" i="0" dirty="0">
              <a:solidFill>
                <a:srgbClr val="C00000"/>
              </a:solidFill>
              <a:cs typeface="Times New Roman" panose="02020603050405020304" charset="0"/>
            </a:endParaRPr>
          </a:p>
          <a:p>
            <a:pPr marL="914400" lvl="2" indent="0">
              <a:buNone/>
            </a:pPr>
            <a:r>
              <a:rPr lang="zh-CN" altLang="en-US" sz="2800" i="0" dirty="0">
                <a:solidFill>
                  <a:srgbClr val="C00000"/>
                </a:solidFill>
                <a:cs typeface="Times New Roman" panose="02020603050405020304" charset="0"/>
              </a:rPr>
              <a:t>流程存在的问题</a:t>
            </a:r>
            <a:endParaRPr lang="zh-CN" altLang="en-US" sz="2800" i="0" dirty="0">
              <a:solidFill>
                <a:srgbClr val="C00000"/>
              </a:solidFill>
              <a:cs typeface="Times New Roman" panose="02020603050405020304" charset="0"/>
            </a:endParaRPr>
          </a:p>
          <a:p>
            <a:pPr lvl="2">
              <a:buNone/>
            </a:pPr>
            <a:r>
              <a:rPr lang="zh-CN" altLang="en-US" sz="2800" i="0" dirty="0">
                <a:solidFill>
                  <a:srgbClr val="C00000"/>
                </a:solidFill>
                <a:cs typeface="Times New Roman" panose="02020603050405020304" charset="0"/>
              </a:rPr>
              <a:t>   动态查找表，在查找不成功时要将结点插入到相应位置。此流程在查找不成功时只返回空指针，无法确定插入位置。</a:t>
            </a:r>
            <a:endParaRPr lang="zh-CN" altLang="en-US" sz="2800" i="0" dirty="0">
              <a:solidFill>
                <a:srgbClr val="C00000"/>
              </a:solidFill>
              <a:cs typeface="Times New Roman" panose="02020603050405020304" charset="0"/>
            </a:endParaRPr>
          </a:p>
          <a:p>
            <a:pPr marL="914400" lvl="2" indent="0">
              <a:buNone/>
            </a:pPr>
            <a:r>
              <a:rPr lang="zh-CN" altLang="en-US" sz="2800" i="0" dirty="0">
                <a:solidFill>
                  <a:srgbClr val="C00000"/>
                </a:solidFill>
                <a:cs typeface="Times New Roman" panose="02020603050405020304" charset="0"/>
              </a:rPr>
              <a:t>改进流程</a:t>
            </a:r>
            <a:endParaRPr lang="zh-CN" altLang="en-US" sz="2800" i="0" dirty="0">
              <a:solidFill>
                <a:srgbClr val="C00000"/>
              </a:solidFill>
              <a:cs typeface="Times New Roman" panose="02020603050405020304" charset="0"/>
            </a:endParaRPr>
          </a:p>
          <a:p>
            <a:pPr marL="914400" lvl="2" indent="0">
              <a:buNone/>
            </a:pPr>
            <a:r>
              <a:rPr lang="zh-CN" altLang="en-US" sz="2800" i="0" dirty="0">
                <a:solidFill>
                  <a:srgbClr val="C00000"/>
                </a:solidFill>
                <a:cs typeface="Times New Roman" panose="02020603050405020304" charset="0"/>
              </a:rPr>
              <a:t>BTree SearchDSTable（ DT ，f, key）</a:t>
            </a:r>
            <a:endParaRPr lang="zh-CN" altLang="en-US" sz="2800" i="0" dirty="0">
              <a:solidFill>
                <a:srgbClr val="C00000"/>
              </a:solidFill>
              <a:cs typeface="Times New Roman" panose="02020603050405020304" charset="0"/>
            </a:endParaRPr>
          </a:p>
        </p:txBody>
      </p:sp>
      <p:sp>
        <p:nvSpPr>
          <p:cNvPr id="34820" name="流程图: 可选过程 34819"/>
          <p:cNvSpPr/>
          <p:nvPr/>
        </p:nvSpPr>
        <p:spPr>
          <a:xfrm>
            <a:off x="3779838" y="188913"/>
            <a:ext cx="1223962" cy="503237"/>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000" dirty="0">
                <a:solidFill>
                  <a:srgbClr val="0000FF"/>
                </a:solidFill>
                <a:latin typeface="Arial" panose="020B0604020202020204" pitchFamily="34" charset="0"/>
              </a:rPr>
              <a:t>开始</a:t>
            </a:r>
            <a:endParaRPr lang="zh-CN" altLang="en-US" sz="2000" dirty="0">
              <a:solidFill>
                <a:srgbClr val="0000FF"/>
              </a:solidFill>
              <a:latin typeface="Arial" panose="020B0604020202020204" pitchFamily="34" charset="0"/>
            </a:endParaRPr>
          </a:p>
        </p:txBody>
      </p:sp>
      <p:sp>
        <p:nvSpPr>
          <p:cNvPr id="34821" name="流程图: 过程 34820"/>
          <p:cNvSpPr/>
          <p:nvPr/>
        </p:nvSpPr>
        <p:spPr>
          <a:xfrm>
            <a:off x="684213" y="4724400"/>
            <a:ext cx="2232025" cy="576263"/>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DT=</a:t>
            </a:r>
            <a:r>
              <a:rPr lang="en-US" altLang="zh-CN" sz="2000" err="1">
                <a:solidFill>
                  <a:srgbClr val="0000FF"/>
                </a:solidFill>
                <a:latin typeface="Arial" panose="020B0604020202020204" pitchFamily="34" charset="0"/>
              </a:rPr>
              <a:t>DT</a:t>
            </a:r>
            <a:r>
              <a:rPr lang="en-US" altLang="zh-CN" sz="2000">
                <a:solidFill>
                  <a:srgbClr val="0000FF"/>
                </a:solidFill>
                <a:latin typeface="Arial" panose="020B0604020202020204" pitchFamily="34" charset="0"/>
              </a:rPr>
              <a:t>-&gt;</a:t>
            </a:r>
            <a:r>
              <a:rPr lang="en-US" altLang="zh-CN" sz="2000" err="1">
                <a:solidFill>
                  <a:srgbClr val="0000FF"/>
                </a:solidFill>
                <a:latin typeface="Arial" panose="020B0604020202020204" pitchFamily="34" charset="0"/>
              </a:rPr>
              <a:t>Lchild</a:t>
            </a:r>
            <a:endParaRPr lang="en-US" altLang="zh-CN" sz="2000">
              <a:solidFill>
                <a:srgbClr val="0000FF"/>
              </a:solidFill>
              <a:latin typeface="Arial" panose="020B0604020202020204" pitchFamily="34" charset="0"/>
            </a:endParaRPr>
          </a:p>
        </p:txBody>
      </p:sp>
      <p:sp>
        <p:nvSpPr>
          <p:cNvPr id="34822" name="流程图: 决策 34821"/>
          <p:cNvSpPr/>
          <p:nvPr/>
        </p:nvSpPr>
        <p:spPr>
          <a:xfrm>
            <a:off x="2916238" y="1052513"/>
            <a:ext cx="2951162" cy="719137"/>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DT==NULL</a:t>
            </a:r>
            <a:r>
              <a:rPr lang="zh-CN" altLang="en-US" sz="2000" dirty="0">
                <a:solidFill>
                  <a:srgbClr val="0000FF"/>
                </a:solidFill>
                <a:latin typeface="Arial" panose="020B0604020202020204" pitchFamily="34" charset="0"/>
              </a:rPr>
              <a:t>？</a:t>
            </a:r>
            <a:endParaRPr lang="zh-CN" altLang="en-US" sz="2000" dirty="0">
              <a:solidFill>
                <a:srgbClr val="0000FF"/>
              </a:solidFill>
              <a:latin typeface="Arial" panose="020B0604020202020204" pitchFamily="34" charset="0"/>
            </a:endParaRPr>
          </a:p>
        </p:txBody>
      </p:sp>
      <p:sp>
        <p:nvSpPr>
          <p:cNvPr id="34823" name="流程图: 决策 34822"/>
          <p:cNvSpPr/>
          <p:nvPr/>
        </p:nvSpPr>
        <p:spPr>
          <a:xfrm>
            <a:off x="2843213" y="2133600"/>
            <a:ext cx="3095625" cy="8636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Key==DT-&gt;</a:t>
            </a:r>
            <a:r>
              <a:rPr lang="en-US" altLang="zh-CN" sz="2000" err="1">
                <a:solidFill>
                  <a:srgbClr val="0000FF"/>
                </a:solidFill>
                <a:latin typeface="Arial" panose="020B0604020202020204" pitchFamily="34" charset="0"/>
              </a:rPr>
              <a:t>data.key</a:t>
            </a:r>
            <a:r>
              <a:rPr lang="en-US" altLang="zh-CN" sz="2000">
                <a:solidFill>
                  <a:srgbClr val="0000FF"/>
                </a:solidFill>
                <a:latin typeface="Arial" panose="020B0604020202020204" pitchFamily="34" charset="0"/>
              </a:rPr>
              <a:t>?</a:t>
            </a:r>
            <a:endParaRPr lang="en-US" altLang="zh-CN" sz="2000">
              <a:solidFill>
                <a:srgbClr val="0000FF"/>
              </a:solidFill>
              <a:latin typeface="Arial" panose="020B0604020202020204" pitchFamily="34" charset="0"/>
            </a:endParaRPr>
          </a:p>
        </p:txBody>
      </p:sp>
      <p:sp>
        <p:nvSpPr>
          <p:cNvPr id="34824" name="流程图: 决策 34823"/>
          <p:cNvSpPr/>
          <p:nvPr/>
        </p:nvSpPr>
        <p:spPr>
          <a:xfrm>
            <a:off x="2916238" y="3429000"/>
            <a:ext cx="2951162" cy="8636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Key&lt;DT-&gt;</a:t>
            </a:r>
            <a:r>
              <a:rPr lang="en-US" altLang="zh-CN" sz="2000" err="1">
                <a:solidFill>
                  <a:srgbClr val="0000FF"/>
                </a:solidFill>
                <a:latin typeface="Arial" panose="020B0604020202020204" pitchFamily="34" charset="0"/>
              </a:rPr>
              <a:t>data.key</a:t>
            </a:r>
            <a:r>
              <a:rPr lang="en-US" altLang="zh-CN" sz="2000">
                <a:solidFill>
                  <a:srgbClr val="0000FF"/>
                </a:solidFill>
                <a:latin typeface="Arial" panose="020B0604020202020204" pitchFamily="34" charset="0"/>
              </a:rPr>
              <a:t>?</a:t>
            </a:r>
            <a:endParaRPr lang="en-US" altLang="zh-CN" sz="2000">
              <a:solidFill>
                <a:srgbClr val="0000FF"/>
              </a:solidFill>
              <a:latin typeface="Arial" panose="020B0604020202020204" pitchFamily="34" charset="0"/>
            </a:endParaRPr>
          </a:p>
        </p:txBody>
      </p:sp>
      <p:sp>
        <p:nvSpPr>
          <p:cNvPr id="34825" name="流程图: 可选过程 34824"/>
          <p:cNvSpPr/>
          <p:nvPr/>
        </p:nvSpPr>
        <p:spPr>
          <a:xfrm>
            <a:off x="3851275" y="6021388"/>
            <a:ext cx="1223963" cy="503237"/>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000" dirty="0">
                <a:solidFill>
                  <a:srgbClr val="0000FF"/>
                </a:solidFill>
                <a:latin typeface="Arial" panose="020B0604020202020204" pitchFamily="34" charset="0"/>
              </a:rPr>
              <a:t>结束</a:t>
            </a:r>
            <a:endParaRPr lang="zh-CN" altLang="en-US" sz="2000" dirty="0">
              <a:solidFill>
                <a:srgbClr val="0000FF"/>
              </a:solidFill>
              <a:latin typeface="Arial" panose="020B0604020202020204" pitchFamily="34" charset="0"/>
            </a:endParaRPr>
          </a:p>
        </p:txBody>
      </p:sp>
      <p:sp>
        <p:nvSpPr>
          <p:cNvPr id="34826" name="流程图: 过程 34825"/>
          <p:cNvSpPr/>
          <p:nvPr/>
        </p:nvSpPr>
        <p:spPr>
          <a:xfrm>
            <a:off x="3276600" y="4724400"/>
            <a:ext cx="2232025" cy="576263"/>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DT=</a:t>
            </a:r>
            <a:r>
              <a:rPr lang="en-US" altLang="zh-CN" sz="2000" err="1">
                <a:solidFill>
                  <a:srgbClr val="0000FF"/>
                </a:solidFill>
                <a:latin typeface="Arial" panose="020B0604020202020204" pitchFamily="34" charset="0"/>
              </a:rPr>
              <a:t>DT</a:t>
            </a:r>
            <a:r>
              <a:rPr lang="en-US" altLang="zh-CN" sz="2000">
                <a:solidFill>
                  <a:srgbClr val="0000FF"/>
                </a:solidFill>
                <a:latin typeface="Arial" panose="020B0604020202020204" pitchFamily="34" charset="0"/>
              </a:rPr>
              <a:t>-&gt;</a:t>
            </a:r>
            <a:r>
              <a:rPr lang="en-US" altLang="zh-CN" sz="2000" err="1">
                <a:solidFill>
                  <a:srgbClr val="0000FF"/>
                </a:solidFill>
                <a:latin typeface="Arial" panose="020B0604020202020204" pitchFamily="34" charset="0"/>
              </a:rPr>
              <a:t>Rchild</a:t>
            </a:r>
            <a:endParaRPr lang="en-US" altLang="zh-CN" sz="2000">
              <a:solidFill>
                <a:srgbClr val="0000FF"/>
              </a:solidFill>
              <a:latin typeface="Arial" panose="020B0604020202020204" pitchFamily="34" charset="0"/>
            </a:endParaRPr>
          </a:p>
        </p:txBody>
      </p:sp>
      <p:cxnSp>
        <p:nvCxnSpPr>
          <p:cNvPr id="34827" name="直接箭头连接符 34826"/>
          <p:cNvCxnSpPr>
            <a:stCxn id="34820" idx="2"/>
            <a:endCxn id="34822" idx="0"/>
          </p:cNvCxnSpPr>
          <p:nvPr/>
        </p:nvCxnSpPr>
        <p:spPr>
          <a:xfrm rot="5400000">
            <a:off x="4211638" y="871538"/>
            <a:ext cx="360362" cy="0"/>
          </a:xfrm>
          <a:prstGeom prst="straightConnector1">
            <a:avLst/>
          </a:prstGeom>
          <a:ln w="38100" cap="flat" cmpd="sng">
            <a:solidFill>
              <a:srgbClr val="0000FF"/>
            </a:solidFill>
            <a:prstDash val="solid"/>
            <a:headEnd type="none" w="med" len="med"/>
            <a:tailEnd type="stealth" w="med" len="med"/>
          </a:ln>
        </p:spPr>
      </p:cxnSp>
      <p:cxnSp>
        <p:nvCxnSpPr>
          <p:cNvPr id="34828" name="肘形连接符 34827"/>
          <p:cNvCxnSpPr>
            <a:stCxn id="34822" idx="2"/>
            <a:endCxn id="34823" idx="0"/>
          </p:cNvCxnSpPr>
          <p:nvPr/>
        </p:nvCxnSpPr>
        <p:spPr>
          <a:xfrm rot="5400000">
            <a:off x="4210050" y="1951038"/>
            <a:ext cx="361950" cy="1587"/>
          </a:xfrm>
          <a:prstGeom prst="bentConnector3">
            <a:avLst>
              <a:gd name="adj1" fmla="val 49560"/>
            </a:avLst>
          </a:prstGeom>
          <a:ln w="38100" cap="flat" cmpd="sng">
            <a:solidFill>
              <a:srgbClr val="0000FF"/>
            </a:solidFill>
            <a:prstDash val="solid"/>
            <a:miter/>
            <a:headEnd type="none" w="med" len="med"/>
            <a:tailEnd type="stealth" w="med" len="med"/>
          </a:ln>
        </p:spPr>
      </p:cxnSp>
      <p:cxnSp>
        <p:nvCxnSpPr>
          <p:cNvPr id="34829" name="肘形连接符 34828"/>
          <p:cNvCxnSpPr>
            <a:stCxn id="34823" idx="2"/>
            <a:endCxn id="34824" idx="0"/>
          </p:cNvCxnSpPr>
          <p:nvPr/>
        </p:nvCxnSpPr>
        <p:spPr>
          <a:xfrm rot="-5400000" flipH="1">
            <a:off x="4175125" y="3211513"/>
            <a:ext cx="431800" cy="1587"/>
          </a:xfrm>
          <a:prstGeom prst="bentConnector3">
            <a:avLst>
              <a:gd name="adj1" fmla="val 50000"/>
            </a:avLst>
          </a:prstGeom>
          <a:ln w="38100" cap="flat" cmpd="sng">
            <a:solidFill>
              <a:srgbClr val="0000FF"/>
            </a:solidFill>
            <a:prstDash val="solid"/>
            <a:miter/>
            <a:headEnd type="none" w="med" len="med"/>
            <a:tailEnd type="stealth" w="med" len="med"/>
          </a:ln>
        </p:spPr>
      </p:cxnSp>
      <p:cxnSp>
        <p:nvCxnSpPr>
          <p:cNvPr id="34830" name="肘形连接符 34829"/>
          <p:cNvCxnSpPr>
            <a:stCxn id="34824" idx="1"/>
            <a:endCxn id="34821" idx="0"/>
          </p:cNvCxnSpPr>
          <p:nvPr/>
        </p:nvCxnSpPr>
        <p:spPr>
          <a:xfrm rot="-10800000" flipV="1">
            <a:off x="1800225" y="3860800"/>
            <a:ext cx="1116013" cy="863600"/>
          </a:xfrm>
          <a:prstGeom prst="bentConnector2">
            <a:avLst/>
          </a:prstGeom>
          <a:ln w="38100" cap="flat" cmpd="sng">
            <a:solidFill>
              <a:srgbClr val="0000FF"/>
            </a:solidFill>
            <a:prstDash val="solid"/>
            <a:miter/>
            <a:headEnd type="none" w="med" len="med"/>
            <a:tailEnd type="stealth" w="med" len="med"/>
          </a:ln>
        </p:spPr>
      </p:cxnSp>
      <p:cxnSp>
        <p:nvCxnSpPr>
          <p:cNvPr id="34831" name="直接箭头连接符 34830"/>
          <p:cNvCxnSpPr>
            <a:stCxn id="34824" idx="2"/>
            <a:endCxn id="34826" idx="0"/>
          </p:cNvCxnSpPr>
          <p:nvPr/>
        </p:nvCxnSpPr>
        <p:spPr>
          <a:xfrm rot="5400000">
            <a:off x="4176713" y="4508500"/>
            <a:ext cx="431800" cy="0"/>
          </a:xfrm>
          <a:prstGeom prst="straightConnector1">
            <a:avLst/>
          </a:prstGeom>
          <a:ln w="38100" cap="flat" cmpd="sng">
            <a:solidFill>
              <a:srgbClr val="0000FF"/>
            </a:solidFill>
            <a:prstDash val="solid"/>
            <a:headEnd type="none" w="med" len="med"/>
            <a:tailEnd type="stealth" w="med" len="med"/>
          </a:ln>
        </p:spPr>
      </p:cxnSp>
      <p:cxnSp>
        <p:nvCxnSpPr>
          <p:cNvPr id="34832" name="肘形连接符 34831"/>
          <p:cNvCxnSpPr>
            <a:stCxn id="34821" idx="2"/>
            <a:endCxn id="34822" idx="0"/>
          </p:cNvCxnSpPr>
          <p:nvPr/>
        </p:nvCxnSpPr>
        <p:spPr>
          <a:xfrm rot="5400000" flipH="1" flipV="1">
            <a:off x="971550" y="1879600"/>
            <a:ext cx="4248150" cy="2592388"/>
          </a:xfrm>
          <a:prstGeom prst="bentConnector5">
            <a:avLst>
              <a:gd name="adj1" fmla="val -5343"/>
              <a:gd name="adj2" fmla="val -55361"/>
              <a:gd name="adj3" fmla="val 105380"/>
            </a:avLst>
          </a:prstGeom>
          <a:ln w="38100" cap="flat" cmpd="sng">
            <a:solidFill>
              <a:srgbClr val="0000FF"/>
            </a:solidFill>
            <a:prstDash val="solid"/>
            <a:miter/>
            <a:headEnd type="none" w="med" len="med"/>
            <a:tailEnd type="stealth" w="med" len="med"/>
          </a:ln>
        </p:spPr>
      </p:cxnSp>
      <p:cxnSp>
        <p:nvCxnSpPr>
          <p:cNvPr id="34833" name="肘形连接符 34832"/>
          <p:cNvCxnSpPr>
            <a:stCxn id="34826" idx="2"/>
            <a:endCxn id="34822" idx="0"/>
          </p:cNvCxnSpPr>
          <p:nvPr/>
        </p:nvCxnSpPr>
        <p:spPr>
          <a:xfrm rot="5400000" flipH="1" flipV="1">
            <a:off x="2268538" y="3175000"/>
            <a:ext cx="4248150" cy="1588"/>
          </a:xfrm>
          <a:prstGeom prst="bentConnector5">
            <a:avLst>
              <a:gd name="adj1" fmla="val -5343"/>
              <a:gd name="adj2" fmla="val -254800000"/>
              <a:gd name="adj3" fmla="val 105380"/>
            </a:avLst>
          </a:prstGeom>
          <a:ln w="38100" cap="flat" cmpd="sng">
            <a:solidFill>
              <a:srgbClr val="0000FF"/>
            </a:solidFill>
            <a:prstDash val="solid"/>
            <a:miter/>
            <a:headEnd type="none" w="med" len="med"/>
            <a:tailEnd type="stealth" w="med" len="med"/>
          </a:ln>
        </p:spPr>
      </p:cxnSp>
      <p:sp>
        <p:nvSpPr>
          <p:cNvPr id="34834" name="文本框 34833"/>
          <p:cNvSpPr txBox="1"/>
          <p:nvPr/>
        </p:nvSpPr>
        <p:spPr>
          <a:xfrm>
            <a:off x="6227763" y="981075"/>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sp>
        <p:nvSpPr>
          <p:cNvPr id="34835" name="文本框 34834"/>
          <p:cNvSpPr txBox="1"/>
          <p:nvPr/>
        </p:nvSpPr>
        <p:spPr>
          <a:xfrm>
            <a:off x="4643438" y="1773238"/>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34836" name="文本框 34835"/>
          <p:cNvSpPr txBox="1"/>
          <p:nvPr/>
        </p:nvSpPr>
        <p:spPr>
          <a:xfrm>
            <a:off x="4643438" y="2997200"/>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34837" name="文本框 34836"/>
          <p:cNvSpPr txBox="1"/>
          <p:nvPr/>
        </p:nvSpPr>
        <p:spPr>
          <a:xfrm>
            <a:off x="2339975" y="3429000"/>
            <a:ext cx="360363"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sp>
        <p:nvSpPr>
          <p:cNvPr id="34838" name="文本框 34837"/>
          <p:cNvSpPr txBox="1"/>
          <p:nvPr/>
        </p:nvSpPr>
        <p:spPr>
          <a:xfrm>
            <a:off x="4500563" y="4292600"/>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34839" name="流程图: 过程 34838"/>
          <p:cNvSpPr/>
          <p:nvPr/>
        </p:nvSpPr>
        <p:spPr>
          <a:xfrm>
            <a:off x="6372225" y="3500438"/>
            <a:ext cx="2232025" cy="576262"/>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return  DT</a:t>
            </a:r>
            <a:endParaRPr lang="en-US" altLang="zh-CN" sz="2000">
              <a:solidFill>
                <a:srgbClr val="0000FF"/>
              </a:solidFill>
              <a:latin typeface="Arial" panose="020B0604020202020204" pitchFamily="34" charset="0"/>
            </a:endParaRPr>
          </a:p>
        </p:txBody>
      </p:sp>
      <p:cxnSp>
        <p:nvCxnSpPr>
          <p:cNvPr id="34840" name="肘形连接符 34839"/>
          <p:cNvCxnSpPr>
            <a:stCxn id="34822" idx="3"/>
            <a:endCxn id="34839" idx="0"/>
          </p:cNvCxnSpPr>
          <p:nvPr/>
        </p:nvCxnSpPr>
        <p:spPr>
          <a:xfrm>
            <a:off x="5867400" y="1412875"/>
            <a:ext cx="1620838" cy="2087563"/>
          </a:xfrm>
          <a:prstGeom prst="bentConnector2">
            <a:avLst/>
          </a:prstGeom>
          <a:ln w="38100" cap="flat" cmpd="sng">
            <a:solidFill>
              <a:srgbClr val="0000FF"/>
            </a:solidFill>
            <a:prstDash val="solid"/>
            <a:miter/>
            <a:headEnd type="none" w="med" len="med"/>
            <a:tailEnd type="stealth" w="med" len="med"/>
          </a:ln>
        </p:spPr>
      </p:cxnSp>
      <p:cxnSp>
        <p:nvCxnSpPr>
          <p:cNvPr id="34841" name="肘形连接符 34840"/>
          <p:cNvCxnSpPr>
            <a:stCxn id="34823" idx="3"/>
            <a:endCxn id="34839" idx="0"/>
          </p:cNvCxnSpPr>
          <p:nvPr/>
        </p:nvCxnSpPr>
        <p:spPr>
          <a:xfrm>
            <a:off x="5938838" y="2565400"/>
            <a:ext cx="1549400" cy="935038"/>
          </a:xfrm>
          <a:prstGeom prst="bentConnector2">
            <a:avLst/>
          </a:prstGeom>
          <a:ln w="38100" cap="flat" cmpd="sng">
            <a:solidFill>
              <a:srgbClr val="0000FF"/>
            </a:solidFill>
            <a:prstDash val="solid"/>
            <a:miter/>
            <a:headEnd type="none" w="med" len="med"/>
            <a:tailEnd type="stealth" w="med" len="med"/>
          </a:ln>
        </p:spPr>
      </p:cxnSp>
      <p:sp>
        <p:nvSpPr>
          <p:cNvPr id="34842" name="文本框 34841"/>
          <p:cNvSpPr txBox="1"/>
          <p:nvPr/>
        </p:nvSpPr>
        <p:spPr>
          <a:xfrm>
            <a:off x="6300788" y="2205038"/>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cxnSp>
        <p:nvCxnSpPr>
          <p:cNvPr id="34843" name="肘形连接符 34842"/>
          <p:cNvCxnSpPr>
            <a:stCxn id="34839" idx="2"/>
            <a:endCxn id="34825" idx="0"/>
          </p:cNvCxnSpPr>
          <p:nvPr/>
        </p:nvCxnSpPr>
        <p:spPr>
          <a:xfrm rot="5400000">
            <a:off x="5003800" y="3536950"/>
            <a:ext cx="1944688" cy="3024188"/>
          </a:xfrm>
          <a:prstGeom prst="bentConnector3">
            <a:avLst>
              <a:gd name="adj1" fmla="val 83833"/>
            </a:avLst>
          </a:prstGeom>
          <a:ln w="38100" cap="flat" cmpd="sng">
            <a:solidFill>
              <a:srgbClr val="0000FF"/>
            </a:solidFill>
            <a:prstDash val="solid"/>
            <a:miter/>
            <a:headEnd type="none" w="med" len="med"/>
            <a:tailEnd type="stealth"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8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8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48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83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8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48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82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8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48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484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483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483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48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48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48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4820"/>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34821"/>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482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4823"/>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4824"/>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3482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34826"/>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34827"/>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4828"/>
                                        </p:tgtEl>
                                        <p:attrNameLst>
                                          <p:attrName>style.visibility</p:attrName>
                                        </p:attrNameLst>
                                      </p:cBhvr>
                                      <p:to>
                                        <p:strVal val="hidden"/>
                                      </p:to>
                                    </p:set>
                                  </p:childTnLst>
                                </p:cTn>
                              </p:par>
                              <p:par>
                                <p:cTn id="119" presetID="1" presetClass="exit" presetSubtype="0" fill="hold" nodeType="withEffect">
                                  <p:stCondLst>
                                    <p:cond delay="0"/>
                                  </p:stCondLst>
                                  <p:childTnLst>
                                    <p:set>
                                      <p:cBhvr>
                                        <p:cTn id="120" dur="1" fill="hold">
                                          <p:stCondLst>
                                            <p:cond delay="0"/>
                                          </p:stCondLst>
                                        </p:cTn>
                                        <p:tgtEl>
                                          <p:spTgt spid="34829"/>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34830"/>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34831"/>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34832"/>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34833"/>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34834"/>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3483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3483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3483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4838"/>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4839"/>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3484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34841"/>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3484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48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ldLvl="0" animBg="1"/>
      <p:bldP spid="34820" grpId="1" bldLvl="0" animBg="1"/>
      <p:bldP spid="34821" grpId="0" bldLvl="0" animBg="1"/>
      <p:bldP spid="34821" grpId="1" bldLvl="0" animBg="1"/>
      <p:bldP spid="34822" grpId="0" bldLvl="0" animBg="1"/>
      <p:bldP spid="34822" grpId="1" bldLvl="0" animBg="1"/>
      <p:bldP spid="34823" grpId="0" bldLvl="0" animBg="1"/>
      <p:bldP spid="34823" grpId="1" bldLvl="0" animBg="1"/>
      <p:bldP spid="34824" grpId="0" bldLvl="0" animBg="1"/>
      <p:bldP spid="34824" grpId="1" bldLvl="0" animBg="1"/>
      <p:bldP spid="34825" grpId="0" bldLvl="0" animBg="1"/>
      <p:bldP spid="34825" grpId="1" bldLvl="0" animBg="1"/>
      <p:bldP spid="34826" grpId="0" bldLvl="0" animBg="1"/>
      <p:bldP spid="34826" grpId="1" bldLvl="0" animBg="1"/>
      <p:bldP spid="34834" grpId="0"/>
      <p:bldP spid="34834" grpId="1"/>
      <p:bldP spid="34835" grpId="0"/>
      <p:bldP spid="34835" grpId="1"/>
      <p:bldP spid="34836" grpId="0"/>
      <p:bldP spid="34836" grpId="1"/>
      <p:bldP spid="34837" grpId="0"/>
      <p:bldP spid="34837" grpId="1"/>
      <p:bldP spid="34838" grpId="0"/>
      <p:bldP spid="34838" grpId="1"/>
      <p:bldP spid="34839" grpId="0" bldLvl="0" animBg="1"/>
      <p:bldP spid="34839" grpId="1" bldLvl="0" animBg="1"/>
      <p:bldP spid="34842" grpId="0"/>
      <p:bldP spid="3484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3" name="文本占位符 35842"/>
          <p:cNvSpPr>
            <a:spLocks noGrp="1"/>
          </p:cNvSpPr>
          <p:nvPr>
            <p:ph type="body" idx="1"/>
          </p:nvPr>
        </p:nvSpPr>
        <p:spPr/>
        <p:txBody>
          <a:bodyPr/>
          <a:p>
            <a:endParaRPr dirty="0"/>
          </a:p>
        </p:txBody>
      </p:sp>
      <p:sp>
        <p:nvSpPr>
          <p:cNvPr id="35844" name="流程图: 可选过程 35843"/>
          <p:cNvSpPr/>
          <p:nvPr/>
        </p:nvSpPr>
        <p:spPr>
          <a:xfrm>
            <a:off x="3779838" y="0"/>
            <a:ext cx="1223962" cy="503238"/>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000" dirty="0">
                <a:solidFill>
                  <a:srgbClr val="0000FF"/>
                </a:solidFill>
                <a:latin typeface="Arial" panose="020B0604020202020204" pitchFamily="34" charset="0"/>
              </a:rPr>
              <a:t>开始</a:t>
            </a:r>
            <a:endParaRPr lang="zh-CN" altLang="en-US" sz="2000" dirty="0">
              <a:solidFill>
                <a:srgbClr val="0000FF"/>
              </a:solidFill>
              <a:latin typeface="Arial" panose="020B0604020202020204" pitchFamily="34" charset="0"/>
            </a:endParaRPr>
          </a:p>
        </p:txBody>
      </p:sp>
      <p:sp>
        <p:nvSpPr>
          <p:cNvPr id="35845" name="流程图: 过程 35844"/>
          <p:cNvSpPr/>
          <p:nvPr/>
        </p:nvSpPr>
        <p:spPr>
          <a:xfrm>
            <a:off x="682625" y="4149725"/>
            <a:ext cx="2232025" cy="719138"/>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f=DT</a:t>
            </a:r>
            <a:endParaRPr lang="en-US" altLang="zh-CN" sz="2000">
              <a:solidFill>
                <a:srgbClr val="0000FF"/>
              </a:solidFill>
              <a:latin typeface="Arial" panose="020B0604020202020204" pitchFamily="34" charset="0"/>
            </a:endParaRPr>
          </a:p>
          <a:p>
            <a:pPr algn="ctr">
              <a:spcBef>
                <a:spcPct val="0"/>
              </a:spcBef>
            </a:pPr>
            <a:r>
              <a:rPr lang="en-US" altLang="zh-CN" sz="2000">
                <a:solidFill>
                  <a:srgbClr val="0000FF"/>
                </a:solidFill>
                <a:latin typeface="Arial" panose="020B0604020202020204" pitchFamily="34" charset="0"/>
              </a:rPr>
              <a:t>DT=</a:t>
            </a:r>
            <a:r>
              <a:rPr lang="en-US" altLang="zh-CN" sz="2000" err="1">
                <a:solidFill>
                  <a:srgbClr val="0000FF"/>
                </a:solidFill>
                <a:latin typeface="Arial" panose="020B0604020202020204" pitchFamily="34" charset="0"/>
              </a:rPr>
              <a:t>DT</a:t>
            </a:r>
            <a:r>
              <a:rPr lang="en-US" altLang="zh-CN" sz="2000">
                <a:solidFill>
                  <a:srgbClr val="0000FF"/>
                </a:solidFill>
                <a:latin typeface="Arial" panose="020B0604020202020204" pitchFamily="34" charset="0"/>
              </a:rPr>
              <a:t>-&gt;</a:t>
            </a:r>
            <a:r>
              <a:rPr lang="en-US" altLang="zh-CN" sz="2000" err="1">
                <a:solidFill>
                  <a:srgbClr val="0000FF"/>
                </a:solidFill>
                <a:latin typeface="Arial" panose="020B0604020202020204" pitchFamily="34" charset="0"/>
              </a:rPr>
              <a:t>Lchild</a:t>
            </a:r>
            <a:endParaRPr lang="en-US" altLang="zh-CN" sz="2000">
              <a:solidFill>
                <a:srgbClr val="0000FF"/>
              </a:solidFill>
              <a:latin typeface="Arial" panose="020B0604020202020204" pitchFamily="34" charset="0"/>
            </a:endParaRPr>
          </a:p>
        </p:txBody>
      </p:sp>
      <p:sp>
        <p:nvSpPr>
          <p:cNvPr id="35846" name="流程图: 决策 35845"/>
          <p:cNvSpPr/>
          <p:nvPr/>
        </p:nvSpPr>
        <p:spPr>
          <a:xfrm>
            <a:off x="3419475" y="1412875"/>
            <a:ext cx="1944688" cy="504825"/>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DT==NULL</a:t>
            </a:r>
            <a:r>
              <a:rPr lang="zh-CN" altLang="en-US" sz="2000" dirty="0">
                <a:solidFill>
                  <a:srgbClr val="0000FF"/>
                </a:solidFill>
                <a:latin typeface="Arial" panose="020B0604020202020204" pitchFamily="34" charset="0"/>
              </a:rPr>
              <a:t>？</a:t>
            </a:r>
            <a:endParaRPr lang="zh-CN" altLang="en-US" sz="2000" dirty="0">
              <a:solidFill>
                <a:srgbClr val="0000FF"/>
              </a:solidFill>
              <a:latin typeface="Arial" panose="020B0604020202020204" pitchFamily="34" charset="0"/>
            </a:endParaRPr>
          </a:p>
        </p:txBody>
      </p:sp>
      <p:sp>
        <p:nvSpPr>
          <p:cNvPr id="35847" name="流程图: 决策 35846"/>
          <p:cNvSpPr/>
          <p:nvPr/>
        </p:nvSpPr>
        <p:spPr>
          <a:xfrm>
            <a:off x="3059113" y="2205038"/>
            <a:ext cx="2665412" cy="503237"/>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Key==DT-&gt;</a:t>
            </a:r>
            <a:r>
              <a:rPr lang="en-US" altLang="zh-CN" sz="2000" err="1">
                <a:solidFill>
                  <a:srgbClr val="0000FF"/>
                </a:solidFill>
                <a:latin typeface="Arial" panose="020B0604020202020204" pitchFamily="34" charset="0"/>
              </a:rPr>
              <a:t>data.key</a:t>
            </a:r>
            <a:r>
              <a:rPr lang="en-US" altLang="zh-CN" sz="2000">
                <a:solidFill>
                  <a:srgbClr val="0000FF"/>
                </a:solidFill>
                <a:latin typeface="Arial" panose="020B0604020202020204" pitchFamily="34" charset="0"/>
              </a:rPr>
              <a:t>?</a:t>
            </a:r>
            <a:endParaRPr lang="en-US" altLang="zh-CN" sz="2000">
              <a:solidFill>
                <a:srgbClr val="0000FF"/>
              </a:solidFill>
              <a:latin typeface="Arial" panose="020B0604020202020204" pitchFamily="34" charset="0"/>
            </a:endParaRPr>
          </a:p>
        </p:txBody>
      </p:sp>
      <p:sp>
        <p:nvSpPr>
          <p:cNvPr id="35848" name="流程图: 决策 35847"/>
          <p:cNvSpPr/>
          <p:nvPr/>
        </p:nvSpPr>
        <p:spPr>
          <a:xfrm>
            <a:off x="3059113" y="3141663"/>
            <a:ext cx="2663825" cy="574675"/>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Key&lt;DT-&gt;</a:t>
            </a:r>
            <a:r>
              <a:rPr lang="en-US" altLang="zh-CN" sz="2000" err="1">
                <a:solidFill>
                  <a:srgbClr val="0000FF"/>
                </a:solidFill>
                <a:latin typeface="Arial" panose="020B0604020202020204" pitchFamily="34" charset="0"/>
              </a:rPr>
              <a:t>data.key</a:t>
            </a:r>
            <a:r>
              <a:rPr lang="en-US" altLang="zh-CN" sz="2000">
                <a:solidFill>
                  <a:srgbClr val="0000FF"/>
                </a:solidFill>
                <a:latin typeface="Arial" panose="020B0604020202020204" pitchFamily="34" charset="0"/>
              </a:rPr>
              <a:t>?</a:t>
            </a:r>
            <a:endParaRPr lang="en-US" altLang="zh-CN" sz="2000">
              <a:solidFill>
                <a:srgbClr val="0000FF"/>
              </a:solidFill>
              <a:latin typeface="Arial" panose="020B0604020202020204" pitchFamily="34" charset="0"/>
            </a:endParaRPr>
          </a:p>
        </p:txBody>
      </p:sp>
      <p:sp>
        <p:nvSpPr>
          <p:cNvPr id="35849" name="流程图: 可选过程 35848"/>
          <p:cNvSpPr/>
          <p:nvPr/>
        </p:nvSpPr>
        <p:spPr>
          <a:xfrm>
            <a:off x="3851275" y="6238875"/>
            <a:ext cx="1223963" cy="503238"/>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zh-CN" altLang="en-US" sz="2000" dirty="0">
                <a:solidFill>
                  <a:srgbClr val="0000FF"/>
                </a:solidFill>
                <a:latin typeface="Arial" panose="020B0604020202020204" pitchFamily="34" charset="0"/>
              </a:rPr>
              <a:t>结束</a:t>
            </a:r>
            <a:endParaRPr lang="zh-CN" altLang="en-US" sz="2000" dirty="0">
              <a:solidFill>
                <a:srgbClr val="0000FF"/>
              </a:solidFill>
              <a:latin typeface="Arial" panose="020B0604020202020204" pitchFamily="34" charset="0"/>
            </a:endParaRPr>
          </a:p>
        </p:txBody>
      </p:sp>
      <p:sp>
        <p:nvSpPr>
          <p:cNvPr id="35850" name="流程图: 过程 35849"/>
          <p:cNvSpPr/>
          <p:nvPr/>
        </p:nvSpPr>
        <p:spPr>
          <a:xfrm>
            <a:off x="3275013" y="4149725"/>
            <a:ext cx="2232025" cy="719138"/>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f=DT</a:t>
            </a:r>
            <a:endParaRPr lang="en-US" altLang="zh-CN" sz="2000">
              <a:solidFill>
                <a:srgbClr val="0000FF"/>
              </a:solidFill>
              <a:latin typeface="Arial" panose="020B0604020202020204" pitchFamily="34" charset="0"/>
            </a:endParaRPr>
          </a:p>
          <a:p>
            <a:pPr algn="ctr">
              <a:spcBef>
                <a:spcPct val="0"/>
              </a:spcBef>
            </a:pPr>
            <a:r>
              <a:rPr lang="en-US" altLang="zh-CN" sz="2000">
                <a:solidFill>
                  <a:srgbClr val="0000FF"/>
                </a:solidFill>
                <a:latin typeface="Arial" panose="020B0604020202020204" pitchFamily="34" charset="0"/>
              </a:rPr>
              <a:t>DT=</a:t>
            </a:r>
            <a:r>
              <a:rPr lang="en-US" altLang="zh-CN" sz="2000" err="1">
                <a:solidFill>
                  <a:srgbClr val="0000FF"/>
                </a:solidFill>
                <a:latin typeface="Arial" panose="020B0604020202020204" pitchFamily="34" charset="0"/>
              </a:rPr>
              <a:t>DT</a:t>
            </a:r>
            <a:r>
              <a:rPr lang="en-US" altLang="zh-CN" sz="2000">
                <a:solidFill>
                  <a:srgbClr val="0000FF"/>
                </a:solidFill>
                <a:latin typeface="Arial" panose="020B0604020202020204" pitchFamily="34" charset="0"/>
              </a:rPr>
              <a:t>-&gt;</a:t>
            </a:r>
            <a:r>
              <a:rPr lang="en-US" altLang="zh-CN" sz="2000" err="1">
                <a:solidFill>
                  <a:srgbClr val="0000FF"/>
                </a:solidFill>
                <a:latin typeface="Arial" panose="020B0604020202020204" pitchFamily="34" charset="0"/>
              </a:rPr>
              <a:t>Rchild</a:t>
            </a:r>
            <a:endParaRPr lang="en-US" altLang="zh-CN" sz="2000">
              <a:solidFill>
                <a:srgbClr val="0000FF"/>
              </a:solidFill>
              <a:latin typeface="Arial" panose="020B0604020202020204" pitchFamily="34" charset="0"/>
            </a:endParaRPr>
          </a:p>
        </p:txBody>
      </p:sp>
      <p:cxnSp>
        <p:nvCxnSpPr>
          <p:cNvPr id="35851" name="直接箭头连接符 35850"/>
          <p:cNvCxnSpPr>
            <a:stCxn id="35844" idx="2"/>
            <a:endCxn id="35866" idx="0"/>
          </p:cNvCxnSpPr>
          <p:nvPr/>
        </p:nvCxnSpPr>
        <p:spPr>
          <a:xfrm rot="5400000">
            <a:off x="4297363" y="596900"/>
            <a:ext cx="188912" cy="0"/>
          </a:xfrm>
          <a:prstGeom prst="straightConnector1">
            <a:avLst/>
          </a:prstGeom>
          <a:ln w="38100" cap="flat" cmpd="sng">
            <a:solidFill>
              <a:srgbClr val="0000FF"/>
            </a:solidFill>
            <a:prstDash val="solid"/>
            <a:headEnd type="none" w="med" len="med"/>
            <a:tailEnd type="stealth" w="med" len="med"/>
          </a:ln>
        </p:spPr>
      </p:cxnSp>
      <p:cxnSp>
        <p:nvCxnSpPr>
          <p:cNvPr id="35852" name="直接箭头连接符 35851"/>
          <p:cNvCxnSpPr>
            <a:stCxn id="35846" idx="2"/>
            <a:endCxn id="35847" idx="0"/>
          </p:cNvCxnSpPr>
          <p:nvPr/>
        </p:nvCxnSpPr>
        <p:spPr>
          <a:xfrm rot="5400000">
            <a:off x="4248150" y="2060575"/>
            <a:ext cx="287338" cy="0"/>
          </a:xfrm>
          <a:prstGeom prst="straightConnector1">
            <a:avLst/>
          </a:prstGeom>
          <a:ln w="38100" cap="flat" cmpd="sng">
            <a:solidFill>
              <a:srgbClr val="0000FF"/>
            </a:solidFill>
            <a:prstDash val="solid"/>
            <a:headEnd type="none" w="med" len="med"/>
            <a:tailEnd type="stealth" w="med" len="med"/>
          </a:ln>
        </p:spPr>
      </p:cxnSp>
      <p:cxnSp>
        <p:nvCxnSpPr>
          <p:cNvPr id="35853" name="肘形连接符 35852"/>
          <p:cNvCxnSpPr>
            <a:stCxn id="35847" idx="2"/>
            <a:endCxn id="35848" idx="0"/>
          </p:cNvCxnSpPr>
          <p:nvPr/>
        </p:nvCxnSpPr>
        <p:spPr>
          <a:xfrm rot="5400000">
            <a:off x="4175125" y="2924175"/>
            <a:ext cx="433388" cy="1588"/>
          </a:xfrm>
          <a:prstGeom prst="bentConnector3">
            <a:avLst>
              <a:gd name="adj1" fmla="val 49815"/>
            </a:avLst>
          </a:prstGeom>
          <a:ln w="38100" cap="flat" cmpd="sng">
            <a:solidFill>
              <a:srgbClr val="0000FF"/>
            </a:solidFill>
            <a:prstDash val="solid"/>
            <a:miter/>
            <a:headEnd type="none" w="med" len="med"/>
            <a:tailEnd type="stealth" w="med" len="med"/>
          </a:ln>
        </p:spPr>
      </p:cxnSp>
      <p:cxnSp>
        <p:nvCxnSpPr>
          <p:cNvPr id="35854" name="肘形连接符 35853"/>
          <p:cNvCxnSpPr>
            <a:stCxn id="35848" idx="1"/>
            <a:endCxn id="35845" idx="0"/>
          </p:cNvCxnSpPr>
          <p:nvPr/>
        </p:nvCxnSpPr>
        <p:spPr>
          <a:xfrm rot="-10800000" flipV="1">
            <a:off x="1798638" y="3429000"/>
            <a:ext cx="1260475" cy="720725"/>
          </a:xfrm>
          <a:prstGeom prst="bentConnector2">
            <a:avLst/>
          </a:prstGeom>
          <a:ln w="38100" cap="flat" cmpd="sng">
            <a:solidFill>
              <a:srgbClr val="0000FF"/>
            </a:solidFill>
            <a:prstDash val="solid"/>
            <a:miter/>
            <a:headEnd type="none" w="med" len="med"/>
            <a:tailEnd type="stealth" w="med" len="med"/>
          </a:ln>
        </p:spPr>
      </p:cxnSp>
      <p:cxnSp>
        <p:nvCxnSpPr>
          <p:cNvPr id="35855" name="直接箭头连接符 35854"/>
          <p:cNvCxnSpPr>
            <a:stCxn id="35848" idx="2"/>
            <a:endCxn id="35850" idx="0"/>
          </p:cNvCxnSpPr>
          <p:nvPr/>
        </p:nvCxnSpPr>
        <p:spPr>
          <a:xfrm rot="5400000">
            <a:off x="4173538" y="3932238"/>
            <a:ext cx="433387" cy="0"/>
          </a:xfrm>
          <a:prstGeom prst="straightConnector1">
            <a:avLst/>
          </a:prstGeom>
          <a:ln w="38100" cap="flat" cmpd="sng">
            <a:solidFill>
              <a:srgbClr val="0000FF"/>
            </a:solidFill>
            <a:prstDash val="solid"/>
            <a:headEnd type="none" w="med" len="med"/>
            <a:tailEnd type="stealth" w="med" len="med"/>
          </a:ln>
        </p:spPr>
      </p:cxnSp>
      <p:sp>
        <p:nvSpPr>
          <p:cNvPr id="35857" name="文本框 35856"/>
          <p:cNvSpPr txBox="1"/>
          <p:nvPr/>
        </p:nvSpPr>
        <p:spPr>
          <a:xfrm>
            <a:off x="4643438" y="1773238"/>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35858" name="文本框 35857"/>
          <p:cNvSpPr txBox="1"/>
          <p:nvPr/>
        </p:nvSpPr>
        <p:spPr>
          <a:xfrm>
            <a:off x="4643438" y="2708275"/>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35859" name="文本框 35858"/>
          <p:cNvSpPr txBox="1"/>
          <p:nvPr/>
        </p:nvSpPr>
        <p:spPr>
          <a:xfrm>
            <a:off x="2195513" y="3068638"/>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sp>
        <p:nvSpPr>
          <p:cNvPr id="35860" name="文本框 35859"/>
          <p:cNvSpPr txBox="1"/>
          <p:nvPr/>
        </p:nvSpPr>
        <p:spPr>
          <a:xfrm>
            <a:off x="4643438" y="3716338"/>
            <a:ext cx="360362"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N</a:t>
            </a:r>
            <a:endParaRPr lang="en-US" altLang="zh-CN" sz="2000">
              <a:solidFill>
                <a:srgbClr val="0000FF"/>
              </a:solidFill>
              <a:latin typeface="Arial" panose="020B0604020202020204" pitchFamily="34" charset="0"/>
            </a:endParaRPr>
          </a:p>
        </p:txBody>
      </p:sp>
      <p:sp>
        <p:nvSpPr>
          <p:cNvPr id="35861" name="流程图: 过程 35860"/>
          <p:cNvSpPr/>
          <p:nvPr/>
        </p:nvSpPr>
        <p:spPr>
          <a:xfrm>
            <a:off x="6156325" y="3500438"/>
            <a:ext cx="1295400" cy="433387"/>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p=DT</a:t>
            </a:r>
            <a:endParaRPr lang="en-US" altLang="zh-CN" sz="2000">
              <a:solidFill>
                <a:srgbClr val="0000FF"/>
              </a:solidFill>
              <a:latin typeface="Arial" panose="020B0604020202020204" pitchFamily="34" charset="0"/>
            </a:endParaRPr>
          </a:p>
        </p:txBody>
      </p:sp>
      <p:cxnSp>
        <p:nvCxnSpPr>
          <p:cNvPr id="35862" name="肘形连接符 35861"/>
          <p:cNvCxnSpPr>
            <a:stCxn id="35846" idx="3"/>
            <a:endCxn id="35869" idx="0"/>
          </p:cNvCxnSpPr>
          <p:nvPr/>
        </p:nvCxnSpPr>
        <p:spPr>
          <a:xfrm>
            <a:off x="5364163" y="1665288"/>
            <a:ext cx="2879725" cy="1835150"/>
          </a:xfrm>
          <a:prstGeom prst="bentConnector2">
            <a:avLst/>
          </a:prstGeom>
          <a:ln w="38100" cap="flat" cmpd="sng">
            <a:solidFill>
              <a:srgbClr val="0000FF"/>
            </a:solidFill>
            <a:prstDash val="solid"/>
            <a:miter/>
            <a:headEnd type="none" w="med" len="med"/>
            <a:tailEnd type="stealth" w="med" len="med"/>
          </a:ln>
        </p:spPr>
      </p:cxnSp>
      <p:cxnSp>
        <p:nvCxnSpPr>
          <p:cNvPr id="35863" name="肘形连接符 35862"/>
          <p:cNvCxnSpPr>
            <a:stCxn id="35847" idx="3"/>
            <a:endCxn id="35861" idx="0"/>
          </p:cNvCxnSpPr>
          <p:nvPr/>
        </p:nvCxnSpPr>
        <p:spPr>
          <a:xfrm>
            <a:off x="5724525" y="2457450"/>
            <a:ext cx="1079500" cy="1042988"/>
          </a:xfrm>
          <a:prstGeom prst="bentConnector2">
            <a:avLst/>
          </a:prstGeom>
          <a:ln w="38100" cap="flat" cmpd="sng">
            <a:solidFill>
              <a:srgbClr val="0000FF"/>
            </a:solidFill>
            <a:prstDash val="solid"/>
            <a:miter/>
            <a:headEnd type="none" w="med" len="med"/>
            <a:tailEnd type="stealth" w="med" len="med"/>
          </a:ln>
        </p:spPr>
      </p:cxnSp>
      <p:sp>
        <p:nvSpPr>
          <p:cNvPr id="35864" name="文本框 35863"/>
          <p:cNvSpPr txBox="1"/>
          <p:nvPr/>
        </p:nvSpPr>
        <p:spPr>
          <a:xfrm>
            <a:off x="5867400" y="2133600"/>
            <a:ext cx="360363"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cxnSp>
        <p:nvCxnSpPr>
          <p:cNvPr id="35865" name="肘形连接符 35864"/>
          <p:cNvCxnSpPr>
            <a:stCxn id="35861" idx="2"/>
            <a:endCxn id="35872" idx="0"/>
          </p:cNvCxnSpPr>
          <p:nvPr/>
        </p:nvCxnSpPr>
        <p:spPr>
          <a:xfrm rot="5400000">
            <a:off x="4841875" y="3554413"/>
            <a:ext cx="1582738" cy="2339975"/>
          </a:xfrm>
          <a:prstGeom prst="bentConnector3">
            <a:avLst>
              <a:gd name="adj1" fmla="val 77028"/>
            </a:avLst>
          </a:prstGeom>
          <a:ln w="38100" cap="flat" cmpd="sng">
            <a:solidFill>
              <a:srgbClr val="0000FF"/>
            </a:solidFill>
            <a:prstDash val="solid"/>
            <a:miter/>
            <a:headEnd type="none" w="med" len="med"/>
            <a:tailEnd type="stealth" w="med" len="med"/>
          </a:ln>
        </p:spPr>
      </p:cxnSp>
      <p:sp>
        <p:nvSpPr>
          <p:cNvPr id="35866" name="流程图: 过程 35865"/>
          <p:cNvSpPr/>
          <p:nvPr/>
        </p:nvSpPr>
        <p:spPr>
          <a:xfrm>
            <a:off x="3348038" y="692150"/>
            <a:ext cx="2087562" cy="360363"/>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err="1">
                <a:solidFill>
                  <a:srgbClr val="0000FF"/>
                </a:solidFill>
                <a:latin typeface="Arial" panose="020B0604020202020204" pitchFamily="34" charset="0"/>
              </a:rPr>
              <a:t>p,f</a:t>
            </a:r>
            <a:r>
              <a:rPr lang="en-US" altLang="zh-CN" sz="2000">
                <a:solidFill>
                  <a:srgbClr val="0000FF"/>
                </a:solidFill>
                <a:latin typeface="Arial" panose="020B0604020202020204" pitchFamily="34" charset="0"/>
              </a:rPr>
              <a:t>=NULL</a:t>
            </a:r>
            <a:endParaRPr lang="en-US" altLang="zh-CN" sz="2000">
              <a:solidFill>
                <a:srgbClr val="0000FF"/>
              </a:solidFill>
              <a:latin typeface="Arial" panose="020B0604020202020204" pitchFamily="34" charset="0"/>
            </a:endParaRPr>
          </a:p>
        </p:txBody>
      </p:sp>
      <p:sp>
        <p:nvSpPr>
          <p:cNvPr id="35867" name="文本框 35866"/>
          <p:cNvSpPr txBox="1"/>
          <p:nvPr/>
        </p:nvSpPr>
        <p:spPr>
          <a:xfrm>
            <a:off x="5940425" y="0"/>
            <a:ext cx="3203575" cy="2073275"/>
          </a:xfrm>
          <a:prstGeom prst="rect">
            <a:avLst/>
          </a:prstGeom>
          <a:noFill/>
          <a:ln w="9525">
            <a:noFill/>
          </a:ln>
        </p:spPr>
        <p:txBody>
          <a:bodyPr>
            <a:spAutoFit/>
          </a:bodyPr>
          <a:p>
            <a:r>
              <a:rPr lang="zh-CN" altLang="en-US" sz="2000" dirty="0">
                <a:solidFill>
                  <a:srgbClr val="FF0000"/>
                </a:solidFill>
                <a:latin typeface="Arial" panose="020B0604020202020204" pitchFamily="34" charset="0"/>
              </a:rPr>
              <a:t>指针</a:t>
            </a:r>
            <a:r>
              <a:rPr lang="en-US" altLang="zh-CN" sz="2000">
                <a:solidFill>
                  <a:srgbClr val="FF0000"/>
                </a:solidFill>
                <a:latin typeface="Arial" panose="020B0604020202020204" pitchFamily="34" charset="0"/>
              </a:rPr>
              <a:t>f</a:t>
            </a:r>
            <a:r>
              <a:rPr lang="zh-CN" altLang="en-US" sz="2000" dirty="0">
                <a:solidFill>
                  <a:srgbClr val="FF0000"/>
                </a:solidFill>
                <a:latin typeface="Arial" panose="020B0604020202020204" pitchFamily="34" charset="0"/>
              </a:rPr>
              <a:t>用以指向树根</a:t>
            </a:r>
            <a:r>
              <a:rPr lang="en-US" altLang="zh-CN" sz="2000">
                <a:solidFill>
                  <a:srgbClr val="FF0000"/>
                </a:solidFill>
                <a:latin typeface="Arial" panose="020B0604020202020204" pitchFamily="34" charset="0"/>
              </a:rPr>
              <a:t>T</a:t>
            </a:r>
            <a:endParaRPr lang="en-US" altLang="zh-CN" sz="2000">
              <a:solidFill>
                <a:srgbClr val="FF0000"/>
              </a:solidFill>
              <a:latin typeface="Arial" panose="020B0604020202020204" pitchFamily="34" charset="0"/>
            </a:endParaRPr>
          </a:p>
          <a:p>
            <a:r>
              <a:rPr lang="en-US" altLang="zh-CN" sz="2000">
                <a:solidFill>
                  <a:srgbClr val="FF0000"/>
                </a:solidFill>
                <a:latin typeface="Arial" panose="020B0604020202020204" pitchFamily="34" charset="0"/>
              </a:rPr>
              <a:t>P</a:t>
            </a:r>
            <a:r>
              <a:rPr lang="zh-CN" altLang="en-US" sz="2000" dirty="0">
                <a:solidFill>
                  <a:srgbClr val="FF0000"/>
                </a:solidFill>
                <a:latin typeface="Arial" panose="020B0604020202020204" pitchFamily="34" charset="0"/>
              </a:rPr>
              <a:t>指针用以指向返回位置</a:t>
            </a:r>
            <a:endParaRPr lang="zh-CN" altLang="en-US" sz="2000" dirty="0">
              <a:solidFill>
                <a:srgbClr val="FF0000"/>
              </a:solidFill>
              <a:latin typeface="Arial" panose="020B0604020202020204" pitchFamily="34" charset="0"/>
            </a:endParaRPr>
          </a:p>
          <a:p>
            <a:r>
              <a:rPr lang="zh-CN" altLang="en-US" sz="2000" dirty="0">
                <a:solidFill>
                  <a:srgbClr val="FF0000"/>
                </a:solidFill>
                <a:latin typeface="Arial" panose="020B0604020202020204" pitchFamily="34" charset="0"/>
              </a:rPr>
              <a:t>成功：结点位置指针</a:t>
            </a:r>
            <a:endParaRPr lang="zh-CN" altLang="en-US" sz="2000" dirty="0">
              <a:solidFill>
                <a:srgbClr val="FF0000"/>
              </a:solidFill>
              <a:latin typeface="Arial" panose="020B0604020202020204" pitchFamily="34" charset="0"/>
            </a:endParaRPr>
          </a:p>
          <a:p>
            <a:r>
              <a:rPr lang="zh-CN" altLang="en-US" sz="2000" dirty="0">
                <a:solidFill>
                  <a:srgbClr val="FF0000"/>
                </a:solidFill>
                <a:latin typeface="Arial" panose="020B0604020202020204" pitchFamily="34" charset="0"/>
              </a:rPr>
              <a:t>不成功：应在位置的前向结点位置</a:t>
            </a:r>
            <a:endParaRPr lang="zh-CN" altLang="en-US" sz="2000" dirty="0">
              <a:solidFill>
                <a:srgbClr val="FF0000"/>
              </a:solidFill>
              <a:latin typeface="Arial" panose="020B0604020202020204" pitchFamily="34" charset="0"/>
            </a:endParaRPr>
          </a:p>
        </p:txBody>
      </p:sp>
      <p:cxnSp>
        <p:nvCxnSpPr>
          <p:cNvPr id="35868" name="直接箭头连接符 35867"/>
          <p:cNvCxnSpPr>
            <a:stCxn id="35866" idx="2"/>
            <a:endCxn id="35846" idx="0"/>
          </p:cNvCxnSpPr>
          <p:nvPr/>
        </p:nvCxnSpPr>
        <p:spPr>
          <a:xfrm rot="5400000">
            <a:off x="4211638" y="1231900"/>
            <a:ext cx="360362" cy="0"/>
          </a:xfrm>
          <a:prstGeom prst="straightConnector1">
            <a:avLst/>
          </a:prstGeom>
          <a:ln w="38100" cap="flat" cmpd="sng">
            <a:solidFill>
              <a:srgbClr val="0000FF"/>
            </a:solidFill>
            <a:prstDash val="solid"/>
            <a:headEnd type="none" w="med" len="med"/>
            <a:tailEnd type="stealth" w="med" len="med"/>
          </a:ln>
        </p:spPr>
      </p:cxnSp>
      <p:sp>
        <p:nvSpPr>
          <p:cNvPr id="35869" name="流程图: 过程 35868"/>
          <p:cNvSpPr/>
          <p:nvPr/>
        </p:nvSpPr>
        <p:spPr>
          <a:xfrm>
            <a:off x="7596188" y="3500438"/>
            <a:ext cx="1295400" cy="433387"/>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p=f</a:t>
            </a:r>
            <a:endParaRPr lang="en-US" altLang="zh-CN" sz="2000">
              <a:solidFill>
                <a:srgbClr val="0000FF"/>
              </a:solidFill>
              <a:latin typeface="Arial" panose="020B0604020202020204" pitchFamily="34" charset="0"/>
            </a:endParaRPr>
          </a:p>
        </p:txBody>
      </p:sp>
      <p:cxnSp>
        <p:nvCxnSpPr>
          <p:cNvPr id="35870" name="肘形连接符 35869"/>
          <p:cNvCxnSpPr>
            <a:stCxn id="35845" idx="2"/>
            <a:endCxn id="35846" idx="0"/>
          </p:cNvCxnSpPr>
          <p:nvPr/>
        </p:nvCxnSpPr>
        <p:spPr>
          <a:xfrm rot="5400000" flipH="1" flipV="1">
            <a:off x="1366838" y="1843088"/>
            <a:ext cx="3455987" cy="2593975"/>
          </a:xfrm>
          <a:prstGeom prst="bentConnector5">
            <a:avLst>
              <a:gd name="adj1" fmla="val -6569"/>
              <a:gd name="adj2" fmla="val -59181"/>
              <a:gd name="adj3" fmla="val 105463"/>
            </a:avLst>
          </a:prstGeom>
          <a:ln w="38100" cap="flat" cmpd="sng">
            <a:solidFill>
              <a:srgbClr val="0000FF"/>
            </a:solidFill>
            <a:prstDash val="solid"/>
            <a:miter/>
            <a:headEnd type="none" w="med" len="med"/>
            <a:tailEnd type="stealth" w="med" len="med"/>
          </a:ln>
        </p:spPr>
      </p:cxnSp>
      <p:cxnSp>
        <p:nvCxnSpPr>
          <p:cNvPr id="35871" name="肘形连接符 35870"/>
          <p:cNvCxnSpPr>
            <a:stCxn id="35850" idx="2"/>
            <a:endCxn id="35846" idx="0"/>
          </p:cNvCxnSpPr>
          <p:nvPr/>
        </p:nvCxnSpPr>
        <p:spPr>
          <a:xfrm rot="5400000" flipH="1" flipV="1">
            <a:off x="2663825" y="3140075"/>
            <a:ext cx="3455988" cy="1588"/>
          </a:xfrm>
          <a:prstGeom prst="bentConnector5">
            <a:avLst>
              <a:gd name="adj1" fmla="val -6569"/>
              <a:gd name="adj2" fmla="val -261600000"/>
              <a:gd name="adj3" fmla="val 106472"/>
            </a:avLst>
          </a:prstGeom>
          <a:ln w="38100" cap="flat" cmpd="sng">
            <a:solidFill>
              <a:srgbClr val="0000FF"/>
            </a:solidFill>
            <a:prstDash val="solid"/>
            <a:miter/>
            <a:headEnd type="none" w="med" len="med"/>
            <a:tailEnd type="stealth" w="med" len="med"/>
          </a:ln>
        </p:spPr>
      </p:cxnSp>
      <p:sp>
        <p:nvSpPr>
          <p:cNvPr id="35872" name="流程图: 过程 35871"/>
          <p:cNvSpPr/>
          <p:nvPr/>
        </p:nvSpPr>
        <p:spPr>
          <a:xfrm>
            <a:off x="3779838" y="5516563"/>
            <a:ext cx="1366837" cy="431800"/>
          </a:xfrm>
          <a:prstGeom prst="flowChart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spcBef>
                <a:spcPct val="0"/>
              </a:spcBef>
            </a:pPr>
            <a:r>
              <a:rPr lang="en-US" altLang="zh-CN" sz="2000">
                <a:solidFill>
                  <a:srgbClr val="0000FF"/>
                </a:solidFill>
                <a:latin typeface="Arial" panose="020B0604020202020204" pitchFamily="34" charset="0"/>
              </a:rPr>
              <a:t>return  p</a:t>
            </a:r>
            <a:endParaRPr lang="en-US" altLang="zh-CN" sz="2000">
              <a:solidFill>
                <a:srgbClr val="0000FF"/>
              </a:solidFill>
              <a:latin typeface="Arial" panose="020B0604020202020204" pitchFamily="34" charset="0"/>
            </a:endParaRPr>
          </a:p>
        </p:txBody>
      </p:sp>
      <p:cxnSp>
        <p:nvCxnSpPr>
          <p:cNvPr id="35873" name="肘形连接符 35872"/>
          <p:cNvCxnSpPr>
            <a:stCxn id="35869" idx="2"/>
            <a:endCxn id="35872" idx="0"/>
          </p:cNvCxnSpPr>
          <p:nvPr/>
        </p:nvCxnSpPr>
        <p:spPr>
          <a:xfrm rot="5400000">
            <a:off x="5562600" y="2835275"/>
            <a:ext cx="1582738" cy="3779838"/>
          </a:xfrm>
          <a:prstGeom prst="bentConnector3">
            <a:avLst>
              <a:gd name="adj1" fmla="val 77931"/>
            </a:avLst>
          </a:prstGeom>
          <a:ln w="38100" cap="flat" cmpd="sng">
            <a:solidFill>
              <a:srgbClr val="0000FF"/>
            </a:solidFill>
            <a:prstDash val="solid"/>
            <a:miter/>
            <a:headEnd type="none" w="med" len="med"/>
            <a:tailEnd type="stealth" w="med" len="med"/>
          </a:ln>
        </p:spPr>
      </p:cxnSp>
      <p:cxnSp>
        <p:nvCxnSpPr>
          <p:cNvPr id="35874" name="直接箭头连接符 35873"/>
          <p:cNvCxnSpPr>
            <a:stCxn id="35872" idx="2"/>
            <a:endCxn id="35849" idx="0"/>
          </p:cNvCxnSpPr>
          <p:nvPr/>
        </p:nvCxnSpPr>
        <p:spPr>
          <a:xfrm rot="5400000">
            <a:off x="4318000" y="6092825"/>
            <a:ext cx="290513" cy="0"/>
          </a:xfrm>
          <a:prstGeom prst="straightConnector1">
            <a:avLst/>
          </a:prstGeom>
          <a:ln w="38100" cap="flat" cmpd="sng">
            <a:solidFill>
              <a:srgbClr val="0000FF"/>
            </a:solidFill>
            <a:prstDash val="solid"/>
            <a:headEnd type="none" w="med" len="med"/>
            <a:tailEnd type="stealth" w="med" len="med"/>
          </a:ln>
        </p:spPr>
      </p:cxnSp>
      <p:sp>
        <p:nvSpPr>
          <p:cNvPr id="35876" name="直接连接符 35875"/>
          <p:cNvSpPr/>
          <p:nvPr/>
        </p:nvSpPr>
        <p:spPr>
          <a:xfrm flipV="1">
            <a:off x="7019925" y="1341438"/>
            <a:ext cx="647700" cy="2087562"/>
          </a:xfrm>
          <a:prstGeom prst="line">
            <a:avLst/>
          </a:prstGeom>
          <a:ln w="50800" cap="flat" cmpd="sng">
            <a:solidFill>
              <a:srgbClr val="CC0066"/>
            </a:solidFill>
            <a:prstDash val="dash"/>
            <a:headEnd type="none" w="med" len="med"/>
            <a:tailEnd type="triangle" w="med" len="med"/>
          </a:ln>
        </p:spPr>
      </p:sp>
      <p:sp>
        <p:nvSpPr>
          <p:cNvPr id="35877" name="直接连接符 35876"/>
          <p:cNvSpPr/>
          <p:nvPr/>
        </p:nvSpPr>
        <p:spPr>
          <a:xfrm>
            <a:off x="6084888" y="1341438"/>
            <a:ext cx="2232025" cy="0"/>
          </a:xfrm>
          <a:prstGeom prst="line">
            <a:avLst/>
          </a:prstGeom>
          <a:ln w="25400" cap="flat" cmpd="sng">
            <a:solidFill>
              <a:srgbClr val="CC0066"/>
            </a:solidFill>
            <a:prstDash val="solid"/>
            <a:headEnd type="none" w="med" len="med"/>
            <a:tailEnd type="none" w="med" len="med"/>
          </a:ln>
        </p:spPr>
      </p:sp>
      <p:sp>
        <p:nvSpPr>
          <p:cNvPr id="35878" name="文本框 35877"/>
          <p:cNvSpPr txBox="1"/>
          <p:nvPr/>
        </p:nvSpPr>
        <p:spPr>
          <a:xfrm>
            <a:off x="5867400" y="1484313"/>
            <a:ext cx="360363" cy="396875"/>
          </a:xfrm>
          <a:prstGeom prst="rect">
            <a:avLst/>
          </a:prstGeom>
          <a:noFill/>
          <a:ln w="9525">
            <a:noFill/>
          </a:ln>
        </p:spPr>
        <p:txBody>
          <a:bodyPr>
            <a:spAutoFit/>
          </a:bodyPr>
          <a:p>
            <a:r>
              <a:rPr lang="en-US" altLang="zh-CN" sz="2000">
                <a:solidFill>
                  <a:srgbClr val="0000FF"/>
                </a:solidFill>
                <a:latin typeface="Arial" panose="020B0604020202020204" pitchFamily="34" charset="0"/>
              </a:rPr>
              <a:t>Y</a:t>
            </a:r>
            <a:endParaRPr lang="en-US" altLang="zh-CN" sz="2000">
              <a:solidFill>
                <a:srgbClr val="0000FF"/>
              </a:solidFill>
              <a:latin typeface="Arial" panose="020B0604020202020204" pitchFamily="34" charset="0"/>
            </a:endParaRPr>
          </a:p>
        </p:txBody>
      </p:sp>
      <p:sp>
        <p:nvSpPr>
          <p:cNvPr id="35879" name="直接连接符 35878"/>
          <p:cNvSpPr/>
          <p:nvPr/>
        </p:nvSpPr>
        <p:spPr>
          <a:xfrm flipH="1" flipV="1">
            <a:off x="6948488" y="2060575"/>
            <a:ext cx="1079500" cy="1368425"/>
          </a:xfrm>
          <a:prstGeom prst="line">
            <a:avLst/>
          </a:prstGeom>
          <a:ln w="50800" cap="flat" cmpd="sng">
            <a:solidFill>
              <a:srgbClr val="CC0066"/>
            </a:solidFill>
            <a:prstDash val="dashDot"/>
            <a:headEnd type="none" w="med" len="med"/>
            <a:tailEnd type="triangle" w="med" len="med"/>
          </a:ln>
        </p:spPr>
      </p:sp>
      <p:sp>
        <p:nvSpPr>
          <p:cNvPr id="35880" name="直接连接符 35879"/>
          <p:cNvSpPr/>
          <p:nvPr/>
        </p:nvSpPr>
        <p:spPr>
          <a:xfrm>
            <a:off x="6156325" y="2060575"/>
            <a:ext cx="2305050" cy="0"/>
          </a:xfrm>
          <a:prstGeom prst="line">
            <a:avLst/>
          </a:prstGeom>
          <a:ln w="25400" cap="flat" cmpd="sng">
            <a:solidFill>
              <a:srgbClr val="CC0066"/>
            </a:solidFill>
            <a:prstDash val="dashDot"/>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5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6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86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8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85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8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8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8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8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58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87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587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8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8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84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85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8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8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585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585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584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587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586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585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585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587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587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586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586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588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587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58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ldLvl="0" animBg="1"/>
      <p:bldP spid="35845" grpId="0" bldLvl="0" animBg="1"/>
      <p:bldP spid="35846" grpId="0" bldLvl="0" animBg="1"/>
      <p:bldP spid="35847" grpId="0" bldLvl="0" animBg="1"/>
      <p:bldP spid="35848" grpId="0" bldLvl="0" animBg="1"/>
      <p:bldP spid="35849" grpId="0" bldLvl="0" animBg="1"/>
      <p:bldP spid="35850" grpId="0" bldLvl="0" animBg="1"/>
      <p:bldP spid="35857" grpId="0"/>
      <p:bldP spid="35858" grpId="0"/>
      <p:bldP spid="35859" grpId="0"/>
      <p:bldP spid="35860" grpId="0"/>
      <p:bldP spid="35861" grpId="0" bldLvl="0" animBg="1"/>
      <p:bldP spid="35864" grpId="0"/>
      <p:bldP spid="35866" grpId="0" bldLvl="0" animBg="1"/>
      <p:bldP spid="35867" grpId="0"/>
      <p:bldP spid="35869" grpId="0" bldLvl="0" animBg="1"/>
      <p:bldP spid="35872" grpId="0" bldLvl="0" animBg="1"/>
      <p:bldP spid="358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descr="7b0a202020202262756c6c6574223a20227b5c2263617465676f727949645c223a31303030352c5c2274656d706c61746549645c223a32303233313537347d220a7d0a"/>
          <p:cNvSpPr>
            <a:spLocks noGrp="1"/>
          </p:cNvSpPr>
          <p:nvPr>
            <p:ph idx="1"/>
          </p:nvPr>
        </p:nvSpPr>
        <p:spPr/>
        <p:txBody>
          <a:bodyPr/>
          <a:p>
            <a:r>
              <a:rPr lang="zh-CN" altLang="en-US"/>
              <a:t>InsertDSTable</a:t>
            </a:r>
            <a:r>
              <a:rPr lang="en-US" altLang="zh-CN" i="0"/>
              <a:t>(</a:t>
            </a:r>
            <a:r>
              <a:rPr lang="zh-CN" altLang="en-US"/>
              <a:t>&amp;DT</a:t>
            </a:r>
            <a:r>
              <a:rPr lang="en-US" altLang="zh-CN"/>
              <a:t>,</a:t>
            </a:r>
            <a:r>
              <a:rPr lang="zh-CN" altLang="en-US"/>
              <a:t>e</a:t>
            </a:r>
            <a:r>
              <a:rPr lang="en-US" altLang="zh-CN" i="0"/>
              <a:t>)</a:t>
            </a:r>
            <a:endParaRPr lang="en-US" altLang="zh-CN" i="0"/>
          </a:p>
          <a:p>
            <a:pPr lvl="1"/>
            <a:r>
              <a:rPr lang="en-US" altLang="zh-CN" i="0"/>
              <a:t>当查找数据不再数据查找表中时，需要插入数据。插入之前首先判断p指针是否为空：</a:t>
            </a:r>
            <a:endParaRPr lang="en-US" altLang="zh-CN" i="0"/>
          </a:p>
          <a:p>
            <a:pPr marL="457200" lvl="1" indent="0">
              <a:buNone/>
            </a:pPr>
            <a:r>
              <a:rPr lang="en-US" altLang="zh-CN" i="0"/>
              <a:t>（1）p=null（此时为空树）：</a:t>
            </a:r>
            <a:endParaRPr lang="en-US" altLang="zh-CN" i="0"/>
          </a:p>
          <a:p>
            <a:pPr lvl="2" algn="l">
              <a:buClrTx/>
              <a:buSzTx/>
              <a:buBlip>
                <a:blip r:embed="rId1"/>
              </a:buBlip>
            </a:pPr>
            <a:r>
              <a:rPr lang="en-US" altLang="zh-CN" sz="2400" i="0">
                <a:gradFill>
                  <a:gsLst>
                    <a:gs pos="0">
                      <a:srgbClr val="012D86"/>
                    </a:gs>
                    <a:gs pos="100000">
                      <a:srgbClr val="0E2557"/>
                    </a:gs>
                  </a:gsLst>
                  <a:lin scaled="0"/>
                </a:gradFill>
              </a:rPr>
              <a:t>构建含有结点e的一颗二叉树。</a:t>
            </a:r>
            <a:endParaRPr lang="en-US" altLang="zh-CN" sz="2400" i="0">
              <a:gradFill>
                <a:gsLst>
                  <a:gs pos="0">
                    <a:srgbClr val="012D86"/>
                  </a:gs>
                  <a:gs pos="100000">
                    <a:srgbClr val="0E2557"/>
                  </a:gs>
                </a:gsLst>
                <a:lin scaled="0"/>
              </a:gradFill>
            </a:endParaRPr>
          </a:p>
          <a:p>
            <a:pPr marL="457200" lvl="1" indent="0">
              <a:buNone/>
            </a:pPr>
            <a:r>
              <a:rPr lang="en-US" altLang="zh-CN" i="0"/>
              <a:t>（2）p！=null，此时判断：</a:t>
            </a:r>
            <a:endParaRPr lang="en-US" altLang="zh-CN" i="0"/>
          </a:p>
          <a:p>
            <a:pPr lvl="2">
              <a:buBlip>
                <a:blip r:embed="rId1"/>
              </a:buBlip>
            </a:pPr>
            <a:r>
              <a:rPr lang="en-US" altLang="zh-CN" sz="2400" i="0">
                <a:gradFill>
                  <a:gsLst>
                    <a:gs pos="0">
                      <a:srgbClr val="012D86"/>
                    </a:gs>
                    <a:gs pos="100000">
                      <a:srgbClr val="0E2557"/>
                    </a:gs>
                  </a:gsLst>
                  <a:lin scaled="0"/>
                </a:gradFill>
              </a:rPr>
              <a:t>p-&gt;data.key&gt;e.key:将结点e插入p左边。</a:t>
            </a:r>
            <a:endParaRPr lang="en-US" altLang="zh-CN" sz="2400" i="0">
              <a:gradFill>
                <a:gsLst>
                  <a:gs pos="0">
                    <a:srgbClr val="012D86"/>
                  </a:gs>
                  <a:gs pos="100000">
                    <a:srgbClr val="0E2557"/>
                  </a:gs>
                </a:gsLst>
                <a:lin scaled="0"/>
              </a:gradFill>
            </a:endParaRPr>
          </a:p>
          <a:p>
            <a:pPr lvl="2">
              <a:buBlip>
                <a:blip r:embed="rId1"/>
              </a:buBlip>
            </a:pPr>
            <a:r>
              <a:rPr lang="en-US" altLang="zh-CN" sz="2400" i="0">
                <a:gradFill>
                  <a:gsLst>
                    <a:gs pos="0">
                      <a:srgbClr val="012D86"/>
                    </a:gs>
                    <a:gs pos="100000">
                      <a:srgbClr val="0E2557"/>
                    </a:gs>
                  </a:gsLst>
                  <a:lin scaled="0"/>
                </a:gradFill>
              </a:rPr>
              <a:t>p-&gt;data.key&lt;e.key：将结点e插入p右边。</a:t>
            </a:r>
            <a:endParaRPr lang="en-US" altLang="zh-CN" sz="2400" i="0">
              <a:gradFill>
                <a:gsLst>
                  <a:gs pos="0">
                    <a:srgbClr val="012D86"/>
                  </a:gs>
                  <a:gs pos="100000">
                    <a:srgbClr val="0E2557"/>
                  </a:gs>
                </a:gsLst>
                <a:lin scaled="0"/>
              </a:gradFill>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 name="KSO_WM_SLIDE_MODEL_TYPE" val="cover"/>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UNIT_TABLE_BEAUTIFY" val="smartTable{5bfcd8cc-4b61-46e3-af23-8408b4f5617f}"/>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UNIT_TABLE_BEAUTIFY" val="smartTable{d743268e-3196-4caa-a779-6fc409119205}"/>
  <p:tag name="KSO_WM_BEAUTIFY_FLAG" val=""/>
</p:tagLst>
</file>

<file path=ppt/tags/tag47.xml><?xml version="1.0" encoding="utf-8"?>
<p:tagLst xmlns:p="http://schemas.openxmlformats.org/presentationml/2006/main">
  <p:tag name="KSO_WM_DOC_GUID" val="{1f063383-feac-4ae5-b169-ba7f8727ee2c}"/>
  <p:tag name="COMMONDATA" val="eyJoZGlkIjoiNzU2OTk4MDg4NGQ3NjgzNGYxZmI1OGU2ZjI1ZDQxMGEifQ=="/>
  <p:tag name="KSO_WPP_MARK_KEY" val="696e293b-19ec-4846-8f33-b3c96cb8a205"/>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2343</Words>
  <Application>WPS 演示</Application>
  <PresentationFormat>全屏显示(4:3)</PresentationFormat>
  <Paragraphs>368</Paragraphs>
  <Slides>17</Slides>
  <Notes>3</Notes>
  <HiddenSlides>0</HiddenSlides>
  <MMClips>0</MMClips>
  <ScaleCrop>false</ScaleCrop>
  <HeadingPairs>
    <vt:vector size="8" baseType="variant">
      <vt:variant>
        <vt:lpstr>已用的字体</vt:lpstr>
      </vt:variant>
      <vt:variant>
        <vt:i4>9</vt:i4>
      </vt:variant>
      <vt:variant>
        <vt:lpstr>主题</vt:lpstr>
      </vt:variant>
      <vt:variant>
        <vt:i4>23</vt:i4>
      </vt:variant>
      <vt:variant>
        <vt:lpstr>嵌入 OLE 服务器</vt:lpstr>
      </vt:variant>
      <vt:variant>
        <vt:i4>2</vt:i4>
      </vt:variant>
      <vt:variant>
        <vt:lpstr>幻灯片标题</vt:lpstr>
      </vt:variant>
      <vt:variant>
        <vt:i4>17</vt:i4>
      </vt:variant>
    </vt:vector>
  </HeadingPairs>
  <TitlesOfParts>
    <vt:vector size="51" baseType="lpstr">
      <vt:lpstr>Arial</vt:lpstr>
      <vt:lpstr>宋体</vt:lpstr>
      <vt:lpstr>Wingdings</vt:lpstr>
      <vt:lpstr>Calibri</vt:lpstr>
      <vt:lpstr>Times New Roman</vt:lpstr>
      <vt:lpstr>楷体</vt:lpstr>
      <vt:lpstr>Symbol</vt:lpstr>
      <vt:lpstr>微软雅黑</vt:lpstr>
      <vt:lpstr>Arial Unicode MS</vt:lpstr>
      <vt:lpstr>自定义设计方案</vt:lpstr>
      <vt:lpstr>2_自定义设计方案</vt:lpstr>
      <vt:lpstr>1_自定义设计方案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Equation.3</vt:lpstr>
      <vt:lpstr>Equation.3</vt:lpstr>
      <vt:lpstr>PowerPoint 演示文稿</vt:lpstr>
      <vt:lpstr>内容</vt:lpstr>
      <vt:lpstr>动态查找表</vt:lpstr>
      <vt:lpstr>动态查找表</vt:lpstr>
      <vt:lpstr>二叉排序树</vt:lpstr>
      <vt:lpstr>二叉排序树</vt:lpstr>
      <vt:lpstr>二叉排序树</vt:lpstr>
      <vt:lpstr>PowerPoint 演示文稿</vt:lpstr>
      <vt:lpstr>PowerPoint 演示文稿</vt:lpstr>
      <vt:lpstr>PowerPoint 演示文稿</vt:lpstr>
      <vt:lpstr>PowerPoint 演示文稿</vt:lpstr>
      <vt:lpstr>优化与性能分析</vt:lpstr>
      <vt:lpstr>性能分析</vt:lpstr>
      <vt:lpstr>性能分析</vt:lpstr>
      <vt:lpstr>静态查找表--分块查找</vt:lpstr>
      <vt:lpstr>性能分析</vt:lpstr>
      <vt:lpstr>总结</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XZIT</cp:lastModifiedBy>
  <cp:revision>722</cp:revision>
  <cp:lastPrinted>2016-10-17T09:50:00Z</cp:lastPrinted>
  <dcterms:created xsi:type="dcterms:W3CDTF">2015-01-25T08:40:00Z</dcterms:created>
  <dcterms:modified xsi:type="dcterms:W3CDTF">2023-06-21T08:18:28Z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RubyTemplateID">
    <vt:lpwstr>2</vt:lpwstr>
  </property>
  <property fmtid="{D5CDD505-2E9C-101B-9397-08002B2CF9AE}" pid="4" name="ICV">
    <vt:lpwstr>D6908C195E0A4A048834A25F4268B6B1_13</vt:lpwstr>
  </property>
</Properties>
</file>