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2" r:id="rId12"/>
    <p:sldId id="269" r:id="rId13"/>
  </p:sldIdLst>
  <p:sldSz cx="9144000" cy="6858000" type="screen4x3"/>
  <p:notesSz cx="6858000" cy="9144000"/>
  <p:custDataLst>
    <p:tags r:id="rId1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011" autoAdjust="0"/>
  </p:normalViewPr>
  <p:slideViewPr>
    <p:cSldViewPr>
      <p:cViewPr varScale="1">
        <p:scale>
          <a:sx n="44" d="100"/>
          <a:sy n="44" d="100"/>
        </p:scale>
        <p:origin x="-20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8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64751-CA2B-47D0-A313-1CEB9578C112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71D48-F155-4BC5-AA2F-31CB90D9505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6%D1%91%D1%81%D1%82%D0%BA%D0%B8%D0%B9_%D0%B4%D0%B8%D1%81%D0%B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RAI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u.wikipedia.org/wiki/Hot_Spare" TargetMode="External"/><Relationship Id="rId4" Type="http://schemas.openxmlformats.org/officeDocument/2006/relationships/hyperlink" Target="https://ru.wikipedia.org/wiki/%D0%A3%D1%81%D0%BB%D0%BE%D0%B2%D0%BD%D0%B0%D1%8F_%D0%B2%D0%B5%D1%80%D0%BE%D1%8F%D1%82%D0%BD%D0%BE%D1%81%D1%82%D1%8C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0%BE%D0%B4_%D0%A5%D1%8D%D0%BC%D0%BC%D0%B8%D0%BD%D0%B3%D0%B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.wikipedia.org/wiki/ECC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NetAp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.wikipedia.org/wiki/WAFL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XO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u.wikipedia.org/wiki/S.M.A.R.T." TargetMode="External"/><Relationship Id="rId4" Type="http://schemas.openxmlformats.org/officeDocument/2006/relationships/hyperlink" Target="https://ru.wikipedia.org/wiki/RAID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0%BE%D0%B4_%D0%A0%D0%B8%D0%B4%D0%B0_%E2%80%94_%D0%A1%D0%BE%D0%BB%D0%BE%D0%BC%D0%BE%D0%BD%D0%B0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– это технология, которая позволяет объединить несколько устройств, а именно, жестких дисков, в нашем случае идет что-то вроде их связки. Таким образом, мы повышаем надежность хранения данных и скорость чтения/записи. Возможно и что-то одно из этих функций. Также очень популярен миф, что RAID предназначен для защиты данных, многие настолько верят в это, что забывают про резервное копирование. Но это не так. RAID-массив никоим образом не защищает пользовательские данные, если вы захотите их удалить, зашифровать, отформатировать - наличие или отсутствие RAID вам абсолютно не помешает. Две основных задачи RIAD-массивов - это защита дисковой подсистемы от выхода из строя одного или нескольких дисков и / или улучшение ее параметров по сравнению с одиночным диском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71D48-F155-4BC5-AA2F-31CB90D95053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аппаратные (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полностью аппаратный RAID-контроллер проводит все операции самостоятельно (независимо от процессора), и представляет весь RAID-массив в виде одного диска. Такие устройства оснащаются сложными вычислительными процессорами и собственной памятью. Очень часто аппаратные контроллеры выполняются в виде плат расширения для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PCIe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×4 или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PCIe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×16. Цена такого устройства вполне сопоставима со стоимостью неплохого системного блока.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программно-аппаратно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часть функций контроллера возлагается на плечи центрального процессора и оперативной памяти посредством драйверов. Как правило, по такому принципу работают все недорогие RAID-контроллеры, включая те, что встраиваются сегодня в материнские платы. Управление данными происходит не на уровне самого «железа», а на уровне микрокода BIOS через драйвер ОС. От сюда и такие понятия как «драйвера» на SATA-RAID (без которых RAID видится как отдельные диски), от сюда и проблемы. Во-первых это несовместимость – сгорела материнская плата, и ищи такую же плату целиком (не контроллер), нужна идентичная плата чтобы добыть свои ценные данные.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программные(</a:t>
            </a:r>
            <a:r>
              <a:rPr lang="en-US" b="1" dirty="0" smtClean="0"/>
              <a:t>software):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набор модулей ядра, вместе с утилитами управления, которые реализуют чисто программный RAID, и не требуют необычной аппаратуры. Подсистема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RAID реализована в ядре, как уровень над низкоуровневыми драйверами дисков (для IDE, SCSI 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Paraport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устройств), и интерфейсом блочных устройств. Файловая система, будь то ext2fs, DOS-FAT, или другая, работает поверх блочного интерфейса. Программный RAID, по своей программной природе, склонен быть более гибким, чем аппаратная реализация. Обратная сторона этого - требуется больше процессорного времени, по сравнению с аппаратной реализацией. Конечно, цена не превзойденная. Кроме того программный RAID имеет одну важную отличительную особенность: он оперирует базируясь на разделах, где несколько отдельных дисковых разделов собираются вместе для создания разделов RAID. В этом отличие от большинства аппаратных решений RAID, которые объединяют вместе целые диски в массив. В аппаратных RAID, факт, что массив RAID - прозрачен для операционной системы, упрощает управление. В программном, гораздо больше конфигурационных опций и вариантов, что запутывает дело.</a:t>
            </a:r>
            <a:endParaRPr lang="ru-RU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71D48-F155-4BC5-AA2F-31CB90D95053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Весь входящий поток данных разбивается контроллером на блоки определенного размера, которые последовательно записываются на диски массива. Каждый такой блок является минимальной единицей данных, с которой оперирует RAID-контроллер. На схеме ниже мы схематично представили массив из трех дисков (RAID 5).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Каждая шайба на схеме представляет один такой блок, для обозначения которого используют термины: 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Stripe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Stripe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или 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Chunk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Сhunk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 русскоязычной терминологии это может быть 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блок, "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страйп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чанк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Мы, во избежание путаницы с другой сущностью, предпочитаем использовать для его обозначения термин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Chunk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чанк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блок), в тоже время встроенный во многие материнские платы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RAID использует термин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Группа блоков (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чанков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расположенная по одинаковым адресам на всех дисках массива обозначается в русскоязычных терминах как 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лента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или 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полоса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 англоязычной снова используется 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 также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"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страйп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в переводах, что в ряде случаев способно внести путаницу, поэтому при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трактовании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термина всегда следует учитывать контекст его употребления.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Каждая полоса содержит либо набор данных, либо данные и их контрольные суммы, которые вычисляются на основе данных каждой такой полосы. 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Глубиной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или 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шириной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полосы (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Stripe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depth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называется объем данных, содержащийся в каждой полосе.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71D48-F155-4BC5-AA2F-31CB90D95053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0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striping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— «чередование»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 — дисковый массив из двух или более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Жёсткий диск"/>
              </a:rPr>
              <a:t>жёстких дисков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без резервирования. Информация разбивается на блоки данных ({\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displaystyle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A_{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}}) фиксированной длины и записывается на оба/несколько дисков поочередно, то есть один блок на первый диск, а второй блок на второй диск соответственно.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(+)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Скорость считывания файлов увеличивается в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раз, где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— количество дисков. При этом такая оптимальная производительность достигается только для больших запросов, когда фрагменты файла находятся на каждом из дисков.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(-)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Увеличивается вероятность потери данных: если вероятность отказа 1 диска равна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то вероятность выхода из строя массива RAID 0 из двух дисков равна 2p-p*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Таким образом, если вероятность отказа одного диска за год равна 1 %, то вероятность отказа массива RAID0 из двух дисков составляет 1,99 %, то есть практически в два раза больше. Однако, при отказе одного диска теряется только часть информации.</a:t>
            </a:r>
            <a:endParaRPr lang="ru-RU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71D48-F155-4BC5-AA2F-31CB90D95053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1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mirroring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— «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зеркалирование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 — массив из двух (или более) дисков, являющихся полными копиями друг друга. Не следует путать с массивами RAID 1+0 (RAID 10), RAID 0+1 (RAID 01), в которых используются более сложные механизмы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зеркалирования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(+)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Обеспечивает приемлемую скорость записи (такую же, как и без дублирования) и выигрыш по скорости чтения при распараллеливании запросов</a:t>
            </a:r>
            <a:r>
              <a:rPr lang="ru-RU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[2]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(+)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Имеет высокую надёжность — работает до тех пор, пока функционирует хотя бы один диск в массиве. Вероятность выхода из строя сразу двух дисков равна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Условная вероятность"/>
              </a:rPr>
              <a:t>произведению вероятностей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отказа каждого диска, то есть значительно ниже вероятности выхода из строя отдельного диска. На практике при выходе из строя одного из дисков следует срочно принимать меры — вновь восстанавливать избыточность. Для этого с любым уровнем RAID (кроме нулевого) рекомендуют использовать диски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Hot Spare"/>
              </a:rPr>
              <a:t>горячего резерва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(-)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Недостаток RAID 1 в том, что по цене двух (и более) жестких дисков пользователь фактически получает объём лишь одного.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(-)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Возможность появления ошибок в данных при использовании двух дисков. При использовании 3 и более ошибки можно устранить.</a:t>
            </a:r>
            <a:endParaRPr lang="ru-RU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71D48-F155-4BC5-AA2F-31CB90D95053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Массивы такого типа основаны на использовании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Код Хэмминга"/>
              </a:rPr>
              <a:t>кода Хэмминга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Диски делятся на две группы: для данных и для кодов коррекции ошибок, причём если данные хранятся на 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2^{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}-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n-1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дисках(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n-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количество дисков, с кодом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корреции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 для хранения кодов коррекции необходимо 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дисков. Суммарное количество дисков при этом будет равняться 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2^{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}-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Данные распределяются по дискам, предназначенным для хранения информации, так же, как и в RAID 0, то есть они разбиваются на небольшие блоки по числу дисков. Оставшиеся диски хранят коды коррекции ошибок, по которым в случае выхода какого-либо жёсткого диска из строя возможно восстановление информации. Метод Хэмминга давно применяется в памяти типа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ECC"/>
              </a:rPr>
              <a:t>ECC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 позволяет на лету исправлять однократные и обнаруживать двукратные ошибки.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Достоинством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массива RAID 2 является повышение скорости дисковых операций по сравнению с производительностью одного диска.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Недостатком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массива RAID 2 является то, что минимальное количество дисков, при котором имеет смысл его использовать — 7, только начиная с этого количества для него требуется меньше дисков, чем для RAID 1 (4 диска с данными, 3 диска с кодами коррекции ошибок), в дальнейшем избыточность уменьшается по экспоненте.</a:t>
            </a:r>
            <a:endParaRPr lang="ru-RU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71D48-F155-4BC5-AA2F-31CB90D95053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массиве RAID 3 из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дисков данные разбиваются на куски размером меньше сектора (разбиваются на байты или блоки) и распределяются по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n-1 дискам. Ещё один диск используется для хранения блоков чётности. В RAID 2 для этой цели применялся n-1 диск, но большая часть информации на контрольных дисках использовалась для коррекции ошибок «на лету», в то же время большинство пользователей устраивает простое восстановление информации в случае её повреждения, для чего хватает данных, умещающихся на одном выделенном жёстком диске.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Отличия RAID 3 от RAID 2: невозможность коррекции ошибок на лету.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Достоинства: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высокая скорость чтения и записи данных;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минимальное количество дисков для создания массива равно трём.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Недостатки: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массив этого типа хорош только для однозадачной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аботы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большими файлами, так как время доступа к отдельному сектору, разбитому по дискам, равно максимальному из интервалов доступа к секторам каждого из дисков. Для блоков малого размера время доступа намного больше времени чтения.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большая нагрузка на контрольный диск, и, как следствие, его надёжность сильно падает по сравнению с дисками, хранящими данные.</a:t>
            </a:r>
            <a:endParaRPr lang="ru-RU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71D48-F155-4BC5-AA2F-31CB90D95053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4 похож на RAID 3, но отличается от него тем, что данные разбиваются на блоки, а не на байты. Таким образом, удалось отчасти «победить» проблему низкой скорости передачи данных небольшого объёма. Запись же производится медленно из-за того, что чётность для блока генерируется при записи и записывается на единственный диск.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 широко распространённых систем хранения RAID-4 применяется на устройствах компании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NetApp"/>
              </a:rPr>
              <a:t>NetApp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NetApp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FAS), где его недостатки успешно устранены за счет работы дисков в специальном режиме групповой записи, определяемом используемой на устройствах внутренней файловой системой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WAFL"/>
              </a:rPr>
              <a:t>WAFL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71D48-F155-4BC5-AA2F-31CB90D95053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Основным недостатком уровней RAID от 2-го до 4-го является невозможность производить параллельные операции записи, так как для хранения информации о чётности используется отдельный контрольный диск. RAID 5 не имеет этого недостатка. Блоки данных и контрольные суммы циклически записываются на все диски массива, нет асимметричности конфигурации дисков. Под контрольными суммами подразумевается результат операции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XOR"/>
              </a:rPr>
              <a:t>XOR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(исключающее или).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Xor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обладает особенностью, которая даёт возможность заменить любой операнд результатом, и, применив алгоритм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xor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получить в результате недостающий операнд. Например: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xor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(где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— три диска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рейд-массива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в случае если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откажет, мы можем получить его, поставив на его место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 проведя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xor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между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 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xor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Это применимо вне зависимости от количества операндов: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xor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xor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xor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Если отказывает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тогда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встаёт на его место и, проведя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xor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 результате получаем 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xor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xor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xor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Этот метод по сути обеспечивает отказоустойчивость 5 версии. Для хранения результата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xor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требуется всего 1 диск, размер которого равен размеру любого другого диска в RAID.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Минимальное количество используемых дисков равно трём.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Достоинства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5 получил широкое распространение, в первую очередь благодаря своей экономичности. Объём дискового массива RAID 5 рассчитывается по формуле (n-1)*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hddsize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где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— число дисков в массиве, 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hddsize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— размер диска (наименьшего, если диски имеют разный размер). Например, для массива из четырёх дисков по 80 гигабайт общий объём будет (4 − 1) * 80 = 240 гигабайт, то есть «потеряется» всего 25 % против 50 %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RAID 10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И с увеличением количества дисков в массиве экономия (по сравнению с другими уровнями RAID, обладающими отказоустойчивостью) продолжает увеличиваться.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5 обеспечивает высокую скорость чтения — выигрыш достигается за счёт независимых потоков данных с нескольких дисков массива, которые могут обрабатываться параллельно.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Недостатки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Производительность RAID 5 заметно ниже на операциях типа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(записи в произвольном порядке), при которых производительность падает на 10-25 % от производительности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RAID 0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(или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RAID 10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так как требует большего количества операций с дисками (каждая операция записи, за исключением так называемых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full-stripe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write-ов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заменяется на контроллере RAID на четыре — две операции чтения и две операции записи).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выходе из строя одного диска надёжность тома сразу снижается до уровня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RAID 0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с соответствующим количеством дисков n-1 — то есть в n-1 раз ниже надёжности одного диска — данное состояние называется критическим (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degrade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critical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Для возвращения массива к нормальной работе требуется длительный процесс восстановления, связанный с ощутимой потерей производительности и повышенным риском.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ходе восстановления (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rebuild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reconstruction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контроллер осуществляет длительное интенсивное чтение, которое может спровоцировать выход из строя ещё одного или нескольких дисков массива. Кроме того, в ходе чтения могут выявляться ранее не обнаруженные сбои чтения в массивах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cold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(данных, к которым не обращаются при обычной работе массива, архивные и малоактивные данные), препятствующие восстановлению. Если до полного восстановления массива произойдет выход из строя, или возникнет невосстановимая ошибка чтения хотя бы на ещё одном диске, то массив разрушается и данные на нём восстановлению обычными методами не подлежат. Для предотвращения таких ситуаций в RAID-контроллерах может применяться анализ атрибутов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S.M.A.R.T."/>
              </a:rPr>
              <a:t>S.M.A.R.T.</a:t>
            </a:r>
            <a:endParaRPr lang="ru-RU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71D48-F155-4BC5-AA2F-31CB90D95053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6 — похож на RAID 5, но имеет более высокую степень надёжности — три диска данных и два диска контроля чётности. Основан на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Код Рида — Соломона"/>
              </a:rPr>
              <a:t>кодах Рида — Соломона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 обеспечивает работоспособность после одновременного выхода из строя любых двух дисков. Обычно использование RAID-6 вызывает примерно 10-15 % падение производительности дисковой группы, относительно RAID 5, что вызвано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бо́льшим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объёмом работы для контроллера (более сложный алгоритм расчёта контрольных сумм), а также необходимостью читать и перезаписывать больше дисковых блоков при записи каждого блока.</a:t>
            </a:r>
            <a:endParaRPr lang="ru-RU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71D48-F155-4BC5-AA2F-31CB90D95053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4365104"/>
            <a:ext cx="6552728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5445224"/>
            <a:ext cx="5760640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033C-81C2-4D3E-97E9-2C8704143049}" type="datetime1">
              <a:rPr lang="ru-RU" smtClean="0"/>
              <a:pPr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B03-DB75-4549-A0B3-6ECA9E3794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16470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AF18-2D6E-4982-8E93-3ABE825DD04F}" type="datetime1">
              <a:rPr lang="ru-RU" smtClean="0"/>
              <a:pPr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B03-DB75-4549-A0B3-6ECA9E3794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5572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10FC-4E31-408C-9EB1-12B95AD82E92}" type="datetime1">
              <a:rPr lang="ru-RU" smtClean="0"/>
              <a:pPr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B03-DB75-4549-A0B3-6ECA9E3794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8135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7CF6-857C-49D3-9F4E-780B4FE82441}" type="datetime1">
              <a:rPr lang="ru-RU" smtClean="0"/>
              <a:pPr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B03-DB75-4549-A0B3-6ECA9E3794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0779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0CE-2BDF-4BA2-BA3B-4D47AC65A168}" type="datetime1">
              <a:rPr lang="ru-RU" smtClean="0"/>
              <a:pPr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B03-DB75-4549-A0B3-6ECA9E3794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8250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0AAE-CFCA-4E0B-AAA3-61FADC3F06CF}" type="datetime1">
              <a:rPr lang="ru-RU" smtClean="0"/>
              <a:pPr/>
              <a:t>10.10.2019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B03-DB75-4549-A0B3-6ECA9E3794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6592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3893-2A58-4536-838C-E1BD1805484D}" type="datetime1">
              <a:rPr lang="ru-RU" smtClean="0"/>
              <a:pPr/>
              <a:t>10.10.2019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B03-DB75-4549-A0B3-6ECA9E3794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6854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3FD9-B05D-401C-A2A4-E40350A20BE6}" type="datetime1">
              <a:rPr lang="ru-RU" smtClean="0"/>
              <a:pPr/>
              <a:t>10.10.2019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B03-DB75-4549-A0B3-6ECA9E3794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289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11FC-1720-41BF-A715-1174A9025899}" type="datetime1">
              <a:rPr lang="ru-RU" smtClean="0"/>
              <a:pPr/>
              <a:t>10.10.2019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B03-DB75-4549-A0B3-6ECA9E3794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0528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4C2E-2A20-412D-94CD-7AF37C7A57E8}" type="datetime1">
              <a:rPr lang="ru-RU" smtClean="0"/>
              <a:pPr/>
              <a:t>10.10.2019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B03-DB75-4549-A0B3-6ECA9E3794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610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7CE4-E917-495C-835F-21B0D72C0579}" type="datetime1">
              <a:rPr lang="ru-RU" smtClean="0"/>
              <a:pPr/>
              <a:t>10.10.2019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B03-DB75-4549-A0B3-6ECA9E3794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013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310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36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F5CF0-52E5-475C-8830-31AFCFFB329E}" type="datetime1">
              <a:rPr lang="ru-RU" smtClean="0"/>
              <a:pPr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B7B03-DB75-4549-A0B3-6ECA9E3794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2187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4365104"/>
            <a:ext cx="6624736" cy="2160240"/>
          </a:xfrm>
        </p:spPr>
        <p:txBody>
          <a:bodyPr/>
          <a:lstStyle/>
          <a:p>
            <a:r>
              <a:rPr lang="en-US" dirty="0" smtClean="0"/>
              <a:t>RAID - </a:t>
            </a:r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771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B03-DB75-4549-A0B3-6ECA9E3794CF}" type="slidenum">
              <a:rPr lang="ru-RU" sz="2800" smtClean="0">
                <a:solidFill>
                  <a:schemeClr val="tx1"/>
                </a:solidFill>
              </a:rPr>
              <a:pPr/>
              <a:t>10</a:t>
            </a:fld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36866" name="Picture 2" descr="https://upload.wikimedia.org/wikipedia/commons/thumb/0/0b/RAID_6-ru.svg/1920px-RAID_6-ru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88840"/>
            <a:ext cx="7469953" cy="4392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113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Виды </a:t>
            </a:r>
            <a:r>
              <a:rPr lang="en-US" b="1" dirty="0" smtClean="0"/>
              <a:t>RAID</a:t>
            </a:r>
            <a:endParaRPr lang="ru-RU" dirty="0"/>
          </a:p>
        </p:txBody>
      </p:sp>
      <p:sp>
        <p:nvSpPr>
          <p:cNvPr id="25" name="Содержимое 24"/>
          <p:cNvSpPr>
            <a:spLocks noGrp="1"/>
          </p:cNvSpPr>
          <p:nvPr>
            <p:ph idx="1"/>
          </p:nvPr>
        </p:nvSpPr>
        <p:spPr>
          <a:xfrm>
            <a:off x="1974540" y="2498167"/>
            <a:ext cx="5194920" cy="1861667"/>
          </a:xfrm>
        </p:spPr>
        <p:txBody>
          <a:bodyPr numCol="1"/>
          <a:lstStyle/>
          <a:p>
            <a:pPr marL="352425" indent="-352425" algn="just"/>
            <a:r>
              <a:rPr lang="ru-RU" b="1" dirty="0" smtClean="0"/>
              <a:t>аппаратный (</a:t>
            </a:r>
            <a:r>
              <a:rPr lang="en-US" b="1" dirty="0" smtClean="0"/>
              <a:t>hardware)</a:t>
            </a:r>
            <a:r>
              <a:rPr lang="ru-RU" b="1" dirty="0" smtClean="0"/>
              <a:t>;</a:t>
            </a:r>
            <a:endParaRPr lang="en-US" b="1" dirty="0" smtClean="0"/>
          </a:p>
          <a:p>
            <a:pPr marL="352425" indent="-352425" algn="just"/>
            <a:r>
              <a:rPr lang="ru-RU" b="1" dirty="0" smtClean="0"/>
              <a:t>программно-аппаратный;</a:t>
            </a:r>
          </a:p>
          <a:p>
            <a:pPr marL="352425" indent="-352425" algn="just"/>
            <a:r>
              <a:rPr lang="ru-RU" b="1" dirty="0" smtClean="0"/>
              <a:t>программные(</a:t>
            </a:r>
            <a:r>
              <a:rPr lang="en-US" b="1" dirty="0" smtClean="0"/>
              <a:t>software)</a:t>
            </a:r>
            <a:r>
              <a:rPr lang="ru-RU" b="1" dirty="0" smtClean="0"/>
              <a:t>.</a:t>
            </a:r>
            <a:endParaRPr lang="ru-RU" dirty="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B03-DB75-4549-A0B3-6ECA9E3794CF}" type="slidenum">
              <a:rPr lang="ru-RU" sz="2800" smtClean="0">
                <a:solidFill>
                  <a:schemeClr val="tx1"/>
                </a:solidFill>
              </a:rPr>
              <a:pPr/>
              <a:t>11</a:t>
            </a:fld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13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4365104"/>
            <a:ext cx="4752528" cy="2160240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/>
              <a:t>Тема: </a:t>
            </a:r>
            <a:r>
              <a:rPr lang="en-US" sz="2800" dirty="0" smtClean="0"/>
              <a:t>RAID – </a:t>
            </a:r>
            <a:r>
              <a:rPr lang="ru-RU" sz="2800" dirty="0" smtClean="0"/>
              <a:t>массив.</a:t>
            </a:r>
            <a:br>
              <a:rPr lang="ru-RU" sz="2800" dirty="0" smtClean="0"/>
            </a:br>
            <a:r>
              <a:rPr lang="ru-RU" sz="2800" dirty="0" smtClean="0"/>
              <a:t>Докладчик: Давыдова Ирина, 		гр. ИТСИ-18-1м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753798" y="1772816"/>
            <a:ext cx="3636404" cy="1569660"/>
          </a:xfrm>
          <a:prstGeom prst="rect">
            <a:avLst/>
          </a:prstGeom>
          <a:solidFill>
            <a:schemeClr val="accent2">
              <a:alpha val="8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bg1"/>
                </a:solidFill>
              </a:rPr>
              <a:t>Спасибо за внимание</a:t>
            </a:r>
            <a:endParaRPr lang="ru-RU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71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25" name="Содержимое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algn="just">
              <a:buNone/>
            </a:pPr>
            <a:r>
              <a:rPr lang="ru-RU" dirty="0" smtClean="0"/>
              <a:t>RAID (англ. </a:t>
            </a:r>
            <a:r>
              <a:rPr lang="ru-RU" dirty="0" err="1" smtClean="0"/>
              <a:t>Redundant</a:t>
            </a:r>
            <a:r>
              <a:rPr lang="ru-RU" dirty="0" smtClean="0"/>
              <a:t> </a:t>
            </a:r>
            <a:r>
              <a:rPr lang="ru-RU" dirty="0" err="1" smtClean="0"/>
              <a:t>Array</a:t>
            </a:r>
            <a:r>
              <a:rPr lang="ru-RU" dirty="0" smtClean="0"/>
              <a:t> </a:t>
            </a:r>
            <a:r>
              <a:rPr lang="ru-RU" dirty="0" err="1" smtClean="0"/>
              <a:t>of</a:t>
            </a:r>
            <a:r>
              <a:rPr lang="ru-RU" dirty="0" smtClean="0"/>
              <a:t> </a:t>
            </a:r>
            <a:r>
              <a:rPr lang="ru-RU" dirty="0" err="1" smtClean="0"/>
              <a:t>Independent</a:t>
            </a:r>
            <a:r>
              <a:rPr lang="ru-RU" dirty="0" smtClean="0"/>
              <a:t> </a:t>
            </a:r>
            <a:r>
              <a:rPr lang="ru-RU" dirty="0" err="1" smtClean="0"/>
              <a:t>Disks</a:t>
            </a:r>
            <a:r>
              <a:rPr lang="ru-RU" dirty="0" smtClean="0"/>
              <a:t> — избыточный массив независимых дисков) — технология виртуализации данных, которая объединяет несколько дисков в логический элемент для избыточности и повышения производительности.</a:t>
            </a:r>
            <a:endParaRPr lang="ru-RU" dirty="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B03-DB75-4549-A0B3-6ECA9E3794CF}" type="slidenum">
              <a:rPr lang="ru-RU" sz="2800" smtClean="0">
                <a:solidFill>
                  <a:schemeClr val="tx1"/>
                </a:solidFill>
              </a:rPr>
              <a:pPr/>
              <a:t>2</a:t>
            </a:fld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13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Терминлогия</a:t>
            </a:r>
            <a:endParaRPr lang="ru-RU" dirty="0"/>
          </a:p>
        </p:txBody>
      </p:sp>
      <p:sp>
        <p:nvSpPr>
          <p:cNvPr id="25" name="Содержимое 24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 algn="just">
              <a:buNone/>
            </a:pPr>
            <a:endParaRPr lang="ru-RU" dirty="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B03-DB75-4549-A0B3-6ECA9E3794CF}" type="slidenum">
              <a:rPr lang="ru-RU" sz="2800" smtClean="0">
                <a:solidFill>
                  <a:schemeClr val="tx1"/>
                </a:solidFill>
              </a:rPr>
              <a:pPr/>
              <a:t>3</a:t>
            </a:fld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6150" name="AutoShape 6" descr="RAID-info-0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708920"/>
            <a:ext cx="48387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113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0</a:t>
            </a:r>
            <a:endParaRPr lang="ru-RU" dirty="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B03-DB75-4549-A0B3-6ECA9E3794CF}" type="slidenum">
              <a:rPr lang="ru-RU" sz="2800" smtClean="0">
                <a:solidFill>
                  <a:schemeClr val="tx1"/>
                </a:solidFill>
              </a:rPr>
              <a:pPr/>
              <a:t>4</a:t>
            </a:fld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855365"/>
            <a:ext cx="6203032" cy="4525963"/>
          </a:xfrm>
        </p:spPr>
        <p:txBody>
          <a:bodyPr>
            <a:normAutofit lnSpcReduction="10000"/>
          </a:bodyPr>
          <a:lstStyle/>
          <a:p>
            <a:pPr marL="534988" indent="-534988" algn="just">
              <a:buNone/>
            </a:pPr>
            <a:r>
              <a:rPr lang="ru-RU" b="1" dirty="0" smtClean="0"/>
              <a:t>(+)</a:t>
            </a:r>
            <a:r>
              <a:rPr lang="ru-RU" dirty="0" smtClean="0"/>
              <a:t>: Скорость считывания файлов увеличивается в </a:t>
            </a:r>
            <a:r>
              <a:rPr lang="ru-RU" dirty="0" err="1" smtClean="0"/>
              <a:t>n</a:t>
            </a:r>
            <a:r>
              <a:rPr lang="ru-RU" dirty="0" smtClean="0"/>
              <a:t> раз, где </a:t>
            </a:r>
            <a:r>
              <a:rPr lang="ru-RU" dirty="0" err="1" smtClean="0"/>
              <a:t>n</a:t>
            </a:r>
            <a:r>
              <a:rPr lang="ru-RU" dirty="0" smtClean="0"/>
              <a:t> — количество дисков.</a:t>
            </a:r>
          </a:p>
          <a:p>
            <a:pPr marL="534988" indent="-534988" algn="just">
              <a:buNone/>
            </a:pPr>
            <a:r>
              <a:rPr lang="ru-RU" b="1" dirty="0" smtClean="0"/>
              <a:t>(-)</a:t>
            </a:r>
            <a:r>
              <a:rPr lang="ru-RU" dirty="0" smtClean="0"/>
              <a:t>: Увеличивается вероятность потери данных: если вероятность отказа 1 диска равна </a:t>
            </a:r>
            <a:r>
              <a:rPr lang="ru-RU" dirty="0" err="1" smtClean="0"/>
              <a:t>p</a:t>
            </a:r>
            <a:r>
              <a:rPr lang="ru-RU" dirty="0" smtClean="0"/>
              <a:t>, то вероятность выхода из строя массива RAID 0 из двух дисков равна 2p-p*</a:t>
            </a:r>
            <a:r>
              <a:rPr lang="ru-RU" dirty="0" err="1" smtClean="0"/>
              <a:t>p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098" name="Picture 2" descr="https://upload.wikimedia.org/wikipedia/commons/thumb/1/15/RAID_0-ru.svg/220px-RAID_0-ru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564904"/>
            <a:ext cx="2095500" cy="3219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113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1</a:t>
            </a:r>
            <a:endParaRPr lang="ru-RU" dirty="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B03-DB75-4549-A0B3-6ECA9E3794CF}" type="slidenum">
              <a:rPr lang="ru-RU" sz="2800" smtClean="0">
                <a:solidFill>
                  <a:schemeClr val="tx1"/>
                </a:solidFill>
              </a:rPr>
              <a:pPr/>
              <a:t>5</a:t>
            </a:fld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855365"/>
            <a:ext cx="6203032" cy="4525963"/>
          </a:xfrm>
        </p:spPr>
        <p:txBody>
          <a:bodyPr>
            <a:normAutofit fontScale="85000" lnSpcReduction="20000"/>
          </a:bodyPr>
          <a:lstStyle/>
          <a:p>
            <a:pPr marL="534988" indent="-534988" algn="just">
              <a:buNone/>
            </a:pPr>
            <a:r>
              <a:rPr lang="ru-RU" b="1" dirty="0" smtClean="0"/>
              <a:t>(+)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Обеспечивает приемлемую скорость записи и выигрыш по скорости чтения при распараллеливании запросов</a:t>
            </a:r>
            <a:r>
              <a:rPr lang="en-US" dirty="0" smtClean="0"/>
              <a:t>.</a:t>
            </a:r>
            <a:endParaRPr lang="ru-RU" dirty="0" smtClean="0"/>
          </a:p>
          <a:p>
            <a:pPr marL="534988" indent="-534988" algn="just">
              <a:buNone/>
            </a:pPr>
            <a:r>
              <a:rPr lang="ru-RU" b="1" dirty="0" smtClean="0"/>
              <a:t>(+)</a:t>
            </a:r>
            <a:r>
              <a:rPr lang="ru-RU" dirty="0" smtClean="0"/>
              <a:t>: Имеет высокую надёжность</a:t>
            </a:r>
            <a:r>
              <a:rPr lang="en-US" dirty="0" smtClean="0"/>
              <a:t>.</a:t>
            </a:r>
          </a:p>
          <a:p>
            <a:pPr marL="534988" indent="-534988" algn="just">
              <a:buNone/>
            </a:pPr>
            <a:r>
              <a:rPr lang="ru-RU" b="1" dirty="0" smtClean="0"/>
              <a:t>(-)</a:t>
            </a:r>
            <a:r>
              <a:rPr lang="ru-RU" dirty="0" smtClean="0"/>
              <a:t>: Недостаток RAID 1 в том, что по цене двух (и более) жестких дисков пользователь фактически получает объём лишь одного.</a:t>
            </a:r>
          </a:p>
          <a:p>
            <a:pPr marL="534988" indent="-534988" algn="just">
              <a:buNone/>
            </a:pPr>
            <a:r>
              <a:rPr lang="ru-RU" b="1" dirty="0" smtClean="0"/>
              <a:t>(-)</a:t>
            </a:r>
            <a:r>
              <a:rPr lang="ru-RU" dirty="0" smtClean="0"/>
              <a:t>: Возможность появления ошибок в данных при использовании двух дисков. </a:t>
            </a:r>
          </a:p>
          <a:p>
            <a:endParaRPr lang="ru-RU" dirty="0"/>
          </a:p>
        </p:txBody>
      </p:sp>
      <p:pic>
        <p:nvPicPr>
          <p:cNvPr id="26626" name="Picture 2" descr="https://upload.wikimedia.org/wikipedia/commons/thumb/6/64/RAID_1-ru.svg/220px-RAID_1-ru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564904"/>
            <a:ext cx="2095500" cy="3219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113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2</a:t>
            </a:r>
            <a:endParaRPr lang="ru-RU" dirty="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B03-DB75-4549-A0B3-6ECA9E3794CF}" type="slidenum">
              <a:rPr lang="ru-RU" sz="2800" smtClean="0">
                <a:solidFill>
                  <a:schemeClr val="tx1"/>
                </a:solidFill>
              </a:rPr>
              <a:pPr/>
              <a:t>6</a:t>
            </a:fld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855365"/>
            <a:ext cx="8291264" cy="2365723"/>
          </a:xfrm>
        </p:spPr>
        <p:txBody>
          <a:bodyPr>
            <a:noAutofit/>
          </a:bodyPr>
          <a:lstStyle/>
          <a:p>
            <a:pPr marL="534988" indent="-534988" algn="just">
              <a:buNone/>
            </a:pPr>
            <a:r>
              <a:rPr lang="ru-RU" sz="2200" b="1" dirty="0" smtClean="0"/>
              <a:t>(+)</a:t>
            </a:r>
            <a:r>
              <a:rPr lang="ru-RU" sz="2200" dirty="0" smtClean="0"/>
              <a:t>:</a:t>
            </a:r>
            <a:r>
              <a:rPr lang="en-US" sz="2200" dirty="0" smtClean="0"/>
              <a:t> </a:t>
            </a:r>
            <a:r>
              <a:rPr lang="ru-RU" sz="2200" dirty="0" smtClean="0"/>
              <a:t>Повышение скорости дисковых операций по сравнению с производительностью одного диска.</a:t>
            </a:r>
          </a:p>
          <a:p>
            <a:pPr marL="534988" indent="-534988" algn="just">
              <a:buNone/>
            </a:pPr>
            <a:r>
              <a:rPr lang="ru-RU" sz="2200" b="1" dirty="0" smtClean="0"/>
              <a:t>(-)</a:t>
            </a:r>
            <a:r>
              <a:rPr lang="ru-RU" sz="2200" dirty="0" smtClean="0"/>
              <a:t>: Минимальное количество дисков, при котором имеет смысл его использовать — 7, только начиная с этого количества для него требуется меньше дисков, чем для RAID 1 (4 диска с данными, 3 диска с кодами коррекции ошибок), в дальнейшем избыточность уменьшается по экспоненте.</a:t>
            </a:r>
            <a:endParaRPr lang="ru-RU" sz="2200" dirty="0"/>
          </a:p>
        </p:txBody>
      </p:sp>
      <p:pic>
        <p:nvPicPr>
          <p:cNvPr id="28674" name="Picture 2" descr="https://upload.wikimedia.org/wikipedia/commons/thumb/4/4e/RAID2_arch-ru.svg/516px-RAID2_arch-ru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221088"/>
            <a:ext cx="4914900" cy="2457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113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3</a:t>
            </a:r>
            <a:endParaRPr lang="ru-RU" dirty="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B03-DB75-4549-A0B3-6ECA9E3794CF}" type="slidenum">
              <a:rPr lang="ru-RU" sz="2800" smtClean="0">
                <a:solidFill>
                  <a:schemeClr val="tx1"/>
                </a:solidFill>
              </a:rPr>
              <a:pPr/>
              <a:t>7</a:t>
            </a:fld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855365"/>
            <a:ext cx="5554960" cy="4741987"/>
          </a:xfrm>
        </p:spPr>
        <p:txBody>
          <a:bodyPr>
            <a:noAutofit/>
          </a:bodyPr>
          <a:lstStyle/>
          <a:p>
            <a:pPr marL="534988" indent="-534988" algn="just">
              <a:buNone/>
            </a:pPr>
            <a:r>
              <a:rPr lang="ru-RU" sz="2200" b="1" dirty="0" smtClean="0"/>
              <a:t>(+)</a:t>
            </a:r>
            <a:r>
              <a:rPr lang="ru-RU" sz="2200" dirty="0" smtClean="0"/>
              <a:t>:</a:t>
            </a:r>
            <a:r>
              <a:rPr lang="en-US" sz="2200" dirty="0" smtClean="0"/>
              <a:t> </a:t>
            </a:r>
            <a:r>
              <a:rPr lang="ru-RU" sz="2400" dirty="0" smtClean="0"/>
              <a:t>Высокая скорость чтения и записи данных</a:t>
            </a:r>
            <a:endParaRPr lang="ru-RU" sz="2200" dirty="0" smtClean="0"/>
          </a:p>
          <a:p>
            <a:pPr marL="534988" indent="-534988" algn="just">
              <a:buNone/>
            </a:pPr>
            <a:r>
              <a:rPr lang="ru-RU" sz="2200" b="1" dirty="0" smtClean="0"/>
              <a:t>(+)</a:t>
            </a:r>
            <a:r>
              <a:rPr lang="ru-RU" sz="2200" dirty="0" smtClean="0"/>
              <a:t>: </a:t>
            </a:r>
            <a:r>
              <a:rPr lang="ru-RU" sz="2400" dirty="0" smtClean="0"/>
              <a:t>Минимальное количество дисков для создания массива равно трём</a:t>
            </a:r>
            <a:r>
              <a:rPr lang="ru-RU" sz="2200" dirty="0" smtClean="0"/>
              <a:t>.</a:t>
            </a:r>
          </a:p>
          <a:p>
            <a:pPr marL="534988" indent="-534988" algn="just">
              <a:buNone/>
            </a:pPr>
            <a:r>
              <a:rPr lang="ru-RU" sz="2400" b="1" dirty="0" smtClean="0"/>
              <a:t>(-)</a:t>
            </a:r>
            <a:r>
              <a:rPr lang="ru-RU" sz="2400" dirty="0" smtClean="0"/>
              <a:t>: Массив этого типа хорош только для однозадачной работы с большими файлами.</a:t>
            </a:r>
          </a:p>
          <a:p>
            <a:pPr marL="534988" indent="-534988" algn="just">
              <a:buNone/>
            </a:pPr>
            <a:r>
              <a:rPr lang="ru-RU" sz="2400" b="1" dirty="0" smtClean="0"/>
              <a:t>(-)</a:t>
            </a:r>
            <a:r>
              <a:rPr lang="ru-RU" sz="2400" dirty="0" smtClean="0"/>
              <a:t>: Большая нагрузка на контрольный диск, и, как следствие, его надёжность сильно падает по сравнению с дисками, хранящими данные.</a:t>
            </a:r>
            <a:endParaRPr lang="ru-RU" sz="2200" b="1" dirty="0"/>
          </a:p>
        </p:txBody>
      </p:sp>
      <p:pic>
        <p:nvPicPr>
          <p:cNvPr id="30724" name="Picture 4" descr="https://upload.wikimedia.org/wikipedia/commons/thumb/2/2c/RAID_3-ru.svg/1280px-RAID_3-ru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9429" y="3140968"/>
            <a:ext cx="3122030" cy="23122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113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4</a:t>
            </a:r>
            <a:endParaRPr lang="ru-RU" dirty="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B03-DB75-4549-A0B3-6ECA9E3794CF}" type="slidenum">
              <a:rPr lang="ru-RU" sz="2800" smtClean="0">
                <a:solidFill>
                  <a:schemeClr val="tx1"/>
                </a:solidFill>
              </a:rPr>
              <a:pPr/>
              <a:t>8</a:t>
            </a:fld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32770" name="Picture 2" descr="https://upload.wikimedia.org/wikipedia/commons/thumb/7/7c/RAID_4-ru.svg/1280px-RAID_4-ru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204864"/>
            <a:ext cx="5771882" cy="42747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113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5</a:t>
            </a:r>
            <a:endParaRPr lang="ru-RU" dirty="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B03-DB75-4549-A0B3-6ECA9E3794CF}" type="slidenum">
              <a:rPr lang="ru-RU" sz="2800" smtClean="0">
                <a:solidFill>
                  <a:schemeClr val="tx1"/>
                </a:solidFill>
              </a:rPr>
              <a:pPr/>
              <a:t>9</a:t>
            </a:fld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855365"/>
            <a:ext cx="5554960" cy="4741987"/>
          </a:xfrm>
        </p:spPr>
        <p:txBody>
          <a:bodyPr>
            <a:noAutofit/>
          </a:bodyPr>
          <a:lstStyle/>
          <a:p>
            <a:pPr marL="534988" indent="-534988" algn="just">
              <a:buNone/>
            </a:pPr>
            <a:r>
              <a:rPr lang="ru-RU" sz="2200" b="1" dirty="0" smtClean="0"/>
              <a:t>(+)</a:t>
            </a:r>
            <a:r>
              <a:rPr lang="ru-RU" sz="2200" dirty="0" smtClean="0"/>
              <a:t>:</a:t>
            </a:r>
            <a:r>
              <a:rPr lang="en-US" sz="2200" dirty="0" smtClean="0"/>
              <a:t> </a:t>
            </a:r>
            <a:r>
              <a:rPr lang="ru-RU" sz="2400" dirty="0" smtClean="0"/>
              <a:t>Экономичный.</a:t>
            </a:r>
            <a:r>
              <a:rPr lang="ru-RU" sz="2200" dirty="0" smtClean="0"/>
              <a:t> </a:t>
            </a:r>
          </a:p>
          <a:p>
            <a:pPr marL="534988" indent="-534988" algn="just">
              <a:buNone/>
            </a:pPr>
            <a:r>
              <a:rPr lang="ru-RU" sz="2400" b="1" dirty="0" smtClean="0"/>
              <a:t>(-)</a:t>
            </a:r>
            <a:r>
              <a:rPr lang="ru-RU" sz="2400" dirty="0" smtClean="0"/>
              <a:t>: Производительность RAID 5 заметно ниже на операциях типа </a:t>
            </a:r>
            <a:r>
              <a:rPr lang="ru-RU" sz="2400" dirty="0" err="1" smtClean="0"/>
              <a:t>Random</a:t>
            </a:r>
            <a:r>
              <a:rPr lang="ru-RU" sz="2400" dirty="0" smtClean="0"/>
              <a:t> </a:t>
            </a:r>
            <a:r>
              <a:rPr lang="ru-RU" sz="2400" dirty="0" err="1" smtClean="0"/>
              <a:t>Write</a:t>
            </a:r>
            <a:r>
              <a:rPr lang="ru-RU" sz="2400" dirty="0" smtClean="0"/>
              <a:t> (записи в произвольном порядке)</a:t>
            </a:r>
          </a:p>
          <a:p>
            <a:pPr marL="534988" indent="-534988" algn="just">
              <a:buNone/>
            </a:pPr>
            <a:r>
              <a:rPr lang="ru-RU" sz="2400" b="1" dirty="0" smtClean="0"/>
              <a:t>(-)</a:t>
            </a:r>
            <a:r>
              <a:rPr lang="ru-RU" sz="2400" dirty="0" smtClean="0"/>
              <a:t>: При выходе из строя одного диска надёжность тома сразу снижается до уровня RAID 0.</a:t>
            </a:r>
          </a:p>
          <a:p>
            <a:pPr marL="534988" indent="-534988" algn="just">
              <a:buNone/>
            </a:pPr>
            <a:r>
              <a:rPr lang="ru-RU" sz="2400" b="1" dirty="0" smtClean="0"/>
              <a:t>(-)</a:t>
            </a:r>
            <a:r>
              <a:rPr lang="ru-RU" sz="2400" dirty="0" smtClean="0"/>
              <a:t>: В ходе восстановления контроллер осуществляет длительное интенсивное чтение, которое может спровоцировать еще сбой.</a:t>
            </a:r>
            <a:endParaRPr lang="ru-RU" sz="2200" b="1" dirty="0"/>
          </a:p>
        </p:txBody>
      </p:sp>
      <p:pic>
        <p:nvPicPr>
          <p:cNvPr id="34818" name="Picture 2" descr="https://upload.wikimedia.org/wikipedia/commons/thumb/5/51/RAID_5-ru.svg/1280px-RAID_5-ru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8388" y="3258858"/>
            <a:ext cx="3111231" cy="2304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113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edd2de43675a27dba904b5af714f1fc50c1979f"/>
</p:tagLst>
</file>

<file path=ppt/theme/theme1.xml><?xml version="1.0" encoding="utf-8"?>
<a:theme xmlns:a="http://schemas.openxmlformats.org/drawingml/2006/main" name="Тема Office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829</Words>
  <Application>Microsoft Office PowerPoint</Application>
  <PresentationFormat>Экран (4:3)</PresentationFormat>
  <Paragraphs>93</Paragraphs>
  <Slides>12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RAID - массив</vt:lpstr>
      <vt:lpstr>Определение</vt:lpstr>
      <vt:lpstr>Терминлогия</vt:lpstr>
      <vt:lpstr>RAID 0</vt:lpstr>
      <vt:lpstr>RAID 1</vt:lpstr>
      <vt:lpstr>RAID 2</vt:lpstr>
      <vt:lpstr>RAID 3</vt:lpstr>
      <vt:lpstr>RAID 4</vt:lpstr>
      <vt:lpstr>RAID 5</vt:lpstr>
      <vt:lpstr>RAID 6</vt:lpstr>
      <vt:lpstr>Виды RAID</vt:lpstr>
      <vt:lpstr>Тема: RAID – массив. Докладчик: Давыдова Ирина,   гр. ИТСИ-18-1м</vt:lpstr>
    </vt:vector>
  </TitlesOfParts>
  <Company>http://presentation-creation.ru</Company>
  <LinksUpToDate>false</LinksUpToDate>
  <SharedDoc>false</SharedDoc>
  <HyperlinkBase>http://presentation-creation.ru/powerpoint-templates.html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презентации "Серверная"</dc:title>
  <dc:creator>obstinate</dc:creator>
  <cp:keywords>фон презентации, тема презентации, шаблон презентации</cp:keywords>
  <cp:lastModifiedBy>home1</cp:lastModifiedBy>
  <cp:revision>41</cp:revision>
  <dcterms:created xsi:type="dcterms:W3CDTF">2017-12-25T09:41:37Z</dcterms:created>
  <dcterms:modified xsi:type="dcterms:W3CDTF">2019-10-10T07:21:38Z</dcterms:modified>
  <cp:category/>
</cp:coreProperties>
</file>