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edium-bold.fntdata"/><Relationship Id="rId27" Type="http://schemas.openxmlformats.org/officeDocument/2006/relationships/font" Target="fonts/Robot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69fa1a8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69fa1a8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673234bf0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c673234bf0_1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69fa1a8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69fa1a8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673234bf0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c673234bf0_1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69fa1a80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69fa1a80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673234bf0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c673234bf0_1_1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69fa1a80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c69fa1a8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c69fa1a802_0_1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c69fa1a802_0_1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673234b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673234b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673234bf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673234bf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673234bf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673234bf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673234bf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673234bf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673234bf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673234bf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673234bf0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c673234bf0_1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69fa1a8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69fa1a8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673234bf0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c673234bf0_1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Analysis of Bank Customer Segmentation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Step of </a:t>
            </a: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 Clustering</a:t>
            </a:r>
            <a:endParaRPr/>
          </a:p>
        </p:txBody>
      </p:sp>
      <p:grpSp>
        <p:nvGrpSpPr>
          <p:cNvPr id="124" name="Google Shape;124;p23"/>
          <p:cNvGrpSpPr/>
          <p:nvPr/>
        </p:nvGrpSpPr>
        <p:grpSpPr>
          <a:xfrm>
            <a:off x="363524" y="1258050"/>
            <a:ext cx="2726286" cy="2547000"/>
            <a:chOff x="363524" y="1258050"/>
            <a:chExt cx="2726286" cy="2547000"/>
          </a:xfrm>
        </p:grpSpPr>
        <p:sp>
          <p:nvSpPr>
            <p:cNvPr id="125" name="Google Shape;125;p23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801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801F17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801F1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23"/>
            <p:cNvSpPr txBox="1"/>
            <p:nvPr/>
          </p:nvSpPr>
          <p:spPr>
            <a:xfrm rot="-2700000">
              <a:off x="567889" y="2239754"/>
              <a:ext cx="2336422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Initialization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23"/>
            <p:cNvSpPr txBox="1"/>
            <p:nvPr/>
          </p:nvSpPr>
          <p:spPr>
            <a:xfrm rot="-2700000">
              <a:off x="1029496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D0D0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Start by treating each data point as a separate cluster.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" name="Google Shape;129;p23"/>
          <p:cNvGrpSpPr/>
          <p:nvPr/>
        </p:nvGrpSpPr>
        <p:grpSpPr>
          <a:xfrm>
            <a:off x="2273746" y="1258050"/>
            <a:ext cx="2726286" cy="2547000"/>
            <a:chOff x="2273746" y="1258050"/>
            <a:chExt cx="2726286" cy="2547000"/>
          </a:xfrm>
        </p:grpSpPr>
        <p:sp>
          <p:nvSpPr>
            <p:cNvPr id="130" name="Google Shape;130;p23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23"/>
            <p:cNvSpPr txBox="1"/>
            <p:nvPr/>
          </p:nvSpPr>
          <p:spPr>
            <a:xfrm rot="-2700000">
              <a:off x="2473968" y="2237954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Linkage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23"/>
            <p:cNvSpPr txBox="1"/>
            <p:nvPr/>
          </p:nvSpPr>
          <p:spPr>
            <a:xfrm rot="-2700000">
              <a:off x="2939718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D0D0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Merge the two closest clusters based on a distance measure 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23"/>
          <p:cNvGrpSpPr/>
          <p:nvPr/>
        </p:nvGrpSpPr>
        <p:grpSpPr>
          <a:xfrm>
            <a:off x="4193764" y="1258050"/>
            <a:ext cx="2726286" cy="2547000"/>
            <a:chOff x="4193764" y="1258050"/>
            <a:chExt cx="2726286" cy="2547000"/>
          </a:xfrm>
        </p:grpSpPr>
        <p:sp>
          <p:nvSpPr>
            <p:cNvPr id="135" name="Google Shape;135;p23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B02B20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B02B2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23"/>
            <p:cNvSpPr txBox="1"/>
            <p:nvPr/>
          </p:nvSpPr>
          <p:spPr>
            <a:xfrm rot="-2700000">
              <a:off x="4400124" y="2240504"/>
              <a:ext cx="2334301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Repeat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23"/>
            <p:cNvSpPr txBox="1"/>
            <p:nvPr/>
          </p:nvSpPr>
          <p:spPr>
            <a:xfrm rot="-2700000">
              <a:off x="4859736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D0D0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Continue merging the closest clusters until all data points are in a single cluster.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p23"/>
          <p:cNvGrpSpPr/>
          <p:nvPr/>
        </p:nvGrpSpPr>
        <p:grpSpPr>
          <a:xfrm>
            <a:off x="6103986" y="1258050"/>
            <a:ext cx="2726286" cy="2547000"/>
            <a:chOff x="6103986" y="1258050"/>
            <a:chExt cx="2726286" cy="2547000"/>
          </a:xfrm>
        </p:grpSpPr>
        <p:sp>
          <p:nvSpPr>
            <p:cNvPr id="140" name="Google Shape;140;p23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BE2F2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200">
                <a:solidFill>
                  <a:srgbClr val="BE2F2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23"/>
            <p:cNvSpPr txBox="1"/>
            <p:nvPr/>
          </p:nvSpPr>
          <p:spPr>
            <a:xfrm rot="-2700000">
              <a:off x="6306241" y="2238854"/>
              <a:ext cx="2338968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Dendrogram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23"/>
            <p:cNvSpPr txBox="1"/>
            <p:nvPr/>
          </p:nvSpPr>
          <p:spPr>
            <a:xfrm rot="-2700000">
              <a:off x="6769958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D0D0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The process can be visualized as a tree-like diagram that shows the merges and splits.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DBSCAN (Density-Based Spatial Clustering of Applications with Noise)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 clusters based on density. Core, border, and noise points are identified. Effective for arbitrary shapes and sizes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fraud detection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74295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○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high-value customer identification.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Step of DBSCAN</a:t>
            </a:r>
            <a:endParaRPr/>
          </a:p>
        </p:txBody>
      </p:sp>
      <p:grpSp>
        <p:nvGrpSpPr>
          <p:cNvPr id="155" name="Google Shape;155;p25"/>
          <p:cNvGrpSpPr/>
          <p:nvPr/>
        </p:nvGrpSpPr>
        <p:grpSpPr>
          <a:xfrm>
            <a:off x="-162275" y="1490577"/>
            <a:ext cx="8173860" cy="731700"/>
            <a:chOff x="-162275" y="880977"/>
            <a:chExt cx="8173860" cy="731700"/>
          </a:xfrm>
        </p:grpSpPr>
        <p:sp>
          <p:nvSpPr>
            <p:cNvPr id="156" name="Google Shape;156;p25"/>
            <p:cNvSpPr txBox="1"/>
            <p:nvPr/>
          </p:nvSpPr>
          <p:spPr>
            <a:xfrm>
              <a:off x="-162275" y="931175"/>
              <a:ext cx="2877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08563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Core Points</a:t>
              </a:r>
              <a:endParaRPr sz="3000">
                <a:solidFill>
                  <a:srgbClr val="08563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2789785" y="880977"/>
              <a:ext cx="5221800" cy="731700"/>
            </a:xfrm>
            <a:prstGeom prst="rect">
              <a:avLst/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5"/>
            <p:cNvSpPr txBox="1"/>
            <p:nvPr/>
          </p:nvSpPr>
          <p:spPr>
            <a:xfrm>
              <a:off x="2914389" y="965253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In a given dataset, classify each point as a core point, border point, or noise point, based on the number of points within a given radius (ε).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9" name="Google Shape;159;p25"/>
          <p:cNvGrpSpPr/>
          <p:nvPr/>
        </p:nvGrpSpPr>
        <p:grpSpPr>
          <a:xfrm>
            <a:off x="444180" y="2374938"/>
            <a:ext cx="7205908" cy="731700"/>
            <a:chOff x="444180" y="1765338"/>
            <a:chExt cx="7205908" cy="731700"/>
          </a:xfrm>
        </p:grpSpPr>
        <p:sp>
          <p:nvSpPr>
            <p:cNvPr id="160" name="Google Shape;160;p25"/>
            <p:cNvSpPr txBox="1"/>
            <p:nvPr/>
          </p:nvSpPr>
          <p:spPr>
            <a:xfrm>
              <a:off x="444180" y="1815550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0B713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Cluster Formation</a:t>
              </a:r>
              <a:endParaRPr sz="3000">
                <a:solidFill>
                  <a:srgbClr val="0B713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2789787" y="1765338"/>
              <a:ext cx="4860300" cy="7317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5"/>
            <p:cNvSpPr txBox="1"/>
            <p:nvPr/>
          </p:nvSpPr>
          <p:spPr>
            <a:xfrm>
              <a:off x="2914387" y="1971908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Form a cluster starting from a core point, then iteratively add all directly reachable points to the cluster.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Google Shape;163;p25"/>
          <p:cNvGrpSpPr/>
          <p:nvPr/>
        </p:nvGrpSpPr>
        <p:grpSpPr>
          <a:xfrm>
            <a:off x="760250" y="3256038"/>
            <a:ext cx="6527138" cy="731700"/>
            <a:chOff x="760250" y="2646438"/>
            <a:chExt cx="6527138" cy="731700"/>
          </a:xfrm>
        </p:grpSpPr>
        <p:sp>
          <p:nvSpPr>
            <p:cNvPr id="164" name="Google Shape;164;p25"/>
            <p:cNvSpPr txBox="1"/>
            <p:nvPr/>
          </p:nvSpPr>
          <p:spPr>
            <a:xfrm>
              <a:off x="760250" y="2696625"/>
              <a:ext cx="19548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0B774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Expansion</a:t>
              </a:r>
              <a:endParaRPr sz="3000">
                <a:solidFill>
                  <a:srgbClr val="0B774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2789787" y="2646438"/>
              <a:ext cx="4497600" cy="7317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5"/>
            <p:cNvSpPr txBox="1"/>
            <p:nvPr/>
          </p:nvSpPr>
          <p:spPr>
            <a:xfrm>
              <a:off x="2914401" y="2853000"/>
              <a:ext cx="43110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Continue the process by adding all density-reachable points to the cluster.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25"/>
          <p:cNvGrpSpPr/>
          <p:nvPr/>
        </p:nvGrpSpPr>
        <p:grpSpPr>
          <a:xfrm>
            <a:off x="444169" y="4140413"/>
            <a:ext cx="6481718" cy="731700"/>
            <a:chOff x="444169" y="3530813"/>
            <a:chExt cx="6481718" cy="731700"/>
          </a:xfrm>
        </p:grpSpPr>
        <p:sp>
          <p:nvSpPr>
            <p:cNvPr id="168" name="Google Shape;168;p25"/>
            <p:cNvSpPr txBox="1"/>
            <p:nvPr/>
          </p:nvSpPr>
          <p:spPr>
            <a:xfrm>
              <a:off x="444169" y="3581000"/>
              <a:ext cx="22707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0C8148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Completion</a:t>
              </a:r>
              <a:endParaRPr sz="3000">
                <a:solidFill>
                  <a:srgbClr val="0C8148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2789787" y="3530813"/>
              <a:ext cx="4136100" cy="7317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5"/>
            <p:cNvSpPr txBox="1"/>
            <p:nvPr/>
          </p:nvSpPr>
          <p:spPr>
            <a:xfrm>
              <a:off x="2914388" y="3737366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Repeat the process until all points are classified as either a part of a cluster or noise.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Gaussian Mixture Models (GMM)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assumes data comes from a mixture of finite Gaussian distributions. It provides soft clustering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lifetime value prediction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74295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○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segmentation.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Step of GMM</a:t>
            </a:r>
            <a:endParaRPr/>
          </a:p>
        </p:txBody>
      </p:sp>
      <p:grpSp>
        <p:nvGrpSpPr>
          <p:cNvPr id="182" name="Google Shape;182;p27"/>
          <p:cNvGrpSpPr/>
          <p:nvPr/>
        </p:nvGrpSpPr>
        <p:grpSpPr>
          <a:xfrm>
            <a:off x="2688745" y="732019"/>
            <a:ext cx="3768522" cy="3774409"/>
            <a:chOff x="2675582" y="676586"/>
            <a:chExt cx="3793942" cy="3790328"/>
          </a:xfrm>
        </p:grpSpPr>
        <p:sp>
          <p:nvSpPr>
            <p:cNvPr id="183" name="Google Shape;183;p27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fmla="val 12564381" name="adj1"/>
                <a:gd fmla="val 18346131" name="adj2"/>
                <a:gd fmla="val 20844" name="adj3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fmla="val 12622480" name="adj1"/>
                <a:gd fmla="val 18081133" name="adj2"/>
                <a:gd fmla="val 20809" name="adj3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27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188" name="Google Shape;188;p2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B786F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B7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" name="Google Shape;190;p27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191" name="Google Shape;191;p2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27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194" name="Google Shape;194;p2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F887E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F88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6" name="Google Shape;196;p27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27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27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99" name="Google Shape;199;p27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200" name="Google Shape;200;p2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2" name="Google Shape;202;p27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" name="Google Shape;203;p27"/>
          <p:cNvGrpSpPr/>
          <p:nvPr/>
        </p:nvGrpSpPr>
        <p:grpSpPr>
          <a:xfrm>
            <a:off x="323500" y="1382150"/>
            <a:ext cx="3362713" cy="1289700"/>
            <a:chOff x="323500" y="1382150"/>
            <a:chExt cx="3362713" cy="1289700"/>
          </a:xfrm>
        </p:grpSpPr>
        <p:sp>
          <p:nvSpPr>
            <p:cNvPr id="204" name="Google Shape;204;p27"/>
            <p:cNvSpPr txBox="1"/>
            <p:nvPr/>
          </p:nvSpPr>
          <p:spPr>
            <a:xfrm>
              <a:off x="323500" y="13821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D0D0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Initialization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D0D0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Start by assuming that the data is generated from a mixture of several Gaussian distributions. Initialize the parameters of these distributions randomly.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5" name="Google Shape;205;p27"/>
            <p:cNvCxnSpPr/>
            <p:nvPr/>
          </p:nvCxnSpPr>
          <p:spPr>
            <a:xfrm rot="10800000">
              <a:off x="2641913" y="1831625"/>
              <a:ext cx="1044300" cy="0"/>
            </a:xfrm>
            <a:prstGeom prst="straightConnector1">
              <a:avLst/>
            </a:prstGeom>
            <a:noFill/>
            <a:ln cap="flat" cmpd="sng" w="9525">
              <a:solidFill>
                <a:srgbClr val="1F887E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06" name="Google Shape;206;p27"/>
          <p:cNvGrpSpPr/>
          <p:nvPr/>
        </p:nvGrpSpPr>
        <p:grpSpPr>
          <a:xfrm>
            <a:off x="323500" y="3134000"/>
            <a:ext cx="3629413" cy="1289700"/>
            <a:chOff x="323500" y="3134000"/>
            <a:chExt cx="3629413" cy="1289700"/>
          </a:xfrm>
        </p:grpSpPr>
        <p:sp>
          <p:nvSpPr>
            <p:cNvPr id="207" name="Google Shape;207;p27"/>
            <p:cNvSpPr txBox="1"/>
            <p:nvPr/>
          </p:nvSpPr>
          <p:spPr>
            <a:xfrm>
              <a:off x="323500" y="31340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D0D0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Expectation (E-step)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D0D0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For each point, compute the probability that it belongs to each cluster (Gaussian distribution).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8" name="Google Shape;208;p27"/>
            <p:cNvCxnSpPr/>
            <p:nvPr/>
          </p:nvCxnSpPr>
          <p:spPr>
            <a:xfrm rot="10800000">
              <a:off x="2641913" y="3489425"/>
              <a:ext cx="1311000" cy="0"/>
            </a:xfrm>
            <a:prstGeom prst="straightConnector1">
              <a:avLst/>
            </a:prstGeom>
            <a:noFill/>
            <a:ln cap="flat" cmpd="sng" w="9525">
              <a:solidFill>
                <a:srgbClr val="1D7E7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09" name="Google Shape;209;p27"/>
          <p:cNvGrpSpPr/>
          <p:nvPr/>
        </p:nvGrpSpPr>
        <p:grpSpPr>
          <a:xfrm>
            <a:off x="5209825" y="1382150"/>
            <a:ext cx="3610650" cy="1289700"/>
            <a:chOff x="5209825" y="1382150"/>
            <a:chExt cx="3610650" cy="1289700"/>
          </a:xfrm>
        </p:grpSpPr>
        <p:sp>
          <p:nvSpPr>
            <p:cNvPr id="210" name="Google Shape;210;p27"/>
            <p:cNvSpPr txBox="1"/>
            <p:nvPr/>
          </p:nvSpPr>
          <p:spPr>
            <a:xfrm>
              <a:off x="6696475" y="13821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Repeat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D0D0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Alternate between the E-step and M-step until convergence, i.e., the parameters of the Gaussian distributions no longer change significantly.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1" name="Google Shape;211;p27"/>
            <p:cNvCxnSpPr/>
            <p:nvPr/>
          </p:nvCxnSpPr>
          <p:spPr>
            <a:xfrm>
              <a:off x="5209825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12" name="Google Shape;212;p27"/>
          <p:cNvGrpSpPr/>
          <p:nvPr/>
        </p:nvGrpSpPr>
        <p:grpSpPr>
          <a:xfrm>
            <a:off x="5209825" y="3216725"/>
            <a:ext cx="3610650" cy="1289700"/>
            <a:chOff x="5209825" y="3216725"/>
            <a:chExt cx="3610650" cy="1289700"/>
          </a:xfrm>
        </p:grpSpPr>
        <p:sp>
          <p:nvSpPr>
            <p:cNvPr id="213" name="Google Shape;213;p27"/>
            <p:cNvSpPr txBox="1"/>
            <p:nvPr/>
          </p:nvSpPr>
          <p:spPr>
            <a:xfrm>
              <a:off x="6696475" y="321672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D0D0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Maximization (M-step)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D0D0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Update the parameters of the Gaussians to maximize the likelihood of the data points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4" name="Google Shape;214;p27"/>
            <p:cNvCxnSpPr/>
            <p:nvPr/>
          </p:nvCxnSpPr>
          <p:spPr>
            <a:xfrm>
              <a:off x="5209825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B786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Spectral Clustering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uses the eigenvalues of a similarity matrix, effective for non-convex clusters.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community detection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74295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○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cross-selling strategies.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Step of </a:t>
            </a: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Spectral Clustering</a:t>
            </a:r>
            <a:endParaRPr/>
          </a:p>
        </p:txBody>
      </p:sp>
      <p:grpSp>
        <p:nvGrpSpPr>
          <p:cNvPr id="226" name="Google Shape;226;p29"/>
          <p:cNvGrpSpPr/>
          <p:nvPr/>
        </p:nvGrpSpPr>
        <p:grpSpPr>
          <a:xfrm flipH="1">
            <a:off x="5646350" y="2744975"/>
            <a:ext cx="3497649" cy="1047300"/>
            <a:chOff x="301700" y="1684220"/>
            <a:chExt cx="3497649" cy="1047300"/>
          </a:xfrm>
        </p:grpSpPr>
        <p:sp>
          <p:nvSpPr>
            <p:cNvPr id="227" name="Google Shape;227;p29"/>
            <p:cNvSpPr txBox="1"/>
            <p:nvPr/>
          </p:nvSpPr>
          <p:spPr>
            <a:xfrm>
              <a:off x="301700" y="1684220"/>
              <a:ext cx="26331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Eigenvalue Decomposition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D0D0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Compute the eigenvalues and eigenvectors of the Laplacian matrix.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8" name="Google Shape;228;p29"/>
            <p:cNvCxnSpPr/>
            <p:nvPr/>
          </p:nvCxnSpPr>
          <p:spPr>
            <a:xfrm rot="10800000">
              <a:off x="3046949" y="2215320"/>
              <a:ext cx="7524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9" name="Google Shape;229;p29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802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9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31" name="Google Shape;231;p29"/>
          <p:cNvGrpSpPr/>
          <p:nvPr/>
        </p:nvGrpSpPr>
        <p:grpSpPr>
          <a:xfrm>
            <a:off x="3" y="3655325"/>
            <a:ext cx="3875526" cy="1047300"/>
            <a:chOff x="301708" y="1901245"/>
            <a:chExt cx="3875526" cy="1047300"/>
          </a:xfrm>
        </p:grpSpPr>
        <p:sp>
          <p:nvSpPr>
            <p:cNvPr id="232" name="Google Shape;232;p29"/>
            <p:cNvSpPr txBox="1"/>
            <p:nvPr/>
          </p:nvSpPr>
          <p:spPr>
            <a:xfrm>
              <a:off x="301708" y="1901245"/>
              <a:ext cx="26331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K-means on Eigenvectors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D0D0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Use the eigenvectors corresponding to the k smallest non-zero eigenvalues to embed the data points into a lower-dimensional space, and then apply K-means clustering to cluster these points.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3" name="Google Shape;233;p29"/>
            <p:cNvCxnSpPr/>
            <p:nvPr/>
          </p:nvCxnSpPr>
          <p:spPr>
            <a:xfrm rot="10800000">
              <a:off x="3046834" y="2215329"/>
              <a:ext cx="11304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4" name="Google Shape;234;p29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93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9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36" name="Google Shape;236;p29"/>
          <p:cNvGrpSpPr/>
          <p:nvPr/>
        </p:nvGrpSpPr>
        <p:grpSpPr>
          <a:xfrm flipH="1">
            <a:off x="4857750" y="1550925"/>
            <a:ext cx="4286249" cy="1047300"/>
            <a:chOff x="301700" y="1684220"/>
            <a:chExt cx="4286249" cy="1047300"/>
          </a:xfrm>
        </p:grpSpPr>
        <p:sp>
          <p:nvSpPr>
            <p:cNvPr id="237" name="Google Shape;237;p29"/>
            <p:cNvSpPr txBox="1"/>
            <p:nvPr/>
          </p:nvSpPr>
          <p:spPr>
            <a:xfrm>
              <a:off x="301700" y="1684220"/>
              <a:ext cx="26331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Similarity Graph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D0D0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Build a similarity graph among all data points, typically using a measure like Gaussian (radial basis function) similarity.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8" name="Google Shape;238;p29"/>
            <p:cNvCxnSpPr/>
            <p:nvPr/>
          </p:nvCxnSpPr>
          <p:spPr>
            <a:xfrm rot="10800000">
              <a:off x="3046849" y="2215320"/>
              <a:ext cx="1541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9" name="Google Shape;239;p29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9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41" name="Google Shape;241;p29"/>
          <p:cNvGrpSpPr/>
          <p:nvPr/>
        </p:nvGrpSpPr>
        <p:grpSpPr>
          <a:xfrm>
            <a:off x="2837698" y="1703950"/>
            <a:ext cx="3509166" cy="3251991"/>
            <a:chOff x="3217473" y="1225350"/>
            <a:chExt cx="3118150" cy="3159727"/>
          </a:xfrm>
        </p:grpSpPr>
        <p:sp>
          <p:nvSpPr>
            <p:cNvPr id="242" name="Google Shape;242;p29"/>
            <p:cNvSpPr/>
            <p:nvPr/>
          </p:nvSpPr>
          <p:spPr>
            <a:xfrm>
              <a:off x="3579175" y="2711400"/>
              <a:ext cx="2396410" cy="97116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43" name="Google Shape;243;p29"/>
            <p:cNvSpPr/>
            <p:nvPr/>
          </p:nvSpPr>
          <p:spPr>
            <a:xfrm>
              <a:off x="3730755" y="2527208"/>
              <a:ext cx="2079127" cy="837209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44" name="Google Shape;244;p29"/>
            <p:cNvSpPr/>
            <p:nvPr/>
          </p:nvSpPr>
          <p:spPr>
            <a:xfrm>
              <a:off x="3946479" y="2252239"/>
              <a:ext cx="1647477" cy="663383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45" name="Google Shape;245;p29"/>
            <p:cNvSpPr/>
            <p:nvPr/>
          </p:nvSpPr>
          <p:spPr>
            <a:xfrm>
              <a:off x="4265445" y="1828277"/>
              <a:ext cx="1014014" cy="416547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46" name="Google Shape;246;p29"/>
            <p:cNvSpPr/>
            <p:nvPr/>
          </p:nvSpPr>
          <p:spPr>
            <a:xfrm>
              <a:off x="3217473" y="3154705"/>
              <a:ext cx="1559116" cy="1230372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</p:sp>
        <p:sp>
          <p:nvSpPr>
            <p:cNvPr id="247" name="Google Shape;247;p29"/>
            <p:cNvSpPr/>
            <p:nvPr/>
          </p:nvSpPr>
          <p:spPr>
            <a:xfrm>
              <a:off x="3790596" y="2554725"/>
              <a:ext cx="982143" cy="653205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48" name="Google Shape;248;p29"/>
            <p:cNvSpPr/>
            <p:nvPr/>
          </p:nvSpPr>
          <p:spPr>
            <a:xfrm flipH="1">
              <a:off x="4770690" y="2554725"/>
              <a:ext cx="982143" cy="653205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249" name="Google Shape;249;p29"/>
            <p:cNvSpPr/>
            <p:nvPr/>
          </p:nvSpPr>
          <p:spPr>
            <a:xfrm>
              <a:off x="4002555" y="2023456"/>
              <a:ext cx="770191" cy="72189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</p:sp>
        <p:sp>
          <p:nvSpPr>
            <p:cNvPr id="250" name="Google Shape;250;p29"/>
            <p:cNvSpPr/>
            <p:nvPr/>
          </p:nvSpPr>
          <p:spPr>
            <a:xfrm flipH="1">
              <a:off x="4770683" y="2023456"/>
              <a:ext cx="770191" cy="72189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71E86"/>
            </a:solidFill>
            <a:ln>
              <a:noFill/>
            </a:ln>
          </p:spPr>
        </p:sp>
        <p:sp>
          <p:nvSpPr>
            <p:cNvPr id="251" name="Google Shape;251;p29"/>
            <p:cNvSpPr/>
            <p:nvPr/>
          </p:nvSpPr>
          <p:spPr>
            <a:xfrm>
              <a:off x="4323640" y="1225350"/>
              <a:ext cx="449116" cy="85401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</p:sp>
        <p:sp>
          <p:nvSpPr>
            <p:cNvPr id="252" name="Google Shape;252;p29"/>
            <p:cNvSpPr/>
            <p:nvPr/>
          </p:nvSpPr>
          <p:spPr>
            <a:xfrm flipH="1">
              <a:off x="4770673" y="1225350"/>
              <a:ext cx="449116" cy="85401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  <p:sp>
          <p:nvSpPr>
            <p:cNvPr id="253" name="Google Shape;253;p29"/>
            <p:cNvSpPr/>
            <p:nvPr/>
          </p:nvSpPr>
          <p:spPr>
            <a:xfrm>
              <a:off x="3636034" y="2553603"/>
              <a:ext cx="1136642" cy="946913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</p:sp>
        <p:sp>
          <p:nvSpPr>
            <p:cNvPr id="254" name="Google Shape;254;p29"/>
            <p:cNvSpPr/>
            <p:nvPr/>
          </p:nvSpPr>
          <p:spPr>
            <a:xfrm flipH="1">
              <a:off x="4770657" y="2555106"/>
              <a:ext cx="1136642" cy="946913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802090"/>
            </a:solidFill>
            <a:ln>
              <a:noFill/>
            </a:ln>
          </p:spPr>
        </p:sp>
        <p:sp>
          <p:nvSpPr>
            <p:cNvPr id="255" name="Google Shape;255;p29"/>
            <p:cNvSpPr/>
            <p:nvPr/>
          </p:nvSpPr>
          <p:spPr>
            <a:xfrm flipH="1">
              <a:off x="4776508" y="3154705"/>
              <a:ext cx="1559116" cy="1230372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9325A5"/>
            </a:solidFill>
            <a:ln>
              <a:noFill/>
            </a:ln>
          </p:spPr>
        </p:sp>
      </p:grpSp>
      <p:grpSp>
        <p:nvGrpSpPr>
          <p:cNvPr id="256" name="Google Shape;256;p29"/>
          <p:cNvGrpSpPr/>
          <p:nvPr/>
        </p:nvGrpSpPr>
        <p:grpSpPr>
          <a:xfrm>
            <a:off x="3" y="2184200"/>
            <a:ext cx="3875526" cy="1047300"/>
            <a:chOff x="301708" y="1684230"/>
            <a:chExt cx="3875526" cy="1047300"/>
          </a:xfrm>
        </p:grpSpPr>
        <p:sp>
          <p:nvSpPr>
            <p:cNvPr id="257" name="Google Shape;257;p29"/>
            <p:cNvSpPr txBox="1"/>
            <p:nvPr/>
          </p:nvSpPr>
          <p:spPr>
            <a:xfrm>
              <a:off x="301708" y="1684230"/>
              <a:ext cx="26331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Laplacian Matrix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D0D0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Compute the Laplacian matrix from the similarity graph.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8" name="Google Shape;258;p29"/>
            <p:cNvCxnSpPr/>
            <p:nvPr/>
          </p:nvCxnSpPr>
          <p:spPr>
            <a:xfrm rot="10800000">
              <a:off x="3046834" y="2215329"/>
              <a:ext cx="11304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9" name="Google Shape;259;p29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77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9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Problem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Objective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Unsupervised Technique and their application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40132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Banks and financial institutions analyze customer data to identify patterns and trends.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segmentation is necessary for personalized marketing, service provision, risk management, and compliance. Challenges include the complexity of customer behaviors and financial standings.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cluster Risk profile based on transaction and credit history (low, medium, high risk).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clustering techniques to categorize bank customers based on risk profiles (low, medium, high risk) for personalized strategies, optimizing resource allocation, and achieving competitive advantage.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Unsupervised Technique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1. K-Means Clustering - Popular for grouping based on similarities.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2. Hierarchical Clustering - Builds a hierarchy of clusters.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3. DBSCAN - Groups closely packed points, effective for various shapes and sizes.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4. Gaussian Mixture Model - Assumes data from finite Gaussian distributions.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5. Spectral Clustering - Uses eigenvalues of the similarity matrix, effective for non-globular clusters.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K-Means Clustering</a:t>
            </a:r>
            <a:endParaRPr sz="4400"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 data into K clusters based on similarity. It is iterative, assigning data points to the nearest centroid and 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calculating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centroids until stable.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941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segmentation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9410" lvl="1" marL="74295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○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scoring.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Step of </a:t>
            </a:r>
            <a:r>
              <a:rPr lang="en" sz="4400"/>
              <a:t>K-Means Clustering</a:t>
            </a:r>
            <a:endParaRPr sz="4400"/>
          </a:p>
        </p:txBody>
      </p:sp>
      <p:grpSp>
        <p:nvGrpSpPr>
          <p:cNvPr id="101" name="Google Shape;101;p21"/>
          <p:cNvGrpSpPr/>
          <p:nvPr/>
        </p:nvGrpSpPr>
        <p:grpSpPr>
          <a:xfrm>
            <a:off x="0" y="1189989"/>
            <a:ext cx="2726700" cy="3482836"/>
            <a:chOff x="0" y="1189989"/>
            <a:chExt cx="2726700" cy="3482836"/>
          </a:xfrm>
        </p:grpSpPr>
        <p:sp>
          <p:nvSpPr>
            <p:cNvPr id="102" name="Google Shape;102;p21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Initialization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21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D0D0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Start by deciding the number (k) of clusters to create.</a:t>
              </a:r>
              <a:endParaRPr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D0D0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Initialize k centroids randomly.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" name="Google Shape;104;p21"/>
          <p:cNvGrpSpPr/>
          <p:nvPr/>
        </p:nvGrpSpPr>
        <p:grpSpPr>
          <a:xfrm>
            <a:off x="2263425" y="1189775"/>
            <a:ext cx="2541300" cy="3483050"/>
            <a:chOff x="2263425" y="1189775"/>
            <a:chExt cx="2541300" cy="3483050"/>
          </a:xfrm>
        </p:grpSpPr>
        <p:sp>
          <p:nvSpPr>
            <p:cNvPr id="105" name="Google Shape;105;p21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Assignment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21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D0D0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Assign each data point to the nearest centroid, forming k clusters.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p21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108" name="Google Shape;108;p21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Update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21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D0D0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Recalculate the centroids as the center of the clusters.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" name="Google Shape;110;p21"/>
          <p:cNvGrpSpPr/>
          <p:nvPr/>
        </p:nvGrpSpPr>
        <p:grpSpPr>
          <a:xfrm>
            <a:off x="6396739" y="1189775"/>
            <a:ext cx="2541300" cy="3483050"/>
            <a:chOff x="6396739" y="1189775"/>
            <a:chExt cx="2541300" cy="3483050"/>
          </a:xfrm>
        </p:grpSpPr>
        <p:sp>
          <p:nvSpPr>
            <p:cNvPr id="111" name="Google Shape;111;p21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Repeat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21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D0D0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Continue the assignment and update steps until the centroids do not change significantly, indicating that the clusters are stable.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 Clustering</a:t>
            </a:r>
            <a:endParaRPr sz="4400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builds a tree of clusters either 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agglomerative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(bottom-up) or divisively (top-down).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bundling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74295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○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Relationship Management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