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302" r:id="rId3"/>
    <p:sldId id="305" r:id="rId4"/>
    <p:sldId id="306" r:id="rId5"/>
    <p:sldId id="304" r:id="rId6"/>
    <p:sldId id="307" r:id="rId7"/>
    <p:sldId id="308" r:id="rId8"/>
    <p:sldId id="309" r:id="rId9"/>
    <p:sldId id="350" r:id="rId10"/>
    <p:sldId id="351" r:id="rId11"/>
    <p:sldId id="310" r:id="rId12"/>
    <p:sldId id="314" r:id="rId13"/>
    <p:sldId id="315" r:id="rId14"/>
    <p:sldId id="321" r:id="rId15"/>
    <p:sldId id="322" r:id="rId16"/>
    <p:sldId id="323" r:id="rId17"/>
    <p:sldId id="324" r:id="rId18"/>
    <p:sldId id="326" r:id="rId19"/>
    <p:sldId id="327" r:id="rId20"/>
    <p:sldId id="328" r:id="rId21"/>
    <p:sldId id="329" r:id="rId22"/>
    <p:sldId id="330" r:id="rId23"/>
    <p:sldId id="338" r:id="rId24"/>
    <p:sldId id="339" r:id="rId25"/>
    <p:sldId id="342" r:id="rId26"/>
    <p:sldId id="340" r:id="rId27"/>
    <p:sldId id="341" r:id="rId28"/>
    <p:sldId id="343" r:id="rId29"/>
    <p:sldId id="344" r:id="rId30"/>
    <p:sldId id="345" r:id="rId31"/>
    <p:sldId id="346" r:id="rId32"/>
    <p:sldId id="347" r:id="rId33"/>
    <p:sldId id="348" r:id="rId34"/>
    <p:sldId id="349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72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 useBgFill="1">
        <p:nvSpPr>
          <p:cNvPr id="5" name="圆角矩形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13D6EA-EE80-47A0-99B8-21F0B9BE8C17}" type="datetimeFigureOut">
              <a:rPr lang="zh-CN" altLang="en-US"/>
              <a:pPr>
                <a:defRPr/>
              </a:pPr>
              <a:t>22-2-22</a:t>
            </a:fld>
            <a:endParaRPr lang="zh-CN" altLang="en-US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E55AFE-DD70-4B16-9238-7D4FD8F2A9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B94CC-08BC-47E4-8E32-27AC260CCF32}" type="datetimeFigureOut">
              <a:rPr lang="zh-CN" altLang="en-US"/>
              <a:pPr>
                <a:defRPr/>
              </a:pPr>
              <a:t>22-2-22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F5B0B-DFC3-47E7-B96D-A37E984437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AB734-54D8-450F-AA51-58F470481A92}" type="datetimeFigureOut">
              <a:rPr lang="zh-CN" altLang="en-US"/>
              <a:pPr>
                <a:defRPr/>
              </a:pPr>
              <a:t>22-2-22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09CF0-F3FA-45F4-9B88-06D7D59651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4DDB0-7F1F-4731-8B54-B9FA9986E33B}" type="datetimeFigureOut">
              <a:rPr lang="zh-CN" altLang="en-US"/>
              <a:pPr>
                <a:defRPr/>
              </a:pPr>
              <a:t>22-2-22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41CA4-986F-4C18-A0CB-5270A45A77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 useBgFill="1">
        <p:nvSpPr>
          <p:cNvPr id="5" name="圆角矩形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D97A87-E037-41D8-A78B-EB7E128EE0A3}" type="datetimeFigureOut">
              <a:rPr lang="zh-CN" altLang="en-US"/>
              <a:pPr>
                <a:defRPr/>
              </a:pPr>
              <a:t>22-2-22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3F991E-DB67-481F-BD53-40CB455967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4445D-1B5F-40BB-933C-B36970C08129}" type="datetimeFigureOut">
              <a:rPr lang="zh-CN" altLang="en-US"/>
              <a:pPr>
                <a:defRPr/>
              </a:pPr>
              <a:t>22-2-22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6BB5E-808C-4305-9E1D-E39CBEAC5E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373A4-B171-4846-8675-1EFEAEA46179}" type="datetimeFigureOut">
              <a:rPr lang="zh-CN" altLang="en-US"/>
              <a:pPr>
                <a:defRPr/>
              </a:pPr>
              <a:t>22-2-22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A6781-779D-4EE6-B15A-498DDD5C87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84E84-7154-4777-A825-F4D61890DFEE}" type="datetimeFigureOut">
              <a:rPr lang="zh-CN" altLang="en-US"/>
              <a:pPr>
                <a:defRPr/>
              </a:pPr>
              <a:t>22-2-22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0A925-7467-4742-BE44-A952CADA23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015D7-48F6-4389-B6BC-A7CF2C0C2A58}" type="datetimeFigureOut">
              <a:rPr lang="zh-CN" altLang="en-US"/>
              <a:pPr>
                <a:defRPr/>
              </a:pPr>
              <a:t>22-2-22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A3026-5EB9-445E-9241-3F0D43F0F1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 useBgFill="1">
        <p:nvSpPr>
          <p:cNvPr id="6" name="圆角矩形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0B0E7A-5C20-4C30-BC03-8346F406A1DC}" type="datetimeFigureOut">
              <a:rPr lang="zh-CN" altLang="en-US"/>
              <a:pPr>
                <a:defRPr/>
              </a:pPr>
              <a:t>22-2-22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3F0ED2-564A-44A7-BDCE-6C2BE6CFC8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63155E-4CD2-41B8-9DAC-A0F7B13F436D}" type="datetimeFigureOut">
              <a:rPr lang="zh-CN" altLang="en-US"/>
              <a:pPr>
                <a:defRPr/>
              </a:pPr>
              <a:t>22-2-22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797CC8-5EC4-41B8-A1D3-B5756507C6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 useBgFill="1">
        <p:nvSpPr>
          <p:cNvPr id="8" name="圆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8" name="标题占位符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9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56C362A-A978-41F1-83F4-474D27C18141}" type="datetimeFigureOut">
              <a:rPr lang="zh-CN" altLang="en-US"/>
              <a:pPr>
                <a:defRPr/>
              </a:pPr>
              <a:t>22-2-22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fld id="{E9B0801D-23D3-4417-8994-98B07AC7B8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26" r:id="rId2"/>
    <p:sldLayoutId id="2147483834" r:id="rId3"/>
    <p:sldLayoutId id="2147483827" r:id="rId4"/>
    <p:sldLayoutId id="2147483828" r:id="rId5"/>
    <p:sldLayoutId id="2147483829" r:id="rId6"/>
    <p:sldLayoutId id="2147483830" r:id="rId7"/>
    <p:sldLayoutId id="2147483835" r:id="rId8"/>
    <p:sldLayoutId id="2147483836" r:id="rId9"/>
    <p:sldLayoutId id="2147483831" r:id="rId10"/>
    <p:sldLayoutId id="214748383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宋体" charset="0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宋体" charset="0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宋体" charset="0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宋体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）科举、捐纳与社会流动</a:t>
            </a:r>
          </a:p>
        </p:txBody>
      </p:sp>
      <p:sp>
        <p:nvSpPr>
          <p:cNvPr id="6147" name="标题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幼圆" pitchFamily="49" charset="-122"/>
                <a:ea typeface="幼圆" pitchFamily="49" charset="-122"/>
              </a:rPr>
              <a:t>明清中国社会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旋有一生素狡黠，亦以微须被斥，生故与学使强顶，先生大怒曰：汝读书，尚不知</a:t>
            </a:r>
            <a:r>
              <a:rPr lang="zh-CN" altLang="en-US" u="sng" dirty="0" smtClean="0">
                <a:latin typeface="楷体" pitchFamily="49" charset="-122"/>
                <a:ea typeface="楷体" pitchFamily="49" charset="-122"/>
              </a:rPr>
              <a:t>朱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注“微，无也”解耶？生笑禀曰：若然，则孔子微服而过宋，脱的赤膊精光，成何体制也。先生默然，后无被逐者。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eaLnBrk="1"/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eaLnBrk="1"/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论语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宪问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：微管仲，吾其被发左衽矣。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339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荆州公安人刘珠，与张居正的父亲张文明都是诸生，相厚善，等到张居正在隆庆五年（</a:t>
            </a:r>
            <a:r>
              <a:rPr lang="en-US" altLang="zh-CN" sz="2400" dirty="0" smtClean="0"/>
              <a:t>1571</a:t>
            </a:r>
            <a:r>
              <a:rPr lang="zh-CN" altLang="en-US" sz="2400" dirty="0" smtClean="0"/>
              <a:t>）主持会试时才考上，当时刘珠已是古稀之人了。又过了三年，张居正五十岁，刘珠作诗贺寿，中有</a:t>
            </a:r>
            <a:r>
              <a:rPr lang="zh-CN" altLang="en-US" sz="2400" b="1" dirty="0" smtClean="0"/>
              <a:t>“欲知座主山齐寿，但看门生雪满头”</a:t>
            </a:r>
            <a:r>
              <a:rPr lang="zh-CN" altLang="en-US" sz="2400" dirty="0" smtClean="0"/>
              <a:t>，张居正不禁大笑（沈德符：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万历野获编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卷十六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科场</a:t>
            </a:r>
            <a:r>
              <a:rPr lang="en-US" altLang="zh-CN" sz="2400" dirty="0" smtClean="0"/>
              <a:t>》“</a:t>
            </a:r>
            <a:r>
              <a:rPr lang="zh-CN" altLang="en-US" sz="2400" dirty="0" smtClean="0"/>
              <a:t>刘进士晚达”条）。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536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因为无年龄限制，所以很多人的功名来得很晚。清代学问大家姜宸英</a:t>
            </a:r>
            <a:r>
              <a:rPr lang="en-US" altLang="zh-CN" sz="2400" smtClean="0"/>
              <a:t>73</a:t>
            </a:r>
            <a:r>
              <a:rPr lang="zh-CN" altLang="en-US" sz="2400" smtClean="0"/>
              <a:t>岁才中探花；刘起振</a:t>
            </a:r>
            <a:r>
              <a:rPr lang="en-US" altLang="zh-CN" sz="2400" smtClean="0"/>
              <a:t>80</a:t>
            </a:r>
            <a:r>
              <a:rPr lang="zh-CN" altLang="en-US" sz="2400" smtClean="0"/>
              <a:t>岁授检讨；诗文大家沈德潜</a:t>
            </a:r>
            <a:r>
              <a:rPr lang="en-US" altLang="zh-CN" sz="2400" smtClean="0"/>
              <a:t>68</a:t>
            </a:r>
            <a:r>
              <a:rPr lang="zh-CN" altLang="en-US" sz="2400" smtClean="0"/>
              <a:t>岁才入翰林；山东王服经</a:t>
            </a:r>
            <a:r>
              <a:rPr lang="en-US" altLang="zh-CN" sz="2400" smtClean="0"/>
              <a:t>84</a:t>
            </a:r>
            <a:r>
              <a:rPr lang="zh-CN" altLang="en-US" sz="2400" smtClean="0"/>
              <a:t>岁入翰林；王岩</a:t>
            </a:r>
            <a:r>
              <a:rPr lang="en-US" altLang="zh-CN" sz="2400" smtClean="0"/>
              <a:t>86</a:t>
            </a:r>
            <a:r>
              <a:rPr lang="zh-CN" altLang="en-US" sz="2400" smtClean="0"/>
              <a:t>岁才中式，未及殿试就去世。郑燮曾刻一印：“康熙秀才雍正举人乾隆进士”。</a:t>
            </a:r>
            <a:endParaRPr lang="en-US" altLang="zh-CN" sz="2400" smtClean="0"/>
          </a:p>
          <a:p>
            <a:pPr eaLnBrk="1" hangingPunct="1"/>
            <a:r>
              <a:rPr lang="zh-CN" altLang="en-US" sz="2400" u="sng" smtClean="0"/>
              <a:t>不限次数</a:t>
            </a:r>
            <a:endParaRPr lang="en-US" altLang="zh-CN" sz="2400" u="sng" smtClean="0"/>
          </a:p>
          <a:p>
            <a:pPr eaLnBrk="1" hangingPunct="1"/>
            <a:r>
              <a:rPr lang="zh-CN" altLang="en-US" sz="2400" smtClean="0"/>
              <a:t>清代有人做对联谓：“十九届诸生，壮心不已；一千年不死，老脚还来。”</a:t>
            </a:r>
            <a:endParaRPr lang="en-US" altLang="zh-CN" sz="24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6387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昆山人归有光，嘉靖十九年（</a:t>
            </a:r>
            <a:r>
              <a:rPr lang="en-US" altLang="zh-CN" sz="2400" smtClean="0"/>
              <a:t>1540</a:t>
            </a:r>
            <a:r>
              <a:rPr lang="zh-CN" altLang="en-US" sz="2400" smtClean="0"/>
              <a:t>）</a:t>
            </a:r>
            <a:r>
              <a:rPr lang="en-US" altLang="zh-CN" sz="2400" smtClean="0"/>
              <a:t>35</a:t>
            </a:r>
            <a:r>
              <a:rPr lang="zh-CN" altLang="en-US" sz="2400" smtClean="0"/>
              <a:t>岁时中乡试，后来八次会试不中，直到嘉靖四十四年（</a:t>
            </a:r>
            <a:r>
              <a:rPr lang="en-US" altLang="zh-CN" sz="2400" smtClean="0"/>
              <a:t>1565</a:t>
            </a:r>
            <a:r>
              <a:rPr lang="zh-CN" altLang="en-US" sz="2400" smtClean="0"/>
              <a:t>）</a:t>
            </a:r>
            <a:r>
              <a:rPr lang="en-US" altLang="zh-CN" sz="2400" smtClean="0"/>
              <a:t>60</a:t>
            </a:r>
            <a:r>
              <a:rPr lang="zh-CN" altLang="en-US" sz="2400" smtClean="0"/>
              <a:t>岁时才考了个三甲进士。大名鼎鼎的画家文征明，</a:t>
            </a:r>
            <a:r>
              <a:rPr lang="en-US" altLang="zh-CN" sz="2400" smtClean="0"/>
              <a:t>10</a:t>
            </a:r>
            <a:r>
              <a:rPr lang="zh-CN" altLang="en-US" sz="2400" smtClean="0"/>
              <a:t>次乡试未中，其曾孙文震孟</a:t>
            </a:r>
            <a:r>
              <a:rPr lang="en-US" altLang="zh-CN" sz="2400" smtClean="0"/>
              <a:t>11</a:t>
            </a:r>
            <a:r>
              <a:rPr lang="zh-CN" altLang="en-US" sz="2400" smtClean="0"/>
              <a:t>次会试不中（后来做到大学士）。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文徵明的好友陆世明，绝顶聪明，“天才迥出”，考试时，他人还在思考，他已数百言已就，“然每考试应天，辄斥不售”。（</a:t>
            </a:r>
            <a:r>
              <a:rPr lang="en-US" altLang="zh-CN" sz="2400" smtClean="0"/>
              <a:t>《</a:t>
            </a:r>
            <a:r>
              <a:rPr lang="zh-CN" altLang="en-US" sz="2400" smtClean="0"/>
              <a:t>文徵明集</a:t>
            </a:r>
            <a:r>
              <a:rPr lang="en-US" altLang="zh-CN" sz="2400" smtClean="0"/>
              <a:t>》</a:t>
            </a:r>
            <a:r>
              <a:rPr lang="zh-CN" altLang="en-US" sz="2400" smtClean="0"/>
              <a:t>）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考试班子</a:t>
            </a:r>
            <a:endParaRPr lang="en-US" altLang="zh-CN" smtClean="0"/>
          </a:p>
          <a:p>
            <a:pPr eaLnBrk="1" hangingPunct="1"/>
            <a:r>
              <a:rPr lang="zh-CN" altLang="en-US" sz="2400" smtClean="0"/>
              <a:t>明初，科举仅为入仕途径之一，而“别以人才荐举，他途进者往往至大官，不尽由科目”。而随着科举地位的不断上升，学者日众，“天下英俊之士，非此不得进用”。三年大比成为国家政治中的一件至重之事。为了保证考试公平、取士得当，考场条例日益繁琐严格。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8435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考场中最重要的是考官，考官又分为内簾和外簾两个班子。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内簾官包括主考官</a:t>
            </a:r>
            <a:r>
              <a:rPr lang="en-US" altLang="zh-CN" sz="2400" smtClean="0"/>
              <a:t>2</a:t>
            </a:r>
            <a:r>
              <a:rPr lang="zh-CN" altLang="en-US" sz="2400" smtClean="0"/>
              <a:t>人、同考官</a:t>
            </a:r>
            <a:r>
              <a:rPr lang="en-US" altLang="zh-CN" sz="2400" smtClean="0"/>
              <a:t>4</a:t>
            </a:r>
            <a:r>
              <a:rPr lang="zh-CN" altLang="en-US" sz="2400" smtClean="0"/>
              <a:t>人。其中主考官负责出题、审定试卷、决定去取、核定名次，并负责将取中的举人名单连同其试卷一并奏报皇帝。同考官则协助主考官出题、阅卷。</a:t>
            </a:r>
            <a:endParaRPr lang="en-US" altLang="zh-CN" sz="24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9459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永乐时期，主考为翰林院专属。永乐十五年（</a:t>
            </a:r>
            <a:r>
              <a:rPr lang="en-US" altLang="zh-CN" sz="2400" smtClean="0"/>
              <a:t>1417</a:t>
            </a:r>
            <a:r>
              <a:rPr lang="zh-CN" altLang="en-US" sz="2400" smtClean="0"/>
              <a:t>）之后，定应天乡试考官由翰林院春坊官担任。正德之前，翰林院编修、检讨主持应天乡试较为常见。如永乐元年（</a:t>
            </a:r>
            <a:r>
              <a:rPr lang="en-US" altLang="zh-CN" sz="2400" smtClean="0"/>
              <a:t>1403</a:t>
            </a:r>
            <a:r>
              <a:rPr lang="zh-CN" altLang="en-US" sz="2400" smtClean="0"/>
              <a:t>）编修王达、永乐六年检讨王洪、永乐十二年编修周述、正统十二年（</a:t>
            </a:r>
            <a:r>
              <a:rPr lang="en-US" altLang="zh-CN" sz="2400" smtClean="0"/>
              <a:t>1447</a:t>
            </a:r>
            <a:r>
              <a:rPr lang="zh-CN" altLang="en-US" sz="2400" smtClean="0"/>
              <a:t>）检讨钱溥、成化元年（</a:t>
            </a:r>
            <a:r>
              <a:rPr lang="en-US" altLang="zh-CN" sz="2400" smtClean="0"/>
              <a:t>1465</a:t>
            </a:r>
            <a:r>
              <a:rPr lang="zh-CN" altLang="en-US" sz="2400" smtClean="0"/>
              <a:t>）编修彭华皆为主考官。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此后，制度又有所改变，主考官由翰林院编检官向讲读官转移。正、嘉之后，主持应天乡试者必为京官及讲读。至万历十三年（</a:t>
            </a:r>
            <a:r>
              <a:rPr lang="en-US" altLang="zh-CN" sz="2400" smtClean="0"/>
              <a:t>1585</a:t>
            </a:r>
            <a:r>
              <a:rPr lang="zh-CN" altLang="en-US" sz="2400" smtClean="0"/>
              <a:t>），“命京朝官出典乡试”，后成为定例。乡试主考官的资格不断上升，也是科举考试地位提升的标志。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048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乡试中的同考官，原为地方教官。弘治四年（</a:t>
            </a:r>
            <a:r>
              <a:rPr lang="en-US" altLang="zh-CN" sz="2400" smtClean="0"/>
              <a:t>1491</a:t>
            </a:r>
            <a:r>
              <a:rPr lang="zh-CN" altLang="en-US" sz="2400" smtClean="0"/>
              <a:t>），令各处提学官平日巡历地方，将教官考定以备科举聘取。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嘉靖六年（</a:t>
            </a:r>
            <a:r>
              <a:rPr lang="en-US" altLang="zh-CN" sz="2400" smtClean="0"/>
              <a:t>1527</a:t>
            </a:r>
            <a:r>
              <a:rPr lang="zh-CN" altLang="en-US" sz="2400" smtClean="0"/>
              <a:t>），奏准乡试同考官由巡按御史移文别省请取，止列所需人数，不许明列姓名，听彼处巡按御史会同提学官商议推举。同年，又命吏部与礼部会同商议，于两京六科部署等官内访举同考官，每经一名，随考试官入场，其余仍用教官。于是同考官中开始有六科署官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1507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考场中除考官之外，其余官员都属于簾外官，其中包括提调官</a:t>
            </a:r>
            <a:r>
              <a:rPr lang="en-US" altLang="zh-CN" sz="2400" smtClean="0"/>
              <a:t>1</a:t>
            </a:r>
            <a:r>
              <a:rPr lang="zh-CN" altLang="en-US" sz="2400" smtClean="0"/>
              <a:t>人、监试官</a:t>
            </a:r>
            <a:r>
              <a:rPr lang="en-US" altLang="zh-CN" sz="2400" smtClean="0"/>
              <a:t>2</a:t>
            </a:r>
            <a:r>
              <a:rPr lang="zh-CN" altLang="en-US" sz="2400" smtClean="0"/>
              <a:t>人、供给官</a:t>
            </a:r>
            <a:r>
              <a:rPr lang="en-US" altLang="zh-CN" sz="2400" smtClean="0"/>
              <a:t>1</a:t>
            </a:r>
            <a:r>
              <a:rPr lang="zh-CN" altLang="en-US" sz="2400" smtClean="0"/>
              <a:t>人、收掌试卷官</a:t>
            </a:r>
            <a:r>
              <a:rPr lang="en-US" altLang="zh-CN" sz="2400" smtClean="0"/>
              <a:t>1</a:t>
            </a:r>
            <a:r>
              <a:rPr lang="zh-CN" altLang="en-US" sz="2400" smtClean="0"/>
              <a:t>人、弥封官</a:t>
            </a:r>
            <a:r>
              <a:rPr lang="en-US" altLang="zh-CN" sz="2400" smtClean="0"/>
              <a:t>1</a:t>
            </a:r>
            <a:r>
              <a:rPr lang="zh-CN" altLang="en-US" sz="2400" smtClean="0"/>
              <a:t>人、誊录官</a:t>
            </a:r>
            <a:r>
              <a:rPr lang="en-US" altLang="zh-CN" sz="2400" smtClean="0"/>
              <a:t>1</a:t>
            </a:r>
            <a:r>
              <a:rPr lang="zh-CN" altLang="en-US" sz="2400" smtClean="0"/>
              <a:t>人、对读官</a:t>
            </a:r>
            <a:r>
              <a:rPr lang="en-US" altLang="zh-CN" sz="2400" smtClean="0"/>
              <a:t>4</a:t>
            </a:r>
            <a:r>
              <a:rPr lang="zh-CN" altLang="en-US" sz="2400" smtClean="0"/>
              <a:t>人、受卷官</a:t>
            </a:r>
            <a:r>
              <a:rPr lang="en-US" altLang="zh-CN" sz="2400" smtClean="0"/>
              <a:t>2</a:t>
            </a:r>
            <a:r>
              <a:rPr lang="zh-CN" altLang="en-US" sz="2400" smtClean="0"/>
              <a:t>人以及巡绰监门、搜检怀挟官</a:t>
            </a:r>
            <a:r>
              <a:rPr lang="en-US" altLang="zh-CN" sz="2400" smtClean="0"/>
              <a:t>4</a:t>
            </a:r>
            <a:r>
              <a:rPr lang="zh-CN" altLang="en-US" sz="2400" smtClean="0"/>
              <a:t>人。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应天府乡试中，监试官为监察御史充任，提调官、供给官由应天府官充任，收掌试卷官、弥封官、誊录官、书写于府州县生员、吏中选用，对读、受卷官选居官清慎者充之，巡绰监门、搜检怀挟官则由都督府委官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2531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监试官与提调官是对考场内部纪律的总监督人。监试官与提调官需共同编订考场号图，检查席舍，并对其他入场执役差吏进行审核。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乡试首场开考前两天，考试官即入考场。试官入场后，提调官与监试官要封锁试官住所，不许私自出入。即使递送试卷或供给日用品，也由提调、监试官共同开门，点检物品，无违禁夹带之物方许入内，随后仍将门户封锁。其余官吏则各有司职。考生入场时，有搜检官从头发搜到脚跟，如发现举子有夹带之事，就被连打带骂逐出考场，并取消考试资格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000" b="1" smtClean="0">
                <a:latin typeface="宋体" pitchFamily="2" charset="-122"/>
                <a:ea typeface="宋体" pitchFamily="2" charset="-122"/>
              </a:rPr>
              <a:t>科举与社会流动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sz="quarter" idx="1"/>
          </p:nvPr>
        </p:nvSpPr>
        <p:spPr>
          <a:xfrm>
            <a:off x="900113" y="1484313"/>
            <a:ext cx="7772400" cy="4572000"/>
          </a:xfrm>
        </p:spPr>
        <p:txBody>
          <a:bodyPr/>
          <a:lstStyle/>
          <a:p>
            <a:pPr eaLnBrk="1"/>
            <a:r>
              <a:rPr lang="zh-CN" altLang="en-US" sz="2400" smtClean="0"/>
              <a:t>何炳棣：</a:t>
            </a:r>
            <a:r>
              <a:rPr lang="en-US" altLang="zh-CN" sz="2400" smtClean="0"/>
              <a:t>《</a:t>
            </a:r>
            <a:r>
              <a:rPr lang="zh-CN" altLang="en-US" sz="2400" smtClean="0"/>
              <a:t>明清中国史论</a:t>
            </a:r>
            <a:r>
              <a:rPr lang="en-US" altLang="zh-CN" sz="2400" smtClean="0"/>
              <a:t>》</a:t>
            </a:r>
            <a:r>
              <a:rPr lang="zh-CN" altLang="en-US" sz="2400" smtClean="0"/>
              <a:t>，徐泓译注，台湾：联经出版社，</a:t>
            </a:r>
            <a:r>
              <a:rPr lang="en-US" altLang="zh-CN" sz="2400" smtClean="0"/>
              <a:t>2009</a:t>
            </a:r>
            <a:r>
              <a:rPr lang="zh-CN" altLang="en-US" sz="2400" smtClean="0"/>
              <a:t>年。</a:t>
            </a:r>
            <a:endParaRPr lang="en-US" altLang="zh-CN" sz="2400" smtClean="0"/>
          </a:p>
          <a:p>
            <a:pPr eaLnBrk="1"/>
            <a:r>
              <a:rPr lang="zh-CN" altLang="en-US" sz="2400" smtClean="0"/>
              <a:t>何炳棣（</a:t>
            </a:r>
            <a:r>
              <a:rPr lang="en-US" altLang="zh-CN" sz="2400" smtClean="0"/>
              <a:t>1917-2012</a:t>
            </a:r>
            <a:r>
              <a:rPr lang="zh-CN" altLang="en-US" sz="2400" smtClean="0"/>
              <a:t>），浙江金华人，</a:t>
            </a:r>
            <a:r>
              <a:rPr lang="en-US" altLang="zh-CN" sz="2400" smtClean="0"/>
              <a:t>1938</a:t>
            </a:r>
            <a:r>
              <a:rPr lang="zh-CN" altLang="en-US" sz="2400" smtClean="0"/>
              <a:t>年毕业于清华大学，</a:t>
            </a:r>
            <a:r>
              <a:rPr lang="en-US" altLang="zh-CN" sz="2400" smtClean="0"/>
              <a:t>1944</a:t>
            </a:r>
            <a:r>
              <a:rPr lang="zh-CN" altLang="en-US" sz="2400" smtClean="0"/>
              <a:t>年考取留美公费生，此后赴美国哥伦比亚大学攻读西洋史，</a:t>
            </a:r>
            <a:r>
              <a:rPr lang="en-US" altLang="zh-CN" sz="2400" smtClean="0"/>
              <a:t>1952</a:t>
            </a:r>
            <a:r>
              <a:rPr lang="zh-CN" altLang="en-US" sz="2400" smtClean="0"/>
              <a:t>年或哥伦比亚大学英国史博士学位。此后，逐渐转入中国史研究。</a:t>
            </a:r>
            <a:endParaRPr lang="en-US" altLang="zh-CN" sz="2400" smtClean="0"/>
          </a:p>
          <a:p>
            <a:r>
              <a:rPr lang="en-US" altLang="zh-CN" sz="2400" smtClean="0"/>
              <a:t>——</a:t>
            </a:r>
            <a:r>
              <a:rPr lang="en-US" altLang="zh-CN" sz="2400" i="1" smtClean="0"/>
              <a:t>Studies on the Population of China, 1368-1953 </a:t>
            </a:r>
            <a:r>
              <a:rPr lang="en-US" altLang="zh-CN" sz="2400" smtClean="0"/>
              <a:t>(1959) </a:t>
            </a:r>
          </a:p>
          <a:p>
            <a:r>
              <a:rPr lang="en-US" altLang="zh-CN" sz="2400" smtClean="0"/>
              <a:t>——</a:t>
            </a:r>
            <a:r>
              <a:rPr lang="en-US" altLang="zh-CN" sz="2400" i="1" smtClean="0"/>
              <a:t>The Ladder of Success in Imperial China: Aspects of Social Mobility,1368-1911</a:t>
            </a:r>
            <a:r>
              <a:rPr lang="en-US" altLang="zh-CN" sz="2400" smtClean="0"/>
              <a:t>(1962)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3555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凡是通过搜检的考生，就可进入考场考试了，但要遵守考场规则。一是书写规则，考生领到试题后，在答卷过程中，不准“讲问”，不准“代冒”（即代考卷答），违犯者严厉处分。答卷时，还须按一定的规则书写，基本规则有四条，一是书写时务必用墨，写成墨卷（誊录后称朱卷）；其二是试卷之首书写三代人姓名及其籍贯年甲，所习本经；其三是务必在文字中回避御名、庙号等；其四是在答卷中“不许自序门第”。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4579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Char char=""/>
            </a:pPr>
            <a:r>
              <a:rPr lang="zh-CN" altLang="en-US" sz="2400" smtClean="0"/>
              <a:t>生员作文毕，试卷由受卷官收受，然后送弥封所，由弥封官撰写字号并封记，以保证阅卷人不知考生姓名。弥封之后，试卷送至誊录所，在誊录官的监督下由书手进行誊录。考生试卷以墨笔完成，为墨卷，而誊录则用红笔，称朱卷，如此一来，考生无法通过字体或其他卷面记号透露个人信息。誊录完成后，还要将试卷送至对读所进行对读，对读毕，方将朱卷送至内簾官处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560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朱卷首先由同考官评阅一遍，然后将其中优秀的试卷汇集，转交给主考官复阅。整个阅卷过程大约费时</a:t>
            </a:r>
            <a:r>
              <a:rPr lang="en-US" altLang="zh-CN" sz="2400" smtClean="0"/>
              <a:t>10</a:t>
            </a:r>
            <a:r>
              <a:rPr lang="zh-CN" altLang="en-US" sz="2400" smtClean="0"/>
              <a:t>天，接着就进入录取阶段。主考官按照乡试解额取足人数，排定名次，然后张榜公布。凡榜上有名，则为举人，夺魁者为“解元”。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古人以“门生门下见门生，为绝盛奇事”，而李维桢（</a:t>
            </a:r>
            <a:r>
              <a:rPr lang="en-US" altLang="zh-CN" sz="2400" smtClean="0"/>
              <a:t>1547-1626</a:t>
            </a:r>
            <a:r>
              <a:rPr lang="zh-CN" altLang="en-US" sz="2400" smtClean="0"/>
              <a:t>）门下衣钵同为翰林、京官，则十分罕见。李维桢为隆庆二年（</a:t>
            </a:r>
            <a:r>
              <a:rPr lang="en-US" altLang="zh-CN" sz="2400" smtClean="0"/>
              <a:t>1568</a:t>
            </a:r>
            <a:r>
              <a:rPr lang="zh-CN" altLang="en-US" sz="2400" smtClean="0"/>
              <a:t>）进士，五年（</a:t>
            </a:r>
            <a:r>
              <a:rPr lang="en-US" altLang="zh-CN" sz="2400" smtClean="0"/>
              <a:t>1571</a:t>
            </a:r>
            <a:r>
              <a:rPr lang="zh-CN" altLang="en-US" sz="2400" smtClean="0"/>
              <a:t>）以翰林院编修为会试分考官，得陈长祚；万历十一年（</a:t>
            </a:r>
            <a:r>
              <a:rPr lang="en-US" altLang="zh-CN" sz="2400" smtClean="0"/>
              <a:t>1583</a:t>
            </a:r>
            <a:r>
              <a:rPr lang="zh-CN" altLang="en-US" sz="2400" smtClean="0"/>
              <a:t>）陈长祚为考官，得叶向高（</a:t>
            </a:r>
            <a:r>
              <a:rPr lang="en-US" altLang="zh-CN" sz="2400" smtClean="0"/>
              <a:t>1559-1627</a:t>
            </a:r>
            <a:r>
              <a:rPr lang="zh-CN" altLang="en-US" sz="2400" smtClean="0"/>
              <a:t>）；万历二十六年（</a:t>
            </a:r>
            <a:r>
              <a:rPr lang="en-US" altLang="zh-CN" sz="2400" smtClean="0"/>
              <a:t>1598</a:t>
            </a:r>
            <a:r>
              <a:rPr lang="zh-CN" altLang="en-US" sz="2400" smtClean="0"/>
              <a:t>）叶向高主考，得顾起元（</a:t>
            </a:r>
            <a:r>
              <a:rPr lang="en-US" altLang="zh-CN" sz="2400" smtClean="0"/>
              <a:t>1565-1628</a:t>
            </a:r>
            <a:r>
              <a:rPr lang="zh-CN" altLang="en-US" sz="2400" smtClean="0"/>
              <a:t>）；万历三十二年（</a:t>
            </a:r>
            <a:r>
              <a:rPr lang="en-US" altLang="zh-CN" sz="2400" smtClean="0"/>
              <a:t>1604</a:t>
            </a:r>
            <a:r>
              <a:rPr lang="zh-CN" altLang="en-US" sz="2400" smtClean="0"/>
              <a:t>）顾起元主考，取状元杨守勤（</a:t>
            </a:r>
            <a:r>
              <a:rPr lang="en-US" altLang="zh-CN" sz="2400" smtClean="0"/>
              <a:t>1570-1630</a:t>
            </a:r>
            <a:r>
              <a:rPr lang="zh-CN" altLang="en-US" sz="2400" smtClean="0"/>
              <a:t>），“一时同列禁近，无在家者”。万历四十一年（</a:t>
            </a:r>
            <a:r>
              <a:rPr lang="en-US" altLang="zh-CN" sz="2400" smtClean="0"/>
              <a:t>1613</a:t>
            </a:r>
            <a:r>
              <a:rPr lang="zh-CN" altLang="en-US" sz="2400" smtClean="0"/>
              <a:t>），叶向高以首辅任主考，应天乡试“得周延儒等一榜，尤为极盛”。沈德符赞叹道：“衣钵之传，向来未有绵远如此公者。”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7651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至万历中后期，朝中门户之争日烈，很多人亦被座师与门生之关系所累。如万历三十四年（</a:t>
            </a:r>
            <a:r>
              <a:rPr lang="en-US" altLang="zh-CN" sz="2400" smtClean="0"/>
              <a:t>1606</a:t>
            </a:r>
            <a:r>
              <a:rPr lang="zh-CN" altLang="en-US" sz="2400" smtClean="0"/>
              <a:t>）南京无为教案之后，抓捕首犯的兵部尚书孙鑛非但未被论功，反而大受排挤，最终被谪迁。沈一贯辅政</a:t>
            </a:r>
            <a:r>
              <a:rPr lang="en-US" altLang="zh-CN" sz="2400" smtClean="0"/>
              <a:t>13</a:t>
            </a:r>
            <a:r>
              <a:rPr lang="zh-CN" altLang="en-US" sz="2400" smtClean="0"/>
              <a:t>年，万历三十四年下半年不堪政治压力，“益求去” ，而其门生南京兵部尚书孙鑛则不幸成为牺牲品，正如时人所叹，当时政坛一旦稍有风波，则“座主复推座主，门生复及门生”。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>
              <a:defRPr/>
            </a:pPr>
            <a:r>
              <a:rPr lang="zh-CN" altLang="zh-CN" sz="2200" dirty="0" smtClean="0"/>
              <a:t>万历三十一年（</a:t>
            </a:r>
            <a:r>
              <a:rPr lang="en-US" altLang="zh-CN" sz="2200" dirty="0" smtClean="0"/>
              <a:t>1603</a:t>
            </a:r>
            <a:r>
              <a:rPr lang="zh-CN" altLang="zh-CN" sz="2200" dirty="0" smtClean="0"/>
              <a:t>）中举，万历四十四年（</a:t>
            </a:r>
            <a:r>
              <a:rPr lang="en-US" altLang="zh-CN" sz="2200" dirty="0" smtClean="0"/>
              <a:t>1616</a:t>
            </a:r>
            <a:r>
              <a:rPr lang="zh-CN" altLang="zh-CN" sz="2200" dirty="0" smtClean="0"/>
              <a:t>）考中进士的袁中道在</a:t>
            </a:r>
            <a:r>
              <a:rPr lang="en-US" altLang="zh-CN" sz="2200" dirty="0" smtClean="0"/>
              <a:t>41</a:t>
            </a:r>
            <a:r>
              <a:rPr lang="zh-CN" altLang="zh-CN" sz="2200" dirty="0" smtClean="0"/>
              <a:t>岁曾经写下这样一篇文字：</a:t>
            </a:r>
          </a:p>
          <a:p>
            <a:pPr indent="273050" eaLnBrk="1">
              <a:defRPr/>
            </a:pPr>
            <a:r>
              <a:rPr lang="zh-CN" altLang="zh-CN" sz="2200" dirty="0" smtClean="0"/>
              <a:t>追思我自婴世网以来，止除睡着不做梦时，或忘却功名了也。求胜求伸，以必得为主。作文字时，深思苦索，常至呕血。每至科场将近，扃户下帷，拼弃身命。及入场一次，劳辱万状，如剧驿马，了无停时。岁岁相逐，乐虚苦实。屈指算之，自戊子（万历十六年，</a:t>
            </a:r>
            <a:r>
              <a:rPr lang="en-US" altLang="zh-CN" sz="2200" dirty="0" smtClean="0"/>
              <a:t>1588</a:t>
            </a:r>
            <a:r>
              <a:rPr lang="zh-CN" altLang="zh-CN" sz="2200" dirty="0" smtClean="0"/>
              <a:t>）以至庚戌（万历三十八年，</a:t>
            </a:r>
            <a:r>
              <a:rPr lang="en-US" altLang="zh-CN" sz="2200" dirty="0" smtClean="0"/>
              <a:t>1610</a:t>
            </a:r>
            <a:r>
              <a:rPr lang="zh-CN" altLang="zh-CN" sz="2200" dirty="0" smtClean="0"/>
              <a:t>），凡九科矣。自十九入场，今年</a:t>
            </a:r>
            <a:r>
              <a:rPr lang="zh-CN" altLang="en-US" sz="2200" dirty="0" smtClean="0"/>
              <a:t>已</a:t>
            </a:r>
            <a:r>
              <a:rPr lang="zh-CN" altLang="zh-CN" sz="2200" dirty="0" smtClean="0"/>
              <a:t>四十一岁矣。以作文过苦，兼之借酒色以自排遣，已得固疾，逢时便发。头发已半白，鬓已渐白，徐亦有几茎白者。老丑渐出，衰相已出，其所得果何如也？</a:t>
            </a:r>
          </a:p>
          <a:p>
            <a:pPr eaLnBrk="1">
              <a:defRPr/>
            </a:pPr>
            <a:r>
              <a:rPr lang="zh-CN" altLang="zh-CN" sz="2200" dirty="0" smtClean="0"/>
              <a:t>（明）袁中道：《珂雪斋近集》卷三《文钞·心律》，第</a:t>
            </a:r>
            <a:r>
              <a:rPr lang="en-US" altLang="zh-CN" sz="2200" dirty="0" smtClean="0"/>
              <a:t>11-12</a:t>
            </a:r>
            <a:r>
              <a:rPr lang="zh-CN" altLang="zh-CN" sz="2200" dirty="0" smtClean="0"/>
              <a:t>页。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sz="3000" b="1" dirty="0" smtClean="0">
                <a:latin typeface="+mn-ea"/>
                <a:ea typeface="+mn-ea"/>
              </a:rPr>
              <a:t>捐纳制度</a:t>
            </a:r>
            <a:endParaRPr lang="zh-CN" altLang="en-US" sz="3000" b="1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sz="2400" dirty="0" smtClean="0"/>
              <a:t>伍跃：《中国的捐纳制度与社会》，南京：江苏人民出版社，</a:t>
            </a:r>
            <a:r>
              <a:rPr lang="en-US" altLang="zh-CN" sz="2400" dirty="0" smtClean="0"/>
              <a:t>2013</a:t>
            </a:r>
            <a:r>
              <a:rPr lang="zh-CN" altLang="zh-CN" sz="2400" dirty="0" smtClean="0"/>
              <a:t>年。</a:t>
            </a:r>
          </a:p>
          <a:p>
            <a:pPr indent="273050" eaLnBrk="1">
              <a:defRPr/>
            </a:pPr>
            <a:r>
              <a:rPr lang="zh-CN" altLang="zh-CN" sz="2400" dirty="0" smtClean="0"/>
              <a:t>捐纳并非“卖官”。在明清时期的捐纳制度下买卖的并不是官位或官职，而是做官的资格。从政府的角度来说，就是出卖官僚的</a:t>
            </a:r>
            <a:r>
              <a:rPr lang="zh-CN" altLang="zh-CN" sz="2400" dirty="0" smtClean="0">
                <a:solidFill>
                  <a:srgbClr val="FF0000"/>
                </a:solidFill>
              </a:rPr>
              <a:t>出身资格</a:t>
            </a:r>
            <a:r>
              <a:rPr lang="zh-CN" altLang="zh-CN" sz="2400" dirty="0" smtClean="0"/>
              <a:t>（例如贡生、监生）、</a:t>
            </a:r>
            <a:r>
              <a:rPr lang="zh-CN" altLang="zh-CN" sz="2400" dirty="0" smtClean="0">
                <a:solidFill>
                  <a:srgbClr val="FF0000"/>
                </a:solidFill>
              </a:rPr>
              <a:t>任官资格</a:t>
            </a:r>
            <a:r>
              <a:rPr lang="zh-CN" altLang="zh-CN" sz="2400" dirty="0" smtClean="0"/>
              <a:t>（例如道员、知县等等）和</a:t>
            </a:r>
            <a:r>
              <a:rPr lang="zh-CN" altLang="zh-CN" sz="2400" dirty="0" smtClean="0">
                <a:solidFill>
                  <a:srgbClr val="FF0000"/>
                </a:solidFill>
              </a:rPr>
              <a:t>铨选资格</a:t>
            </a:r>
            <a:r>
              <a:rPr lang="zh-CN" altLang="zh-CN" sz="2400" dirty="0" smtClean="0"/>
              <a:t>（例如不论单双月）。从捐纳者的角度来说，他可以购得出身资格，也可以在此基础上购得任官资格和铨选资格，但不能直接购得官职。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072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r>
              <a:rPr lang="zh-CN" altLang="zh-CN" sz="2400" b="1" smtClean="0"/>
              <a:t>明代的捐监与纳贡</a:t>
            </a:r>
            <a:endParaRPr lang="en-US" altLang="zh-CN" sz="2400" b="1" smtClean="0"/>
          </a:p>
          <a:p>
            <a:r>
              <a:rPr lang="zh-CN" altLang="en-US" sz="2400" smtClean="0"/>
              <a:t>廪生</a:t>
            </a:r>
            <a:r>
              <a:rPr lang="en-US" altLang="zh-CN" sz="2400" smtClean="0"/>
              <a:t>——</a:t>
            </a:r>
            <a:r>
              <a:rPr lang="zh-CN" altLang="en-US" sz="2400" smtClean="0"/>
              <a:t>贡生</a:t>
            </a:r>
            <a:r>
              <a:rPr lang="en-US" altLang="zh-CN" sz="2400" smtClean="0"/>
              <a:t>/</a:t>
            </a:r>
            <a:r>
              <a:rPr lang="zh-CN" altLang="en-US" sz="2400" smtClean="0"/>
              <a:t>监生</a:t>
            </a:r>
            <a:endParaRPr lang="zh-CN" altLang="zh-CN" sz="2400" smtClean="0"/>
          </a:p>
          <a:p>
            <a:r>
              <a:rPr lang="zh-CN" altLang="zh-CN" sz="2400" smtClean="0"/>
              <a:t>补廩：补廩是指增生和附生在廪生出缺之后，按照规定递补为享受政府津贴的廪生。只有廪生才能享受岁贡生员的制度，通过保送进入国子监。补廩的时间大概在</a:t>
            </a:r>
            <a:r>
              <a:rPr lang="en-US" altLang="zh-CN" sz="2400" smtClean="0"/>
              <a:t>20</a:t>
            </a:r>
            <a:r>
              <a:rPr lang="zh-CN" altLang="zh-CN" sz="2400" smtClean="0"/>
              <a:t>年左右。</a:t>
            </a:r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1747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/>
            <a:r>
              <a:rPr lang="zh-CN" altLang="zh-CN" sz="2400" smtClean="0"/>
              <a:t>岁贡生员的制度确立于明洪武年间。制度的理念在于，从地方儒学中将成绩优秀的生员选拔进入国子监，让他们在继续学习的同时，通过监生的历事制度培养行政官僚。</a:t>
            </a:r>
          </a:p>
          <a:p>
            <a:pPr eaLnBrk="1"/>
            <a:r>
              <a:rPr lang="zh-CN" altLang="zh-CN" sz="2400" smtClean="0"/>
              <a:t>生员在成为廪生后，就开始漫长的“挨贡”，即等待以岁贡生的身份被保送进入国子监。正统六年（</a:t>
            </a:r>
            <a:r>
              <a:rPr lang="en-US" altLang="zh-CN" sz="2400" smtClean="0"/>
              <a:t>1441</a:t>
            </a:r>
            <a:r>
              <a:rPr lang="zh-CN" altLang="zh-CN" sz="2400" smtClean="0"/>
              <a:t>），明政府修改了岁贡规定。廪生名额为府学</a:t>
            </a:r>
            <a:r>
              <a:rPr lang="en-US" altLang="zh-CN" sz="2400" smtClean="0"/>
              <a:t>40</a:t>
            </a:r>
            <a:r>
              <a:rPr lang="zh-CN" altLang="zh-CN" sz="2400" smtClean="0"/>
              <a:t>名，州学</a:t>
            </a:r>
            <a:r>
              <a:rPr lang="en-US" altLang="zh-CN" sz="2400" smtClean="0"/>
              <a:t>30</a:t>
            </a:r>
            <a:r>
              <a:rPr lang="zh-CN" altLang="zh-CN" sz="2400" smtClean="0"/>
              <a:t>名，县学</a:t>
            </a:r>
            <a:r>
              <a:rPr lang="en-US" altLang="zh-CN" sz="2400" smtClean="0"/>
              <a:t>20</a:t>
            </a:r>
            <a:r>
              <a:rPr lang="zh-CN" altLang="zh-CN" sz="2400" smtClean="0"/>
              <a:t>名。府州县儒学可以保送的岁贡生员名额为，府学每年</a:t>
            </a:r>
            <a:r>
              <a:rPr lang="en-US" altLang="zh-CN" sz="2400" smtClean="0"/>
              <a:t>1</a:t>
            </a:r>
            <a:r>
              <a:rPr lang="zh-CN" altLang="zh-CN" sz="2400" smtClean="0"/>
              <a:t>人，州学每</a:t>
            </a:r>
            <a:r>
              <a:rPr lang="en-US" altLang="zh-CN" sz="2400" smtClean="0"/>
              <a:t>3</a:t>
            </a:r>
            <a:r>
              <a:rPr lang="zh-CN" altLang="zh-CN" sz="2400" smtClean="0"/>
              <a:t>年</a:t>
            </a:r>
            <a:r>
              <a:rPr lang="en-US" altLang="zh-CN" sz="2400" smtClean="0"/>
              <a:t>2</a:t>
            </a:r>
            <a:r>
              <a:rPr lang="zh-CN" altLang="zh-CN" sz="2400" smtClean="0"/>
              <a:t>人，县学每</a:t>
            </a:r>
            <a:r>
              <a:rPr lang="en-US" altLang="zh-CN" sz="2400" smtClean="0"/>
              <a:t>2</a:t>
            </a:r>
            <a:r>
              <a:rPr lang="zh-CN" altLang="zh-CN" sz="2400" smtClean="0"/>
              <a:t>年</a:t>
            </a:r>
            <a:r>
              <a:rPr lang="en-US" altLang="zh-CN" sz="2400" smtClean="0"/>
              <a:t>1</a:t>
            </a:r>
            <a:r>
              <a:rPr lang="zh-CN" altLang="zh-CN" sz="2400" smtClean="0"/>
              <a:t>人。府州县儒学中某一年度在籍廪生全部以岁贡生员保送进入国子监，至少需要</a:t>
            </a:r>
            <a:r>
              <a:rPr lang="en-US" altLang="zh-CN" sz="2400" smtClean="0"/>
              <a:t>40</a:t>
            </a:r>
            <a:r>
              <a:rPr lang="zh-CN" altLang="zh-CN" sz="2400" smtClean="0"/>
              <a:t>年时间。</a:t>
            </a:r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2771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sz="2400" smtClean="0"/>
              <a:t>以明代中期的苏州府而论，一府一州八县十所儒学，共有生员</a:t>
            </a:r>
            <a:r>
              <a:rPr lang="en-US" altLang="zh-CN" sz="2400" smtClean="0"/>
              <a:t>1500</a:t>
            </a:r>
            <a:r>
              <a:rPr lang="zh-CN" altLang="zh-CN" sz="2400" smtClean="0"/>
              <a:t>名，三年之内，中举者不足</a:t>
            </a:r>
            <a:r>
              <a:rPr lang="en-US" altLang="zh-CN" sz="2400" smtClean="0"/>
              <a:t>30</a:t>
            </a:r>
            <a:r>
              <a:rPr lang="zh-CN" altLang="zh-CN" sz="2400" smtClean="0"/>
              <a:t>人，所贡不足</a:t>
            </a:r>
            <a:r>
              <a:rPr lang="en-US" altLang="zh-CN" sz="2400" smtClean="0"/>
              <a:t>20</a:t>
            </a:r>
            <a:r>
              <a:rPr lang="zh-CN" altLang="zh-CN" sz="2400" smtClean="0"/>
              <a:t>人，亦即三年之内仅有</a:t>
            </a:r>
            <a:r>
              <a:rPr lang="en-US" altLang="zh-CN" sz="2400" smtClean="0"/>
              <a:t>50</a:t>
            </a:r>
            <a:r>
              <a:rPr lang="zh-CN" altLang="zh-CN" sz="2400" smtClean="0"/>
              <a:t>名生员在仕途上如愿以偿。即使没有新的生员入学，剩下的</a:t>
            </a:r>
            <a:r>
              <a:rPr lang="en-US" altLang="zh-CN" sz="2400" smtClean="0"/>
              <a:t>1450</a:t>
            </a:r>
            <a:r>
              <a:rPr lang="zh-CN" altLang="zh-CN" sz="2400" smtClean="0"/>
              <a:t>名生员至少要等</a:t>
            </a:r>
            <a:r>
              <a:rPr lang="en-US" altLang="zh-CN" sz="2400" smtClean="0"/>
              <a:t>85</a:t>
            </a:r>
            <a:r>
              <a:rPr lang="zh-CN" altLang="zh-CN" sz="2400" smtClean="0"/>
              <a:t>年才有全部走上仕途的可能。</a:t>
            </a:r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195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b="1" u="sng" dirty="0" smtClean="0"/>
              <a:t>朱卷、硃卷</a:t>
            </a:r>
            <a:endParaRPr lang="en-US" altLang="zh-CN" sz="2400" b="1" u="sng" dirty="0" smtClean="0"/>
          </a:p>
          <a:p>
            <a:r>
              <a:rPr lang="zh-CN" altLang="en-US" sz="2400" dirty="0" smtClean="0"/>
              <a:t>依清代成例，新中式的举人、进士都将履历、科份、试卷刻印，亦称“朱卷”。</a:t>
            </a:r>
            <a:endParaRPr lang="en-US" altLang="zh-CN" sz="2400" dirty="0" smtClean="0"/>
          </a:p>
          <a:p>
            <a:r>
              <a:rPr lang="zh-CN" altLang="en-US" sz="2400" dirty="0" smtClean="0"/>
              <a:t>顾廷龙主编：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清代硃卷集成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（台北：成文出版社有限公司，</a:t>
            </a:r>
            <a:r>
              <a:rPr lang="en-US" altLang="zh-CN" sz="2400" dirty="0" smtClean="0"/>
              <a:t>1992</a:t>
            </a:r>
            <a:r>
              <a:rPr lang="zh-CN" altLang="en-US" sz="2400" dirty="0" smtClean="0"/>
              <a:t>年），收清代朱卷</a:t>
            </a:r>
            <a:r>
              <a:rPr lang="en-US" altLang="zh-CN" sz="2400" dirty="0" smtClean="0"/>
              <a:t>8,364</a:t>
            </a:r>
            <a:r>
              <a:rPr lang="zh-CN" altLang="en-US" sz="2400" dirty="0" smtClean="0"/>
              <a:t>种。</a:t>
            </a:r>
            <a:endParaRPr lang="en-US" altLang="zh-CN" sz="2400" dirty="0" smtClean="0"/>
          </a:p>
          <a:p>
            <a:r>
              <a:rPr lang="zh-CN" altLang="en-US" sz="2400" dirty="0" smtClean="0"/>
              <a:t>乡试卷 </a:t>
            </a:r>
            <a:r>
              <a:rPr lang="en-US" altLang="zh-CN" sz="2400" dirty="0" smtClean="0"/>
              <a:t>5,100</a:t>
            </a:r>
            <a:r>
              <a:rPr lang="zh-CN" altLang="en-US" sz="2400" dirty="0" smtClean="0"/>
              <a:t>余种</a:t>
            </a:r>
            <a:endParaRPr lang="en-US" altLang="zh-CN" sz="2400" dirty="0" smtClean="0"/>
          </a:p>
          <a:p>
            <a:r>
              <a:rPr lang="zh-CN" altLang="en-US" sz="2400" dirty="0" smtClean="0"/>
              <a:t>会试卷</a:t>
            </a:r>
            <a:r>
              <a:rPr lang="en-US" altLang="zh-CN" sz="2400" dirty="0" smtClean="0"/>
              <a:t> 1,600</a:t>
            </a:r>
            <a:r>
              <a:rPr lang="zh-CN" altLang="en-US" sz="2400" dirty="0" smtClean="0"/>
              <a:t>余种</a:t>
            </a:r>
            <a:endParaRPr lang="en-US" altLang="zh-CN" sz="2400" dirty="0" smtClean="0"/>
          </a:p>
          <a:p>
            <a:r>
              <a:rPr lang="zh-CN" altLang="en-US" sz="2400" dirty="0" smtClean="0"/>
              <a:t>五贡卷（副贡、优贡、拔贡、岁贡、恩贡）</a:t>
            </a:r>
            <a:r>
              <a:rPr lang="en-US" altLang="zh-CN" sz="2400" dirty="0" smtClean="0"/>
              <a:t>1,500</a:t>
            </a:r>
            <a:r>
              <a:rPr lang="zh-CN" altLang="en-US" sz="2400" dirty="0" smtClean="0"/>
              <a:t>余种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3795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r>
              <a:rPr lang="zh-CN" altLang="en-US" sz="2400" b="1" smtClean="0"/>
              <a:t>捐纳出身者的铨选与候补</a:t>
            </a:r>
            <a:endParaRPr lang="en-US" altLang="zh-CN" sz="2400" b="1" smtClean="0"/>
          </a:p>
          <a:p>
            <a:r>
              <a:rPr lang="zh-CN" altLang="en-US" sz="2400" smtClean="0"/>
              <a:t>清代的月选</a:t>
            </a:r>
            <a:endParaRPr lang="en-US" altLang="zh-CN" sz="2400" smtClean="0"/>
          </a:p>
          <a:p>
            <a:pPr eaLnBrk="1"/>
            <a:r>
              <a:rPr lang="zh-CN" altLang="zh-CN" sz="2400" smtClean="0"/>
              <a:t>清代，除去闰月和举行京察、大计的时候之外，每个月都要实施官僚的铨选，即“月选”。月选由“单月急选”和“双月升选”组成。月选就是指在单月急选和双月升选时由吏部通过“掣签”选拔官员。月选时，录用官员必须遵循一定的序列。</a:t>
            </a:r>
          </a:p>
          <a:p>
            <a:endParaRPr lang="zh-CN" altLang="en-US" sz="240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4819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sz="2400" smtClean="0"/>
              <a:t>《（雍正）钦定吏部铨选汉官则例》</a:t>
            </a:r>
            <a:endParaRPr lang="en-US" altLang="zh-CN" sz="2400" smtClean="0"/>
          </a:p>
          <a:p>
            <a:r>
              <a:rPr lang="zh-CN" altLang="zh-CN" sz="2400" smtClean="0"/>
              <a:t>缺选知县的</a:t>
            </a:r>
            <a:r>
              <a:rPr lang="zh-CN" altLang="zh-CN" sz="2400" smtClean="0">
                <a:solidFill>
                  <a:srgbClr val="FF0000"/>
                </a:solidFill>
              </a:rPr>
              <a:t>单月急选</a:t>
            </a:r>
            <a:r>
              <a:rPr lang="zh-CN" altLang="en-US" sz="2400" smtClean="0"/>
              <a:t>依</a:t>
            </a:r>
            <a:r>
              <a:rPr lang="zh-CN" altLang="zh-CN" sz="2400" smtClean="0"/>
              <a:t>如下</a:t>
            </a:r>
            <a:r>
              <a:rPr lang="zh-CN" altLang="en-US" sz="2400" smtClean="0"/>
              <a:t>顺序掣签</a:t>
            </a:r>
            <a:r>
              <a:rPr lang="zh-CN" altLang="zh-CN" sz="2400" smtClean="0"/>
              <a:t>：</a:t>
            </a:r>
          </a:p>
          <a:p>
            <a:r>
              <a:rPr lang="zh-CN" altLang="zh-CN" sz="2400" smtClean="0"/>
              <a:t>用应补四人，捐纳四人，进士四人，举人四人，十六人为一班。</a:t>
            </a:r>
          </a:p>
          <a:p>
            <a:r>
              <a:rPr lang="en-US" altLang="zh-CN" sz="2400" smtClean="0"/>
              <a:t> </a:t>
            </a:r>
            <a:endParaRPr lang="zh-CN" altLang="zh-CN" sz="2400" smtClean="0"/>
          </a:p>
          <a:p>
            <a:r>
              <a:rPr lang="zh-CN" altLang="zh-CN" sz="2400" smtClean="0"/>
              <a:t>缺</a:t>
            </a:r>
            <a:r>
              <a:rPr lang="zh-CN" altLang="en-US" sz="2400" smtClean="0"/>
              <a:t>选</a:t>
            </a:r>
            <a:r>
              <a:rPr lang="zh-CN" altLang="zh-CN" sz="2400" smtClean="0"/>
              <a:t>知县的</a:t>
            </a:r>
            <a:r>
              <a:rPr lang="zh-CN" altLang="zh-CN" sz="2400" smtClean="0">
                <a:solidFill>
                  <a:srgbClr val="FF0000"/>
                </a:solidFill>
              </a:rPr>
              <a:t>双月升选</a:t>
            </a:r>
            <a:r>
              <a:rPr lang="zh-CN" altLang="zh-CN" sz="2400" smtClean="0"/>
              <a:t>依如下顺序掣签：</a:t>
            </a:r>
          </a:p>
          <a:p>
            <a:r>
              <a:rPr lang="zh-CN" altLang="zh-CN" sz="2400" smtClean="0"/>
              <a:t>用进士五人，举人五人，捐纳四人，推升三人，十七人为一班。</a:t>
            </a:r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584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b="1" smtClean="0"/>
              <a:t>“以新压旧”原则与捐“花样”</a:t>
            </a:r>
            <a:endParaRPr lang="en-US" altLang="zh-CN" sz="2400" b="1" smtClean="0"/>
          </a:p>
          <a:p>
            <a:r>
              <a:rPr lang="zh-CN" altLang="en-US" sz="2400" smtClean="0"/>
              <a:t>“以新压旧”</a:t>
            </a:r>
            <a:r>
              <a:rPr lang="zh-CN" altLang="zh-CN" sz="2400" smtClean="0"/>
              <a:t>就是优先录用在新的捐纳事例中得到任官资格的人。</a:t>
            </a:r>
            <a:endParaRPr lang="en-US" altLang="zh-CN" sz="2400" smtClean="0"/>
          </a:p>
          <a:p>
            <a:r>
              <a:rPr lang="zh-CN" altLang="zh-CN" sz="2400" smtClean="0"/>
              <a:t>对于同一事例下的捐纳出身者来说，在报捐任官资格的同时，还可以加捐花样。</a:t>
            </a:r>
          </a:p>
          <a:p>
            <a:pPr eaLnBrk="1"/>
            <a:r>
              <a:rPr lang="zh-CN" altLang="zh-CN" sz="2400" smtClean="0"/>
              <a:t>花样与任官资格的捐纳是同时出现的。康熙十四年（</a:t>
            </a:r>
            <a:r>
              <a:rPr lang="en-US" altLang="zh-CN" sz="2400" smtClean="0"/>
              <a:t>1675</a:t>
            </a:r>
            <a:r>
              <a:rPr lang="zh-CN" altLang="zh-CN" sz="2400" smtClean="0"/>
              <a:t>），为筹措平定三藩的军饷，开办了入关之后最大的“乙卯事例”。报捐者可以加捐“先用”、“遇缺即用”和“先先用”等名目的花样。此后花样的名目更多。而且花样的价格始终居高不下。</a:t>
            </a:r>
          </a:p>
          <a:p>
            <a:endParaRPr lang="zh-CN" altLang="en-US" sz="240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6867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/>
            <a:r>
              <a:rPr lang="zh-CN" altLang="zh-CN" sz="2400" smtClean="0"/>
              <a:t>光绪十三年（</a:t>
            </a:r>
            <a:r>
              <a:rPr lang="en-US" altLang="zh-CN" sz="2400" smtClean="0"/>
              <a:t>1887</a:t>
            </a:r>
            <a:r>
              <a:rPr lang="zh-CN" altLang="zh-CN" sz="2400" smtClean="0"/>
              <a:t>）开办的“郑工事例”下，由监生捐得知县任官资格不过</a:t>
            </a:r>
            <a:r>
              <a:rPr lang="en-US" altLang="zh-CN" sz="2400" smtClean="0"/>
              <a:t>1998</a:t>
            </a:r>
            <a:r>
              <a:rPr lang="zh-CN" altLang="zh-CN" sz="2400" smtClean="0"/>
              <a:t>两白银，相当于乾隆至嘉庆初年的半价。但知县“遇缺先”的花样却要银</a:t>
            </a:r>
            <a:r>
              <a:rPr lang="en-US" altLang="zh-CN" sz="2400" smtClean="0"/>
              <a:t>3808.8</a:t>
            </a:r>
            <a:r>
              <a:rPr lang="zh-CN" altLang="zh-CN" sz="2400" smtClean="0"/>
              <a:t>两，几乎是前者的一倍。清代中期之后，还可加捐“过班”，即将旧事例下捐的花样变成新事例下的花样。这样，没有加捐花样或过班的捐纳出身者，已经很难挨到铨选之日了。</a:t>
            </a:r>
          </a:p>
          <a:p>
            <a:r>
              <a:rPr lang="zh-CN" altLang="zh-CN" sz="2400" smtClean="0"/>
              <a:t>加捐“分发”与捐纳出身者“在外候补”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7891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/>
            <a:r>
              <a:rPr lang="zh-CN" altLang="zh-CN" sz="2400" dirty="0" smtClean="0"/>
              <a:t>随着捐纳的泛滥，月选和候补的制度已经无法缓解捐纳出身人员的补缺问题。清朝政府最终</a:t>
            </a:r>
            <a:r>
              <a:rPr lang="zh-CN" altLang="en-US" sz="2400" dirty="0" smtClean="0"/>
              <a:t>无法</a:t>
            </a:r>
            <a:r>
              <a:rPr lang="zh-CN" altLang="zh-CN" sz="2400" dirty="0" smtClean="0"/>
              <a:t>将</a:t>
            </a:r>
            <a:r>
              <a:rPr lang="zh-CN" altLang="en-US" sz="2400" dirty="0" smtClean="0"/>
              <a:t>其</a:t>
            </a:r>
            <a:r>
              <a:rPr lang="zh-CN" altLang="zh-CN" sz="2400" dirty="0" smtClean="0"/>
              <a:t> “造就”的大批官僚预备军吸收进入官僚制度内部。</a:t>
            </a:r>
          </a:p>
          <a:p>
            <a:pPr eaLnBrk="1"/>
            <a:r>
              <a:rPr lang="zh-CN" altLang="zh-CN" sz="2400" dirty="0" smtClean="0"/>
              <a:t>太平天国结束之后，清代人事制度开始瓦解</a:t>
            </a:r>
            <a:r>
              <a:rPr lang="zh-CN" altLang="zh-CN" sz="2400" dirty="0" smtClean="0"/>
              <a:t>。</a:t>
            </a:r>
            <a:r>
              <a:rPr lang="zh-CN" altLang="en-US" sz="2400" dirty="0" smtClean="0"/>
              <a:t>光绪三十一年（</a:t>
            </a:r>
            <a:r>
              <a:rPr lang="en-US" altLang="zh-CN" sz="2400" dirty="0" smtClean="0"/>
              <a:t>1905</a:t>
            </a:r>
            <a:r>
              <a:rPr lang="zh-CN" altLang="en-US" sz="2400" dirty="0" smtClean="0"/>
              <a:t>）废除科举制。</a:t>
            </a:r>
            <a:endParaRPr lang="en-US" altLang="zh-CN" sz="2400" dirty="0" smtClean="0"/>
          </a:p>
          <a:p>
            <a:pPr eaLnBrk="1"/>
            <a:r>
              <a:rPr lang="zh-CN" altLang="zh-CN" sz="2400" dirty="0" smtClean="0"/>
              <a:t>光绪</a:t>
            </a:r>
            <a:r>
              <a:rPr lang="zh-CN" altLang="zh-CN" sz="2400" dirty="0" smtClean="0"/>
              <a:t>三十四年（</a:t>
            </a:r>
            <a:r>
              <a:rPr lang="en-US" altLang="zh-CN" sz="2400" dirty="0" smtClean="0"/>
              <a:t>1908</a:t>
            </a:r>
            <a:r>
              <a:rPr lang="zh-CN" altLang="zh-CN" sz="2400" dirty="0" smtClean="0"/>
              <a:t>）</a:t>
            </a:r>
            <a:r>
              <a:rPr lang="zh-CN" altLang="zh-CN" sz="2400" dirty="0" smtClean="0"/>
              <a:t>八月，吏部宣布停止官僚铨选人事制度的核心部分，即知州知县“部选”，月选制度已经名存实亡。在这种情况下，吏部的存在价值逐步丧失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eaLnBrk="1"/>
            <a:r>
              <a:rPr lang="zh-CN" altLang="zh-CN" sz="2400" dirty="0" smtClean="0"/>
              <a:t>宣统</a:t>
            </a:r>
            <a:r>
              <a:rPr lang="zh-CN" altLang="zh-CN" sz="2400" dirty="0" smtClean="0"/>
              <a:t>三年（</a:t>
            </a:r>
            <a:r>
              <a:rPr lang="en-US" altLang="zh-CN" sz="2400" dirty="0" smtClean="0"/>
              <a:t>1911</a:t>
            </a:r>
            <a:r>
              <a:rPr lang="zh-CN" altLang="zh-CN" sz="2400" dirty="0" smtClean="0"/>
              <a:t>），吏部宣布废除。</a:t>
            </a:r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9219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b="1" u="sng" smtClean="0"/>
              <a:t>名册、履历</a:t>
            </a:r>
            <a:endParaRPr lang="en-US" altLang="zh-CN" sz="2400" b="1" u="sng" smtClean="0"/>
          </a:p>
          <a:p>
            <a:r>
              <a:rPr lang="zh-CN" altLang="en-US" sz="2400" smtClean="0"/>
              <a:t>举人、进士、两贡（拔贡、优贡）名册</a:t>
            </a:r>
            <a:endParaRPr lang="en-US" altLang="zh-CN" sz="2400" smtClean="0"/>
          </a:p>
          <a:p>
            <a:r>
              <a:rPr lang="en-US" altLang="zh-CN" sz="2400" smtClean="0"/>
              <a:t>《</a:t>
            </a:r>
            <a:r>
              <a:rPr lang="zh-CN" altLang="en-US" sz="2400" smtClean="0"/>
              <a:t>进士登科录</a:t>
            </a:r>
            <a:r>
              <a:rPr lang="en-US" altLang="zh-CN" sz="2400" smtClean="0"/>
              <a:t>》</a:t>
            </a:r>
          </a:p>
          <a:p>
            <a:r>
              <a:rPr lang="en-US" altLang="zh-CN" sz="2400" smtClean="0"/>
              <a:t>《</a:t>
            </a:r>
            <a:r>
              <a:rPr lang="zh-CN" altLang="en-US" sz="2400" smtClean="0"/>
              <a:t>进士履历便览</a:t>
            </a:r>
            <a:r>
              <a:rPr lang="en-US" altLang="zh-CN" sz="2400" smtClean="0"/>
              <a:t>》</a:t>
            </a:r>
            <a:r>
              <a:rPr lang="zh-CN" altLang="en-US" sz="2400" smtClean="0"/>
              <a:t>、</a:t>
            </a:r>
            <a:r>
              <a:rPr lang="en-US" altLang="zh-CN" sz="2400" smtClean="0"/>
              <a:t>《</a:t>
            </a:r>
            <a:r>
              <a:rPr lang="zh-CN" altLang="en-US" sz="2400" smtClean="0"/>
              <a:t>进士三代履历便览</a:t>
            </a:r>
            <a:r>
              <a:rPr lang="en-US" altLang="zh-CN" sz="2400" smtClean="0"/>
              <a:t>》</a:t>
            </a:r>
            <a:r>
              <a:rPr lang="zh-CN" altLang="en-US" sz="2400" smtClean="0"/>
              <a:t>、</a:t>
            </a:r>
            <a:r>
              <a:rPr lang="en-US" altLang="zh-CN" sz="2400" smtClean="0"/>
              <a:t>《</a:t>
            </a:r>
            <a:r>
              <a:rPr lang="zh-CN" altLang="en-US" sz="2400" smtClean="0"/>
              <a:t>会试同年齿录</a:t>
            </a:r>
            <a:r>
              <a:rPr lang="en-US" altLang="zh-CN" sz="2400" smtClean="0"/>
              <a:t>》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/>
            <a:r>
              <a:rPr lang="zh-CN" altLang="en-US" sz="2400" smtClean="0"/>
              <a:t>何炳棣在</a:t>
            </a:r>
            <a:r>
              <a:rPr lang="en-US" altLang="zh-CN" sz="2400" smtClean="0"/>
              <a:t>《</a:t>
            </a:r>
            <a:r>
              <a:rPr lang="zh-CN" altLang="en-US" sz="2400" smtClean="0"/>
              <a:t>明清社会史论</a:t>
            </a:r>
            <a:r>
              <a:rPr lang="en-US" altLang="zh-CN" sz="2400" smtClean="0"/>
              <a:t>》</a:t>
            </a:r>
            <a:r>
              <a:rPr lang="zh-CN" altLang="en-US" sz="2400" smtClean="0"/>
              <a:t>中使用的材料包括近</a:t>
            </a:r>
            <a:r>
              <a:rPr lang="en-US" altLang="zh-CN" sz="2400" smtClean="0"/>
              <a:t>15,000</a:t>
            </a:r>
            <a:r>
              <a:rPr lang="zh-CN" altLang="en-US" sz="2400" smtClean="0"/>
              <a:t>名明清进士，</a:t>
            </a:r>
            <a:r>
              <a:rPr lang="en-US" altLang="zh-CN" sz="2400" smtClean="0"/>
              <a:t>20,000</a:t>
            </a:r>
            <a:r>
              <a:rPr lang="zh-CN" altLang="en-US" sz="2400" smtClean="0"/>
              <a:t>多名晚清举人和特种贡生的三代履历，以及大量其它史料。</a:t>
            </a:r>
            <a:endParaRPr lang="en-US" altLang="zh-CN" sz="2400" smtClean="0"/>
          </a:p>
          <a:p>
            <a:pPr eaLnBrk="1"/>
            <a:r>
              <a:rPr lang="zh-CN" altLang="en-US" sz="2400" smtClean="0"/>
              <a:t>高功名拥有者被分为四类：</a:t>
            </a:r>
            <a:endParaRPr lang="en-US" altLang="zh-CN" sz="2400" smtClean="0"/>
          </a:p>
          <a:p>
            <a:pPr eaLnBrk="1"/>
            <a:r>
              <a:rPr lang="en-US" altLang="zh-CN" sz="2400" smtClean="0"/>
              <a:t>A</a:t>
            </a:r>
            <a:r>
              <a:rPr lang="zh-CN" altLang="en-US" sz="2400" smtClean="0"/>
              <a:t> 祖宗三代未曾拥有初级功名（生员）</a:t>
            </a:r>
            <a:endParaRPr lang="en-US" altLang="zh-CN" sz="2400" smtClean="0"/>
          </a:p>
          <a:p>
            <a:pPr eaLnBrk="1"/>
            <a:r>
              <a:rPr lang="en-US" altLang="zh-CN" sz="2400" smtClean="0"/>
              <a:t>B </a:t>
            </a:r>
            <a:r>
              <a:rPr lang="zh-CN" altLang="en-US" sz="2400" smtClean="0"/>
              <a:t>祖宗三代中出现一位或多位生员</a:t>
            </a:r>
            <a:endParaRPr lang="en-US" altLang="zh-CN" sz="2400" smtClean="0"/>
          </a:p>
          <a:p>
            <a:pPr eaLnBrk="1"/>
            <a:r>
              <a:rPr lang="en-US" altLang="zh-CN" sz="2400" smtClean="0"/>
              <a:t>C </a:t>
            </a:r>
            <a:r>
              <a:rPr lang="zh-CN" altLang="en-US" sz="2400" smtClean="0"/>
              <a:t>祖宗三代中出现过一位或多位更高功名或官位拥有者（这一类，在明代包括国子监生，在明清两代包括各类贡生，以及祖宗捐过官职或官衔的）</a:t>
            </a:r>
            <a:endParaRPr lang="en-US" altLang="zh-CN" sz="2400" smtClean="0"/>
          </a:p>
          <a:p>
            <a:pPr eaLnBrk="1"/>
            <a:r>
              <a:rPr lang="en-US" altLang="zh-CN" sz="2400" smtClean="0"/>
              <a:t>D </a:t>
            </a:r>
            <a:r>
              <a:rPr lang="zh-CN" altLang="en-US" sz="2400" smtClean="0"/>
              <a:t>祖宗三代中有一位或多位三品以上高官的，以及皇族、贵族出身之举子（</a:t>
            </a:r>
            <a:r>
              <a:rPr lang="en-US" altLang="zh-CN" sz="2400" smtClean="0"/>
              <a:t>D</a:t>
            </a:r>
            <a:r>
              <a:rPr lang="zh-CN" altLang="en-US" sz="2400" smtClean="0"/>
              <a:t>类为</a:t>
            </a:r>
            <a:r>
              <a:rPr lang="en-US" altLang="zh-CN" sz="2400" smtClean="0"/>
              <a:t>C</a:t>
            </a:r>
            <a:r>
              <a:rPr lang="zh-CN" altLang="en-US" sz="2400" smtClean="0"/>
              <a:t>类的此类）</a:t>
            </a:r>
          </a:p>
          <a:p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1267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/>
            <a:r>
              <a:rPr lang="zh-CN" altLang="en-US" sz="2400" smtClean="0"/>
              <a:t>整个明清时期，</a:t>
            </a:r>
            <a:r>
              <a:rPr lang="en-US" altLang="zh-CN" sz="2400" smtClean="0"/>
              <a:t>A</a:t>
            </a:r>
            <a:r>
              <a:rPr lang="zh-CN" altLang="en-US" sz="2400" smtClean="0"/>
              <a:t>类占全部举子的</a:t>
            </a:r>
            <a:r>
              <a:rPr lang="en-US" altLang="zh-CN" sz="2400" smtClean="0"/>
              <a:t>30.2%</a:t>
            </a:r>
            <a:r>
              <a:rPr lang="zh-CN" altLang="en-US" sz="2400" smtClean="0"/>
              <a:t>，</a:t>
            </a:r>
            <a:r>
              <a:rPr lang="en-US" altLang="zh-CN" sz="2400" smtClean="0"/>
              <a:t>B</a:t>
            </a:r>
            <a:r>
              <a:rPr lang="zh-CN" altLang="en-US" sz="2400" smtClean="0"/>
              <a:t>类占</a:t>
            </a:r>
            <a:r>
              <a:rPr lang="en-US" altLang="zh-CN" sz="2400" smtClean="0"/>
              <a:t>12.1%</a:t>
            </a:r>
            <a:r>
              <a:rPr lang="zh-CN" altLang="en-US" sz="2400" smtClean="0"/>
              <a:t>，</a:t>
            </a:r>
            <a:r>
              <a:rPr lang="en-US" altLang="zh-CN" sz="2400" smtClean="0"/>
              <a:t>C</a:t>
            </a:r>
            <a:r>
              <a:rPr lang="zh-CN" altLang="en-US" sz="2400" smtClean="0"/>
              <a:t>类占</a:t>
            </a:r>
            <a:r>
              <a:rPr lang="en-US" altLang="zh-CN" sz="2400" smtClean="0"/>
              <a:t>57.7%</a:t>
            </a:r>
            <a:r>
              <a:rPr lang="zh-CN" altLang="en-US" sz="2400" smtClean="0"/>
              <a:t>。除顺治十二年（</a:t>
            </a:r>
            <a:r>
              <a:rPr lang="en-US" altLang="zh-CN" sz="2400" smtClean="0"/>
              <a:t>1655</a:t>
            </a:r>
            <a:r>
              <a:rPr lang="zh-CN" altLang="en-US" sz="2400" smtClean="0"/>
              <a:t>）、康熙二十一年（</a:t>
            </a:r>
            <a:r>
              <a:rPr lang="en-US" altLang="zh-CN" sz="2400" smtClean="0"/>
              <a:t>1682</a:t>
            </a:r>
            <a:r>
              <a:rPr lang="zh-CN" altLang="en-US" sz="2400" smtClean="0"/>
              <a:t>）、康熙四十二年（</a:t>
            </a:r>
            <a:r>
              <a:rPr lang="en-US" altLang="zh-CN" sz="2400" smtClean="0"/>
              <a:t>1703</a:t>
            </a:r>
            <a:r>
              <a:rPr lang="zh-CN" altLang="en-US" sz="2400" smtClean="0"/>
              <a:t>）三科外，出身于高官家庭的举子从未超过总数的</a:t>
            </a:r>
            <a:r>
              <a:rPr lang="en-US" altLang="zh-CN" sz="2400" smtClean="0"/>
              <a:t>10%</a:t>
            </a:r>
            <a:r>
              <a:rPr lang="zh-CN" altLang="en-US" sz="2400" smtClean="0"/>
              <a:t>。在五个半世纪中，</a:t>
            </a:r>
            <a:r>
              <a:rPr lang="en-US" altLang="zh-CN" sz="2400" smtClean="0"/>
              <a:t>D</a:t>
            </a:r>
            <a:r>
              <a:rPr lang="zh-CN" altLang="en-US" sz="2400" smtClean="0"/>
              <a:t>类的平均百分比为</a:t>
            </a:r>
            <a:r>
              <a:rPr lang="en-US" altLang="zh-CN" sz="2400" smtClean="0"/>
              <a:t>5.7%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eaLnBrk="1"/>
            <a:r>
              <a:rPr lang="zh-CN" altLang="en-US" sz="2400" smtClean="0"/>
              <a:t>明初，寒门举子占了进士的大半。</a:t>
            </a:r>
            <a:r>
              <a:rPr lang="en-US" altLang="zh-CN" sz="2400" smtClean="0"/>
              <a:t>16</a:t>
            </a:r>
            <a:r>
              <a:rPr lang="zh-CN" altLang="en-US" sz="2400" smtClean="0"/>
              <a:t>世纪，</a:t>
            </a:r>
            <a:r>
              <a:rPr lang="en-US" altLang="zh-CN" sz="2400" smtClean="0"/>
              <a:t>C</a:t>
            </a:r>
            <a:r>
              <a:rPr lang="zh-CN" altLang="en-US" sz="2400" smtClean="0"/>
              <a:t>类小幅超越平民群体。</a:t>
            </a:r>
            <a:r>
              <a:rPr lang="en-US" altLang="zh-CN" sz="2400" smtClean="0"/>
              <a:t>16</a:t>
            </a:r>
            <a:r>
              <a:rPr lang="zh-CN" altLang="en-US" sz="2400" smtClean="0"/>
              <a:t>世纪晚期，</a:t>
            </a:r>
            <a:r>
              <a:rPr lang="en-US" altLang="zh-CN" sz="2400" smtClean="0"/>
              <a:t>A</a:t>
            </a:r>
            <a:r>
              <a:rPr lang="zh-CN" altLang="en-US" sz="2400" smtClean="0"/>
              <a:t>类大幅下降至</a:t>
            </a:r>
            <a:r>
              <a:rPr lang="en-US" altLang="zh-CN" sz="2400" smtClean="0"/>
              <a:t>30%</a:t>
            </a:r>
            <a:r>
              <a:rPr lang="zh-CN" altLang="en-US" sz="2400" smtClean="0"/>
              <a:t>以下，</a:t>
            </a:r>
            <a:r>
              <a:rPr lang="en-US" altLang="zh-CN" sz="2400" smtClean="0"/>
              <a:t>B</a:t>
            </a:r>
            <a:r>
              <a:rPr lang="zh-CN" altLang="en-US" sz="2400" smtClean="0"/>
              <a:t>类急剧上升。康熙时期，进士名额降低，科举考试竞争日益激烈，</a:t>
            </a:r>
            <a:r>
              <a:rPr lang="en-US" altLang="zh-CN" sz="2400" smtClean="0"/>
              <a:t>A</a:t>
            </a:r>
            <a:r>
              <a:rPr lang="zh-CN" altLang="en-US" sz="2400" smtClean="0"/>
              <a:t>类百分比进一步下滑，而</a:t>
            </a:r>
            <a:r>
              <a:rPr lang="en-US" altLang="zh-CN" sz="2400" smtClean="0"/>
              <a:t>B</a:t>
            </a:r>
            <a:r>
              <a:rPr lang="zh-CN" altLang="en-US" sz="2400" smtClean="0"/>
              <a:t>类持续上升。清代</a:t>
            </a:r>
            <a:r>
              <a:rPr lang="en-US" altLang="zh-CN" sz="2400" smtClean="0"/>
              <a:t>A</a:t>
            </a:r>
            <a:r>
              <a:rPr lang="zh-CN" altLang="en-US" sz="2400" smtClean="0"/>
              <a:t>类总平均数为</a:t>
            </a:r>
            <a:r>
              <a:rPr lang="en-US" altLang="zh-CN" sz="2400" smtClean="0"/>
              <a:t>20.1%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eaLnBrk="1"/>
            <a:r>
              <a:rPr lang="zh-CN" altLang="en-US" sz="2400" smtClean="0"/>
              <a:t>在举人及生员群体中，</a:t>
            </a:r>
            <a:r>
              <a:rPr lang="en-US" altLang="zh-CN" sz="2400" smtClean="0"/>
              <a:t>A</a:t>
            </a:r>
            <a:r>
              <a:rPr lang="zh-CN" altLang="en-US" sz="2400" smtClean="0"/>
              <a:t>类的比重明显增大。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3000" b="1" dirty="0" smtClean="0">
                <a:latin typeface="+mn-ea"/>
                <a:ea typeface="+mn-ea"/>
              </a:rPr>
              <a:t>科举制度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algn="ctr" eaLnBrk="1" fontAlgn="auto" hangingPunct="1">
              <a:spcBef>
                <a:spcPts val="58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考生资格</a:t>
            </a:r>
            <a:endParaRPr lang="en-US" altLang="zh-CN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u="sng" dirty="0" smtClean="0"/>
              <a:t>开放性</a:t>
            </a:r>
            <a:endParaRPr lang="en-US" altLang="zh-CN" u="sng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宋代科举向士大夫广泛开放，除严禁有“大逆人”近亲、“不孝”、“不悌”、工商杂类、僧道还俗、废疾、吏胥、犯私罪人等应试外，对于各科举人，不重门第，只要文章合格，就可录取。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明代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科举成式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规定，三种人可以应乡试：“国子生及府州县学生员之学成者”；“儒生之未仕者” ；“官之未入流者” 。只要当地有关部门认为其人“性质敦厚，文行可称” ，均可参加乡试。四种人不能应试：在职之学校训导；“罢闲官吏”；“倡优之家”或正在居父母丧者以及隶卒子弟、有刑伤过亡者。</a:t>
            </a:r>
            <a:endParaRPr lang="en-US" altLang="zh-CN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3"/>
              <a:buChar char="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清代乾隆时规定，乡试之前，生员须先经甄别考试，考列一二等及三等前三名者始准参加乡试。</a:t>
            </a:r>
            <a:endParaRPr lang="en-US" altLang="zh-CN" sz="2400" dirty="0" smtClean="0"/>
          </a:p>
          <a:p>
            <a:pPr eaLnBrk="1" hangingPunct="1"/>
            <a:r>
              <a:rPr lang="zh-CN" altLang="en-US" sz="2400" u="sng" dirty="0" smtClean="0"/>
              <a:t>不限年龄</a:t>
            </a:r>
            <a:endParaRPr lang="en-US" altLang="zh-CN" sz="2400" u="sng" dirty="0" smtClean="0"/>
          </a:p>
          <a:p>
            <a:pPr eaLnBrk="1" hangingPunct="1"/>
            <a:r>
              <a:rPr lang="zh-CN" altLang="en-US" sz="2400" dirty="0" smtClean="0"/>
              <a:t>道光五年，江南乡试，参加乡试的高年考生，江苏省</a:t>
            </a:r>
            <a:r>
              <a:rPr lang="en-US" altLang="zh-CN" sz="2400" dirty="0" smtClean="0"/>
              <a:t>80</a:t>
            </a:r>
            <a:r>
              <a:rPr lang="zh-CN" altLang="en-US" sz="2400" dirty="0" smtClean="0"/>
              <a:t>岁以上的有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人，安徽省</a:t>
            </a:r>
            <a:r>
              <a:rPr lang="en-US" altLang="zh-CN" sz="2400" dirty="0" smtClean="0"/>
              <a:t>80</a:t>
            </a:r>
            <a:r>
              <a:rPr lang="zh-CN" altLang="en-US" sz="2400" dirty="0" smtClean="0"/>
              <a:t>岁以上的老生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人，</a:t>
            </a:r>
            <a:r>
              <a:rPr lang="en-US" altLang="zh-CN" sz="2400" dirty="0" smtClean="0"/>
              <a:t>90</a:t>
            </a:r>
            <a:r>
              <a:rPr lang="zh-CN" altLang="en-US" sz="2400" dirty="0" smtClean="0"/>
              <a:t>岁以上的老生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人。（陶澍：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陶云汀先生奏疏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卷十一，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续修四库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498</a:t>
            </a:r>
            <a:r>
              <a:rPr lang="zh-CN" altLang="en-US" sz="2400" dirty="0" smtClean="0"/>
              <a:t>册，第</a:t>
            </a:r>
            <a:r>
              <a:rPr lang="en-US" altLang="zh-CN" sz="2400" dirty="0" smtClean="0"/>
              <a:t>760-761</a:t>
            </a:r>
            <a:r>
              <a:rPr lang="zh-CN" altLang="en-US" sz="2400" dirty="0" smtClean="0"/>
              <a:t>页）</a:t>
            </a: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钱泳（</a:t>
            </a:r>
            <a:r>
              <a:rPr lang="en-US" altLang="zh-CN" dirty="0" smtClean="0"/>
              <a:t>1759-1844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履园丛话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卷</a:t>
            </a:r>
            <a:r>
              <a:rPr lang="en-US" altLang="zh-CN" dirty="0" smtClean="0"/>
              <a:t>21《</a:t>
            </a:r>
            <a:r>
              <a:rPr lang="zh-CN" altLang="en-US" dirty="0" smtClean="0"/>
              <a:t>笑柄</a:t>
            </a:r>
            <a:r>
              <a:rPr lang="en-US" altLang="zh-CN" dirty="0" smtClean="0"/>
              <a:t>·</a:t>
            </a:r>
            <a:r>
              <a:rPr lang="zh-CN" altLang="en-US" dirty="0" smtClean="0"/>
              <a:t>面貌册</a:t>
            </a:r>
            <a:r>
              <a:rPr lang="en-US" altLang="zh-CN" dirty="0" smtClean="0"/>
              <a:t>》</a:t>
            </a:r>
          </a:p>
          <a:p>
            <a:pPr indent="273050" eaLnBrk="1"/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凡岁科试诸生，面貌册向为循例，虚应故事而已。胡希吕先生视学江苏，详细殊甚，恐有顶冒也。常熟生员沈廷辉，年三十余，册填微须。讵先生以微训无，凡有须而填微须者，俱不准入场。廷辉闻之曰：吾必被逐矣。进场之前一日，拟嘱学书改正，适学书他往，寻至三更，不得已往剃头铺将须刮去。旋闻鼓吹声，急赴辕门听点，及唱沈名，先生熟视廷辉曰：此人又一顶替者，册上填明有须，何以无须？盖此学书素与沈善，因学使有斥逐之信，特为沈改微须为有，而沈则未见学书，不意反变有为无也，无可置辩，废然而出。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4330</TotalTime>
  <Words>3856</Words>
  <Application>Microsoft Office PowerPoint</Application>
  <PresentationFormat>全屏显示(4:3)</PresentationFormat>
  <Paragraphs>93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平衡</vt:lpstr>
      <vt:lpstr>明清中国社会</vt:lpstr>
      <vt:lpstr>科举与社会流动</vt:lpstr>
      <vt:lpstr>幻灯片 3</vt:lpstr>
      <vt:lpstr>幻灯片 4</vt:lpstr>
      <vt:lpstr>幻灯片 5</vt:lpstr>
      <vt:lpstr>幻灯片 6</vt:lpstr>
      <vt:lpstr>科举制度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捐纳制度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明清中国社会</dc:title>
  <dc:creator>Windows 用户</dc:creator>
  <cp:lastModifiedBy>lxx</cp:lastModifiedBy>
  <cp:revision>100</cp:revision>
  <dcterms:created xsi:type="dcterms:W3CDTF">2012-03-27T03:04:52Z</dcterms:created>
  <dcterms:modified xsi:type="dcterms:W3CDTF">2022-02-22T05:48:45Z</dcterms:modified>
</cp:coreProperties>
</file>