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BD63-ED40-484F-8D12-E8B724E0B38D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C0D8FA-82F0-466D-B50C-3875B3158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E462-0875-44A8-B02B-C1144F6DD664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43220-1CF8-4634-A550-781D9253C5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625EF-5289-4D86-891F-046DB73C240C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1C99-08D9-41CA-8AF7-A66E49AFD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A5E02-33EC-4C9B-B492-5B72BD9D230F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01CFB-0143-48F3-B47D-9A0DE9E82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D4E20-8EF0-4E5A-BD90-B32CDA7F1F30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ED51B-917B-47AB-948A-F7B82F83F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69F8D-7C9B-4F44-8827-1293A980BEB9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FE516-340F-4856-9BFF-E41F8A6BE2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1097-3369-4B76-B6C3-BB5EC65FCFBB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D0BE-14FB-49D6-9793-27EB386BC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751F-BC80-4EF1-8780-6F9AC96A0BA3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831FA-235C-4B90-A823-CF568C1A0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A94C-CFFF-4A2C-8FA0-7D23803ED6F5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4661-AE9A-4B19-A91A-627AA3607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E81BE-E987-4432-BF83-B3B4332C52A9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811B-7146-4035-AA11-6E4348AF0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8891-C9AE-43DC-AF4A-945EFFFCF8C0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04598-35DB-4086-9D68-0976BBF4D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A70816-ACD0-47C2-BF6B-544712919E60}" type="datetimeFigureOut">
              <a:rPr lang="zh-CN" altLang="en-US"/>
              <a:pPr>
                <a:defRPr/>
              </a:pPr>
              <a:t>22-3-1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185266A-C64D-491B-A8CB-2A1CF75F80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mtClean="0"/>
              <a:t>浮世求生</a:t>
            </a:r>
          </a:p>
        </p:txBody>
      </p:sp>
      <p:sp>
        <p:nvSpPr>
          <p:cNvPr id="6147" name="标题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明清中国社会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>
                <a:latin typeface="宋体" pitchFamily="2" charset="-122"/>
              </a:rPr>
              <a:t>京官接近皇帝，任职朝中，不但升迁机会多，而且消息灵通，也为地方官所注意，通常接受地方官的</a:t>
            </a:r>
            <a:r>
              <a:rPr lang="zh-CN" altLang="en-US" sz="2200" b="1" smtClean="0">
                <a:latin typeface="宋体" pitchFamily="2" charset="-122"/>
              </a:rPr>
              <a:t>孝敬</a:t>
            </a:r>
            <a:r>
              <a:rPr lang="zh-CN" altLang="en-US" sz="2200" smtClean="0">
                <a:latin typeface="宋体" pitchFamily="2" charset="-122"/>
              </a:rPr>
              <a:t>，夏天是“</a:t>
            </a:r>
            <a:r>
              <a:rPr lang="zh-CN" altLang="en-US" sz="2200" b="1" smtClean="0">
                <a:latin typeface="宋体" pitchFamily="2" charset="-122"/>
              </a:rPr>
              <a:t>冰敬</a:t>
            </a:r>
            <a:r>
              <a:rPr lang="zh-CN" altLang="en-US" sz="2200" smtClean="0">
                <a:latin typeface="宋体" pitchFamily="2" charset="-122"/>
              </a:rPr>
              <a:t>”，冬天是“</a:t>
            </a:r>
            <a:r>
              <a:rPr lang="zh-CN" altLang="en-US" sz="2200" b="1" smtClean="0">
                <a:latin typeface="宋体" pitchFamily="2" charset="-122"/>
              </a:rPr>
              <a:t>炭敬”</a:t>
            </a:r>
            <a:r>
              <a:rPr lang="zh-CN" altLang="en-US" sz="2200" smtClean="0">
                <a:latin typeface="宋体" pitchFamily="2" charset="-122"/>
              </a:rPr>
              <a:t>，年终有“</a:t>
            </a:r>
            <a:r>
              <a:rPr lang="zh-CN" altLang="en-US" sz="2200" b="1" smtClean="0">
                <a:latin typeface="宋体" pitchFamily="2" charset="-122"/>
              </a:rPr>
              <a:t>年敬</a:t>
            </a:r>
            <a:r>
              <a:rPr lang="zh-CN" altLang="en-US" sz="2200" smtClean="0">
                <a:latin typeface="宋体" pitchFamily="2" charset="-122"/>
              </a:rPr>
              <a:t>”，外官离京前往地方就任有“</a:t>
            </a:r>
            <a:r>
              <a:rPr lang="zh-CN" altLang="en-US" sz="2200" b="1" smtClean="0">
                <a:latin typeface="宋体" pitchFamily="2" charset="-122"/>
              </a:rPr>
              <a:t>别敬</a:t>
            </a:r>
            <a:r>
              <a:rPr lang="zh-CN" altLang="en-US" sz="2200" smtClean="0">
                <a:latin typeface="宋体" pitchFamily="2" charset="-122"/>
              </a:rPr>
              <a:t>”，平时则有节敬、祝敬、贽敬、宜敬等，具体事情也有礼物和土特产。</a:t>
            </a:r>
            <a:endParaRPr lang="en-US" altLang="zh-CN" sz="2200" smtClean="0">
              <a:latin typeface="宋体" pitchFamily="2" charset="-122"/>
            </a:endParaRPr>
          </a:p>
          <a:p>
            <a:pPr eaLnBrk="1" hangingPunct="1"/>
            <a:r>
              <a:rPr lang="zh-CN" altLang="en-US" sz="2200" smtClean="0">
                <a:latin typeface="宋体" pitchFamily="2" charset="-122"/>
              </a:rPr>
              <a:t>道光末年，仪征人张集馨前往就任陕西督粮道，“今得此缺，向来著名，不得不普遍应酬”（年谱中自序），向各处借贷</a:t>
            </a:r>
            <a:r>
              <a:rPr lang="en-US" altLang="zh-CN" sz="2200" smtClean="0">
                <a:latin typeface="宋体" pitchFamily="2" charset="-122"/>
              </a:rPr>
              <a:t>1.9</a:t>
            </a:r>
            <a:r>
              <a:rPr lang="zh-CN" altLang="en-US" sz="2200" smtClean="0">
                <a:latin typeface="宋体" pitchFamily="2" charset="-122"/>
              </a:rPr>
              <a:t>万两，共用“</a:t>
            </a:r>
            <a:r>
              <a:rPr lang="zh-CN" altLang="en-US" sz="2200" b="1" smtClean="0">
                <a:latin typeface="宋体" pitchFamily="2" charset="-122"/>
              </a:rPr>
              <a:t>别敬</a:t>
            </a:r>
            <a:r>
              <a:rPr lang="zh-CN" altLang="en-US" sz="2200" smtClean="0">
                <a:latin typeface="宋体" pitchFamily="2" charset="-122"/>
              </a:rPr>
              <a:t>”</a:t>
            </a:r>
            <a:r>
              <a:rPr lang="en-US" altLang="zh-CN" sz="2200" smtClean="0">
                <a:latin typeface="宋体" pitchFamily="2" charset="-122"/>
              </a:rPr>
              <a:t>1.7</a:t>
            </a:r>
            <a:r>
              <a:rPr lang="zh-CN" altLang="en-US" sz="2200" smtClean="0">
                <a:latin typeface="宋体" pitchFamily="2" charset="-122"/>
              </a:rPr>
              <a:t>万两银子。后来张升任四川按察使，入京请训，自军机大臣以下按级别送“别敬”共</a:t>
            </a:r>
            <a:r>
              <a:rPr lang="en-US" altLang="zh-CN" sz="2200" smtClean="0">
                <a:latin typeface="宋体" pitchFamily="2" charset="-122"/>
              </a:rPr>
              <a:t>1.5</a:t>
            </a:r>
            <a:r>
              <a:rPr lang="zh-CN" altLang="en-US" sz="2200" smtClean="0">
                <a:latin typeface="宋体" pitchFamily="2" charset="-122"/>
              </a:rPr>
              <a:t>万两。</a:t>
            </a:r>
            <a:endParaRPr lang="zh-CN" altLang="ja-JP" sz="2200" smtClean="0">
              <a:latin typeface="宋体" pitchFamily="2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1" u="sng" smtClean="0"/>
              <a:t>绅士功能作为收入的来源</a:t>
            </a:r>
            <a:endParaRPr lang="en-US" altLang="zh-CN" sz="2200" b="1" u="sng" smtClean="0"/>
          </a:p>
          <a:p>
            <a:pPr eaLnBrk="1" hangingPunct="1"/>
            <a:r>
              <a:rPr lang="zh-CN" altLang="en-US" sz="2200" smtClean="0"/>
              <a:t>经理收入（对本乡、本省或宗族事物的办理）</a:t>
            </a:r>
            <a:endParaRPr lang="en-US" altLang="zh-CN" sz="2200" smtClean="0"/>
          </a:p>
          <a:p>
            <a:pPr eaLnBrk="1" hangingPunct="1"/>
            <a:r>
              <a:rPr lang="zh-CN" altLang="en-US" sz="2200" smtClean="0"/>
              <a:t>聘用费（书院、方志局、善会善堂等）</a:t>
            </a:r>
            <a:endParaRPr lang="en-US" altLang="zh-CN" sz="2200" smtClean="0"/>
          </a:p>
          <a:p>
            <a:pPr eaLnBrk="1" hangingPunct="1"/>
            <a:r>
              <a:rPr lang="zh-CN" altLang="en-US" sz="2200" b="1" u="sng" smtClean="0"/>
              <a:t>充当幕僚作为收入的来源</a:t>
            </a:r>
            <a:endParaRPr lang="en-US" altLang="zh-CN" sz="2200" b="1" u="sng" smtClean="0"/>
          </a:p>
          <a:p>
            <a:pPr eaLnBrk="1" hangingPunct="1"/>
            <a:r>
              <a:rPr lang="zh-CN" altLang="en-US" sz="2200" b="1" u="sng" smtClean="0"/>
              <a:t>教学作为收入的来源</a:t>
            </a:r>
            <a:endParaRPr lang="en-US" altLang="zh-CN" sz="2200" b="1" u="sng" smtClean="0"/>
          </a:p>
          <a:p>
            <a:pPr eaLnBrk="1" hangingPunct="1"/>
            <a:r>
              <a:rPr lang="zh-CN" altLang="en-US" sz="2200" b="1" u="sng" smtClean="0"/>
              <a:t>地产作为收入的来源</a:t>
            </a:r>
            <a:endParaRPr lang="en-US" altLang="zh-CN" sz="2200" b="1" u="sng" smtClean="0"/>
          </a:p>
          <a:p>
            <a:pPr eaLnBrk="1" hangingPunct="1"/>
            <a:r>
              <a:rPr lang="zh-CN" altLang="en-US" sz="2200" b="1" u="sng" smtClean="0"/>
              <a:t>商业活动作为收入的来源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zh-CN" altLang="en-US" sz="2400" b="1" u="sng" smtClean="0"/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/>
              <a:t>概要结论：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官职无疑是士绅收入的主要来源。获得官职的人们有把握得到大宗财富。不过，在整个绅士阶层中，官员所占的比例不大，他们是绅士中的佼佼者。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另一个相当成功的小群体是幕僚。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大批绅士是通过在家乡提供绅士服务或教学服务，或提供这双重服务，这是下层绅士（占绅士总数的</a:t>
            </a:r>
            <a:r>
              <a:rPr lang="en-US" altLang="zh-CN" sz="2200" dirty="0" smtClean="0">
                <a:latin typeface="+mn-ea"/>
              </a:rPr>
              <a:t>86%</a:t>
            </a:r>
            <a:r>
              <a:rPr lang="zh-CN" altLang="en-US" sz="2200" dirty="0" smtClean="0">
                <a:latin typeface="+mn-ea"/>
              </a:rPr>
              <a:t>）的谋生方式。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土地作为绅士的收入来源，并没有人们想象的那么重要。很多绅士并不拥有大宗土地，相当一部分绅士似乎全无土地。不过，绅士从土地上获得的总收入是巨大的，只是这笔收入主要落在少数上层绅士的手中。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b="1" dirty="0" smtClean="0">
                <a:latin typeface="+mn-ea"/>
              </a:rPr>
              <a:t>收入差别：</a:t>
            </a:r>
            <a:endParaRPr lang="en-US" altLang="zh-CN" sz="2200" b="1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一个高级官员，比如巡抚，估计其年收入为</a:t>
            </a:r>
            <a:r>
              <a:rPr lang="en-US" altLang="zh-CN" sz="2200" dirty="0" smtClean="0">
                <a:latin typeface="+mn-ea"/>
              </a:rPr>
              <a:t>18</a:t>
            </a:r>
            <a:r>
              <a:rPr lang="zh-CN" altLang="en-US" sz="2200" dirty="0" smtClean="0">
                <a:latin typeface="+mn-ea"/>
              </a:rPr>
              <a:t>万两白银；地方行政官员，比如知县，约为</a:t>
            </a:r>
            <a:r>
              <a:rPr lang="en-US" altLang="zh-CN" sz="2200" dirty="0" smtClean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万两；一个学官约为</a:t>
            </a:r>
            <a:r>
              <a:rPr lang="en-US" altLang="zh-CN" sz="2200" dirty="0" smtClean="0">
                <a:latin typeface="+mn-ea"/>
              </a:rPr>
              <a:t>1,500</a:t>
            </a:r>
            <a:r>
              <a:rPr lang="zh-CN" altLang="en-US" sz="2200" dirty="0" smtClean="0">
                <a:latin typeface="+mn-ea"/>
              </a:rPr>
              <a:t>两；一名地方高级官员幕僚的年收入约有</a:t>
            </a:r>
            <a:r>
              <a:rPr lang="en-US" altLang="zh-CN" sz="2200" dirty="0" smtClean="0">
                <a:latin typeface="+mn-ea"/>
              </a:rPr>
              <a:t>1,500</a:t>
            </a:r>
            <a:r>
              <a:rPr lang="zh-CN" altLang="en-US" sz="2200" dirty="0" smtClean="0">
                <a:latin typeface="+mn-ea"/>
              </a:rPr>
              <a:t>两白银，但知县的幕僚则为</a:t>
            </a:r>
            <a:r>
              <a:rPr lang="en-US" altLang="zh-CN" sz="2200" dirty="0" smtClean="0">
                <a:latin typeface="+mn-ea"/>
              </a:rPr>
              <a:t>250</a:t>
            </a:r>
            <a:r>
              <a:rPr lang="zh-CN" altLang="en-US" sz="2200" dirty="0" smtClean="0">
                <a:latin typeface="+mn-ea"/>
              </a:rPr>
              <a:t>两。（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中国绅士的收入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，第</a:t>
            </a:r>
            <a:r>
              <a:rPr lang="en-US" altLang="zh-CN" sz="2200" dirty="0" smtClean="0">
                <a:latin typeface="+mn-ea"/>
              </a:rPr>
              <a:t>186</a:t>
            </a:r>
            <a:r>
              <a:rPr lang="zh-CN" altLang="en-US" sz="2200" dirty="0" smtClean="0">
                <a:latin typeface="+mn-ea"/>
              </a:rPr>
              <a:t>页）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在家乡提供绅士服务的绅士收入要少得多。经理一项工程的绅士一年可得</a:t>
            </a:r>
            <a:r>
              <a:rPr lang="en-US" altLang="zh-CN" sz="2200" dirty="0" smtClean="0">
                <a:latin typeface="+mn-ea"/>
              </a:rPr>
              <a:t>120</a:t>
            </a:r>
            <a:r>
              <a:rPr lang="zh-CN" altLang="en-US" sz="2200" dirty="0" smtClean="0">
                <a:latin typeface="+mn-ea"/>
              </a:rPr>
              <a:t>两白银。书院的收入约为</a:t>
            </a:r>
            <a:r>
              <a:rPr lang="en-US" altLang="zh-CN" sz="2200" dirty="0" smtClean="0">
                <a:latin typeface="+mn-ea"/>
              </a:rPr>
              <a:t>300</a:t>
            </a:r>
            <a:r>
              <a:rPr lang="zh-CN" altLang="en-US" sz="2200" dirty="0" smtClean="0">
                <a:latin typeface="+mn-ea"/>
              </a:rPr>
              <a:t>两，如果自己教授学生，年收入则为</a:t>
            </a:r>
            <a:r>
              <a:rPr lang="en-US" altLang="zh-CN" sz="2200" dirty="0" smtClean="0">
                <a:latin typeface="+mn-ea"/>
              </a:rPr>
              <a:t>100</a:t>
            </a:r>
            <a:r>
              <a:rPr lang="zh-CN" altLang="en-US" sz="2200" dirty="0" smtClean="0">
                <a:latin typeface="+mn-ea"/>
              </a:rPr>
              <a:t>两白银。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/>
              <a:t>绅士的收入有极大差异。最可能获得高收入的首推做官，这是所有绅士梦寐以求的目标，这里是真正获取巨大财富之地。做官获得的财富常常被投资于土地或商业。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b="1" u="sng" dirty="0" smtClean="0">
                <a:latin typeface="+mn-ea"/>
              </a:rPr>
              <a:t>绅士与平民收入的比较</a:t>
            </a:r>
            <a:endParaRPr lang="en-US" altLang="zh-CN" sz="2200" b="1" u="sng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200" dirty="0" smtClean="0">
                <a:latin typeface="+mn-ea"/>
              </a:rPr>
              <a:t>19</a:t>
            </a:r>
            <a:r>
              <a:rPr lang="zh-CN" altLang="en-US" sz="2200" dirty="0" smtClean="0">
                <a:latin typeface="+mn-ea"/>
              </a:rPr>
              <a:t>世纪后期，绅士每年的总收入为</a:t>
            </a:r>
            <a:r>
              <a:rPr lang="en-US" altLang="zh-CN" sz="2200" dirty="0" smtClean="0">
                <a:latin typeface="+mn-ea"/>
              </a:rPr>
              <a:t>67,522.5</a:t>
            </a:r>
            <a:r>
              <a:rPr lang="zh-CN" altLang="en-US" sz="2200" dirty="0" smtClean="0">
                <a:latin typeface="+mn-ea"/>
              </a:rPr>
              <a:t>万两白银。估计此时每年的国民生产总值为</a:t>
            </a:r>
            <a:r>
              <a:rPr lang="en-US" altLang="zh-CN" sz="2200" dirty="0" smtClean="0">
                <a:latin typeface="+mn-ea"/>
              </a:rPr>
              <a:t>278,127.2</a:t>
            </a:r>
            <a:r>
              <a:rPr lang="zh-CN" altLang="en-US" sz="2200" dirty="0" smtClean="0">
                <a:latin typeface="+mn-ea"/>
              </a:rPr>
              <a:t>万两白银，绅士的收入占国民生产总值的比例高达</a:t>
            </a:r>
            <a:r>
              <a:rPr lang="en-US" altLang="zh-CN" sz="2200" dirty="0" smtClean="0">
                <a:latin typeface="+mn-ea"/>
              </a:rPr>
              <a:t>24%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200" dirty="0" smtClean="0">
                <a:latin typeface="+mn-ea"/>
              </a:rPr>
              <a:t>19</a:t>
            </a:r>
            <a:r>
              <a:rPr lang="zh-CN" altLang="en-US" sz="2200" dirty="0" smtClean="0">
                <a:latin typeface="+mn-ea"/>
              </a:rPr>
              <a:t>世纪后期，估计绅士的总数约为</a:t>
            </a:r>
            <a:r>
              <a:rPr lang="en-US" altLang="zh-CN" sz="2200" dirty="0" smtClean="0">
                <a:latin typeface="+mn-ea"/>
              </a:rPr>
              <a:t>150</a:t>
            </a:r>
            <a:r>
              <a:rPr lang="zh-CN" altLang="en-US" sz="2200" dirty="0" smtClean="0">
                <a:latin typeface="+mn-ea"/>
              </a:rPr>
              <a:t>万人，如果将他们的直系亲属也包括在内，总数约为</a:t>
            </a:r>
            <a:r>
              <a:rPr lang="en-US" altLang="zh-CN" sz="2200" dirty="0" smtClean="0">
                <a:latin typeface="+mn-ea"/>
              </a:rPr>
              <a:t>750</a:t>
            </a:r>
            <a:r>
              <a:rPr lang="zh-CN" altLang="en-US" sz="2200" dirty="0" smtClean="0">
                <a:latin typeface="+mn-ea"/>
              </a:rPr>
              <a:t>万人。这相当于当时全国</a:t>
            </a:r>
            <a:r>
              <a:rPr lang="en-US" altLang="zh-CN" sz="2200" dirty="0" smtClean="0">
                <a:latin typeface="+mn-ea"/>
              </a:rPr>
              <a:t>3.775</a:t>
            </a:r>
            <a:r>
              <a:rPr lang="zh-CN" altLang="en-US" sz="2200" dirty="0" smtClean="0">
                <a:latin typeface="+mn-ea"/>
              </a:rPr>
              <a:t>亿人口的</a:t>
            </a:r>
            <a:r>
              <a:rPr lang="en-US" altLang="zh-CN" sz="2200" dirty="0" smtClean="0">
                <a:latin typeface="+mn-ea"/>
              </a:rPr>
              <a:t>2%</a:t>
            </a:r>
            <a:r>
              <a:rPr lang="zh-CN" altLang="en-US" sz="2200" dirty="0" smtClean="0">
                <a:latin typeface="+mn-ea"/>
              </a:rPr>
              <a:t>。这一群体每年获得</a:t>
            </a:r>
            <a:r>
              <a:rPr lang="en-US" altLang="zh-CN" sz="2200" dirty="0" smtClean="0">
                <a:latin typeface="+mn-ea"/>
              </a:rPr>
              <a:t>67,522.5</a:t>
            </a:r>
            <a:r>
              <a:rPr lang="zh-CN" altLang="en-US" sz="2200" dirty="0" smtClean="0">
                <a:latin typeface="+mn-ea"/>
              </a:rPr>
              <a:t>万两白银，平均每人为</a:t>
            </a:r>
            <a:r>
              <a:rPr lang="en-US" altLang="zh-CN" sz="2200" dirty="0" smtClean="0">
                <a:latin typeface="+mn-ea"/>
              </a:rPr>
              <a:t>90</a:t>
            </a:r>
            <a:r>
              <a:rPr lang="zh-CN" altLang="en-US" sz="2200" dirty="0" smtClean="0">
                <a:latin typeface="+mn-ea"/>
              </a:rPr>
              <a:t>两。占总人口</a:t>
            </a:r>
            <a:r>
              <a:rPr lang="en-US" altLang="zh-CN" sz="2200" dirty="0" smtClean="0">
                <a:latin typeface="+mn-ea"/>
              </a:rPr>
              <a:t>98%</a:t>
            </a:r>
            <a:r>
              <a:rPr lang="zh-CN" altLang="en-US" sz="2200" dirty="0" smtClean="0">
                <a:latin typeface="+mn-ea"/>
              </a:rPr>
              <a:t>的百姓，只获得国民生产总值的</a:t>
            </a:r>
            <a:r>
              <a:rPr lang="en-US" altLang="zh-CN" sz="2200" dirty="0" smtClean="0">
                <a:latin typeface="+mn-ea"/>
              </a:rPr>
              <a:t>76%</a:t>
            </a:r>
            <a:r>
              <a:rPr lang="zh-CN" altLang="en-US" sz="2200" dirty="0" smtClean="0">
                <a:latin typeface="+mn-ea"/>
              </a:rPr>
              <a:t>，平均每人约为</a:t>
            </a:r>
            <a:r>
              <a:rPr lang="en-US" altLang="zh-CN" sz="2200" dirty="0" smtClean="0">
                <a:latin typeface="+mn-ea"/>
              </a:rPr>
              <a:t>5.7</a:t>
            </a:r>
            <a:r>
              <a:rPr lang="zh-CN" altLang="en-US" sz="2200" dirty="0" smtClean="0">
                <a:latin typeface="+mn-ea"/>
              </a:rPr>
              <a:t>两白银。绅士的收入约为普通百姓的</a:t>
            </a:r>
            <a:r>
              <a:rPr lang="en-US" altLang="zh-CN" sz="2200" dirty="0" smtClean="0">
                <a:latin typeface="+mn-ea"/>
              </a:rPr>
              <a:t>16</a:t>
            </a:r>
            <a:r>
              <a:rPr lang="zh-CN" altLang="en-US" sz="2200" dirty="0" smtClean="0">
                <a:latin typeface="+mn-ea"/>
              </a:rPr>
              <a:t>倍。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3000" b="1" dirty="0" smtClean="0">
                <a:latin typeface="+mn-ea"/>
                <a:ea typeface="+mn-ea"/>
              </a:rPr>
              <a:t>士林生态</a:t>
            </a:r>
            <a:endParaRPr lang="zh-CN" altLang="en-US" sz="30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“我将安所适乎？”</a:t>
            </a:r>
            <a:r>
              <a:rPr lang="en-US" altLang="zh-CN" sz="2200" dirty="0" smtClean="0">
                <a:latin typeface="+mn-ea"/>
              </a:rPr>
              <a:t>——</a:t>
            </a:r>
            <a:r>
              <a:rPr lang="zh-CN" altLang="en-US" sz="2200" dirty="0" smtClean="0">
                <a:latin typeface="+mn-ea"/>
              </a:rPr>
              <a:t>再论晚明士人城市交游与士林心态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史林</a:t>
            </a:r>
            <a:r>
              <a:rPr lang="en-US" altLang="zh-CN" sz="2200" dirty="0" smtClean="0">
                <a:latin typeface="+mn-ea"/>
              </a:rPr>
              <a:t>》2016</a:t>
            </a:r>
            <a:r>
              <a:rPr lang="zh-CN" altLang="en-US" sz="2200" dirty="0" smtClean="0">
                <a:latin typeface="+mn-ea"/>
              </a:rPr>
              <a:t>年第</a:t>
            </a:r>
            <a:r>
              <a:rPr lang="en-US" altLang="zh-CN" sz="2200" dirty="0" smtClean="0">
                <a:latin typeface="+mn-ea"/>
              </a:rPr>
              <a:t>4</a:t>
            </a:r>
            <a:r>
              <a:rPr lang="zh-CN" altLang="en-US" sz="2200" dirty="0" smtClean="0">
                <a:latin typeface="+mn-ea"/>
              </a:rPr>
              <a:t>期。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zh-CN" sz="2200" dirty="0" smtClean="0">
                <a:latin typeface="+mn-ea"/>
              </a:rPr>
              <a:t>茅元仪（</a:t>
            </a:r>
            <a:r>
              <a:rPr lang="en-US" altLang="zh-CN" sz="2200" dirty="0" smtClean="0">
                <a:latin typeface="+mn-ea"/>
              </a:rPr>
              <a:t>1594-1640</a:t>
            </a:r>
            <a:r>
              <a:rPr lang="zh-CN" altLang="zh-CN" sz="2200" dirty="0" smtClean="0">
                <a:latin typeface="+mn-ea"/>
              </a:rPr>
              <a:t>）在为歙县布衣诗人汪周亲（</a:t>
            </a:r>
            <a:r>
              <a:rPr lang="en-US" altLang="zh-CN" sz="2200" dirty="0" smtClean="0">
                <a:latin typeface="+mn-ea"/>
              </a:rPr>
              <a:t>1556-1614</a:t>
            </a:r>
            <a:r>
              <a:rPr lang="zh-CN" altLang="zh-CN" sz="2200" dirty="0" smtClean="0">
                <a:latin typeface="+mn-ea"/>
              </a:rPr>
              <a:t>）所作小传中写到：</a:t>
            </a:r>
          </a:p>
          <a:p>
            <a:pPr eaLnBrk="1" hangingPunct="1">
              <a:defRPr/>
            </a:pPr>
            <a:r>
              <a:rPr lang="zh-CN" altLang="zh-CN" sz="2200" dirty="0" smtClean="0">
                <a:latin typeface="楷体" pitchFamily="49" charset="-122"/>
                <a:ea typeface="楷体" pitchFamily="49" charset="-122"/>
              </a:rPr>
              <a:t>……九睦姓汪，名周亲，九睦其字也，本歙人，卜居金陵。金陵之布衣称诗者，群而聚清溪上。……然迩年以来，士大夫有所惩，日相戒不接宾客，客不足以自养，则往往徹其工诗者而他工，故诗稍稍逊于旧时。九睦尝喟然而语予曰：仆少而业儒，以其趋名如市也，市而饰其貌，宁市乎？遂变业而贾。贾不胜其鹜也，弃而从青乌之业。业青乌者市而狡，复改而从诗人游。今诗人之风荡然矣，我将安所适乎？……不一月，九睦逝。逝之前，余日视之，不以病苦，而其喟然如初也。</a:t>
            </a:r>
            <a:endParaRPr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endParaRPr lang="en-US" altLang="zh-CN" sz="22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b="1" dirty="0" smtClean="0"/>
              <a:t>交游中的“主”与“客”</a:t>
            </a:r>
            <a:endParaRPr lang="en-US" altLang="zh-CN" sz="2200" b="1" dirty="0" smtClean="0"/>
          </a:p>
          <a:p>
            <a:pPr eaLnBrk="1" hangingPunct="1">
              <a:defRPr/>
            </a:pPr>
            <a:r>
              <a:rPr lang="zh-CN" altLang="en-US" sz="2200" dirty="0" smtClean="0"/>
              <a:t>主人、赞助人、庇主（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Patron</a:t>
            </a:r>
            <a:r>
              <a:rPr lang="zh-CN" altLang="en-US" sz="2200" dirty="0" smtClean="0"/>
              <a:t>）</a:t>
            </a:r>
            <a:r>
              <a:rPr lang="zh-CN" altLang="en-US" sz="2200" dirty="0" smtClean="0">
                <a:latin typeface="+mn-ea"/>
              </a:rPr>
              <a:t>：官员、商人</a:t>
            </a:r>
            <a:endParaRPr lang="en-US" altLang="zh-CN" sz="2200" dirty="0" smtClean="0"/>
          </a:p>
          <a:p>
            <a:pPr eaLnBrk="1" hangingPunct="1">
              <a:defRPr/>
            </a:pPr>
            <a:r>
              <a:rPr lang="zh-CN" altLang="en-US" sz="2200" dirty="0" smtClean="0"/>
              <a:t>门客、门人、幕友、幕宾（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zh-CN" altLang="en-US" sz="2200" dirty="0" smtClean="0"/>
              <a:t>）：底层文人（布衣、生员）、未入仕之士人</a:t>
            </a:r>
            <a:endParaRPr lang="en-US" altLang="zh-CN" sz="2200" dirty="0" smtClean="0"/>
          </a:p>
          <a:p>
            <a:pPr eaLnBrk="1" hangingPunct="1">
              <a:defRPr/>
            </a:pPr>
            <a:endParaRPr lang="en-US" altLang="zh-CN" sz="2200" dirty="0" smtClean="0"/>
          </a:p>
          <a:p>
            <a:pPr eaLnBrk="1" hangingPunct="1">
              <a:defRPr/>
            </a:pPr>
            <a:r>
              <a:rPr lang="zh-CN" altLang="en-US" sz="2200" dirty="0" smtClean="0"/>
              <a:t>赞助人：座中客常满，杯中酒不空。</a:t>
            </a:r>
            <a:endParaRPr lang="en-US" altLang="zh-CN" sz="2200" dirty="0" smtClean="0"/>
          </a:p>
          <a:p>
            <a:pPr eaLnBrk="1" hangingPunct="1">
              <a:defRPr/>
            </a:pPr>
            <a:r>
              <a:rPr lang="zh-CN" altLang="en-US" sz="2200" dirty="0" smtClean="0"/>
              <a:t>门客：奔走门下，依附为生。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200" dirty="0" smtClean="0">
                <a:latin typeface="+mn-ea"/>
              </a:rPr>
              <a:t>王世贞（</a:t>
            </a:r>
            <a:r>
              <a:rPr lang="en-US" altLang="zh-CN" sz="2200" dirty="0" smtClean="0">
                <a:latin typeface="+mn-ea"/>
              </a:rPr>
              <a:t>1529-1593</a:t>
            </a:r>
            <a:r>
              <a:rPr lang="zh-CN" altLang="zh-CN" sz="2200" dirty="0" smtClean="0">
                <a:latin typeface="+mn-ea"/>
              </a:rPr>
              <a:t>）</a:t>
            </a:r>
            <a:r>
              <a:rPr lang="zh-CN" altLang="en-US" sz="2200" dirty="0" smtClean="0">
                <a:latin typeface="+mn-ea"/>
              </a:rPr>
              <a:t>：</a:t>
            </a:r>
            <a:r>
              <a:rPr lang="zh-CN" altLang="zh-CN" sz="2200" dirty="0" smtClean="0">
                <a:latin typeface="+mn-ea"/>
              </a:rPr>
              <a:t>“后七子”之一、诗坛领袖</a:t>
            </a:r>
            <a:r>
              <a:rPr lang="zh-CN" altLang="en-US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zh-CN" sz="2200" dirty="0" smtClean="0">
                <a:latin typeface="+mn-ea"/>
              </a:rPr>
              <a:t>“天下咸望走其门，若玉帛职贡之会，莫敢后至。操文章之柄，登坛设墠，近古未有。”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zh-CN" altLang="zh-CN" sz="2200" dirty="0" smtClean="0">
                <a:latin typeface="+mn-ea"/>
              </a:rPr>
              <a:t>钱谦益：《列朝诗集》丁集卷六“王尚书世贞”条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zh-CN" sz="2200" dirty="0" smtClean="0">
                <a:latin typeface="+mn-ea"/>
              </a:rPr>
              <a:t>晚年的王世贞对此已颇感厌烦，曾言：“余晚之金陵，金陵故贤荐绅、游客、布衣之薮”，万历十六年（</a:t>
            </a:r>
            <a:r>
              <a:rPr lang="en-US" altLang="zh-CN" sz="2200" dirty="0" smtClean="0">
                <a:latin typeface="+mn-ea"/>
              </a:rPr>
              <a:t>1588</a:t>
            </a:r>
            <a:r>
              <a:rPr lang="zh-CN" altLang="zh-CN" sz="2200" dirty="0" smtClean="0">
                <a:latin typeface="+mn-ea"/>
              </a:rPr>
              <a:t>）乡试，“诸能操觚为古文辞者亦集，而以余之猥先之也。车门辟，则褦襶蚁附，挥汗而出，袖中诗卷至不能遍读。”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zh-CN" altLang="zh-CN" sz="2200" dirty="0" smtClean="0">
                <a:latin typeface="+mn-ea"/>
              </a:rPr>
              <a:t>王世贞：《阮生诗集序》，《弇州续稿》卷五十四《文部·序》</a:t>
            </a:r>
            <a:r>
              <a:rPr lang="zh-CN" altLang="en-US" sz="2200" dirty="0" smtClean="0">
                <a:latin typeface="+mn-ea"/>
              </a:rPr>
              <a:t>）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200" dirty="0" smtClean="0"/>
              <a:t>梅氏为宣城望族，“隆贵甲于国中”。</a:t>
            </a:r>
            <a:endParaRPr lang="en-US" altLang="zh-CN" sz="22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/>
              <a:t>梅守德（嘉靖二十年进士）、梅守箕</a:t>
            </a:r>
            <a:endParaRPr lang="en-US" altLang="zh-CN" sz="22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/>
              <a:t>梅鼎祚、梅藩祚、梅台祚：</a:t>
            </a:r>
            <a:endParaRPr lang="en-US" altLang="zh-CN" sz="22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>
                <a:latin typeface="+mn-ea"/>
              </a:rPr>
              <a:t>梅藩祚：</a:t>
            </a:r>
            <a:r>
              <a:rPr lang="zh-CN" altLang="zh-CN" sz="2200" dirty="0" smtClean="0">
                <a:latin typeface="+mn-ea"/>
              </a:rPr>
              <a:t>“落魄好奇，有四方之志，不问生产，以豪散之，是以乡曲寡称许焉，见以为荡而无节”</a:t>
            </a:r>
            <a:r>
              <a:rPr lang="zh-CN" altLang="en-US" sz="2200" dirty="0" smtClean="0">
                <a:latin typeface="+mn-ea"/>
              </a:rPr>
              <a:t>。</a:t>
            </a:r>
            <a:r>
              <a:rPr lang="zh-CN" altLang="zh-CN" sz="2200" dirty="0" smtClean="0">
                <a:latin typeface="+mn-ea"/>
              </a:rPr>
              <a:t>万历十五（1587）年，梅蕃祚在家财散尽的状况下被迫移家南京</a:t>
            </a:r>
            <a:r>
              <a:rPr lang="zh-CN" altLang="zh-CN" sz="2200" dirty="0" smtClean="0"/>
              <a:t>。此后十年间，梅蕃祚一直活跃在南京文人圈中。曹学佺曾追忆其当年“少年文美、鲜皙风流，豪爽樗蒲，百万买笑，千金行且罄矣，后来交游者未之闻见也。”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000" b="1" smtClean="0">
                <a:latin typeface="宋体" pitchFamily="2" charset="-122"/>
                <a:ea typeface="宋体" pitchFamily="2" charset="-122"/>
              </a:rPr>
              <a:t>绅士的收入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张仲礼：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中国绅士的收入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，费成康、王寅通译，上海：上海社会科学院出版社，</a:t>
            </a:r>
            <a:r>
              <a:rPr lang="en-US" altLang="zh-CN" sz="2200" dirty="0" smtClean="0">
                <a:latin typeface="+mn-ea"/>
              </a:rPr>
              <a:t>2001</a:t>
            </a:r>
            <a:r>
              <a:rPr lang="zh-CN" altLang="en-US" sz="2200" dirty="0" smtClean="0">
                <a:latin typeface="+mn-ea"/>
              </a:rPr>
              <a:t>年。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张仲礼，</a:t>
            </a:r>
            <a:r>
              <a:rPr lang="en-US" altLang="zh-CN" sz="2200" dirty="0" smtClean="0">
                <a:latin typeface="+mn-ea"/>
              </a:rPr>
              <a:t>1920</a:t>
            </a:r>
            <a:r>
              <a:rPr lang="zh-CN" altLang="en-US" sz="2200" dirty="0" smtClean="0">
                <a:latin typeface="+mn-ea"/>
              </a:rPr>
              <a:t>年出生，无锡人。</a:t>
            </a:r>
            <a:r>
              <a:rPr lang="en-US" altLang="zh-CN" sz="2200" dirty="0" smtClean="0">
                <a:latin typeface="+mn-ea"/>
              </a:rPr>
              <a:t>1941</a:t>
            </a:r>
            <a:r>
              <a:rPr lang="zh-CN" altLang="en-US" sz="2200" dirty="0" smtClean="0">
                <a:latin typeface="+mn-ea"/>
              </a:rPr>
              <a:t>年毕业于上海圣约翰大学经济系，</a:t>
            </a:r>
            <a:r>
              <a:rPr lang="en-US" altLang="zh-CN" sz="2200" dirty="0" smtClean="0">
                <a:latin typeface="+mn-ea"/>
              </a:rPr>
              <a:t>1947</a:t>
            </a:r>
            <a:r>
              <a:rPr lang="zh-CN" altLang="en-US" sz="2200" dirty="0" smtClean="0">
                <a:latin typeface="+mn-ea"/>
              </a:rPr>
              <a:t>年赴美留学，</a:t>
            </a:r>
            <a:r>
              <a:rPr lang="en-US" altLang="zh-CN" sz="2200" dirty="0" smtClean="0">
                <a:latin typeface="+mn-ea"/>
              </a:rPr>
              <a:t>1953</a:t>
            </a:r>
            <a:r>
              <a:rPr lang="zh-CN" altLang="en-US" sz="2200" dirty="0" smtClean="0">
                <a:latin typeface="+mn-ea"/>
              </a:rPr>
              <a:t>年获华盛顿大学经济学博士学位。</a:t>
            </a:r>
            <a:r>
              <a:rPr lang="en-US" altLang="zh-CN" sz="2200" dirty="0" smtClean="0">
                <a:latin typeface="+mn-ea"/>
              </a:rPr>
              <a:t>1958</a:t>
            </a:r>
            <a:r>
              <a:rPr lang="zh-CN" altLang="en-US" sz="2200" dirty="0" smtClean="0">
                <a:latin typeface="+mn-ea"/>
              </a:rPr>
              <a:t>年底回国，就职于上海社科院。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200" dirty="0" smtClean="0">
                <a:latin typeface="+mn-ea"/>
                <a:cs typeface="Times New Roman" pitchFamily="18" charset="0"/>
              </a:rPr>
              <a:t>最终，</a:t>
            </a:r>
            <a:r>
              <a:rPr lang="zh-CN" altLang="en-US" sz="2200" dirty="0" smtClean="0">
                <a:latin typeface="+mn-ea"/>
                <a:cs typeface="Times New Roman" pitchFamily="18" charset="0"/>
              </a:rPr>
              <a:t>梅藩祚</a:t>
            </a:r>
            <a:r>
              <a:rPr lang="zh-CN" altLang="zh-CN" sz="2200" dirty="0" smtClean="0">
                <a:latin typeface="+mn-ea"/>
                <a:cs typeface="Times New Roman" pitchFamily="18" charset="0"/>
              </a:rPr>
              <a:t>选择以国子监生身份入仕。万历二十八年（1600）</a:t>
            </a:r>
            <a:r>
              <a:rPr lang="zh-CN" altLang="en-US" sz="2200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zh-CN" sz="2200" dirty="0" smtClean="0">
                <a:latin typeface="+mn-ea"/>
                <a:cs typeface="Times New Roman" pitchFamily="18" charset="0"/>
              </a:rPr>
              <a:t>梅蕃祚北上赴选</a:t>
            </a:r>
            <a:r>
              <a:rPr lang="zh-CN" altLang="en-US" sz="2200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zh-CN" sz="2200" dirty="0" smtClean="0">
                <a:latin typeface="+mn-ea"/>
                <a:cs typeface="Times New Roman" pitchFamily="18" charset="0"/>
              </a:rPr>
              <a:t>掣湖南长沙府宁乡县主簿</a:t>
            </a:r>
            <a:r>
              <a:rPr lang="zh-CN" altLang="en-US" sz="2200" dirty="0" smtClean="0">
                <a:latin typeface="+mn-ea"/>
                <a:cs typeface="Times New Roman" pitchFamily="18" charset="0"/>
              </a:rPr>
              <a:t>。</a:t>
            </a:r>
            <a:r>
              <a:rPr lang="zh-CN" altLang="zh-CN" sz="2200" dirty="0" smtClean="0">
                <a:latin typeface="+mn-ea"/>
                <a:cs typeface="Times New Roman" pitchFamily="18" charset="0"/>
              </a:rPr>
              <a:t>后迁山东允州嵫阳县丞。</a:t>
            </a:r>
            <a:r>
              <a:rPr lang="zh-CN" altLang="en-US" sz="2200" dirty="0" smtClean="0">
                <a:latin typeface="+mn-ea"/>
                <a:cs typeface="Times New Roman" pitchFamily="18" charset="0"/>
              </a:rPr>
              <a:t>或许是对这种“沉滞于下寮”的</a:t>
            </a:r>
            <a:r>
              <a:rPr lang="zh-CN" altLang="zh-CN" sz="2200" dirty="0" smtClean="0">
                <a:latin typeface="+mn-ea"/>
                <a:cs typeface="Times New Roman" pitchFamily="18" charset="0"/>
              </a:rPr>
              <a:t>状态感到厌倦，梅蕃祚不久后回到南京，不数年，死于秦淮。</a:t>
            </a:r>
            <a:endParaRPr lang="en-US" altLang="zh-CN" sz="2200" dirty="0" smtClean="0">
              <a:latin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zh-CN" sz="2200" dirty="0" smtClean="0">
              <a:latin typeface="+mn-ea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zh-CN" altLang="zh-CN" sz="2200" dirty="0" smtClean="0"/>
              <a:t>梅鼎祚</a:t>
            </a:r>
            <a:r>
              <a:rPr lang="zh-CN" altLang="en-US" sz="2200" dirty="0" smtClean="0"/>
              <a:t>：</a:t>
            </a:r>
            <a:r>
              <a:rPr lang="zh-CN" altLang="zh-CN" sz="2200" dirty="0" smtClean="0"/>
              <a:t>《送从弟子马赴选北上》</a:t>
            </a:r>
            <a:endParaRPr lang="en-US" altLang="zh-CN" sz="2200" dirty="0" smtClean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zh-CN" sz="2200" dirty="0" smtClean="0"/>
              <a:t>暂别且多恋，况今成远行。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zh-CN" sz="2200" dirty="0" smtClean="0"/>
              <a:t>低眉羁旅涩，握手弟兄情。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zh-CN" sz="2200" dirty="0" smtClean="0"/>
              <a:t>寒气渡江早，荣光望阙生。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zh-CN" sz="2200" dirty="0" smtClean="0"/>
              <a:t>已知词赋贱，无用论都名。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1" smtClean="0"/>
              <a:t>交游中的“进”与“退”</a:t>
            </a:r>
            <a:endParaRPr lang="en-US" altLang="zh-CN" sz="2200" b="1" smtClean="0"/>
          </a:p>
          <a:p>
            <a:pPr eaLnBrk="1" hangingPunct="1"/>
            <a:r>
              <a:rPr lang="zh-CN" altLang="zh-CN" sz="2200" smtClean="0"/>
              <a:t>“吴兴四子”之一的吴梦旸（字允兆）一生未获得功名，以词客身份游食四方。黄汝亨在其小传中写到：“世即知允兆，以为词人、意气人、隐人耳。吾尝闻其与犹子伟论：于陵仲子与管夷吾，孰贤？伟高于陵，言其能辞三公，为人灌园。允兆曰：非也，战国可以无于陵，春秋不可以无夷吾，夫隐亦何难之有？呜呼，此可以窥允兆矣。”</a:t>
            </a:r>
            <a:endParaRPr lang="en-US" altLang="zh-CN" sz="22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200" smtClean="0"/>
              <a:t>于陵仲子：战国隐士</a:t>
            </a:r>
            <a:endParaRPr lang="en-US" altLang="zh-CN" sz="22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200" smtClean="0"/>
              <a:t>管夷吾：管仲、管子</a:t>
            </a:r>
            <a:endParaRPr lang="en-US" altLang="zh-CN" sz="220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2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200" dirty="0" smtClean="0">
                <a:latin typeface="+mn-ea"/>
              </a:rPr>
              <a:t>同为“吴兴四子”的吴稼竳（字翁晋）亦为一类典型。吴稼竳出身湖州名门，吴氏于明代“六世诸祖并显。其一历通政司参政，其一守莱州”。吴稼竳祖父吴麟、叔祖吴龙同举嘉靖五年（</a:t>
            </a:r>
            <a:r>
              <a:rPr lang="en-US" altLang="zh-CN" sz="2200" dirty="0" smtClean="0">
                <a:latin typeface="+mn-ea"/>
              </a:rPr>
              <a:t>1526</a:t>
            </a:r>
            <a:r>
              <a:rPr lang="zh-CN" altLang="zh-CN" sz="2200" dirty="0" smtClean="0">
                <a:latin typeface="+mn-ea"/>
              </a:rPr>
              <a:t>）进士，成为“兄弟同榜”的佳话。吴麟“由御史历山东按察司副使”，吴龙“由吏部郎中历参政”，“当是时，门户赫然盛矣”。吴稼竳父吴维岳为嘉靖十七年（</a:t>
            </a:r>
            <a:r>
              <a:rPr lang="en-US" altLang="zh-CN" sz="2200" dirty="0" smtClean="0">
                <a:latin typeface="+mn-ea"/>
              </a:rPr>
              <a:t>1538</a:t>
            </a:r>
            <a:r>
              <a:rPr lang="zh-CN" altLang="zh-CN" sz="2200" dirty="0" smtClean="0">
                <a:latin typeface="+mn-ea"/>
              </a:rPr>
              <a:t>）进士，在京师诗坛曾与李于鳞等齐名。吴稼竳为吴维岳季子，初出道便以通家子身份受到王世贞、汪道昆等人的提携。友人追忆其当时风采道：“忆昔豪俊美少年，公子傲睨春花筵。论文独据弇州座，蹑屐时拍谼中肩。”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zh-CN" sz="2200" smtClean="0"/>
              <a:t>然而这些风光并未帮助吴稼竳登上“成功的阶梯”。王世贞等重要赞助人去世后，吴稼竳的生活日益艰辛</a:t>
            </a:r>
            <a:r>
              <a:rPr lang="zh-CN" altLang="en-US" sz="2200" smtClean="0"/>
              <a:t>。</a:t>
            </a:r>
            <a:r>
              <a:rPr lang="zh-CN" altLang="zh-CN" sz="2200" smtClean="0"/>
              <a:t>最终，吴稼竳与梅蕃祚一样，成为低级官员，以荫为南京光禄寺典簿，但“薄俸几何米斗五，假贷逢人常噤口。冠盖征逐费往来，妻儿交谪掩耳走”。他只有在诗中表达自己的失意：“男儿勿叹贫，生命偶不辰。年当弱冠有奇志，四十不仕胡逡巡。填衢塞巷洛阳客，转眄化为蒿里尘。慷慨歌不止，西风吹发发上指。柴车免遭世途厄，浊酒聊遵达人旨。令我郁郁从忧生，孰若悠悠以乐死。”</a:t>
            </a:r>
            <a:r>
              <a:rPr lang="zh-CN" altLang="en-US" sz="2200" smtClean="0"/>
              <a:t>（</a:t>
            </a:r>
            <a:r>
              <a:rPr lang="zh-CN" altLang="zh-CN" sz="2200" smtClean="0"/>
              <a:t>吴稼竳：《杂歌二十首·其二十》，《玄盖副草》卷六《七言古诗》</a:t>
            </a:r>
            <a:r>
              <a:rPr lang="zh-CN" altLang="en-US" sz="2200" smtClean="0"/>
              <a:t>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b="1" dirty="0" smtClean="0"/>
              <a:t>交游中的“生”与“死”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>
                <a:latin typeface="+mn-ea"/>
              </a:rPr>
              <a:t>客死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>
                <a:latin typeface="+mn-ea"/>
              </a:rPr>
              <a:t>落魄死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>
                <a:latin typeface="+mn-ea"/>
              </a:rPr>
              <a:t>抑郁死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200" dirty="0" smtClean="0">
                <a:latin typeface="+mn-ea"/>
              </a:rPr>
              <a:t>为情死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zh-CN" sz="2200" dirty="0" smtClean="0"/>
              <a:t>谢肇淛曾为友人郑琰作《广招赋》，序中写道：“琰既流落江东，邅迴维扬、徐邳之间，不遘知遇，困踬以死。一身孑尔，四海无家，精气越佚，不识故里，若敖之鬼，邻于馁矣。”</a:t>
            </a:r>
            <a:r>
              <a:rPr lang="zh-CN" altLang="en-US" sz="2200" dirty="0" smtClean="0"/>
              <a:t>（</a:t>
            </a:r>
            <a:r>
              <a:rPr lang="zh-CN" altLang="zh-CN" sz="2200" dirty="0" smtClean="0"/>
              <a:t>谢肇淛：《广招赋（有序）》，陈元龙辑：《历代赋汇·补遗》卷二十二《人事》</a:t>
            </a:r>
            <a:r>
              <a:rPr lang="zh-CN" altLang="en-US" sz="2200" dirty="0" smtClean="0"/>
              <a:t>）</a:t>
            </a:r>
            <a:endParaRPr lang="en-US" altLang="zh-CN" sz="22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家庭与情感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人口规模与生育模式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女性在家庭中的作用（经济活动、教育子女）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男性的职业与交游生活（塾师、幕僚、儒医、门客）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夫妻关系与亲子关系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参考：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</a:rPr>
              <a:t>〔</a:t>
            </a:r>
            <a:r>
              <a:rPr lang="zh-CN" altLang="en-US" sz="2400" dirty="0" smtClean="0">
                <a:latin typeface="+mn-ea"/>
              </a:rPr>
              <a:t>美</a:t>
            </a:r>
            <a:r>
              <a:rPr lang="en-US" altLang="zh-CN" sz="2400" dirty="0" smtClean="0">
                <a:latin typeface="+mn-ea"/>
              </a:rPr>
              <a:t>〕</a:t>
            </a:r>
            <a:r>
              <a:rPr lang="zh-CN" altLang="en-US" sz="2400" dirty="0" smtClean="0">
                <a:latin typeface="+mn-ea"/>
              </a:rPr>
              <a:t>曼素恩：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张门才女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，北京：北京大学出版社，</a:t>
            </a:r>
            <a:r>
              <a:rPr lang="en-US" altLang="zh-CN" sz="2400" dirty="0" smtClean="0">
                <a:latin typeface="+mn-ea"/>
              </a:rPr>
              <a:t>2015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</a:rPr>
              <a:t>〔</a:t>
            </a:r>
            <a:r>
              <a:rPr lang="zh-CN" altLang="en-US" sz="2400" dirty="0" smtClean="0">
                <a:latin typeface="+mn-ea"/>
              </a:rPr>
              <a:t>清</a:t>
            </a:r>
            <a:r>
              <a:rPr lang="en-US" altLang="zh-CN" sz="2400" dirty="0" smtClean="0">
                <a:latin typeface="+mn-ea"/>
              </a:rPr>
              <a:t>〕</a:t>
            </a:r>
            <a:r>
              <a:rPr lang="zh-CN" altLang="en-US" sz="2400" dirty="0" smtClean="0">
                <a:latin typeface="+mn-ea"/>
              </a:rPr>
              <a:t>沈复：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浮生六记</a:t>
            </a:r>
            <a:r>
              <a:rPr lang="en-US" altLang="zh-CN" sz="2400" dirty="0" smtClean="0">
                <a:latin typeface="+mn-ea"/>
              </a:rPr>
              <a:t>》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家族经营</a:t>
            </a:r>
            <a:endParaRPr lang="zh-CN" altLang="en-US" sz="300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滨岛敦俊：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江南无“宗族”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，邹振环主编：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明清以来江南城市发展与文化交流（第四辑）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，上海：复旦大学出版社，</a:t>
            </a:r>
            <a:r>
              <a:rPr lang="en-US" altLang="zh-CN" sz="2200" dirty="0" smtClean="0">
                <a:latin typeface="+mn-ea"/>
              </a:rPr>
              <a:t>2011</a:t>
            </a:r>
            <a:r>
              <a:rPr lang="zh-CN" altLang="en-US" sz="2200" dirty="0" smtClean="0">
                <a:latin typeface="+mn-ea"/>
              </a:rPr>
              <a:t>年，第</a:t>
            </a:r>
            <a:r>
              <a:rPr lang="en-US" altLang="zh-CN" sz="2200" dirty="0" smtClean="0">
                <a:latin typeface="+mn-ea"/>
              </a:rPr>
              <a:t>281-292</a:t>
            </a:r>
            <a:r>
              <a:rPr lang="zh-CN" altLang="en-US" sz="2200" dirty="0" smtClean="0">
                <a:latin typeface="+mn-ea"/>
              </a:rPr>
              <a:t>页。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滨岛：宗族是超越家族，内部具有控制力量的父系血缘社会组织。江南没有作为社会组织的宗族，所谓宗族多半是拟似宗族（</a:t>
            </a:r>
            <a:r>
              <a:rPr lang="en-US" altLang="zh-CN" sz="2200" dirty="0" smtClean="0">
                <a:latin typeface="+mn-ea"/>
              </a:rPr>
              <a:t>pseudo clan</a:t>
            </a:r>
            <a:r>
              <a:rPr lang="zh-CN" altLang="en-US" sz="2200" dirty="0" smtClean="0">
                <a:latin typeface="+mn-ea"/>
              </a:rPr>
              <a:t>）。江南少有祠堂、族产。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巫仁恕：江南不是宗族社会。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徐茂明：江南的宗族观念有士庶之分（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江南无“宗族”与江南有“宗族”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明清时期苏州的宗族观念与文化士族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弘治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吴江县志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卷</a:t>
            </a:r>
            <a:r>
              <a:rPr lang="en-US" altLang="zh-CN" sz="2200" dirty="0" smtClean="0">
                <a:latin typeface="+mn-ea"/>
              </a:rPr>
              <a:t>6《</a:t>
            </a:r>
            <a:r>
              <a:rPr lang="zh-CN" altLang="en-US" sz="2200" dirty="0" smtClean="0">
                <a:latin typeface="+mn-ea"/>
              </a:rPr>
              <a:t>风俗篇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：“祭祀薄于祖先，厚于姻亲，急于鬼神”。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黄省曾（</a:t>
            </a:r>
            <a:r>
              <a:rPr lang="en-US" altLang="zh-CN" sz="2200" dirty="0" smtClean="0">
                <a:latin typeface="+mn-ea"/>
              </a:rPr>
              <a:t>1490-1540</a:t>
            </a:r>
            <a:r>
              <a:rPr lang="zh-CN" altLang="en-US" sz="2200" dirty="0" smtClean="0">
                <a:latin typeface="+mn-ea"/>
              </a:rPr>
              <a:t>）：“今九族昆弟户谋交争，鲜有亲睦者”。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唐甄（</a:t>
            </a:r>
            <a:r>
              <a:rPr lang="en-US" altLang="zh-CN" sz="2200" dirty="0" smtClean="0">
                <a:latin typeface="+mn-ea"/>
              </a:rPr>
              <a:t>1630-1704</a:t>
            </a:r>
            <a:r>
              <a:rPr lang="zh-CN" altLang="en-US" sz="2200" dirty="0" smtClean="0">
                <a:latin typeface="+mn-ea"/>
              </a:rPr>
              <a:t>）：“吴人发塚，非异人，即其子孙也。贫无所计，则发其先祖父母之尸而焚之，而鬻其地，利其藏中之物。</a:t>
            </a:r>
            <a:r>
              <a:rPr lang="en-US" altLang="zh-CN" sz="2200" dirty="0" smtClean="0">
                <a:latin typeface="+mn-ea"/>
              </a:rPr>
              <a:t>……</a:t>
            </a:r>
            <a:r>
              <a:rPr lang="zh-CN" altLang="en-US" sz="2200" dirty="0" smtClean="0">
                <a:latin typeface="+mn-ea"/>
              </a:rPr>
              <a:t>吴中之人视为故然，未有以为不义而众诛之者。”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顾炎武（</a:t>
            </a:r>
            <a:r>
              <a:rPr lang="en-US" altLang="zh-CN" sz="2200" dirty="0" smtClean="0">
                <a:latin typeface="+mn-ea"/>
              </a:rPr>
              <a:t>1613-1682</a:t>
            </a:r>
            <a:r>
              <a:rPr lang="zh-CN" altLang="en-US" sz="2200" dirty="0" smtClean="0">
                <a:latin typeface="+mn-ea"/>
              </a:rPr>
              <a:t>）：“近日同姓通谱最为滥杂，其实皆植党营私，为蠧国害民之事”。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endParaRPr lang="zh-CN" altLang="en-US" sz="30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“尽管明清两代苏州地区的宗族观念比较淡漠，家族组织的普及与社会职能的覆盖范围也远不及徽州等山区，以致研究宗族制度者都不看好以苏州为中心的江南平原。但是，在明清两代士大夫的努力之下，苏州的家族组织还是获得了一定程度的发展，许多家族借助于科举与经商的阶梯而成为绵延数百年的世家大族，苏州也因此而成为文化士族聚集的中心。”（徐茂明：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明清时期苏州的宗族观念与文化世族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》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史林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》2010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年第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6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期，第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65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页。）</a:t>
            </a:r>
          </a:p>
          <a:p>
            <a:pPr eaLnBrk="1" hangingPunct="1"/>
            <a:endParaRPr lang="zh-CN" altLang="en-US" sz="22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江庆柏：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明清苏南望族文化研究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，南京：南京师范大学出版社，</a:t>
            </a:r>
            <a:r>
              <a:rPr lang="en-US" altLang="zh-CN" sz="2400" dirty="0" smtClean="0">
                <a:latin typeface="+mn-ea"/>
              </a:rPr>
              <a:t>1999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吴仁安：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明清江南望族与社会经济文化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，上海：上海人民出版社，</a:t>
            </a:r>
            <a:r>
              <a:rPr lang="en-US" altLang="zh-CN" sz="2400" dirty="0" smtClean="0">
                <a:latin typeface="+mn-ea"/>
              </a:rPr>
              <a:t>2001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张杰：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清代科举家族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，北京：社会科学文献出版社，</a:t>
            </a:r>
            <a:r>
              <a:rPr lang="en-US" altLang="zh-CN" sz="2400" dirty="0" smtClean="0">
                <a:latin typeface="+mn-ea"/>
              </a:rPr>
              <a:t>2003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徐茂明：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江南士绅与江南社会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，北京：商务印书馆，</a:t>
            </a:r>
            <a:r>
              <a:rPr lang="en-US" altLang="zh-CN" sz="2400" dirty="0" smtClean="0">
                <a:latin typeface="+mn-ea"/>
              </a:rPr>
              <a:t>2004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+mn-ea"/>
              </a:rPr>
              <a:t>吴仁安：</a:t>
            </a:r>
            <a:r>
              <a:rPr lang="en-US" altLang="zh-CN" sz="2400" b="1" dirty="0" smtClean="0">
                <a:latin typeface="+mn-ea"/>
              </a:rPr>
              <a:t>《</a:t>
            </a:r>
            <a:r>
              <a:rPr lang="zh-CN" altLang="en-US" sz="2400" b="1" dirty="0" smtClean="0">
                <a:latin typeface="+mn-ea"/>
              </a:rPr>
              <a:t>明清江南著姓望族史</a:t>
            </a:r>
            <a:r>
              <a:rPr lang="en-US" altLang="zh-CN" sz="2400" b="1" dirty="0" smtClean="0">
                <a:latin typeface="+mn-ea"/>
              </a:rPr>
              <a:t>》</a:t>
            </a:r>
            <a:r>
              <a:rPr lang="zh-CN" altLang="en-US" sz="2400" b="1" dirty="0" smtClean="0">
                <a:latin typeface="+mn-ea"/>
              </a:rPr>
              <a:t>，上海：上海人民出版社，</a:t>
            </a:r>
            <a:r>
              <a:rPr lang="en-US" altLang="zh-CN" sz="2400" b="1" dirty="0" smtClean="0">
                <a:latin typeface="+mn-ea"/>
              </a:rPr>
              <a:t>2009</a:t>
            </a:r>
            <a:r>
              <a:rPr lang="zh-CN" altLang="en-US" sz="2400" b="1" dirty="0" smtClean="0">
                <a:latin typeface="+mn-ea"/>
              </a:rPr>
              <a:t>年。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1" u="sng" smtClean="0"/>
              <a:t>担任官职作为收入的来源</a:t>
            </a:r>
            <a:endParaRPr lang="en-US" altLang="zh-CN" sz="2200" b="1" u="sng" smtClean="0"/>
          </a:p>
          <a:p>
            <a:pPr eaLnBrk="1" hangingPunct="1"/>
            <a:r>
              <a:rPr lang="zh-CN" altLang="en-US" sz="2200" smtClean="0"/>
              <a:t>“千里做官只为财”</a:t>
            </a:r>
            <a:endParaRPr lang="en-US" altLang="zh-CN" sz="2200" smtClean="0"/>
          </a:p>
          <a:p>
            <a:pPr eaLnBrk="1" hangingPunct="1"/>
            <a:r>
              <a:rPr lang="zh-CN" altLang="en-US" sz="2200" smtClean="0"/>
              <a:t>做官，被认作是对长期苦读、备考以步入有特权的社会上层集团者的最好报偿和最高奖励。用一句通俗的话来说，就是“书中自有黄金屋”。</a:t>
            </a:r>
            <a:endParaRPr lang="en-US" altLang="zh-CN" sz="2200" smtClean="0"/>
          </a:p>
          <a:p>
            <a:pPr eaLnBrk="1" hangingPunct="1"/>
            <a:r>
              <a:rPr lang="zh-CN" altLang="en-US" sz="2200" smtClean="0"/>
              <a:t>“子曰：君子谋道不谋食。耕也，馁在其中矣；学也，禄在其中矣。忧道不忧贫。”</a:t>
            </a:r>
            <a:r>
              <a:rPr lang="en-US" altLang="zh-CN" sz="2200" smtClean="0"/>
              <a:t>——《</a:t>
            </a:r>
            <a:r>
              <a:rPr lang="zh-CN" altLang="en-US" sz="2200" smtClean="0"/>
              <a:t>论语</a:t>
            </a:r>
            <a:r>
              <a:rPr lang="en-US" altLang="zh-CN" sz="2200" smtClean="0"/>
              <a:t>·</a:t>
            </a:r>
            <a:r>
              <a:rPr lang="zh-CN" altLang="en-US" sz="2200" smtClean="0"/>
              <a:t>卫灵公</a:t>
            </a:r>
            <a:r>
              <a:rPr lang="en-US" altLang="zh-CN" sz="2200" smtClean="0"/>
              <a:t>》</a:t>
            </a:r>
          </a:p>
          <a:p>
            <a:pPr eaLnBrk="1" hangingPunct="1"/>
            <a:r>
              <a:rPr lang="zh-CN" altLang="en-US" sz="2200" smtClean="0"/>
              <a:t>官员获得的俸禄，实际上是他们收入中最小的一部分。他们还获得“养廉”的津贴，某些官职会有少量“公费”补贴。</a:t>
            </a:r>
            <a:endParaRPr lang="en-US" altLang="zh-CN" sz="2200" smtClean="0"/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u="sng" dirty="0" smtClean="0">
                <a:latin typeface="+mn-ea"/>
              </a:rPr>
              <a:t>望族与科举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望族与科举入仕有着不解之缘。而科举入仕，则又往往同家学渊源、家族（或宗族）教育关系密切。（吴仁安</a:t>
            </a:r>
            <a:r>
              <a:rPr lang="en-US" altLang="zh-CN" sz="2400" dirty="0" smtClean="0">
                <a:latin typeface="+mn-ea"/>
              </a:rPr>
              <a:t>2009</a:t>
            </a:r>
            <a:r>
              <a:rPr lang="zh-CN" altLang="en-US" sz="2400" dirty="0" smtClean="0">
                <a:latin typeface="+mn-ea"/>
              </a:rPr>
              <a:t>，第</a:t>
            </a:r>
            <a:r>
              <a:rPr lang="en-US" altLang="zh-CN" sz="2400" dirty="0" smtClean="0">
                <a:latin typeface="+mn-ea"/>
              </a:rPr>
              <a:t>19</a:t>
            </a:r>
            <a:r>
              <a:rPr lang="zh-CN" altLang="en-US" sz="2400" dirty="0" smtClean="0">
                <a:latin typeface="+mn-ea"/>
              </a:rPr>
              <a:t>页）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苏南新阳赵氏家族强调子孙后裔必须读书上进：“子孙才分有限，无如之何，然不可不使读书，贫则训蒙亦足以食，但使书种不绝可也。”（吴仁安</a:t>
            </a:r>
            <a:r>
              <a:rPr lang="en-US" altLang="zh-CN" sz="2400" dirty="0" smtClean="0">
                <a:latin typeface="+mn-ea"/>
              </a:rPr>
              <a:t>2009</a:t>
            </a:r>
            <a:r>
              <a:rPr lang="zh-CN" altLang="en-US" sz="2400" dirty="0" smtClean="0">
                <a:latin typeface="+mn-ea"/>
              </a:rPr>
              <a:t>，第</a:t>
            </a:r>
            <a:r>
              <a:rPr lang="en-US" altLang="zh-CN" sz="2400" dirty="0" smtClean="0">
                <a:latin typeface="+mn-ea"/>
              </a:rPr>
              <a:t>21</a:t>
            </a:r>
            <a:r>
              <a:rPr lang="zh-CN" altLang="en-US" sz="2400" dirty="0" smtClean="0">
                <a:latin typeface="+mn-ea"/>
              </a:rPr>
              <a:t>页）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皖南绩溪</a:t>
            </a:r>
            <a:r>
              <a:rPr lang="en-US" altLang="zh-CN" sz="2400" smtClean="0"/>
              <a:t>《</a:t>
            </a:r>
            <a:r>
              <a:rPr lang="zh-CN" altLang="en-US" sz="2400" smtClean="0"/>
              <a:t>明经胡氏龙井派宗谱</a:t>
            </a:r>
            <a:r>
              <a:rPr lang="en-US" altLang="zh-CN" sz="2400" smtClean="0"/>
              <a:t>》</a:t>
            </a:r>
            <a:r>
              <a:rPr lang="zh-CN" altLang="en-US" sz="2400" smtClean="0"/>
              <a:t>卷首</a:t>
            </a:r>
            <a:r>
              <a:rPr lang="en-US" altLang="zh-CN" sz="2400" smtClean="0"/>
              <a:t>《</a:t>
            </a:r>
            <a:r>
              <a:rPr lang="zh-CN" altLang="en-US" sz="2400" smtClean="0"/>
              <a:t>祠规</a:t>
            </a:r>
            <a:r>
              <a:rPr lang="en-US" altLang="zh-CN" sz="2400" smtClean="0"/>
              <a:t>》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凡功举子业者，岁四仲月请齐集会馆会课，祠内供给赴会。无文者罚银二钱，当日不交卷者罚一钱。祠内托人批阅。其学成名立者，入泮贺银一两，补廪贺银一两，出贡贺银五两，登科贺银五十两，仍为建竖旌匾。甲第以上加倍。至弱省试盘费颇繁，贫士或艰于资斧，每当宾兴之年，各名给元银二两，仍设酌为饯荣行。有科举者全给，录遗者先给一半，俟入棘闱，然后补足；会试者每人给盘费十两。为父兄者幸有可选子弟，毋令轻易废弃。盖四民之中，士居其首。读书在身，胜于他务也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u="sng" dirty="0" smtClean="0"/>
              <a:t>望族的文化学术活动</a:t>
            </a:r>
            <a:endParaRPr lang="en-US" altLang="zh-CN" sz="2400" b="1" u="sng" dirty="0" smtClean="0"/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明清时期江南的望族基本上大都属于文化型，士大夫都深知读书乃是为人处世、治学和科举入仕等的关键所在。望族弟子和士大夫，乃至许多准望族的缙绅家庭士子，一生都始终围绕着书本从事藏书、著述、诗画文艺、文献整理、出版等各种文化学术活动。“父子兄弟类能著书立说成一家言”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纂修宗谱和整理家族文献，也是明清江南望族士人重要的学术活动，因为这两者都是宗族文化建设的重点工程。（吴仁安</a:t>
            </a:r>
            <a:r>
              <a:rPr lang="en-US" altLang="zh-CN" sz="2400" dirty="0" smtClean="0">
                <a:latin typeface="+mn-ea"/>
              </a:rPr>
              <a:t>2009</a:t>
            </a:r>
            <a:r>
              <a:rPr lang="zh-CN" altLang="en-US" sz="2400" dirty="0" smtClean="0">
                <a:latin typeface="+mn-ea"/>
              </a:rPr>
              <a:t>，第</a:t>
            </a:r>
            <a:r>
              <a:rPr lang="en-US" altLang="zh-CN" sz="2400" dirty="0" smtClean="0">
                <a:latin typeface="+mn-ea"/>
              </a:rPr>
              <a:t>26</a:t>
            </a:r>
            <a:r>
              <a:rPr lang="zh-CN" altLang="en-US" sz="2400" dirty="0" smtClean="0">
                <a:latin typeface="+mn-ea"/>
              </a:rPr>
              <a:t>页）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smtClean="0"/>
              <a:t>望族的交游圈</a:t>
            </a:r>
            <a:endParaRPr lang="en-US" altLang="zh-CN" sz="2400" b="1" u="sng" smtClean="0"/>
          </a:p>
          <a:p>
            <a:pPr eaLnBrk="1" hangingPunct="1"/>
            <a:r>
              <a:rPr lang="zh-CN" altLang="en-US" sz="2400" smtClean="0"/>
              <a:t>广泛的社会人际交往，是望族生存和发展的基础。望族间人际交游成因多种多样，基本类型包括如下数种：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一、授徒与从师类型的交游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二、家族间的“通家之谊”和科举考试中的“座师”、“门生”或“同年”之际的交往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三、文人间结社、集会类型的交游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四、士人同声相应、同气相求类型的交往</a:t>
            </a:r>
            <a:endParaRPr lang="en-US" altLang="zh-CN" sz="24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u="sng" dirty="0" smtClean="0">
                <a:latin typeface="+mn-ea"/>
              </a:rPr>
              <a:t>望族的婚姻圈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望族间的婚姻，更重视门当户对的“门第”观念。望族联姻对子弟的成才和家族发展具有积极作用：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一、有利于望族子弟成才。例如，江苏无锡望族子弟秦瀛（</a:t>
            </a:r>
            <a:r>
              <a:rPr lang="en-US" altLang="zh-CN" sz="2400" dirty="0" smtClean="0">
                <a:latin typeface="+mn-ea"/>
              </a:rPr>
              <a:t>1743-1821</a:t>
            </a:r>
            <a:r>
              <a:rPr lang="zh-CN" altLang="en-US" sz="2400" dirty="0" smtClean="0">
                <a:latin typeface="+mn-ea"/>
              </a:rPr>
              <a:t>），母亲徐氏是清初大学者徐乾学的孙女，其父徐树敏为徐乾学第三子，工诗。秦瀛少时即得到外祖父的指教。秦瀛于乾隆四十一年（</a:t>
            </a:r>
            <a:r>
              <a:rPr lang="en-US" altLang="zh-CN" sz="2400" dirty="0" smtClean="0">
                <a:latin typeface="+mn-ea"/>
              </a:rPr>
              <a:t>1776</a:t>
            </a:r>
            <a:r>
              <a:rPr lang="zh-CN" altLang="en-US" sz="2400" dirty="0" smtClean="0">
                <a:latin typeface="+mn-ea"/>
              </a:rPr>
              <a:t>）中举，嘉庆间官至刑部右侍郎。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</a:rPr>
              <a:t>民国时期，秦氏后人秦铭光（</a:t>
            </a:r>
            <a:r>
              <a:rPr lang="en-US" altLang="zh-CN" sz="2400" smtClean="0">
                <a:latin typeface="宋体" pitchFamily="2" charset="-122"/>
              </a:rPr>
              <a:t>1876-1957</a:t>
            </a:r>
            <a:r>
              <a:rPr lang="zh-CN" altLang="en-US" sz="2400" smtClean="0">
                <a:latin typeface="宋体" pitchFamily="2" charset="-122"/>
              </a:rPr>
              <a:t>）仍然对这段家族历史津津乐道，他在一首竹枝词中写道：“祠堂乔木郁森林，问鼎联翩说至今。五世科名十人第，词宗继起有词林”。他又在竹枝词后注曰：“师古河宗祠门联云：辰未联科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双鼎甲</a:t>
            </a:r>
            <a:r>
              <a:rPr lang="zh-CN" altLang="en-US" sz="2400" smtClean="0">
                <a:latin typeface="宋体" pitchFamily="2" charset="-122"/>
              </a:rPr>
              <a:t>，高元接武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十词林</a:t>
            </a:r>
            <a:r>
              <a:rPr lang="zh-CN" altLang="en-US" sz="2400" smtClean="0">
                <a:latin typeface="宋体" pitchFamily="2" charset="-122"/>
              </a:rPr>
              <a:t>。颇传诵。溯自先宫谕对岩公至伯祖临士公，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五世十词林</a:t>
            </a:r>
            <a:r>
              <a:rPr lang="zh-CN" altLang="en-US" sz="2400" smtClean="0">
                <a:latin typeface="宋体" pitchFamily="2" charset="-122"/>
              </a:rPr>
              <a:t>，传为玉堂佳话。双鼎甲者，味经公、穉川公以同高祖兄弟，于乾隆丙辰、己未相继登科探花上苑，补念公亦于顺治乙未以一甲三名及第。吾宗鼎甲先后三人，而辰未联科尤推盛事，宗祠内有一代词宗匾额”。据称秦府中有门联云“九转三朝太保，两京五部尚书”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二、有助于望族间的学术文化交流。如苏州府吴江县的著名文化世家沈氏、叶氏即“累世通婚”。叶绍袁、沈宜修夫妇，及其子女为“一门风雅”的代表。</a:t>
            </a:r>
            <a:r>
              <a:rPr lang="en-US" altLang="zh-CN" sz="2400" smtClean="0"/>
              <a:t>《</a:t>
            </a:r>
            <a:r>
              <a:rPr lang="zh-CN" altLang="en-US" sz="2400" smtClean="0"/>
              <a:t>午梦堂集</a:t>
            </a:r>
            <a:r>
              <a:rPr lang="en-US" altLang="zh-CN" sz="2400" smtClean="0"/>
              <a:t>》</a:t>
            </a:r>
            <a:r>
              <a:rPr lang="zh-CN" altLang="en-US" sz="2400" smtClean="0"/>
              <a:t>可谓家族文学总集。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三、可使望族互为声援，一荣俱荣，富贵长守而门祚不衰。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家庭与情感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人口规模与生育模式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女性在家庭中的作用（经济活动、教育子女）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男性的职业与交游生活（塾师、幕僚、儒医、门客）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夫妻关系与亲子关系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参考：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</a:rPr>
              <a:t>〔</a:t>
            </a:r>
            <a:r>
              <a:rPr lang="zh-CN" altLang="en-US" sz="2400" dirty="0" smtClean="0">
                <a:latin typeface="+mn-ea"/>
              </a:rPr>
              <a:t>美</a:t>
            </a:r>
            <a:r>
              <a:rPr lang="en-US" altLang="zh-CN" sz="2400" dirty="0" smtClean="0">
                <a:latin typeface="+mn-ea"/>
              </a:rPr>
              <a:t>〕</a:t>
            </a:r>
            <a:r>
              <a:rPr lang="zh-CN" altLang="en-US" sz="2400" dirty="0" smtClean="0">
                <a:latin typeface="+mn-ea"/>
              </a:rPr>
              <a:t>曼素恩：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张门才女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，北京：北京大学出版社，</a:t>
            </a:r>
            <a:r>
              <a:rPr lang="en-US" altLang="zh-CN" sz="2400" dirty="0" smtClean="0">
                <a:latin typeface="+mn-ea"/>
              </a:rPr>
              <a:t>2015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</a:rPr>
              <a:t>〔</a:t>
            </a:r>
            <a:r>
              <a:rPr lang="zh-CN" altLang="en-US" sz="2400" dirty="0" smtClean="0">
                <a:latin typeface="+mn-ea"/>
              </a:rPr>
              <a:t>清</a:t>
            </a:r>
            <a:r>
              <a:rPr lang="en-US" altLang="zh-CN" sz="2400" dirty="0" smtClean="0">
                <a:latin typeface="+mn-ea"/>
              </a:rPr>
              <a:t>〕</a:t>
            </a:r>
            <a:r>
              <a:rPr lang="zh-CN" altLang="en-US" sz="2400" dirty="0" smtClean="0">
                <a:latin typeface="+mn-ea"/>
              </a:rPr>
              <a:t>沈复：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浮生六记</a:t>
            </a:r>
            <a:r>
              <a:rPr lang="en-US" altLang="zh-CN" sz="2400" dirty="0" smtClean="0">
                <a:latin typeface="+mn-ea"/>
              </a:rPr>
              <a:t>》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家族经营</a:t>
            </a:r>
            <a:endParaRPr lang="zh-CN" altLang="en-US" sz="300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滨岛敦俊：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江南无“宗族”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，邹振环主编：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明清以来江南城市发展与文化交流（第四辑）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，上海：复旦大学出版社，</a:t>
            </a:r>
            <a:r>
              <a:rPr lang="en-US" altLang="zh-CN" sz="2200" dirty="0" smtClean="0">
                <a:latin typeface="+mn-ea"/>
              </a:rPr>
              <a:t>2011</a:t>
            </a:r>
            <a:r>
              <a:rPr lang="zh-CN" altLang="en-US" sz="2200" dirty="0" smtClean="0">
                <a:latin typeface="+mn-ea"/>
              </a:rPr>
              <a:t>年，第</a:t>
            </a:r>
            <a:r>
              <a:rPr lang="en-US" altLang="zh-CN" sz="2200" dirty="0" smtClean="0">
                <a:latin typeface="+mn-ea"/>
              </a:rPr>
              <a:t>281-292</a:t>
            </a:r>
            <a:r>
              <a:rPr lang="zh-CN" altLang="en-US" sz="2200" dirty="0" smtClean="0">
                <a:latin typeface="+mn-ea"/>
              </a:rPr>
              <a:t>页。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滨岛：宗族是超越家族，内部具有控制力量的父系血缘社会组织。江南没有作为社会组织的宗族，所谓宗族多半是拟似宗族（</a:t>
            </a:r>
            <a:r>
              <a:rPr lang="en-US" altLang="zh-CN" sz="2200" dirty="0" smtClean="0">
                <a:latin typeface="+mn-ea"/>
              </a:rPr>
              <a:t>pseudo clan</a:t>
            </a:r>
            <a:r>
              <a:rPr lang="zh-CN" altLang="en-US" sz="2200" dirty="0" smtClean="0">
                <a:latin typeface="+mn-ea"/>
              </a:rPr>
              <a:t>）。江南少有祠堂、族产。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巫仁恕：江南不是宗族社会。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徐茂明：江南的宗族观念有士庶之分（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江南无“宗族”与江南有“宗族”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明清时期苏州的宗族观念与文化士族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弘治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吴江县志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卷</a:t>
            </a:r>
            <a:r>
              <a:rPr lang="en-US" altLang="zh-CN" sz="2200" dirty="0" smtClean="0">
                <a:latin typeface="+mn-ea"/>
              </a:rPr>
              <a:t>6《</a:t>
            </a:r>
            <a:r>
              <a:rPr lang="zh-CN" altLang="en-US" sz="2200" dirty="0" smtClean="0">
                <a:latin typeface="+mn-ea"/>
              </a:rPr>
              <a:t>风俗篇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：“祭祀薄于祖先，厚于姻亲，急于鬼神”。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黄省曾（</a:t>
            </a:r>
            <a:r>
              <a:rPr lang="en-US" altLang="zh-CN" sz="2200" dirty="0" smtClean="0">
                <a:latin typeface="+mn-ea"/>
              </a:rPr>
              <a:t>1490-1540</a:t>
            </a:r>
            <a:r>
              <a:rPr lang="zh-CN" altLang="en-US" sz="2200" dirty="0" smtClean="0">
                <a:latin typeface="+mn-ea"/>
              </a:rPr>
              <a:t>）：“今九族昆弟户谋交争，鲜有亲睦者”。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唐甄（</a:t>
            </a:r>
            <a:r>
              <a:rPr lang="en-US" altLang="zh-CN" sz="2200" dirty="0" smtClean="0">
                <a:latin typeface="+mn-ea"/>
              </a:rPr>
              <a:t>1630-1704</a:t>
            </a:r>
            <a:r>
              <a:rPr lang="zh-CN" altLang="en-US" sz="2200" dirty="0" smtClean="0">
                <a:latin typeface="+mn-ea"/>
              </a:rPr>
              <a:t>）：“吴人发塚，非异人，即其子孙也。贫无所计，则发其先祖父母之尸而焚之，而鬻其地，利其藏中之物。</a:t>
            </a:r>
            <a:r>
              <a:rPr lang="en-US" altLang="zh-CN" sz="2200" dirty="0" smtClean="0">
                <a:latin typeface="+mn-ea"/>
              </a:rPr>
              <a:t>……</a:t>
            </a:r>
            <a:r>
              <a:rPr lang="zh-CN" altLang="en-US" sz="2200" dirty="0" smtClean="0">
                <a:latin typeface="+mn-ea"/>
              </a:rPr>
              <a:t>吴中之人视为故然，未有以为不义而众诛之者。”</a:t>
            </a:r>
            <a:endParaRPr lang="en-US" altLang="zh-CN" sz="22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200" dirty="0" smtClean="0">
                <a:latin typeface="+mn-ea"/>
              </a:rPr>
              <a:t>顾炎武（</a:t>
            </a:r>
            <a:r>
              <a:rPr lang="en-US" altLang="zh-CN" sz="2200" dirty="0" smtClean="0">
                <a:latin typeface="+mn-ea"/>
              </a:rPr>
              <a:t>1613-1682</a:t>
            </a:r>
            <a:r>
              <a:rPr lang="zh-CN" altLang="en-US" sz="2200" dirty="0" smtClean="0">
                <a:latin typeface="+mn-ea"/>
              </a:rPr>
              <a:t>）：“近日同姓通谱最为滥杂，其实皆植党营私，为蠧国害民之事”。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>
                <a:latin typeface="宋体" pitchFamily="2" charset="-122"/>
              </a:rPr>
              <a:t>雍正时期推出“养廉银”制度。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其具体数额，据</a:t>
            </a:r>
            <a:r>
              <a:rPr lang="zh-CN" altLang="ja-JP" sz="2200" smtClean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光绪会典事例</a:t>
            </a:r>
            <a:r>
              <a:rPr lang="zh-CN" altLang="ja-JP" sz="2200" smtClean="0">
                <a:latin typeface="宋体" pitchFamily="2" charset="-122"/>
                <a:cs typeface="Times New Roman" pitchFamily="18" charset="0"/>
              </a:rPr>
              <a:t>》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：总督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20000-13000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两，巡抚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15000-10000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两，布政使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9000-5000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两，按察使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8444-3000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两，道员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6000-1500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两，知府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4000-800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两，知州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2000-500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两，知县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2000-400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两。</a:t>
            </a:r>
            <a:endParaRPr lang="en-US" altLang="zh-CN" sz="2200" smtClean="0">
              <a:latin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200" smtClean="0">
                <a:latin typeface="宋体" pitchFamily="2" charset="-122"/>
              </a:rPr>
              <a:t>一个州县官的薪俸实际上还不够开支幕僚的报酬。曾任御史的谢振定（</a:t>
            </a:r>
            <a:r>
              <a:rPr lang="en-US" altLang="zh-CN" sz="2200" smtClean="0">
                <a:latin typeface="宋体" pitchFamily="2" charset="-122"/>
              </a:rPr>
              <a:t>1753-1809</a:t>
            </a:r>
            <a:r>
              <a:rPr lang="zh-CN" altLang="en-US" sz="2200" smtClean="0">
                <a:latin typeface="宋体" pitchFamily="2" charset="-122"/>
              </a:rPr>
              <a:t>）估计，一个州县官的每年费用，约在</a:t>
            </a:r>
            <a:r>
              <a:rPr lang="zh-CN" altLang="en-US" sz="2200" b="1" smtClean="0">
                <a:latin typeface="宋体" pitchFamily="2" charset="-122"/>
              </a:rPr>
              <a:t>五六千两至一万两</a:t>
            </a:r>
            <a:r>
              <a:rPr lang="zh-CN" altLang="en-US" sz="2200" smtClean="0">
                <a:latin typeface="宋体" pitchFamily="2" charset="-122"/>
              </a:rPr>
              <a:t>之间（</a:t>
            </a:r>
            <a:r>
              <a:rPr lang="zh-CN" altLang="ja-JP" sz="2200" smtClean="0">
                <a:latin typeface="宋体" pitchFamily="2" charset="-122"/>
              </a:rPr>
              <a:t>《</a:t>
            </a:r>
            <a:r>
              <a:rPr lang="zh-CN" altLang="en-US" sz="2200" smtClean="0">
                <a:latin typeface="宋体" pitchFamily="2" charset="-122"/>
              </a:rPr>
              <a:t>牧令书</a:t>
            </a:r>
            <a:r>
              <a:rPr lang="zh-CN" altLang="ja-JP" sz="2200" smtClean="0">
                <a:latin typeface="宋体" pitchFamily="2" charset="-122"/>
              </a:rPr>
              <a:t>》</a:t>
            </a:r>
            <a:r>
              <a:rPr lang="zh-CN" altLang="en-US" sz="2200" smtClean="0">
                <a:latin typeface="宋体" pitchFamily="2" charset="-122"/>
              </a:rPr>
              <a:t>卷二十三，页</a:t>
            </a:r>
            <a:r>
              <a:rPr lang="en-US" altLang="zh-CN" sz="2200" smtClean="0">
                <a:latin typeface="宋体" pitchFamily="2" charset="-122"/>
              </a:rPr>
              <a:t>39</a:t>
            </a:r>
            <a:r>
              <a:rPr lang="zh-CN" altLang="en-US" sz="2200" smtClean="0">
                <a:latin typeface="宋体" pitchFamily="2" charset="-122"/>
              </a:rPr>
              <a:t>）。</a:t>
            </a:r>
            <a:endParaRPr lang="en-US" altLang="zh-CN" sz="2200" smtClean="0">
              <a:latin typeface="宋体" pitchFamily="2" charset="-122"/>
            </a:endParaRPr>
          </a:p>
          <a:p>
            <a:pPr eaLnBrk="1" hangingPunct="1"/>
            <a:endParaRPr lang="zh-CN" sz="2400" smtClean="0">
              <a:latin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endParaRPr lang="zh-CN" altLang="en-US" sz="30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“尽管明清两代苏州地区的宗族观念比较淡漠，家族组织的普及与社会职能的覆盖范围也远不及徽州等山区，以致研究宗族制度者都不看好以苏州为中心的江南平原。但是，在明清两代士大夫的努力之下，苏州的家族组织还是获得了一定程度的发展，许多家族借助于科举与经商的阶梯而成为绵延数百年的世家大族，苏州也因此而成为文化士族聚集的中心。”（徐茂明：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明清时期苏州的宗族观念与文化世族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》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史林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》2010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年第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6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期，第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65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页。）</a:t>
            </a:r>
          </a:p>
          <a:p>
            <a:pPr eaLnBrk="1" hangingPunct="1"/>
            <a:endParaRPr lang="zh-CN" altLang="en-US" sz="22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江庆柏：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明清苏南望族文化研究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，南京：南京师范大学出版社，</a:t>
            </a:r>
            <a:r>
              <a:rPr lang="en-US" altLang="zh-CN" sz="2400" dirty="0" smtClean="0">
                <a:latin typeface="+mn-ea"/>
              </a:rPr>
              <a:t>1999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吴仁安：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明清江南望族与社会经济文化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，上海：上海人民出版社，</a:t>
            </a:r>
            <a:r>
              <a:rPr lang="en-US" altLang="zh-CN" sz="2400" dirty="0" smtClean="0">
                <a:latin typeface="+mn-ea"/>
              </a:rPr>
              <a:t>2001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张杰：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清代科举家族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，北京：社会科学文献出版社，</a:t>
            </a:r>
            <a:r>
              <a:rPr lang="en-US" altLang="zh-CN" sz="2400" dirty="0" smtClean="0">
                <a:latin typeface="+mn-ea"/>
              </a:rPr>
              <a:t>2003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徐茂明：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江南士绅与江南社会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，北京：商务印书馆，</a:t>
            </a:r>
            <a:r>
              <a:rPr lang="en-US" altLang="zh-CN" sz="2400" dirty="0" smtClean="0">
                <a:latin typeface="+mn-ea"/>
              </a:rPr>
              <a:t>2004</a:t>
            </a:r>
            <a:r>
              <a:rPr lang="zh-CN" altLang="en-US" sz="2400" dirty="0" smtClean="0">
                <a:latin typeface="+mn-ea"/>
              </a:rPr>
              <a:t>年。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+mn-ea"/>
              </a:rPr>
              <a:t>吴仁安：</a:t>
            </a:r>
            <a:r>
              <a:rPr lang="en-US" altLang="zh-CN" sz="2400" b="1" dirty="0" smtClean="0">
                <a:latin typeface="+mn-ea"/>
              </a:rPr>
              <a:t>《</a:t>
            </a:r>
            <a:r>
              <a:rPr lang="zh-CN" altLang="en-US" sz="2400" b="1" dirty="0" smtClean="0">
                <a:latin typeface="+mn-ea"/>
              </a:rPr>
              <a:t>明清江南著姓望族史</a:t>
            </a:r>
            <a:r>
              <a:rPr lang="en-US" altLang="zh-CN" sz="2400" b="1" dirty="0" smtClean="0">
                <a:latin typeface="+mn-ea"/>
              </a:rPr>
              <a:t>》</a:t>
            </a:r>
            <a:r>
              <a:rPr lang="zh-CN" altLang="en-US" sz="2400" b="1" dirty="0" smtClean="0">
                <a:latin typeface="+mn-ea"/>
              </a:rPr>
              <a:t>，上海：上海人民出版社，</a:t>
            </a:r>
            <a:r>
              <a:rPr lang="en-US" altLang="zh-CN" sz="2400" b="1" dirty="0" smtClean="0">
                <a:latin typeface="+mn-ea"/>
              </a:rPr>
              <a:t>2009</a:t>
            </a:r>
            <a:r>
              <a:rPr lang="zh-CN" altLang="en-US" sz="2400" b="1" dirty="0" smtClean="0">
                <a:latin typeface="+mn-ea"/>
              </a:rPr>
              <a:t>年。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u="sng" dirty="0" smtClean="0">
                <a:latin typeface="+mn-ea"/>
              </a:rPr>
              <a:t>望族与科举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望族与科举入仕有着不解之缘。而科举入仕，则又往往同家学渊源、家族（或宗族）教育关系密切。（吴仁安</a:t>
            </a:r>
            <a:r>
              <a:rPr lang="en-US" altLang="zh-CN" sz="2400" dirty="0" smtClean="0">
                <a:latin typeface="+mn-ea"/>
              </a:rPr>
              <a:t>2009</a:t>
            </a:r>
            <a:r>
              <a:rPr lang="zh-CN" altLang="en-US" sz="2400" dirty="0" smtClean="0">
                <a:latin typeface="+mn-ea"/>
              </a:rPr>
              <a:t>，第</a:t>
            </a:r>
            <a:r>
              <a:rPr lang="en-US" altLang="zh-CN" sz="2400" dirty="0" smtClean="0">
                <a:latin typeface="+mn-ea"/>
              </a:rPr>
              <a:t>19</a:t>
            </a:r>
            <a:r>
              <a:rPr lang="zh-CN" altLang="en-US" sz="2400" dirty="0" smtClean="0">
                <a:latin typeface="+mn-ea"/>
              </a:rPr>
              <a:t>页）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苏南新阳赵氏家族强调子孙后裔必须读书上进：“子孙才分有限，无如之何，然不可不使读书，贫则训蒙亦足以食，但使书种不绝可也。”（吴仁安</a:t>
            </a:r>
            <a:r>
              <a:rPr lang="en-US" altLang="zh-CN" sz="2400" dirty="0" smtClean="0">
                <a:latin typeface="+mn-ea"/>
              </a:rPr>
              <a:t>2009</a:t>
            </a:r>
            <a:r>
              <a:rPr lang="zh-CN" altLang="en-US" sz="2400" dirty="0" smtClean="0">
                <a:latin typeface="+mn-ea"/>
              </a:rPr>
              <a:t>，第</a:t>
            </a:r>
            <a:r>
              <a:rPr lang="en-US" altLang="zh-CN" sz="2400" dirty="0" smtClean="0">
                <a:latin typeface="+mn-ea"/>
              </a:rPr>
              <a:t>21</a:t>
            </a:r>
            <a:r>
              <a:rPr lang="zh-CN" altLang="en-US" sz="2400" dirty="0" smtClean="0">
                <a:latin typeface="+mn-ea"/>
              </a:rPr>
              <a:t>页）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皖南绩溪</a:t>
            </a:r>
            <a:r>
              <a:rPr lang="en-US" altLang="zh-CN" sz="2400" smtClean="0"/>
              <a:t>《</a:t>
            </a:r>
            <a:r>
              <a:rPr lang="zh-CN" altLang="en-US" sz="2400" smtClean="0"/>
              <a:t>明经胡氏龙井派宗谱</a:t>
            </a:r>
            <a:r>
              <a:rPr lang="en-US" altLang="zh-CN" sz="2400" smtClean="0"/>
              <a:t>》</a:t>
            </a:r>
            <a:r>
              <a:rPr lang="zh-CN" altLang="en-US" sz="2400" smtClean="0"/>
              <a:t>卷首</a:t>
            </a:r>
            <a:r>
              <a:rPr lang="en-US" altLang="zh-CN" sz="2400" smtClean="0"/>
              <a:t>《</a:t>
            </a:r>
            <a:r>
              <a:rPr lang="zh-CN" altLang="en-US" sz="2400" smtClean="0"/>
              <a:t>祠规</a:t>
            </a:r>
            <a:r>
              <a:rPr lang="en-US" altLang="zh-CN" sz="2400" smtClean="0"/>
              <a:t>》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凡功举子业者，岁四仲月请齐集会馆会课，祠内供给赴会。无文者罚银二钱，当日不交卷者罚一钱。祠内托人批阅。其学成名立者，入泮贺银一两，补廪贺银一两，出贡贺银五两，登科贺银五十两，仍为建竖旌匾。甲第以上加倍。至弱省试盘费颇繁，贫士或艰于资斧，每当宾兴之年，各名给元银二两，仍设酌为饯荣行。有科举者全给，录遗者先给一半，俟入棘闱，然后补足；会试者每人给盘费十两。为父兄者幸有可选子弟，毋令轻易废弃。盖四民之中，士居其首。读书在身，胜于他务也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u="sng" dirty="0" smtClean="0"/>
              <a:t>望族的文化学术活动</a:t>
            </a:r>
            <a:endParaRPr lang="en-US" altLang="zh-CN" sz="2400" b="1" u="sng" dirty="0" smtClean="0"/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明清时期江南的望族基本上大都属于文化型，士大夫都深知读书乃是为人处世、治学和科举入仕等的关键所在。望族弟子和士大夫，乃至许多准望族的缙绅家庭士子，一生都始终围绕着书本从事藏书、著述、诗画文艺、文献整理、出版等各种文化学术活动。“父子兄弟类能著书立说成一家言”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纂修宗谱和整理家族文献，也是明清江南望族士人重要的学术活动，因为这两者都是宗族文化建设的重点工程。（吴仁安</a:t>
            </a:r>
            <a:r>
              <a:rPr lang="en-US" altLang="zh-CN" sz="2400" dirty="0" smtClean="0">
                <a:latin typeface="+mn-ea"/>
              </a:rPr>
              <a:t>2009</a:t>
            </a:r>
            <a:r>
              <a:rPr lang="zh-CN" altLang="en-US" sz="2400" dirty="0" smtClean="0">
                <a:latin typeface="+mn-ea"/>
              </a:rPr>
              <a:t>，第</a:t>
            </a:r>
            <a:r>
              <a:rPr lang="en-US" altLang="zh-CN" sz="2400" dirty="0" smtClean="0">
                <a:latin typeface="+mn-ea"/>
              </a:rPr>
              <a:t>26</a:t>
            </a:r>
            <a:r>
              <a:rPr lang="zh-CN" altLang="en-US" sz="2400" dirty="0" smtClean="0">
                <a:latin typeface="+mn-ea"/>
              </a:rPr>
              <a:t>页）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smtClean="0"/>
              <a:t>望族的交游圈</a:t>
            </a:r>
            <a:endParaRPr lang="en-US" altLang="zh-CN" sz="2400" b="1" u="sng" smtClean="0"/>
          </a:p>
          <a:p>
            <a:pPr eaLnBrk="1" hangingPunct="1"/>
            <a:r>
              <a:rPr lang="zh-CN" altLang="en-US" sz="2400" smtClean="0"/>
              <a:t>广泛的社会人际交往，是望族生存和发展的基础。望族间人际交游成因多种多样，基本类型包括如下数种：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一、授徒与从师类型的交游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二、家族间的“通家之谊”和科举考试中的“座师”、“门生”或“同年”之际的交往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三、文人间结社、集会类型的交游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四、士人同声相应、同气相求类型的交往</a:t>
            </a:r>
            <a:endParaRPr lang="en-US" altLang="zh-CN" sz="24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b="1" u="sng" dirty="0" smtClean="0">
                <a:latin typeface="+mn-ea"/>
              </a:rPr>
              <a:t>望族的婚姻圈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望族间的婚姻，更重视门当户对的“门第”观念。望族联姻对子弟的成才和家族发展具有积极作用：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</a:rPr>
              <a:t>一、有利于望族子弟成才。例如，江苏无锡望族子弟秦瀛（</a:t>
            </a:r>
            <a:r>
              <a:rPr lang="en-US" altLang="zh-CN" sz="2400" dirty="0" smtClean="0">
                <a:latin typeface="+mn-ea"/>
              </a:rPr>
              <a:t>1743-1821</a:t>
            </a:r>
            <a:r>
              <a:rPr lang="zh-CN" altLang="en-US" sz="2400" dirty="0" smtClean="0">
                <a:latin typeface="+mn-ea"/>
              </a:rPr>
              <a:t>），母亲徐氏是清初大学者徐乾学的孙女，其父徐树敏为徐乾学第三子，工诗。秦瀛少时即得到外祖父的指教。秦瀛于乾隆四十一年（</a:t>
            </a:r>
            <a:r>
              <a:rPr lang="en-US" altLang="zh-CN" sz="2400" dirty="0" smtClean="0">
                <a:latin typeface="+mn-ea"/>
              </a:rPr>
              <a:t>1776</a:t>
            </a:r>
            <a:r>
              <a:rPr lang="zh-CN" altLang="en-US" sz="2400" dirty="0" smtClean="0">
                <a:latin typeface="+mn-ea"/>
              </a:rPr>
              <a:t>）中举，嘉庆间官至刑部右侍郎。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宋体" pitchFamily="2" charset="-122"/>
              </a:rPr>
              <a:t>民国时期，秦氏后人秦铭光（</a:t>
            </a:r>
            <a:r>
              <a:rPr lang="en-US" altLang="zh-CN" sz="2400" smtClean="0">
                <a:latin typeface="宋体" pitchFamily="2" charset="-122"/>
              </a:rPr>
              <a:t>1876-1957</a:t>
            </a:r>
            <a:r>
              <a:rPr lang="zh-CN" altLang="en-US" sz="2400" smtClean="0">
                <a:latin typeface="宋体" pitchFamily="2" charset="-122"/>
              </a:rPr>
              <a:t>）仍然对这段家族历史津津乐道，他在一首竹枝词中写道：“祠堂乔木郁森林，问鼎联翩说至今。五世科名十人第，词宗继起有词林”。他又在竹枝词后注曰：“师古河宗祠门联云：辰未联科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双鼎甲</a:t>
            </a:r>
            <a:r>
              <a:rPr lang="zh-CN" altLang="en-US" sz="2400" smtClean="0">
                <a:latin typeface="宋体" pitchFamily="2" charset="-122"/>
              </a:rPr>
              <a:t>，高元接武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十词林</a:t>
            </a:r>
            <a:r>
              <a:rPr lang="zh-CN" altLang="en-US" sz="2400" smtClean="0">
                <a:latin typeface="宋体" pitchFamily="2" charset="-122"/>
              </a:rPr>
              <a:t>。颇传诵。溯自先宫谕对岩公至伯祖临士公，</a:t>
            </a:r>
            <a:r>
              <a:rPr lang="zh-CN" altLang="en-US" sz="2400" smtClean="0">
                <a:solidFill>
                  <a:srgbClr val="FF0000"/>
                </a:solidFill>
                <a:latin typeface="宋体" pitchFamily="2" charset="-122"/>
              </a:rPr>
              <a:t>五世十词林</a:t>
            </a:r>
            <a:r>
              <a:rPr lang="zh-CN" altLang="en-US" sz="2400" smtClean="0">
                <a:latin typeface="宋体" pitchFamily="2" charset="-122"/>
              </a:rPr>
              <a:t>，传为玉堂佳话。双鼎甲者，味经公、穉川公以同高祖兄弟，于乾隆丙辰、己未相继登科探花上苑，补念公亦于顺治乙未以一甲三名及第。吾宗鼎甲先后三人，而辰未联科尤推盛事，宗祠内有一代词宗匾额”。据称秦府中有门联云“九转三朝太保，两京五部尚书”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二、有助于望族间的学术文化交流。如苏州府吴江县的著名文化世家沈氏、叶氏即“累世通婚”。叶绍袁、沈宜修夫妇，及其子女为“一门风雅”的代表。</a:t>
            </a:r>
            <a:r>
              <a:rPr lang="en-US" altLang="zh-CN" sz="2400" smtClean="0"/>
              <a:t>《</a:t>
            </a:r>
            <a:r>
              <a:rPr lang="zh-CN" altLang="en-US" sz="2400" smtClean="0"/>
              <a:t>午梦堂集</a:t>
            </a:r>
            <a:r>
              <a:rPr lang="en-US" altLang="zh-CN" sz="2400" smtClean="0"/>
              <a:t>》</a:t>
            </a:r>
            <a:r>
              <a:rPr lang="zh-CN" altLang="en-US" sz="2400" smtClean="0"/>
              <a:t>可谓家族文学总集。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三、可使望族互为声援，一荣俱荣，富贵长守而门祚不衰。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内容占位符 3" descr="养廉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404813"/>
            <a:ext cx="6488113" cy="6048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/>
              <a:t>较之上述固定收入，官员能够得到的额外收入要大得多。这些额外收入被称作“规费”。它们来自比政府规定的额度多征的税收、附加税（陋规、另项），以及捐赠和礼物。</a:t>
            </a:r>
            <a:endParaRPr lang="en-US" altLang="zh-CN" sz="2200" smtClean="0"/>
          </a:p>
          <a:p>
            <a:pPr eaLnBrk="1" hangingPunct="1"/>
            <a:r>
              <a:rPr lang="zh-CN" altLang="en-US" sz="2200" smtClean="0"/>
              <a:t>“肥缺”</a:t>
            </a:r>
            <a:endParaRPr lang="en-US" altLang="zh-CN" sz="2200" smtClean="0"/>
          </a:p>
          <a:p>
            <a:pPr eaLnBrk="1" hangingPunct="1"/>
            <a:r>
              <a:rPr lang="zh-CN" altLang="en-US" sz="2200" smtClean="0">
                <a:latin typeface="宋体" pitchFamily="2" charset="-122"/>
              </a:rPr>
              <a:t>谢肇淛（</a:t>
            </a:r>
            <a:r>
              <a:rPr lang="en-US" altLang="zh-CN" sz="2200" smtClean="0">
                <a:latin typeface="宋体" pitchFamily="2" charset="-122"/>
              </a:rPr>
              <a:t>1567-1624</a:t>
            </a:r>
            <a:r>
              <a:rPr lang="zh-CN" altLang="en-US" sz="2200" smtClean="0">
                <a:latin typeface="宋体" pitchFamily="2" charset="-122"/>
              </a:rPr>
              <a:t>）</a:t>
            </a:r>
            <a:r>
              <a:rPr lang="zh-CN" altLang="ja-JP" sz="2200" smtClean="0">
                <a:latin typeface="宋体" pitchFamily="2" charset="-122"/>
              </a:rPr>
              <a:t>《</a:t>
            </a:r>
            <a:r>
              <a:rPr lang="zh-CN" altLang="en-US" sz="2200" smtClean="0">
                <a:latin typeface="宋体" pitchFamily="2" charset="-122"/>
              </a:rPr>
              <a:t>五杂组</a:t>
            </a:r>
            <a:r>
              <a:rPr lang="zh-CN" altLang="ja-JP" sz="2200" smtClean="0">
                <a:latin typeface="宋体" pitchFamily="2" charset="-122"/>
              </a:rPr>
              <a:t>》</a:t>
            </a:r>
            <a:r>
              <a:rPr lang="zh-CN" altLang="en-US" sz="2200" smtClean="0">
                <a:latin typeface="宋体" pitchFamily="2" charset="-122"/>
              </a:rPr>
              <a:t>记录时人谚称：“</a:t>
            </a:r>
            <a:r>
              <a:rPr lang="zh-CN" altLang="en-US" sz="2200" b="1" smtClean="0">
                <a:latin typeface="宋体" pitchFamily="2" charset="-122"/>
              </a:rPr>
              <a:t>命运低，发三西</a:t>
            </a:r>
            <a:r>
              <a:rPr lang="zh-CN" altLang="en-US" sz="2200" smtClean="0">
                <a:latin typeface="宋体" pitchFamily="2" charset="-122"/>
              </a:rPr>
              <a:t>”，即江西、陕西、山西。清初，增了广西，金埴记：“今天安门月选官掣签者，相传有口号云：‘</a:t>
            </a:r>
            <a:r>
              <a:rPr lang="zh-CN" altLang="en-US" sz="2200" b="1" smtClean="0">
                <a:latin typeface="宋体" pitchFamily="2" charset="-122"/>
              </a:rPr>
              <a:t>时运通，掣二东。通又通，掣广东。时运低，掣四西，低又低，掣广西。</a:t>
            </a:r>
            <a:r>
              <a:rPr lang="zh-CN" altLang="en-US" sz="2200" smtClean="0">
                <a:latin typeface="宋体" pitchFamily="2" charset="-122"/>
              </a:rPr>
              <a:t>’”（</a:t>
            </a:r>
            <a:r>
              <a:rPr lang="zh-CN" altLang="ja-JP" sz="2200" smtClean="0">
                <a:latin typeface="宋体" pitchFamily="2" charset="-122"/>
              </a:rPr>
              <a:t>《</a:t>
            </a:r>
            <a:r>
              <a:rPr lang="zh-CN" altLang="en-US" sz="2200" smtClean="0">
                <a:latin typeface="宋体" pitchFamily="2" charset="-122"/>
              </a:rPr>
              <a:t>不下带编</a:t>
            </a:r>
            <a:r>
              <a:rPr lang="zh-CN" altLang="ja-JP" sz="2200" smtClean="0">
                <a:latin typeface="宋体" pitchFamily="2" charset="-122"/>
              </a:rPr>
              <a:t>》</a:t>
            </a:r>
            <a:r>
              <a:rPr lang="zh-CN" altLang="en-US" sz="2200" smtClean="0">
                <a:latin typeface="宋体" pitchFamily="2" charset="-122"/>
              </a:rPr>
              <a:t>卷五，页</a:t>
            </a:r>
            <a:r>
              <a:rPr lang="en-US" altLang="zh-CN" sz="2200" smtClean="0">
                <a:latin typeface="宋体" pitchFamily="2" charset="-122"/>
              </a:rPr>
              <a:t>91</a:t>
            </a:r>
            <a:r>
              <a:rPr lang="zh-CN" altLang="en-US" sz="2200" smtClean="0">
                <a:latin typeface="宋体" pitchFamily="2" charset="-122"/>
              </a:rPr>
              <a:t>）</a:t>
            </a:r>
            <a:endParaRPr lang="zh-CN" altLang="ja-JP" sz="2200" smtClean="0">
              <a:latin typeface="宋体" pitchFamily="2" charset="-122"/>
            </a:endParaRPr>
          </a:p>
          <a:p>
            <a:pPr eaLnBrk="1" hangingPunct="1"/>
            <a:endParaRPr lang="en-US" altLang="zh-CN" sz="240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en-US" altLang="zh-CN" sz="240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>
                <a:latin typeface="宋体" pitchFamily="2" charset="-122"/>
              </a:rPr>
              <a:t>《</a:t>
            </a:r>
            <a:r>
              <a:rPr lang="zh-CN" altLang="en-US" sz="2200" smtClean="0">
                <a:latin typeface="宋体" pitchFamily="2" charset="-122"/>
              </a:rPr>
              <a:t>官场现形记</a:t>
            </a:r>
            <a:r>
              <a:rPr lang="en-US" altLang="zh-CN" sz="2200" smtClean="0">
                <a:latin typeface="宋体" pitchFamily="2" charset="-122"/>
              </a:rPr>
              <a:t>》</a:t>
            </a:r>
            <a:r>
              <a:rPr lang="zh-CN" altLang="en-US" sz="2200" smtClean="0">
                <a:latin typeface="宋体" pitchFamily="2" charset="-122"/>
              </a:rPr>
              <a:t>第十四回记，江山船上的龙珠道：“周老爷不要动气，我的话还没有说完，你听我说。只因去年八月里，江山县钱太爷在江头雇了我们的船，同了太太去上任。听说这钱太老爷在杭州等缺，等了二十几年，穷的了不得，连什么都当了，好容易才熬到去上任，他一共一个太太，两个少爷，九个小姐。大少爷已经三十多岁，还没有娶媳妇。从杭州动身的时候，一家门的行李，不上五担，箱子都很轻的。到了今年八月里，预先写信叫我们的船，上来接他回杭州。等到上船那一天，红衣箱一多就多了五十几只，别的还不算，上任的时候，太太戴的是镀金的簪子，等到走，连那小少爷的奶妈，一个个都是金耳坠子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>
                <a:latin typeface="宋体" pitchFamily="2" charset="-122"/>
              </a:rPr>
              <a:t>钱太老爷走的那一天，还有人送了他好几把万民伞。大家一齐说老爷是清官，不要钱的，所以人家才肯送他这些东西。我肚皮里好笑，老爷不要钱，这些箱子是那里来的呢？来是甚么样子，走是甚么样子，能够瞒得过我吗？</a:t>
            </a:r>
            <a:r>
              <a:rPr lang="zh-CN" altLang="en-US" sz="2200" b="1" smtClean="0">
                <a:latin typeface="宋体" pitchFamily="2" charset="-122"/>
              </a:rPr>
              <a:t>做官的人，得了钱，自己还要说是清官，同我们吃了这碗饭，一定要说清倌人，岂不是一样的吗？</a:t>
            </a:r>
            <a:r>
              <a:rPr lang="zh-CN" altLang="en-US" sz="2200" smtClean="0">
                <a:latin typeface="宋体" pitchFamily="2" charset="-122"/>
              </a:rPr>
              <a:t>周老爷，我是拿钱老爷做个比方，不是说你的。你老人家千万不要动气！”周老爷听了他的话，气的一句话也说不出来，倒反朝着他笑。歇了半天，才说得一句：“你比方的不错。”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养廉银实行前的康熙时，仅两淮盐课，每年就要孝敬江苏督抚司道各衙门规例银共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34,500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两；康熙五十六年，江西巡抚白潢罗列了该衙门规礼名目，数额共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74,400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两。雍正初年，山东巡抚报告该衙门每年“陋规”收入多达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11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万余两，而河南巡抚杨宗义一年所得各项陋例不下</a:t>
            </a:r>
            <a:r>
              <a:rPr lang="en-US" altLang="zh-CN" sz="2200" smtClean="0">
                <a:latin typeface="宋体" pitchFamily="2" charset="-122"/>
                <a:cs typeface="Times New Roman" pitchFamily="18" charset="0"/>
              </a:rPr>
              <a:t>20</a:t>
            </a:r>
            <a:r>
              <a:rPr lang="zh-CN" altLang="en-US" sz="2200" smtClean="0">
                <a:latin typeface="宋体" pitchFamily="2" charset="-122"/>
                <a:cs typeface="Times New Roman" pitchFamily="18" charset="0"/>
              </a:rPr>
              <a:t>万两，其后更多。</a:t>
            </a:r>
            <a:endParaRPr lang="zh-CN" altLang="ja-JP" sz="2200" smtClean="0">
              <a:latin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mtClean="0">
              <a:ea typeface="华文楷体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5654</Words>
  <Application>Microsoft Office PowerPoint</Application>
  <PresentationFormat>全屏显示(4:3)</PresentationFormat>
  <Paragraphs>164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平衡</vt:lpstr>
      <vt:lpstr>明清中国社会</vt:lpstr>
      <vt:lpstr>绅士的收入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士林生态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家庭与情感</vt:lpstr>
      <vt:lpstr>家族经营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家庭与情感</vt:lpstr>
      <vt:lpstr>家族经营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明清中国社会</dc:title>
  <dc:creator>lxx</dc:creator>
  <cp:lastModifiedBy>lxx</cp:lastModifiedBy>
  <cp:revision>30</cp:revision>
  <dcterms:created xsi:type="dcterms:W3CDTF">2017-02-20T14:25:32Z</dcterms:created>
  <dcterms:modified xsi:type="dcterms:W3CDTF">2022-03-01T03:23:24Z</dcterms:modified>
</cp:coreProperties>
</file>