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79" r:id="rId3"/>
    <p:sldId id="280" r:id="rId4"/>
    <p:sldId id="258" r:id="rId5"/>
    <p:sldId id="257" r:id="rId6"/>
    <p:sldId id="283" r:id="rId7"/>
    <p:sldId id="284" r:id="rId8"/>
    <p:sldId id="287" r:id="rId9"/>
    <p:sldId id="286" r:id="rId10"/>
    <p:sldId id="260" r:id="rId11"/>
    <p:sldId id="261" r:id="rId12"/>
    <p:sldId id="276" r:id="rId13"/>
    <p:sldId id="262" r:id="rId14"/>
    <p:sldId id="277" r:id="rId15"/>
    <p:sldId id="274" r:id="rId16"/>
    <p:sldId id="305"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40"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矩形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CN" altLang="en-US" smtClean="0"/>
              <a:t>单击此处编辑母版标题样式</a:t>
            </a:r>
            <a:endParaRPr lang="en-US"/>
          </a:p>
        </p:txBody>
      </p:sp>
      <p:sp>
        <p:nvSpPr>
          <p:cNvPr id="11" name="日期占位符 27"/>
          <p:cNvSpPr>
            <a:spLocks noGrp="1"/>
          </p:cNvSpPr>
          <p:nvPr>
            <p:ph type="dt" sz="half" idx="10"/>
          </p:nvPr>
        </p:nvSpPr>
        <p:spPr/>
        <p:txBody>
          <a:bodyPr/>
          <a:lstStyle>
            <a:lvl1pPr>
              <a:defRPr/>
            </a:lvl1pPr>
          </a:lstStyle>
          <a:p>
            <a:pPr>
              <a:defRPr/>
            </a:pPr>
            <a:fld id="{8B8273E9-58BF-485E-88A3-828F93C21BD2}" type="datetimeFigureOut">
              <a:rPr lang="zh-CN" altLang="en-US"/>
              <a:pPr>
                <a:defRPr/>
              </a:pPr>
              <a:t>22-5-2</a:t>
            </a:fld>
            <a:endParaRPr lang="zh-CN" altLang="en-US"/>
          </a:p>
        </p:txBody>
      </p:sp>
      <p:sp>
        <p:nvSpPr>
          <p:cNvPr id="12" name="页脚占位符 16"/>
          <p:cNvSpPr>
            <a:spLocks noGrp="1"/>
          </p:cNvSpPr>
          <p:nvPr>
            <p:ph type="ftr" sz="quarter" idx="11"/>
          </p:nvPr>
        </p:nvSpPr>
        <p:spPr/>
        <p:txBody>
          <a:bodyPr/>
          <a:lstStyle>
            <a:lvl1pPr>
              <a:defRPr/>
            </a:lvl1pPr>
          </a:lstStyle>
          <a:p>
            <a:pPr>
              <a:defRPr/>
            </a:pPr>
            <a:endParaRPr lang="zh-CN" altLang="en-US"/>
          </a:p>
        </p:txBody>
      </p:sp>
      <p:sp>
        <p:nvSpPr>
          <p:cNvPr id="13" name="灯片编号占位符 28"/>
          <p:cNvSpPr>
            <a:spLocks noGrp="1"/>
          </p:cNvSpPr>
          <p:nvPr>
            <p:ph type="sldNum" sz="quarter" idx="12"/>
          </p:nvPr>
        </p:nvSpPr>
        <p:spPr/>
        <p:txBody>
          <a:bodyPr/>
          <a:lstStyle>
            <a:lvl1pPr>
              <a:defRPr sz="1400">
                <a:solidFill>
                  <a:srgbClr val="FFFFFF"/>
                </a:solidFill>
              </a:defRPr>
            </a:lvl1pPr>
          </a:lstStyle>
          <a:p>
            <a:pPr>
              <a:defRPr/>
            </a:pPr>
            <a:fld id="{2A119BAC-6814-4337-BCF3-88E250C9291B}"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C0B6BC76-AA4F-43B0-A767-C2AD62C84964}" type="datetimeFigureOut">
              <a:rPr lang="zh-CN" altLang="en-US"/>
              <a:pPr>
                <a:defRPr/>
              </a:pPr>
              <a:t>22-5-2</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A6651BD6-A392-46F9-BA67-FC4BB778170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6B500F1D-EC9F-4927-BADC-4D51356F61A3}" type="datetimeFigureOut">
              <a:rPr lang="zh-CN" altLang="en-US"/>
              <a:pPr>
                <a:defRPr/>
              </a:pPr>
              <a:t>22-5-2</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03ADAFBC-8ECB-4117-841E-7A8C53E28CA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914400" y="1447800"/>
            <a:ext cx="7772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6F49BD5F-804C-43E8-A8CD-CECEDDDE7D66}" type="datetimeFigureOut">
              <a:rPr lang="zh-CN" altLang="en-US"/>
              <a:pPr>
                <a:defRPr/>
              </a:pPr>
              <a:t>22-5-2</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4C0513A-46DC-4771-B8D1-F8AF48A90EB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9" name="日期占位符 3"/>
          <p:cNvSpPr>
            <a:spLocks noGrp="1"/>
          </p:cNvSpPr>
          <p:nvPr>
            <p:ph type="dt" sz="half" idx="10"/>
          </p:nvPr>
        </p:nvSpPr>
        <p:spPr/>
        <p:txBody>
          <a:bodyPr/>
          <a:lstStyle>
            <a:lvl1pPr>
              <a:defRPr/>
            </a:lvl1pPr>
          </a:lstStyle>
          <a:p>
            <a:pPr>
              <a:defRPr/>
            </a:pPr>
            <a:fld id="{2D334A46-F91A-420B-BA4D-214DEBD87EEE}" type="datetimeFigureOut">
              <a:rPr lang="zh-CN" altLang="en-US"/>
              <a:pPr>
                <a:defRPr/>
              </a:pPr>
              <a:t>22-5-2</a:t>
            </a:fld>
            <a:endParaRPr lang="zh-CN" altLang="en-US"/>
          </a:p>
        </p:txBody>
      </p:sp>
      <p:sp>
        <p:nvSpPr>
          <p:cNvPr id="10" name="页脚占位符 4"/>
          <p:cNvSpPr>
            <a:spLocks noGrp="1"/>
          </p:cNvSpPr>
          <p:nvPr>
            <p:ph type="ftr" sz="quarter" idx="11"/>
          </p:nvPr>
        </p:nvSpPr>
        <p:spPr>
          <a:xfrm>
            <a:off x="800100" y="6172200"/>
            <a:ext cx="4000500" cy="457200"/>
          </a:xfrm>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a:xfrm>
            <a:off x="146050" y="6208713"/>
            <a:ext cx="457200" cy="457200"/>
          </a:xfrm>
        </p:spPr>
        <p:txBody>
          <a:bodyPr/>
          <a:lstStyle>
            <a:lvl1pPr>
              <a:defRPr/>
            </a:lvl1pPr>
          </a:lstStyle>
          <a:p>
            <a:pPr>
              <a:defRPr/>
            </a:pPr>
            <a:fld id="{395926D6-7EFC-45DB-9A3C-CD21635C170A}"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253C04CC-836A-4D06-A7E8-DA37244BB46F}" type="datetimeFigureOut">
              <a:rPr lang="zh-CN" altLang="en-US"/>
              <a:pPr>
                <a:defRPr/>
              </a:pPr>
              <a:t>22-5-2</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3BDCCF26-529D-4138-AC41-DEB2E351423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half" idx="2"/>
          </p:nvPr>
        </p:nvSpPr>
        <p:spPr>
          <a:xfrm>
            <a:off x="9144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fld id="{4CF86FB8-D8FF-43E6-8CE8-86AD310157B2}" type="datetimeFigureOut">
              <a:rPr lang="zh-CN" altLang="en-US"/>
              <a:pPr>
                <a:defRPr/>
              </a:pPr>
              <a:t>22-5-2</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B7320324-48C6-4F90-995B-D177E188198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96011128-78E5-4ACB-A50F-C2A54E166090}" type="datetimeFigureOut">
              <a:rPr lang="zh-CN" altLang="en-US"/>
              <a:pPr>
                <a:defRPr/>
              </a:pPr>
              <a:t>22-5-2</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22"/>
          <p:cNvSpPr>
            <a:spLocks noGrp="1"/>
          </p:cNvSpPr>
          <p:nvPr>
            <p:ph type="sldNum" sz="quarter" idx="12"/>
          </p:nvPr>
        </p:nvSpPr>
        <p:spPr/>
        <p:txBody>
          <a:bodyPr/>
          <a:lstStyle>
            <a:lvl1pPr>
              <a:defRPr/>
            </a:lvl1pPr>
          </a:lstStyle>
          <a:p>
            <a:pPr>
              <a:defRPr/>
            </a:pPr>
            <a:fld id="{2F44EA52-7689-43E6-94DB-2531DC17BB9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72F618FF-163F-474B-97B5-B7EC6C6F54C1}" type="datetimeFigureOut">
              <a:rPr lang="zh-CN" altLang="en-US"/>
              <a:pPr>
                <a:defRPr/>
              </a:pPr>
              <a:t>22-5-2</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C1A6F582-CA7D-4CFB-8D20-31A65774066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圆角矩形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1" name="内容占位符 10"/>
          <p:cNvSpPr>
            <a:spLocks noGrp="1"/>
          </p:cNvSpPr>
          <p:nvPr>
            <p:ph sz="quarter" idx="1"/>
          </p:nvPr>
        </p:nvSpPr>
        <p:spPr>
          <a:xfrm>
            <a:off x="2971800" y="1600200"/>
            <a:ext cx="5715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fld id="{0A2D5E16-E55F-4FEE-A02A-403A429D5362}" type="datetimeFigureOut">
              <a:rPr lang="zh-CN" altLang="en-US"/>
              <a:pPr>
                <a:defRPr/>
              </a:pPr>
              <a:t>22-5-2</a:t>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E95694C0-6451-4DC3-BF39-9F29319ADC5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pPr>
              <a:defRPr/>
            </a:pPr>
            <a:fld id="{3301ECA8-B9A9-4B0E-AE0A-B3A4DF16401C}" type="datetimeFigureOut">
              <a:rPr lang="zh-CN" altLang="en-US"/>
              <a:pPr>
                <a:defRPr/>
              </a:pPr>
              <a:t>22-5-2</a:t>
            </a:fld>
            <a:endParaRPr lang="zh-CN" altLang="en-US"/>
          </a:p>
        </p:txBody>
      </p:sp>
      <p:sp>
        <p:nvSpPr>
          <p:cNvPr id="9" name="页脚占位符 5"/>
          <p:cNvSpPr>
            <a:spLocks noGrp="1"/>
          </p:cNvSpPr>
          <p:nvPr>
            <p:ph type="ftr" sz="quarter" idx="11"/>
          </p:nvPr>
        </p:nvSpPr>
        <p:spPr>
          <a:xfrm>
            <a:off x="914400" y="6172200"/>
            <a:ext cx="3886200" cy="457200"/>
          </a:xfrm>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a:xfrm>
            <a:off x="146050" y="6208713"/>
            <a:ext cx="457200" cy="457200"/>
          </a:xfrm>
        </p:spPr>
        <p:txBody>
          <a:bodyPr/>
          <a:lstStyle>
            <a:lvl1pPr>
              <a:defRPr/>
            </a:lvl1pPr>
          </a:lstStyle>
          <a:p>
            <a:pPr>
              <a:defRPr/>
            </a:pPr>
            <a:fld id="{54B3FADB-D19E-463B-B3A8-1DB5EC7D6C6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标题占位符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smtClean="0"/>
              <a:t>单击此处编辑母版标题样式</a:t>
            </a:r>
            <a:endParaRPr lang="en-US" smtClean="0"/>
          </a:p>
        </p:txBody>
      </p:sp>
      <p:sp>
        <p:nvSpPr>
          <p:cNvPr id="1029" name="文本占位符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ea typeface="宋体" pitchFamily="2" charset="-122"/>
              </a:defRPr>
            </a:lvl1pPr>
          </a:lstStyle>
          <a:p>
            <a:pPr>
              <a:defRPr/>
            </a:pPr>
            <a:fld id="{3D54394A-465C-4D89-9958-37811B3FA98A}" type="datetimeFigureOut">
              <a:rPr lang="zh-CN" altLang="en-US"/>
              <a:pPr>
                <a:defRPr/>
              </a:pPr>
              <a:t>22-5-2</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ea typeface="宋体" pitchFamily="2" charset="-122"/>
              </a:defRPr>
            </a:lvl1pPr>
          </a:lstStyle>
          <a:p>
            <a:pPr>
              <a:defRPr/>
            </a:pPr>
            <a:endParaRPr lang="zh-CN" altLang="en-US"/>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AAFBD817-C959-49B6-8E71-54CCF0CB7C9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24" r:id="rId1"/>
    <p:sldLayoutId id="2147483917" r:id="rId2"/>
    <p:sldLayoutId id="2147483925" r:id="rId3"/>
    <p:sldLayoutId id="2147483918" r:id="rId4"/>
    <p:sldLayoutId id="2147483919" r:id="rId5"/>
    <p:sldLayoutId id="2147483920" r:id="rId6"/>
    <p:sldLayoutId id="2147483921" r:id="rId7"/>
    <p:sldLayoutId id="2147483926" r:id="rId8"/>
    <p:sldLayoutId id="2147483927" r:id="rId9"/>
    <p:sldLayoutId id="2147483922" r:id="rId10"/>
    <p:sldLayoutId id="2147483923"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ea typeface="幼圆" pitchFamily="49" charset="-122"/>
        </a:defRPr>
      </a:lvl2pPr>
      <a:lvl3pPr algn="l" rtl="0" eaLnBrk="0" fontAlgn="base" hangingPunct="0">
        <a:spcBef>
          <a:spcPct val="0"/>
        </a:spcBef>
        <a:spcAft>
          <a:spcPct val="0"/>
        </a:spcAft>
        <a:defRPr sz="4000">
          <a:solidFill>
            <a:schemeClr val="tx2"/>
          </a:solidFill>
          <a:latin typeface="Franklin Gothic Book" pitchFamily="34" charset="0"/>
          <a:ea typeface="幼圆" pitchFamily="49" charset="-122"/>
        </a:defRPr>
      </a:lvl3pPr>
      <a:lvl4pPr algn="l" rtl="0" eaLnBrk="0" fontAlgn="base" hangingPunct="0">
        <a:spcBef>
          <a:spcPct val="0"/>
        </a:spcBef>
        <a:spcAft>
          <a:spcPct val="0"/>
        </a:spcAft>
        <a:defRPr sz="4000">
          <a:solidFill>
            <a:schemeClr val="tx2"/>
          </a:solidFill>
          <a:latin typeface="Franklin Gothic Book" pitchFamily="34" charset="0"/>
          <a:ea typeface="幼圆" pitchFamily="49" charset="-122"/>
        </a:defRPr>
      </a:lvl4pPr>
      <a:lvl5pPr algn="l" rtl="0" eaLnBrk="0" fontAlgn="base" hangingPunct="0">
        <a:spcBef>
          <a:spcPct val="0"/>
        </a:spcBef>
        <a:spcAft>
          <a:spcPct val="0"/>
        </a:spcAft>
        <a:defRPr sz="4000">
          <a:solidFill>
            <a:schemeClr val="tx2"/>
          </a:solidFill>
          <a:latin typeface="Franklin Gothic Book" pitchFamily="34" charset="0"/>
          <a:ea typeface="幼圆" pitchFamily="49" charset="-122"/>
        </a:defRPr>
      </a:lvl5pPr>
      <a:lvl6pPr marL="457200" algn="l" rtl="0" fontAlgn="base">
        <a:spcBef>
          <a:spcPct val="0"/>
        </a:spcBef>
        <a:spcAft>
          <a:spcPct val="0"/>
        </a:spcAft>
        <a:defRPr sz="4000">
          <a:solidFill>
            <a:schemeClr val="tx2"/>
          </a:solidFill>
          <a:latin typeface="Franklin Gothic Book" pitchFamily="34" charset="0"/>
          <a:ea typeface="幼圆" pitchFamily="49" charset="-122"/>
        </a:defRPr>
      </a:lvl6pPr>
      <a:lvl7pPr marL="914400" algn="l" rtl="0" fontAlgn="base">
        <a:spcBef>
          <a:spcPct val="0"/>
        </a:spcBef>
        <a:spcAft>
          <a:spcPct val="0"/>
        </a:spcAft>
        <a:defRPr sz="4000">
          <a:solidFill>
            <a:schemeClr val="tx2"/>
          </a:solidFill>
          <a:latin typeface="Franklin Gothic Book" pitchFamily="34" charset="0"/>
          <a:ea typeface="幼圆" pitchFamily="49" charset="-122"/>
        </a:defRPr>
      </a:lvl7pPr>
      <a:lvl8pPr marL="1371600" algn="l" rtl="0" fontAlgn="base">
        <a:spcBef>
          <a:spcPct val="0"/>
        </a:spcBef>
        <a:spcAft>
          <a:spcPct val="0"/>
        </a:spcAft>
        <a:defRPr sz="4000">
          <a:solidFill>
            <a:schemeClr val="tx2"/>
          </a:solidFill>
          <a:latin typeface="Franklin Gothic Book" pitchFamily="34" charset="0"/>
          <a:ea typeface="幼圆" pitchFamily="49" charset="-122"/>
        </a:defRPr>
      </a:lvl8pPr>
      <a:lvl9pPr marL="1828800" algn="l" rtl="0" fontAlgn="base">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F6CEAD"/>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B58B80"/>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B58B80"/>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副标题 2"/>
          <p:cNvSpPr>
            <a:spLocks noGrp="1"/>
          </p:cNvSpPr>
          <p:nvPr>
            <p:ph type="subTitle" idx="1"/>
          </p:nvPr>
        </p:nvSpPr>
        <p:spPr/>
        <p:txBody>
          <a:bodyPr/>
          <a:lstStyle/>
          <a:p>
            <a:pPr eaLnBrk="1" hangingPunct="1"/>
            <a:endParaRPr lang="en-US" altLang="zh-CN" dirty="0" smtClean="0"/>
          </a:p>
          <a:p>
            <a:pPr eaLnBrk="1" hangingPunct="1"/>
            <a:endParaRPr lang="en-US" altLang="zh-CN" dirty="0" smtClean="0"/>
          </a:p>
          <a:p>
            <a:pPr eaLnBrk="1" hangingPunct="1"/>
            <a:r>
              <a:rPr lang="zh-CN" altLang="en-US" b="1" dirty="0" smtClean="0"/>
              <a:t>女性</a:t>
            </a:r>
            <a:r>
              <a:rPr lang="zh-CN" altLang="en-US" b="1" dirty="0" smtClean="0"/>
              <a:t>生活</a:t>
            </a:r>
          </a:p>
        </p:txBody>
      </p:sp>
      <p:sp>
        <p:nvSpPr>
          <p:cNvPr id="2" name="标题 1"/>
          <p:cNvSpPr>
            <a:spLocks noGrp="1"/>
          </p:cNvSpPr>
          <p:nvPr>
            <p:ph type="ctrTitle"/>
          </p:nvPr>
        </p:nvSpPr>
        <p:spPr>
          <a:xfrm>
            <a:off x="457200" y="1506538"/>
            <a:ext cx="8229600" cy="1470025"/>
          </a:xfrm>
        </p:spPr>
        <p:txBody>
          <a:bodyPr>
            <a:normAutofit/>
          </a:bodyPr>
          <a:lstStyle/>
          <a:p>
            <a:pPr eaLnBrk="1" fontAlgn="auto" hangingPunct="1">
              <a:spcAft>
                <a:spcPts val="0"/>
              </a:spcAft>
              <a:defRPr/>
            </a:pPr>
            <a:r>
              <a:rPr lang="zh-CN" altLang="en-US" b="1" smtClean="0">
                <a:solidFill>
                  <a:schemeClr val="tx2">
                    <a:satMod val="130000"/>
                  </a:schemeClr>
                </a:solidFill>
              </a:rPr>
              <a:t>明清中国社会</a:t>
            </a:r>
            <a:endParaRPr lang="zh-CN" altLang="en-US" b="1">
              <a:solidFill>
                <a:schemeClr val="tx2">
                  <a:satMod val="13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endParaRPr lang="zh-CN" altLang="en-US" sz="2400" dirty="0" smtClean="0">
              <a:latin typeface="Times New Roman" pitchFamily="18" charset="0"/>
              <a:ea typeface="楷体" pitchFamily="49" charset="-122"/>
              <a:cs typeface="Times New Roman" pitchFamily="18" charset="0"/>
            </a:endParaRPr>
          </a:p>
        </p:txBody>
      </p:sp>
      <p:sp>
        <p:nvSpPr>
          <p:cNvPr id="10243" name="内容占位符 2"/>
          <p:cNvSpPr>
            <a:spLocks noGrp="1"/>
          </p:cNvSpPr>
          <p:nvPr>
            <p:ph sz="quarter" idx="1"/>
          </p:nvPr>
        </p:nvSpPr>
        <p:spPr>
          <a:xfrm>
            <a:off x="971550" y="1700213"/>
            <a:ext cx="7129463" cy="5473700"/>
          </a:xfrm>
        </p:spPr>
        <p:txBody>
          <a:bodyPr/>
          <a:lstStyle/>
          <a:p>
            <a:pPr algn="ctr" eaLnBrk="1" hangingPunct="1"/>
            <a:r>
              <a:rPr lang="zh-CN" altLang="en-US" sz="2400" b="1" dirty="0" smtClean="0">
                <a:latin typeface="+mn-ea"/>
                <a:cs typeface="Times New Roman" pitchFamily="18" charset="0"/>
              </a:rPr>
              <a:t>从女性创作说开去</a:t>
            </a:r>
            <a:endParaRPr lang="en-US" altLang="zh-CN" sz="2400" b="1" dirty="0" smtClean="0">
              <a:latin typeface="+mn-ea"/>
              <a:cs typeface="Times New Roman" pitchFamily="18" charset="0"/>
            </a:endParaRPr>
          </a:p>
          <a:p>
            <a:pPr eaLnBrk="1" hangingPunct="1"/>
            <a:r>
              <a:rPr lang="zh-CN" altLang="en-US" sz="2400" b="1" u="sng" dirty="0" smtClean="0">
                <a:latin typeface="+mn-ea"/>
                <a:cs typeface="Times New Roman" pitchFamily="18" charset="0"/>
              </a:rPr>
              <a:t>女性的诗词创作</a:t>
            </a:r>
            <a:endParaRPr lang="en-US" altLang="zh-CN" sz="2400" b="1" u="sng" dirty="0" smtClean="0">
              <a:latin typeface="+mn-ea"/>
              <a:cs typeface="Times New Roman" pitchFamily="18" charset="0"/>
            </a:endParaRPr>
          </a:p>
          <a:p>
            <a:pPr eaLnBrk="1" hangingPunct="1"/>
            <a:r>
              <a:rPr lang="zh-CN" altLang="en-US" sz="2400" dirty="0" smtClean="0">
                <a:latin typeface="+mn-ea"/>
                <a:cs typeface="Times New Roman" pitchFamily="18" charset="0"/>
              </a:rPr>
              <a:t>近代</a:t>
            </a:r>
            <a:r>
              <a:rPr lang="zh-CN" altLang="en-US" sz="2400" dirty="0" smtClean="0">
                <a:latin typeface="+mn-ea"/>
                <a:cs typeface="Times New Roman" pitchFamily="18" charset="0"/>
              </a:rPr>
              <a:t>之前的女性作家：</a:t>
            </a:r>
            <a:r>
              <a:rPr lang="en-US" altLang="zh-CN" sz="2400" dirty="0" smtClean="0">
                <a:latin typeface="+mn-ea"/>
                <a:cs typeface="Times New Roman" pitchFamily="18" charset="0"/>
              </a:rPr>
              <a:t>4,000</a:t>
            </a:r>
            <a:r>
              <a:rPr lang="zh-CN" altLang="en-US" sz="2400" dirty="0" smtClean="0">
                <a:latin typeface="+mn-ea"/>
                <a:cs typeface="Times New Roman" pitchFamily="18" charset="0"/>
              </a:rPr>
              <a:t>人</a:t>
            </a:r>
            <a:endParaRPr lang="en-US" altLang="zh-CN" sz="2400" dirty="0" smtClean="0">
              <a:latin typeface="+mn-ea"/>
              <a:cs typeface="Times New Roman" pitchFamily="18" charset="0"/>
            </a:endParaRPr>
          </a:p>
          <a:p>
            <a:pPr eaLnBrk="1" hangingPunct="1"/>
            <a:r>
              <a:rPr lang="zh-CN" altLang="en-US" sz="2400" dirty="0" smtClean="0">
                <a:latin typeface="+mn-ea"/>
                <a:cs typeface="Times New Roman" pitchFamily="18" charset="0"/>
              </a:rPr>
              <a:t>明清时期：</a:t>
            </a:r>
            <a:r>
              <a:rPr lang="en-US" altLang="zh-CN" sz="2400" dirty="0" smtClean="0">
                <a:latin typeface="+mn-ea"/>
                <a:cs typeface="Times New Roman" pitchFamily="18" charset="0"/>
              </a:rPr>
              <a:t>3,750</a:t>
            </a:r>
            <a:r>
              <a:rPr lang="zh-CN" altLang="en-US" sz="2400" dirty="0" smtClean="0">
                <a:latin typeface="+mn-ea"/>
                <a:cs typeface="Times New Roman" pitchFamily="18" charset="0"/>
              </a:rPr>
              <a:t>余人，其中清代有</a:t>
            </a:r>
            <a:r>
              <a:rPr lang="en-US" altLang="zh-CN" sz="2400" dirty="0" smtClean="0">
                <a:latin typeface="+mn-ea"/>
                <a:cs typeface="Times New Roman" pitchFamily="18" charset="0"/>
              </a:rPr>
              <a:t>3,500</a:t>
            </a:r>
            <a:r>
              <a:rPr lang="zh-CN" altLang="en-US" sz="2400" dirty="0" smtClean="0">
                <a:latin typeface="+mn-ea"/>
                <a:cs typeface="Times New Roman" pitchFamily="18" charset="0"/>
              </a:rPr>
              <a:t>余人</a:t>
            </a:r>
            <a:endParaRPr lang="en-US" altLang="zh-CN" sz="2400" dirty="0" smtClean="0">
              <a:latin typeface="+mn-ea"/>
              <a:cs typeface="Times New Roman" pitchFamily="18" charset="0"/>
            </a:endParaRPr>
          </a:p>
          <a:p>
            <a:pPr eaLnBrk="1" hangingPunct="1"/>
            <a:r>
              <a:rPr lang="zh-CN" altLang="en-US" sz="2400" dirty="0" smtClean="0">
                <a:latin typeface="+mn-ea"/>
                <a:cs typeface="Times New Roman" pitchFamily="18" charset="0"/>
              </a:rPr>
              <a:t>江苏、浙江的女性作家约</a:t>
            </a:r>
            <a:r>
              <a:rPr lang="en-US" altLang="zh-CN" sz="2400" dirty="0" smtClean="0">
                <a:latin typeface="+mn-ea"/>
                <a:cs typeface="Times New Roman" pitchFamily="18" charset="0"/>
              </a:rPr>
              <a:t>3,000</a:t>
            </a:r>
            <a:r>
              <a:rPr lang="zh-CN" altLang="en-US" sz="2400" dirty="0" smtClean="0">
                <a:latin typeface="+mn-ea"/>
                <a:cs typeface="Times New Roman" pitchFamily="18" charset="0"/>
              </a:rPr>
              <a:t>人，作品约</a:t>
            </a:r>
            <a:r>
              <a:rPr lang="en-US" altLang="zh-CN" sz="2400" dirty="0" smtClean="0">
                <a:latin typeface="+mn-ea"/>
                <a:cs typeface="Times New Roman" pitchFamily="18" charset="0"/>
              </a:rPr>
              <a:t>4,000</a:t>
            </a:r>
            <a:r>
              <a:rPr lang="zh-CN" altLang="en-US" sz="2400" dirty="0" smtClean="0">
                <a:latin typeface="+mn-ea"/>
                <a:cs typeface="Times New Roman" pitchFamily="18" charset="0"/>
              </a:rPr>
              <a:t>种，占所有女性作家的</a:t>
            </a:r>
            <a:r>
              <a:rPr lang="en-US" altLang="zh-CN" sz="2400" dirty="0" smtClean="0">
                <a:latin typeface="+mn-ea"/>
                <a:cs typeface="Times New Roman" pitchFamily="18" charset="0"/>
              </a:rPr>
              <a:t>80%</a:t>
            </a:r>
            <a:r>
              <a:rPr lang="zh-CN" altLang="en-US" sz="2400" dirty="0" smtClean="0">
                <a:latin typeface="+mn-ea"/>
                <a:cs typeface="Times New Roman" pitchFamily="18" charset="0"/>
              </a:rPr>
              <a:t>。</a:t>
            </a:r>
            <a:endParaRPr lang="en-US" altLang="zh-CN" sz="2400" dirty="0" smtClean="0">
              <a:latin typeface="+mn-ea"/>
              <a:cs typeface="Times New Roman" pitchFamily="18" charset="0"/>
            </a:endParaRPr>
          </a:p>
          <a:p>
            <a:pPr eaLnBrk="1" hangingPunct="1"/>
            <a:r>
              <a:rPr lang="zh-CN" altLang="en-US" sz="2400" dirty="0" smtClean="0">
                <a:latin typeface="+mn-ea"/>
                <a:cs typeface="Times New Roman" pitchFamily="18" charset="0"/>
              </a:rPr>
              <a:t>陈文述（</a:t>
            </a:r>
            <a:r>
              <a:rPr lang="en-US" altLang="zh-CN" sz="2400" dirty="0" smtClean="0">
                <a:latin typeface="+mn-ea"/>
                <a:cs typeface="Times New Roman" pitchFamily="18" charset="0"/>
              </a:rPr>
              <a:t>1771-1843</a:t>
            </a:r>
            <a:r>
              <a:rPr lang="zh-CN" altLang="en-US" sz="2400" dirty="0" smtClean="0">
                <a:latin typeface="+mn-ea"/>
                <a:cs typeface="Times New Roman" pitchFamily="18" charset="0"/>
              </a:rPr>
              <a:t>）：“蛾眉都有千秋意，肯使遗编付劫尘。”</a:t>
            </a:r>
            <a:endParaRPr lang="en-US" altLang="zh-CN" sz="2400" dirty="0" smtClean="0">
              <a:latin typeface="+mn-ea"/>
              <a:cs typeface="Times New Roman" pitchFamily="18" charset="0"/>
            </a:endParaRPr>
          </a:p>
          <a:p>
            <a:pPr eaLnBrk="1" hangingPunct="1"/>
            <a:endParaRPr lang="en-US" altLang="zh-CN" sz="2400" dirty="0" smtClean="0">
              <a:latin typeface="Times New Roman" pitchFamily="18" charset="0"/>
              <a:ea typeface="楷体" pitchFamily="49" charset="-122"/>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11266" name="内容占位符 2"/>
          <p:cNvSpPr>
            <a:spLocks noGrp="1"/>
          </p:cNvSpPr>
          <p:nvPr>
            <p:ph sz="quarter" idx="1"/>
          </p:nvPr>
        </p:nvSpPr>
        <p:spPr/>
        <p:txBody>
          <a:bodyPr/>
          <a:lstStyle/>
          <a:p>
            <a:pPr eaLnBrk="1" latinLnBrk="1" hangingPunct="1"/>
            <a:r>
              <a:rPr lang="zh-CN" altLang="en-US" sz="2400" b="1" u="sng" dirty="0" smtClean="0">
                <a:latin typeface="+mn-ea"/>
                <a:cs typeface="Times New Roman" pitchFamily="18" charset="0"/>
              </a:rPr>
              <a:t>女性的杂剧创作</a:t>
            </a:r>
            <a:endParaRPr lang="en-US" altLang="zh-CN" sz="2400" b="1" u="sng" dirty="0" smtClean="0">
              <a:latin typeface="+mn-ea"/>
              <a:cs typeface="Times New Roman" pitchFamily="18" charset="0"/>
            </a:endParaRPr>
          </a:p>
          <a:p>
            <a:pPr eaLnBrk="1" latinLnBrk="1" hangingPunct="1"/>
            <a:r>
              <a:rPr lang="zh-CN" altLang="en-US" sz="2400" dirty="0" smtClean="0">
                <a:latin typeface="+mn-ea"/>
                <a:cs typeface="Times New Roman" pitchFamily="18" charset="0"/>
              </a:rPr>
              <a:t>王筠（西安）：</a:t>
            </a:r>
            <a:r>
              <a:rPr lang="en-US" altLang="zh-CN" sz="2400" dirty="0" smtClean="0">
                <a:latin typeface="+mn-ea"/>
                <a:cs typeface="Times New Roman" pitchFamily="18" charset="0"/>
              </a:rPr>
              <a:t>《</a:t>
            </a:r>
            <a:r>
              <a:rPr lang="zh-CN" altLang="en-US" sz="2400" dirty="0" smtClean="0">
                <a:latin typeface="+mn-ea"/>
                <a:cs typeface="Times New Roman" pitchFamily="18" charset="0"/>
              </a:rPr>
              <a:t>繁华梦</a:t>
            </a:r>
            <a:r>
              <a:rPr lang="en-US" altLang="zh-CN" sz="2400" dirty="0" smtClean="0">
                <a:latin typeface="+mn-ea"/>
                <a:cs typeface="Times New Roman" pitchFamily="18" charset="0"/>
              </a:rPr>
              <a:t>》</a:t>
            </a:r>
          </a:p>
          <a:p>
            <a:pPr eaLnBrk="1" latinLnBrk="1" hangingPunct="1"/>
            <a:r>
              <a:rPr lang="zh-CN" altLang="en-US" sz="2400" dirty="0" smtClean="0">
                <a:latin typeface="+mn-ea"/>
                <a:cs typeface="Times New Roman" pitchFamily="18" charset="0"/>
              </a:rPr>
              <a:t>何佩珠（安徽）：</a:t>
            </a:r>
            <a:r>
              <a:rPr lang="en-US" altLang="zh-CN" sz="2400" dirty="0" smtClean="0">
                <a:latin typeface="+mn-ea"/>
                <a:cs typeface="Times New Roman" pitchFamily="18" charset="0"/>
              </a:rPr>
              <a:t>《</a:t>
            </a:r>
            <a:r>
              <a:rPr lang="zh-CN" altLang="en-US" sz="2400" dirty="0" smtClean="0">
                <a:latin typeface="+mn-ea"/>
                <a:cs typeface="Times New Roman" pitchFamily="18" charset="0"/>
              </a:rPr>
              <a:t>梨花梦</a:t>
            </a:r>
            <a:r>
              <a:rPr lang="en-US" altLang="zh-CN" sz="2400" dirty="0" smtClean="0">
                <a:latin typeface="+mn-ea"/>
                <a:cs typeface="Times New Roman" pitchFamily="18" charset="0"/>
              </a:rPr>
              <a:t>》</a:t>
            </a:r>
          </a:p>
          <a:p>
            <a:pPr eaLnBrk="1" latinLnBrk="1" hangingPunct="1"/>
            <a:r>
              <a:rPr lang="en-US" altLang="zh-CN" sz="2400" dirty="0" smtClean="0">
                <a:latin typeface="+mn-ea"/>
                <a:cs typeface="Times New Roman" pitchFamily="18" charset="0"/>
              </a:rPr>
              <a:t>——</a:t>
            </a:r>
            <a:r>
              <a:rPr lang="zh-CN" altLang="en-US" sz="2400" dirty="0" smtClean="0">
                <a:latin typeface="+mn-ea"/>
                <a:cs typeface="Times New Roman" pitchFamily="18" charset="0"/>
              </a:rPr>
              <a:t>杜兰仙：</a:t>
            </a:r>
            <a:r>
              <a:rPr lang="en-US" altLang="zh-CN" sz="2400" dirty="0" smtClean="0">
                <a:latin typeface="+mn-ea"/>
                <a:cs typeface="Times New Roman" pitchFamily="18" charset="0"/>
              </a:rPr>
              <a:t>“</a:t>
            </a:r>
            <a:r>
              <a:rPr lang="zh-CN" altLang="zh-CN" sz="2400" dirty="0" smtClean="0">
                <a:latin typeface="+mn-ea"/>
                <a:cs typeface="Times New Roman" pitchFamily="18" charset="0"/>
              </a:rPr>
              <a:t>想我杜兰仙纵有经天纬地之才，那有吐气扬眉之日？</a:t>
            </a:r>
            <a:r>
              <a:rPr lang="en-US" altLang="zh-CN" sz="2400" dirty="0" smtClean="0">
                <a:latin typeface="+mn-ea"/>
                <a:cs typeface="Times New Roman" pitchFamily="18" charset="0"/>
              </a:rPr>
              <a:t>”</a:t>
            </a:r>
          </a:p>
          <a:p>
            <a:pPr eaLnBrk="1" latinLnBrk="1" hangingPunct="1"/>
            <a:r>
              <a:rPr lang="zh-CN" altLang="en-US" sz="2400" dirty="0" smtClean="0">
                <a:latin typeface="+mn-ea"/>
                <a:cs typeface="Times New Roman" pitchFamily="18" charset="0"/>
              </a:rPr>
              <a:t>吴藻（</a:t>
            </a:r>
            <a:r>
              <a:rPr lang="en-US" altLang="zh-CN" sz="2400" dirty="0" smtClean="0">
                <a:latin typeface="+mn-ea"/>
                <a:cs typeface="Times New Roman" pitchFamily="18" charset="0"/>
              </a:rPr>
              <a:t>1799-1862 </a:t>
            </a:r>
            <a:r>
              <a:rPr lang="zh-CN" altLang="en-US" sz="2400" dirty="0" smtClean="0">
                <a:latin typeface="+mn-ea"/>
                <a:cs typeface="Times New Roman" pitchFamily="18" charset="0"/>
              </a:rPr>
              <a:t>杭州）：</a:t>
            </a:r>
            <a:r>
              <a:rPr lang="en-US" altLang="zh-CN" sz="2400" dirty="0" smtClean="0">
                <a:latin typeface="+mn-ea"/>
                <a:cs typeface="Times New Roman" pitchFamily="18" charset="0"/>
              </a:rPr>
              <a:t>《</a:t>
            </a:r>
            <a:r>
              <a:rPr lang="zh-CN" altLang="en-US" sz="2400" dirty="0" smtClean="0">
                <a:latin typeface="+mn-ea"/>
                <a:cs typeface="Times New Roman" pitchFamily="18" charset="0"/>
              </a:rPr>
              <a:t>乔影</a:t>
            </a:r>
            <a:r>
              <a:rPr lang="en-US" altLang="zh-CN" sz="2400" dirty="0" smtClean="0">
                <a:latin typeface="+mn-ea"/>
                <a:cs typeface="Times New Roman" pitchFamily="18" charset="0"/>
              </a:rPr>
              <a:t>》</a:t>
            </a:r>
          </a:p>
          <a:p>
            <a:pPr eaLnBrk="1" hangingPunct="1"/>
            <a:r>
              <a:rPr lang="en-US" altLang="zh-CN" sz="2400" dirty="0" smtClean="0">
                <a:latin typeface="+mn-ea"/>
                <a:cs typeface="Times New Roman" pitchFamily="18" charset="0"/>
              </a:rPr>
              <a:t>——</a:t>
            </a:r>
            <a:r>
              <a:rPr lang="zh-CN" altLang="zh-CN" sz="2400" dirty="0" smtClean="0">
                <a:latin typeface="+mn-ea"/>
                <a:cs typeface="Times New Roman" pitchFamily="18" charset="0"/>
              </a:rPr>
              <a:t>在吴藻的诗、词、曲作品中，提到很多和她交往过的人物，其中有史料可考证的人物就有</a:t>
            </a:r>
            <a:r>
              <a:rPr lang="en-US" altLang="zh-CN" sz="2400" dirty="0" smtClean="0">
                <a:latin typeface="+mn-ea"/>
                <a:cs typeface="Times New Roman" pitchFamily="18" charset="0"/>
              </a:rPr>
              <a:t>73</a:t>
            </a:r>
            <a:r>
              <a:rPr lang="zh-CN" altLang="zh-CN" sz="2400" dirty="0" smtClean="0">
                <a:latin typeface="+mn-ea"/>
                <a:cs typeface="Times New Roman" pitchFamily="18" charset="0"/>
              </a:rPr>
              <a:t>位</a:t>
            </a:r>
            <a:r>
              <a:rPr lang="zh-CN" altLang="en-US" sz="2400" dirty="0" smtClean="0">
                <a:latin typeface="+mn-ea"/>
                <a:cs typeface="Times New Roman" pitchFamily="18" charset="0"/>
              </a:rPr>
              <a:t>。</a:t>
            </a:r>
            <a:endParaRPr lang="en-US" altLang="zh-CN" sz="2400" dirty="0" smtClean="0">
              <a:latin typeface="+mn-ea"/>
              <a:cs typeface="Times New Roman" pitchFamily="18" charset="0"/>
            </a:endParaRPr>
          </a:p>
          <a:p>
            <a:pPr eaLnBrk="1" hangingPunct="1"/>
            <a:endParaRPr lang="zh-CN" altLang="en-US" sz="2400" dirty="0" smtClean="0">
              <a:latin typeface="Times New Roman" pitchFamily="18" charset="0"/>
              <a:ea typeface="楷体" pitchFamily="49" charset="-122"/>
              <a:cs typeface="Times New Roman" pitchFamily="18" charset="0"/>
            </a:endParaRPr>
          </a:p>
          <a:p>
            <a:pPr eaLnBrk="1" latinLnBrk="1" hangingPunct="1"/>
            <a:endParaRPr lang="en-US" altLang="zh-CN" sz="2400" dirty="0" smtClean="0">
              <a:latin typeface="Times New Roman" pitchFamily="18" charset="0"/>
              <a:ea typeface="楷体" pitchFamily="49" charset="-122"/>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r>
              <a:rPr lang="zh-CN" altLang="en-US" sz="2400" b="1" u="sng" dirty="0" smtClean="0">
                <a:latin typeface="+mn-ea"/>
                <a:cs typeface="Times New Roman" pitchFamily="18" charset="0"/>
              </a:rPr>
              <a:t>女性的弹词创作</a:t>
            </a:r>
            <a:endParaRPr lang="en-US" altLang="zh-CN" sz="2400" b="1" u="sng" dirty="0" smtClean="0">
              <a:latin typeface="+mn-ea"/>
              <a:cs typeface="Times New Roman" pitchFamily="18" charset="0"/>
            </a:endParaRPr>
          </a:p>
          <a:p>
            <a:pPr eaLnBrk="1" hangingPunct="1"/>
            <a:r>
              <a:rPr lang="zh-CN" altLang="en-US" sz="2400" dirty="0" smtClean="0">
                <a:latin typeface="+mn-ea"/>
                <a:cs typeface="Times New Roman" pitchFamily="18" charset="0"/>
              </a:rPr>
              <a:t>陈端生（</a:t>
            </a:r>
            <a:r>
              <a:rPr lang="en-US" altLang="zh-CN" sz="2400" dirty="0" smtClean="0">
                <a:latin typeface="+mn-ea"/>
                <a:cs typeface="Times New Roman" pitchFamily="18" charset="0"/>
              </a:rPr>
              <a:t>1751-1796</a:t>
            </a:r>
            <a:r>
              <a:rPr lang="zh-CN" altLang="en-US" sz="2400" dirty="0" smtClean="0">
                <a:latin typeface="+mn-ea"/>
                <a:cs typeface="Times New Roman" pitchFamily="18" charset="0"/>
              </a:rPr>
              <a:t>）：</a:t>
            </a:r>
            <a:r>
              <a:rPr lang="en-US" altLang="zh-CN" sz="2400" dirty="0" smtClean="0">
                <a:latin typeface="+mn-ea"/>
                <a:cs typeface="Times New Roman" pitchFamily="18" charset="0"/>
              </a:rPr>
              <a:t>《</a:t>
            </a:r>
            <a:r>
              <a:rPr lang="zh-CN" altLang="en-US" sz="2400" dirty="0" smtClean="0">
                <a:latin typeface="+mn-ea"/>
                <a:cs typeface="Times New Roman" pitchFamily="18" charset="0"/>
              </a:rPr>
              <a:t>再生缘</a:t>
            </a:r>
            <a:r>
              <a:rPr lang="en-US" altLang="zh-CN" sz="2400" dirty="0" smtClean="0">
                <a:latin typeface="+mn-ea"/>
                <a:cs typeface="Times New Roman" pitchFamily="18" charset="0"/>
              </a:rPr>
              <a:t>》</a:t>
            </a:r>
            <a:r>
              <a:rPr lang="zh-CN" altLang="en-US" sz="2400" dirty="0" smtClean="0">
                <a:latin typeface="+mn-ea"/>
                <a:cs typeface="Times New Roman" pitchFamily="18" charset="0"/>
              </a:rPr>
              <a:t>（前十七卷）</a:t>
            </a:r>
            <a:endParaRPr lang="en-US" altLang="zh-CN" sz="2400" dirty="0" smtClean="0">
              <a:latin typeface="+mn-ea"/>
              <a:cs typeface="Times New Roman" pitchFamily="18" charset="0"/>
            </a:endParaRPr>
          </a:p>
          <a:p>
            <a:pPr eaLnBrk="1" hangingPunct="1"/>
            <a:r>
              <a:rPr lang="zh-CN" altLang="en-US" sz="2400" dirty="0" smtClean="0">
                <a:latin typeface="+mn-ea"/>
                <a:cs typeface="Times New Roman" pitchFamily="18" charset="0"/>
              </a:rPr>
              <a:t>陈庆生（早亡）</a:t>
            </a:r>
            <a:endParaRPr lang="en-US" altLang="zh-CN" sz="2400" dirty="0" smtClean="0">
              <a:latin typeface="+mn-ea"/>
              <a:cs typeface="Times New Roman" pitchFamily="18" charset="0"/>
            </a:endParaRPr>
          </a:p>
          <a:p>
            <a:pPr eaLnBrk="1" hangingPunct="1"/>
            <a:r>
              <a:rPr lang="zh-CN" altLang="en-US" sz="2400" dirty="0" smtClean="0">
                <a:latin typeface="+mn-ea"/>
                <a:cs typeface="Times New Roman" pitchFamily="18" charset="0"/>
              </a:rPr>
              <a:t>陈长生：“随园女弟子”之一，嫁入“一门风雅”的吴江叶家（叶绍袁、沈宜修之后）</a:t>
            </a:r>
            <a:endParaRPr lang="en-US" altLang="zh-CN" sz="2400" dirty="0" smtClean="0">
              <a:latin typeface="+mn-ea"/>
              <a:cs typeface="Times New Roman" pitchFamily="18" charset="0"/>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endParaRPr lang="zh-CN" altLang="en-US" sz="2400" smtClean="0">
              <a:latin typeface="Times New Roman" pitchFamily="18" charset="0"/>
              <a:ea typeface="楷体" pitchFamily="49" charset="-122"/>
              <a:cs typeface="Times New Roman" pitchFamily="18" charset="0"/>
            </a:endParaRPr>
          </a:p>
        </p:txBody>
      </p:sp>
      <p:sp>
        <p:nvSpPr>
          <p:cNvPr id="9219" name="内容占位符 2"/>
          <p:cNvSpPr>
            <a:spLocks noGrp="1"/>
          </p:cNvSpPr>
          <p:nvPr>
            <p:ph sz="quarter" idx="1"/>
          </p:nvPr>
        </p:nvSpPr>
        <p:spPr/>
        <p:txBody>
          <a:bodyPr>
            <a:normAutofit/>
          </a:bodyPr>
          <a:lstStyle/>
          <a:p>
            <a:pPr eaLnBrk="1" hangingPunct="1">
              <a:defRPr/>
            </a:pPr>
            <a:r>
              <a:rPr lang="zh-CN" altLang="en-US" sz="2400" dirty="0" smtClean="0">
                <a:latin typeface="+mn-ea"/>
                <a:cs typeface="Times New Roman" pitchFamily="18" charset="0"/>
              </a:rPr>
              <a:t>陈端生</a:t>
            </a:r>
            <a:r>
              <a:rPr lang="en-US" altLang="zh-CN" sz="2400" dirty="0" smtClean="0">
                <a:latin typeface="+mn-ea"/>
                <a:cs typeface="Times New Roman" pitchFamily="18" charset="0"/>
              </a:rPr>
              <a:t>《</a:t>
            </a:r>
            <a:r>
              <a:rPr lang="zh-CN" altLang="en-US" sz="2400" dirty="0" smtClean="0">
                <a:latin typeface="+mn-ea"/>
                <a:cs typeface="Times New Roman" pitchFamily="18" charset="0"/>
              </a:rPr>
              <a:t>再生缘</a:t>
            </a:r>
            <a:r>
              <a:rPr lang="en-US" altLang="zh-CN" sz="2400" dirty="0" smtClean="0">
                <a:latin typeface="+mn-ea"/>
                <a:cs typeface="Times New Roman" pitchFamily="18" charset="0"/>
              </a:rPr>
              <a:t>》</a:t>
            </a:r>
            <a:r>
              <a:rPr lang="zh-CN" altLang="en-US" sz="2400" dirty="0" smtClean="0">
                <a:latin typeface="+mn-ea"/>
                <a:cs typeface="Times New Roman" pitchFamily="18" charset="0"/>
              </a:rPr>
              <a:t>：</a:t>
            </a:r>
            <a:endParaRPr lang="en-US" altLang="zh-CN" sz="2400" dirty="0" smtClean="0">
              <a:latin typeface="+mn-ea"/>
              <a:cs typeface="Times New Roman" pitchFamily="18" charset="0"/>
            </a:endParaRPr>
          </a:p>
          <a:p>
            <a:pPr algn="ctr" eaLnBrk="1" hangingPunct="1">
              <a:buNone/>
              <a:defRPr/>
            </a:pPr>
            <a:r>
              <a:rPr lang="zh-CN" altLang="zh-CN" sz="2400" dirty="0" smtClean="0">
                <a:latin typeface="+mn-ea"/>
                <a:cs typeface="Times New Roman" pitchFamily="18" charset="0"/>
              </a:rPr>
              <a:t>闺</a:t>
            </a:r>
            <a:r>
              <a:rPr lang="zh-CN" altLang="zh-CN" sz="2400" dirty="0" smtClean="0">
                <a:latin typeface="+mn-ea"/>
                <a:cs typeface="Times New Roman" pitchFamily="18" charset="0"/>
              </a:rPr>
              <a:t>帷无事小窗前，秋夜初寒转未眠</a:t>
            </a:r>
            <a:r>
              <a:rPr lang="zh-CN" altLang="zh-CN" sz="2400" dirty="0" smtClean="0">
                <a:latin typeface="+mn-ea"/>
                <a:cs typeface="Times New Roman" pitchFamily="18" charset="0"/>
              </a:rPr>
              <a:t>。</a:t>
            </a:r>
            <a:endParaRPr lang="en-US" altLang="zh-CN" sz="2400" dirty="0" smtClean="0">
              <a:latin typeface="+mn-ea"/>
              <a:cs typeface="Times New Roman" pitchFamily="18" charset="0"/>
            </a:endParaRPr>
          </a:p>
          <a:p>
            <a:pPr algn="ctr" eaLnBrk="1" hangingPunct="1">
              <a:buNone/>
              <a:defRPr/>
            </a:pPr>
            <a:r>
              <a:rPr lang="zh-CN" altLang="zh-CN" sz="2400" dirty="0" smtClean="0">
                <a:latin typeface="+mn-ea"/>
                <a:cs typeface="Times New Roman" pitchFamily="18" charset="0"/>
              </a:rPr>
              <a:t>灯影</a:t>
            </a:r>
            <a:r>
              <a:rPr lang="zh-CN" altLang="zh-CN" sz="2400" dirty="0" smtClean="0">
                <a:latin typeface="+mn-ea"/>
                <a:cs typeface="Times New Roman" pitchFamily="18" charset="0"/>
              </a:rPr>
              <a:t>斜摇书案侧，雨声频滴曲栏边</a:t>
            </a:r>
            <a:r>
              <a:rPr lang="zh-CN" altLang="zh-CN" sz="2400" dirty="0" smtClean="0">
                <a:latin typeface="+mn-ea"/>
                <a:cs typeface="Times New Roman" pitchFamily="18" charset="0"/>
              </a:rPr>
              <a:t>。</a:t>
            </a:r>
            <a:endParaRPr lang="en-US" altLang="zh-CN" sz="2400" dirty="0" smtClean="0">
              <a:latin typeface="+mn-ea"/>
              <a:cs typeface="Times New Roman" pitchFamily="18" charset="0"/>
            </a:endParaRPr>
          </a:p>
          <a:p>
            <a:pPr algn="ctr" eaLnBrk="1" hangingPunct="1">
              <a:buNone/>
              <a:defRPr/>
            </a:pPr>
            <a:r>
              <a:rPr lang="zh-CN" altLang="zh-CN" sz="2400" dirty="0" smtClean="0">
                <a:latin typeface="+mn-ea"/>
                <a:cs typeface="Times New Roman" pitchFamily="18" charset="0"/>
              </a:rPr>
              <a:t>闲</a:t>
            </a:r>
            <a:r>
              <a:rPr lang="zh-CN" altLang="zh-CN" sz="2400" dirty="0" smtClean="0">
                <a:latin typeface="+mn-ea"/>
                <a:cs typeface="Times New Roman" pitchFamily="18" charset="0"/>
              </a:rPr>
              <a:t>拈新思难成句，略捡微词可作篇</a:t>
            </a:r>
            <a:r>
              <a:rPr lang="zh-CN" altLang="en-US" sz="2400" dirty="0" smtClean="0">
                <a:latin typeface="+mn-ea"/>
                <a:cs typeface="Times New Roman" pitchFamily="18" charset="0"/>
              </a:rPr>
              <a:t>。</a:t>
            </a:r>
            <a:endParaRPr lang="en-US" altLang="zh-CN" sz="2400" dirty="0" smtClean="0">
              <a:latin typeface="+mn-ea"/>
              <a:cs typeface="Times New Roman" pitchFamily="18" charset="0"/>
            </a:endParaRPr>
          </a:p>
          <a:p>
            <a:pPr algn="ctr" eaLnBrk="1" hangingPunct="1">
              <a:buNone/>
              <a:defRPr/>
            </a:pPr>
            <a:r>
              <a:rPr lang="zh-CN" altLang="zh-CN" sz="2400" dirty="0" smtClean="0">
                <a:latin typeface="+mn-ea"/>
                <a:cs typeface="Times New Roman" pitchFamily="18" charset="0"/>
              </a:rPr>
              <a:t>今夜</a:t>
            </a:r>
            <a:r>
              <a:rPr lang="zh-CN" altLang="zh-CN" sz="2400" dirty="0" smtClean="0">
                <a:latin typeface="+mn-ea"/>
                <a:cs typeface="Times New Roman" pitchFamily="18" charset="0"/>
              </a:rPr>
              <a:t>安闲权自适，聊将彩笔写良缘</a:t>
            </a:r>
            <a:r>
              <a:rPr lang="zh-CN" altLang="zh-CN" sz="2400" dirty="0" smtClean="0">
                <a:latin typeface="+mn-ea"/>
                <a:cs typeface="Times New Roman" pitchFamily="18" charset="0"/>
              </a:rPr>
              <a:t>。</a:t>
            </a:r>
            <a:endParaRPr lang="en-US" altLang="zh-CN" sz="2400" dirty="0" smtClean="0">
              <a:latin typeface="+mn-ea"/>
              <a:cs typeface="Times New Roman" pitchFamily="18" charset="0"/>
            </a:endParaRPr>
          </a:p>
          <a:p>
            <a:pPr eaLnBrk="1" latinLnBrk="1" hangingPunct="1">
              <a:defRPr/>
            </a:pPr>
            <a:r>
              <a:rPr lang="zh-CN" altLang="en-US" sz="2400" dirty="0" smtClean="0">
                <a:latin typeface="+mn-ea"/>
                <a:cs typeface="Times New Roman" pitchFamily="18" charset="0"/>
              </a:rPr>
              <a:t>“南缘北梦”</a:t>
            </a:r>
            <a:endParaRPr lang="en-US" altLang="zh-CN" sz="2400" dirty="0" smtClean="0">
              <a:latin typeface="+mn-ea"/>
              <a:cs typeface="Times New Roman" pitchFamily="18" charset="0"/>
            </a:endParaRPr>
          </a:p>
          <a:p>
            <a:pPr eaLnBrk="1" hangingPunct="1">
              <a:defRPr/>
            </a:pPr>
            <a:endParaRPr lang="zh-CN" altLang="en-US" sz="2400" dirty="0" smtClean="0">
              <a:latin typeface="Times New Roman" pitchFamily="18" charset="0"/>
              <a:ea typeface="楷体" pitchFamily="49" charset="-122"/>
              <a:cs typeface="Times New Roman" pitchFamily="18" charset="0"/>
            </a:endParaRPr>
          </a:p>
          <a:p>
            <a:pPr eaLnBrk="1" hangingPunct="1">
              <a:defRPr/>
            </a:pPr>
            <a:endParaRPr lang="en-US" altLang="zh-CN" sz="2400" dirty="0" smtClean="0">
              <a:latin typeface="Times New Roman" pitchFamily="18" charset="0"/>
              <a:ea typeface="楷体" pitchFamily="49" charset="-122"/>
              <a:cs typeface="Times New Roman" pitchFamily="18" charset="0"/>
            </a:endParaRPr>
          </a:p>
          <a:p>
            <a:pPr eaLnBrk="1" hangingPunct="1">
              <a:defRPr/>
            </a:pPr>
            <a:endParaRPr lang="zh-CN" altLang="zh-CN" sz="2400" dirty="0" smtClean="0">
              <a:latin typeface="Times New Roman" pitchFamily="18" charset="0"/>
              <a:ea typeface="楷体" pitchFamily="49" charset="-122"/>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a:r>
              <a:rPr lang="zh-CN" altLang="en-US" sz="2400" dirty="0" smtClean="0">
                <a:latin typeface="+mn-ea"/>
                <a:cs typeface="Times New Roman" pitchFamily="18" charset="0"/>
              </a:rPr>
              <a:t>郭沫若：“</a:t>
            </a:r>
            <a:r>
              <a:rPr lang="zh-CN" altLang="zh-CN" sz="2400" dirty="0" smtClean="0">
                <a:latin typeface="+mn-ea"/>
                <a:cs typeface="Times New Roman" pitchFamily="18" charset="0"/>
              </a:rPr>
              <a:t>如果从叙事的生动严密、波浪层出，从人物的性格塑造、心理描写上来说，我觉得陈端生的本领比之十八九世纪英法的大作家们，如英国的司考特（</a:t>
            </a:r>
            <a:r>
              <a:rPr lang="en-US" altLang="zh-CN" sz="2400" dirty="0" smtClean="0">
                <a:latin typeface="+mn-ea"/>
                <a:cs typeface="Times New Roman" pitchFamily="18" charset="0"/>
              </a:rPr>
              <a:t>Walter Scott, 1771-1832</a:t>
            </a:r>
            <a:r>
              <a:rPr lang="zh-CN" altLang="zh-CN" sz="2400" dirty="0" smtClean="0">
                <a:latin typeface="+mn-ea"/>
                <a:cs typeface="Times New Roman" pitchFamily="18" charset="0"/>
              </a:rPr>
              <a:t>）、法国的斯汤达（</a:t>
            </a:r>
            <a:r>
              <a:rPr lang="en-US" altLang="zh-CN" sz="2400" dirty="0" smtClean="0">
                <a:latin typeface="+mn-ea"/>
                <a:cs typeface="Times New Roman" pitchFamily="18" charset="0"/>
              </a:rPr>
              <a:t>Stendhal, 1783-1842</a:t>
            </a:r>
            <a:r>
              <a:rPr lang="zh-CN" altLang="zh-CN" sz="2400" dirty="0" smtClean="0">
                <a:latin typeface="+mn-ea"/>
                <a:cs typeface="Times New Roman" pitchFamily="18" charset="0"/>
              </a:rPr>
              <a:t>）和巴尔塞克（</a:t>
            </a:r>
            <a:r>
              <a:rPr lang="en-US" altLang="zh-CN" sz="2400" dirty="0" err="1" smtClean="0">
                <a:latin typeface="+mn-ea"/>
                <a:cs typeface="Times New Roman" pitchFamily="18" charset="0"/>
              </a:rPr>
              <a:t>Honoré</a:t>
            </a:r>
            <a:r>
              <a:rPr lang="en-US" altLang="zh-CN" sz="2400" dirty="0" smtClean="0">
                <a:latin typeface="+mn-ea"/>
                <a:cs typeface="Times New Roman" pitchFamily="18" charset="0"/>
              </a:rPr>
              <a:t> de Balzac, 1799-1850</a:t>
            </a:r>
            <a:r>
              <a:rPr lang="zh-CN" altLang="zh-CN" sz="2400" dirty="0" smtClean="0">
                <a:latin typeface="+mn-ea"/>
                <a:cs typeface="Times New Roman" pitchFamily="18" charset="0"/>
              </a:rPr>
              <a:t>），实际上也未遑多让。他们三位都比她要稍晚一些，都是在成熟的年龄以散文的形式来从事创作的，而陈端生则不然，她用的是诗歌形式，而开始创作时只有十八九岁。这应该说是更加难能可贵的</a:t>
            </a:r>
            <a:r>
              <a:rPr lang="zh-CN" altLang="en-US" sz="2400" dirty="0" smtClean="0">
                <a:latin typeface="+mn-ea"/>
                <a:cs typeface="Times New Roman" pitchFamily="18" charset="0"/>
              </a:rPr>
              <a:t>。”</a:t>
            </a:r>
            <a:r>
              <a:rPr lang="en-US" altLang="zh-CN" sz="2400" dirty="0" smtClean="0">
                <a:latin typeface="+mn-ea"/>
                <a:cs typeface="Times New Roman" pitchFamily="18" charset="0"/>
              </a:rPr>
              <a:t>——</a:t>
            </a:r>
            <a:r>
              <a:rPr lang="zh-CN" altLang="zh-CN" sz="2400" dirty="0" smtClean="0">
                <a:latin typeface="+mn-ea"/>
                <a:cs typeface="Times New Roman" pitchFamily="18" charset="0"/>
              </a:rPr>
              <a:t>郭沫若</a:t>
            </a:r>
            <a:r>
              <a:rPr lang="zh-CN" altLang="en-US" sz="2400" dirty="0" smtClean="0">
                <a:latin typeface="+mn-ea"/>
                <a:cs typeface="Times New Roman" pitchFamily="18" charset="0"/>
              </a:rPr>
              <a:t>：</a:t>
            </a:r>
            <a:r>
              <a:rPr lang="zh-CN" altLang="zh-CN" sz="2400" dirty="0" smtClean="0">
                <a:latin typeface="+mn-ea"/>
                <a:cs typeface="Times New Roman" pitchFamily="18" charset="0"/>
              </a:rPr>
              <a:t>《序</a:t>
            </a:r>
            <a:r>
              <a:rPr lang="en-US" altLang="zh-CN" sz="2400" dirty="0" smtClean="0">
                <a:latin typeface="+mn-ea"/>
                <a:cs typeface="Times New Roman" pitchFamily="18" charset="0"/>
              </a:rPr>
              <a:t>·</a:t>
            </a:r>
            <a:r>
              <a:rPr lang="zh-CN" altLang="zh-CN" sz="2400" dirty="0" smtClean="0">
                <a:latin typeface="+mn-ea"/>
                <a:cs typeface="Times New Roman" pitchFamily="18" charset="0"/>
              </a:rPr>
              <a:t>〈再生缘〉前十七卷校订本》</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smtClean="0"/>
          </a:p>
        </p:txBody>
      </p:sp>
      <p:sp>
        <p:nvSpPr>
          <p:cNvPr id="19459" name="内容占位符 2"/>
          <p:cNvSpPr>
            <a:spLocks noGrp="1"/>
          </p:cNvSpPr>
          <p:nvPr>
            <p:ph sz="quarter" idx="1"/>
          </p:nvPr>
        </p:nvSpPr>
        <p:spPr/>
        <p:txBody>
          <a:bodyPr/>
          <a:lstStyle/>
          <a:p>
            <a:pPr algn="ctr" eaLnBrk="1"/>
            <a:r>
              <a:rPr lang="zh-CN" altLang="en-US" sz="2400" b="1" dirty="0" smtClean="0">
                <a:latin typeface="+mn-ea"/>
              </a:rPr>
              <a:t>江宁才女王贞仪的一生</a:t>
            </a:r>
            <a:endParaRPr lang="en-US" altLang="zh-CN" sz="2400" b="1" dirty="0" smtClean="0">
              <a:latin typeface="+mn-ea"/>
            </a:endParaRPr>
          </a:p>
          <a:p>
            <a:pPr eaLnBrk="1"/>
            <a:r>
              <a:rPr lang="zh-CN" altLang="zh-CN" sz="2400" dirty="0" smtClean="0">
                <a:latin typeface="+mn-ea"/>
              </a:rPr>
              <a:t>王</a:t>
            </a:r>
            <a:r>
              <a:rPr lang="zh-CN" altLang="zh-CN" sz="2400" dirty="0" smtClean="0">
                <a:latin typeface="+mn-ea"/>
              </a:rPr>
              <a:t>贞仪（</a:t>
            </a:r>
            <a:r>
              <a:rPr lang="en-US" altLang="zh-CN" sz="2400" dirty="0" smtClean="0">
                <a:latin typeface="+mn-ea"/>
              </a:rPr>
              <a:t>1768-1797</a:t>
            </a:r>
            <a:r>
              <a:rPr lang="zh-CN" altLang="zh-CN" sz="2400" dirty="0" smtClean="0">
                <a:latin typeface="+mn-ea"/>
              </a:rPr>
              <a:t>），字德卿，为清代南京才女中一位非常独特的人物。她学识广博，经史之外，</a:t>
            </a:r>
            <a:r>
              <a:rPr lang="zh-CN" altLang="zh-CN" sz="2400" dirty="0" smtClean="0">
                <a:latin typeface="+mn-ea"/>
              </a:rPr>
              <a:t>还</a:t>
            </a:r>
            <a:r>
              <a:rPr lang="zh-CN" altLang="en-US" sz="2400" dirty="0" smtClean="0">
                <a:latin typeface="+mn-ea"/>
              </a:rPr>
              <a:t>钻研</a:t>
            </a:r>
            <a:r>
              <a:rPr lang="zh-CN" altLang="zh-CN" sz="2400" dirty="0" smtClean="0">
                <a:latin typeface="+mn-ea"/>
              </a:rPr>
              <a:t>天文</a:t>
            </a:r>
            <a:r>
              <a:rPr lang="zh-CN" altLang="zh-CN" sz="2400" dirty="0" smtClean="0">
                <a:latin typeface="+mn-ea"/>
              </a:rPr>
              <a:t>、数学，在医学、堪舆等方面也有所涉猎。自少年时期开始，她就随家族成员四处游历。在吉林时，</a:t>
            </a:r>
            <a:r>
              <a:rPr lang="zh-CN" altLang="zh-CN" sz="2400" dirty="0" smtClean="0">
                <a:latin typeface="+mn-ea"/>
              </a:rPr>
              <a:t>学</a:t>
            </a:r>
            <a:r>
              <a:rPr lang="zh-CN" altLang="en-US" sz="2400" dirty="0" smtClean="0">
                <a:latin typeface="+mn-ea"/>
              </a:rPr>
              <a:t>骑</a:t>
            </a:r>
            <a:r>
              <a:rPr lang="zh-CN" altLang="zh-CN" sz="2400" dirty="0" smtClean="0">
                <a:latin typeface="+mn-ea"/>
              </a:rPr>
              <a:t>射</a:t>
            </a:r>
            <a:r>
              <a:rPr lang="zh-CN" altLang="zh-CN" sz="2400" dirty="0" smtClean="0">
                <a:latin typeface="+mn-ea"/>
              </a:rPr>
              <a:t>于蒙古将军</a:t>
            </a:r>
            <a:r>
              <a:rPr lang="zh-CN" altLang="zh-CN" sz="2400" dirty="0" smtClean="0">
                <a:latin typeface="+mn-ea"/>
              </a:rPr>
              <a:t>夫人，</a:t>
            </a:r>
            <a:r>
              <a:rPr lang="zh-CN" altLang="zh-CN" sz="2400" dirty="0" smtClean="0">
                <a:latin typeface="+mn-ea"/>
              </a:rPr>
              <a:t>后又自燕而秦、而楚、而</a:t>
            </a:r>
            <a:r>
              <a:rPr lang="zh-CN" altLang="zh-CN" sz="2400" dirty="0" smtClean="0">
                <a:latin typeface="+mn-ea"/>
              </a:rPr>
              <a:t>粤</a:t>
            </a:r>
            <a:r>
              <a:rPr lang="zh-CN" altLang="en-US" sz="2400" dirty="0" smtClean="0">
                <a:latin typeface="+mn-ea"/>
              </a:rPr>
              <a:t>。</a:t>
            </a:r>
            <a:r>
              <a:rPr lang="zh-CN" altLang="zh-CN" sz="2400" dirty="0" smtClean="0">
                <a:latin typeface="+mn-ea"/>
              </a:rPr>
              <a:t>这些</a:t>
            </a:r>
            <a:r>
              <a:rPr lang="zh-CN" altLang="zh-CN" sz="2400" dirty="0" smtClean="0">
                <a:latin typeface="+mn-ea"/>
              </a:rPr>
              <a:t>经历使</a:t>
            </a:r>
            <a:r>
              <a:rPr lang="zh-CN" altLang="zh-CN" sz="2400" dirty="0" smtClean="0">
                <a:latin typeface="+mn-ea"/>
              </a:rPr>
              <a:t>王贞仪</a:t>
            </a:r>
            <a:r>
              <a:rPr lang="zh-CN" altLang="en-US" sz="2400" dirty="0" smtClean="0">
                <a:latin typeface="+mn-ea"/>
              </a:rPr>
              <a:t>眼界开阔，富学究气，少闺阁气。</a:t>
            </a:r>
            <a:endParaRPr lang="zh-CN" altLang="en-US" sz="2400" dirty="0" smtClean="0">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王贞仪著述：</a:t>
            </a:r>
            <a:endParaRPr lang="en-US" altLang="zh-CN" dirty="0" smtClean="0"/>
          </a:p>
          <a:p>
            <a:pPr eaLnBrk="1"/>
            <a:r>
              <a:rPr lang="zh-CN" altLang="zh-CN" dirty="0" smtClean="0"/>
              <a:t>《德风亭初集》</a:t>
            </a:r>
            <a:r>
              <a:rPr lang="zh-CN" altLang="zh-CN" dirty="0" smtClean="0"/>
              <a:t>十四卷、《德风亭二集》六卷、《绣紩余笺》十卷、《星象图释》二卷、《术算简存》《筹算易知》《重订策算证讹》《西洋筹算增删》《女蒙拾诵》</a:t>
            </a:r>
            <a:r>
              <a:rPr lang="zh-CN" altLang="zh-CN" dirty="0" smtClean="0"/>
              <a:t>《沉痾呓语</a:t>
            </a:r>
            <a:r>
              <a:rPr lang="zh-CN" altLang="zh-CN" dirty="0" smtClean="0"/>
              <a:t>》各一卷。</a:t>
            </a:r>
            <a:endParaRPr lang="en-US" altLang="zh-CN" dirty="0" smtClean="0"/>
          </a:p>
          <a:p>
            <a:pPr eaLnBrk="1"/>
            <a:r>
              <a:rPr lang="zh-CN" altLang="zh-CN" dirty="0" smtClean="0"/>
              <a:t>“余谓书史所载，女子聪慧代不乏人，然未有德卿之能兼资文武，六艺旁通者也。观其年仅三十，所著述如是之</a:t>
            </a:r>
            <a:r>
              <a:rPr lang="zh-CN" altLang="zh-CN" dirty="0" smtClean="0"/>
              <a:t>多</a:t>
            </a:r>
            <a:r>
              <a:rPr lang="zh-CN" altLang="en-US" dirty="0" smtClean="0"/>
              <a:t>，</a:t>
            </a:r>
            <a:r>
              <a:rPr lang="zh-CN" altLang="zh-CN" dirty="0" smtClean="0"/>
              <a:t>博</a:t>
            </a:r>
            <a:r>
              <a:rPr lang="zh-CN" altLang="zh-CN" dirty="0" smtClean="0"/>
              <a:t>而能精，是其天资英敏过人，本不可以常理论之。</a:t>
            </a:r>
            <a:r>
              <a:rPr lang="zh-CN" altLang="zh-CN" dirty="0" smtClean="0"/>
              <a:t>”</a:t>
            </a:r>
            <a:r>
              <a:rPr lang="zh-CN" altLang="en-US" dirty="0" smtClean="0"/>
              <a:t>（</a:t>
            </a:r>
            <a:r>
              <a:rPr lang="zh-CN" altLang="zh-CN" dirty="0" smtClean="0"/>
              <a:t>萧</a:t>
            </a:r>
            <a:r>
              <a:rPr lang="zh-CN" altLang="zh-CN" dirty="0" smtClean="0"/>
              <a:t>穆：《敬孚类稿》卷十三</a:t>
            </a:r>
            <a:r>
              <a:rPr lang="zh-CN" altLang="zh-CN" dirty="0" smtClean="0"/>
              <a:t>《王女士德卿传》</a:t>
            </a:r>
            <a:r>
              <a:rPr lang="zh-CN" altLang="en-US"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sz="2400" b="1" dirty="0" smtClean="0"/>
              <a:t>家世背景</a:t>
            </a:r>
            <a:endParaRPr lang="en-US" altLang="zh-CN" sz="2400" b="1" dirty="0" smtClean="0"/>
          </a:p>
          <a:p>
            <a:r>
              <a:rPr lang="zh-CN" altLang="en-US" sz="2400" dirty="0" smtClean="0">
                <a:latin typeface="+mn-ea"/>
              </a:rPr>
              <a:t>祖父王者辅</a:t>
            </a:r>
            <a:endParaRPr lang="en-US" altLang="zh-CN" sz="2400" dirty="0" smtClean="0">
              <a:latin typeface="+mn-ea"/>
            </a:endParaRPr>
          </a:p>
          <a:p>
            <a:pPr lvl="1"/>
            <a:r>
              <a:rPr lang="zh-CN" altLang="en-US" dirty="0" smtClean="0">
                <a:latin typeface="+mn-ea"/>
              </a:rPr>
              <a:t>天长生员，雍正初以优贡任广东海丰知县，乾隆五年（</a:t>
            </a:r>
            <a:r>
              <a:rPr lang="en-US" altLang="zh-CN" dirty="0" smtClean="0">
                <a:latin typeface="+mn-ea"/>
              </a:rPr>
              <a:t>1740</a:t>
            </a:r>
            <a:r>
              <a:rPr lang="zh-CN" altLang="en-US" dirty="0" smtClean="0">
                <a:latin typeface="+mn-ea"/>
              </a:rPr>
              <a:t>）任宣化知府，九年调广东嘉应州。</a:t>
            </a:r>
            <a:endParaRPr lang="en-US" altLang="zh-CN" dirty="0" smtClean="0">
              <a:latin typeface="+mn-ea"/>
            </a:endParaRPr>
          </a:p>
          <a:p>
            <a:pPr lvl="1"/>
            <a:r>
              <a:rPr lang="zh-CN" altLang="en-US" dirty="0" smtClean="0">
                <a:latin typeface="+mn-ea"/>
              </a:rPr>
              <a:t>因</a:t>
            </a:r>
            <a:r>
              <a:rPr lang="zh-CN" altLang="en-US" dirty="0" smtClean="0">
                <a:latin typeface="+mn-ea"/>
              </a:rPr>
              <a:t>事罢官后，在南京购买宅第，安家于此。</a:t>
            </a:r>
            <a:endParaRPr lang="en-US" altLang="zh-CN" dirty="0" smtClean="0">
              <a:latin typeface="+mn-ea"/>
            </a:endParaRPr>
          </a:p>
          <a:p>
            <a:pPr lvl="1"/>
            <a:r>
              <a:rPr lang="zh-CN" altLang="en-US" dirty="0" smtClean="0">
                <a:latin typeface="+mn-ea"/>
              </a:rPr>
              <a:t>入江苏巡抚庄有恭幕府。</a:t>
            </a:r>
            <a:endParaRPr lang="en-US" altLang="zh-CN" dirty="0" smtClean="0">
              <a:latin typeface="+mn-ea"/>
            </a:endParaRPr>
          </a:p>
          <a:p>
            <a:pPr lvl="1"/>
            <a:r>
              <a:rPr lang="zh-CN" altLang="en-US" dirty="0" smtClean="0">
                <a:latin typeface="+mn-ea"/>
              </a:rPr>
              <a:t>乾隆二十一年（</a:t>
            </a:r>
            <a:r>
              <a:rPr lang="en-US" altLang="zh-CN" dirty="0" smtClean="0">
                <a:latin typeface="+mn-ea"/>
              </a:rPr>
              <a:t>1756</a:t>
            </a:r>
            <a:r>
              <a:rPr lang="zh-CN" altLang="en-US" dirty="0" smtClean="0">
                <a:latin typeface="+mn-ea"/>
              </a:rPr>
              <a:t>）受朱呥案牵连，被革去知州职衔。</a:t>
            </a:r>
            <a:endParaRPr lang="en-US" altLang="zh-CN" dirty="0" smtClean="0">
              <a:latin typeface="+mn-ea"/>
            </a:endParaRPr>
          </a:p>
          <a:p>
            <a:pPr lvl="1"/>
            <a:r>
              <a:rPr lang="zh-CN" altLang="en-US" dirty="0" smtClean="0">
                <a:latin typeface="+mn-ea"/>
              </a:rPr>
              <a:t>修“舫寄园”于城东，占地二十亩，极园亭之盛。</a:t>
            </a:r>
            <a:endParaRPr lang="en-US" altLang="zh-CN" dirty="0" smtClean="0">
              <a:latin typeface="+mn-ea"/>
            </a:endParaRPr>
          </a:p>
          <a:p>
            <a:pPr lvl="1"/>
            <a:r>
              <a:rPr lang="zh-CN" altLang="en-US" dirty="0" smtClean="0">
                <a:latin typeface="+mn-ea"/>
              </a:rPr>
              <a:t>后又因事获罪，谪戍吉林，于乾隆四十三年（</a:t>
            </a:r>
            <a:r>
              <a:rPr lang="en-US" altLang="zh-CN" dirty="0" smtClean="0">
                <a:latin typeface="+mn-ea"/>
              </a:rPr>
              <a:t>1778</a:t>
            </a:r>
            <a:r>
              <a:rPr lang="zh-CN" altLang="en-US" dirty="0" smtClean="0">
                <a:latin typeface="+mn-ea"/>
              </a:rPr>
              <a:t>）死于戍所。</a:t>
            </a:r>
            <a:endParaRPr lang="en-US" altLang="zh-CN" dirty="0" smtClean="0">
              <a:latin typeface="+mn-ea"/>
            </a:endParaRPr>
          </a:p>
          <a:p>
            <a:pPr lvl="1"/>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sz="2400" b="1" dirty="0" smtClean="0"/>
              <a:t>王贞仪的人生经历</a:t>
            </a:r>
            <a:endParaRPr lang="en-US" altLang="zh-CN" sz="2400" b="1" dirty="0" smtClean="0"/>
          </a:p>
          <a:p>
            <a:r>
              <a:rPr lang="zh-CN" altLang="en-US" dirty="0" smtClean="0">
                <a:latin typeface="+mn-ea"/>
              </a:rPr>
              <a:t>生于乾隆三十三年（</a:t>
            </a:r>
            <a:r>
              <a:rPr lang="en-US" altLang="zh-CN" dirty="0" smtClean="0">
                <a:latin typeface="+mn-ea"/>
              </a:rPr>
              <a:t>1768</a:t>
            </a:r>
            <a:r>
              <a:rPr lang="zh-CN" altLang="en-US" dirty="0" smtClean="0">
                <a:latin typeface="+mn-ea"/>
              </a:rPr>
              <a:t>），上有一兄一姐。幼年教育来自祖父母。</a:t>
            </a:r>
            <a:endParaRPr lang="en-US" altLang="zh-CN" dirty="0" smtClean="0">
              <a:latin typeface="+mn-ea"/>
            </a:endParaRPr>
          </a:p>
          <a:p>
            <a:r>
              <a:rPr lang="zh-CN" altLang="en-US" dirty="0" smtClean="0">
                <a:latin typeface="+mn-ea"/>
              </a:rPr>
              <a:t>乾隆四十三年，与父亲、祖母同往吉林奔丧，在吉林居住四年多。</a:t>
            </a:r>
            <a:endParaRPr lang="en-US" altLang="zh-CN" dirty="0" smtClean="0">
              <a:latin typeface="+mn-ea"/>
            </a:endParaRPr>
          </a:p>
          <a:p>
            <a:r>
              <a:rPr lang="zh-CN" altLang="en-US" dirty="0" smtClean="0">
                <a:latin typeface="+mn-ea"/>
              </a:rPr>
              <a:t>十六岁回到江南。随后</a:t>
            </a:r>
            <a:r>
              <a:rPr lang="zh-CN" altLang="zh-CN" dirty="0" smtClean="0">
                <a:latin typeface="+mn-ea"/>
              </a:rPr>
              <a:t>“</a:t>
            </a:r>
            <a:r>
              <a:rPr lang="zh-CN" altLang="zh-CN" dirty="0" smtClean="0">
                <a:latin typeface="+mn-ea"/>
              </a:rPr>
              <a:t>又侍大母及家严等自都中至关西，又由楚之粤”，总共大约两年时间</a:t>
            </a:r>
            <a:r>
              <a:rPr lang="zh-CN" altLang="zh-CN" dirty="0" smtClean="0">
                <a:latin typeface="+mn-ea"/>
              </a:rPr>
              <a:t>。</a:t>
            </a:r>
            <a:r>
              <a:rPr lang="zh-CN" altLang="en-US" dirty="0" smtClean="0">
                <a:latin typeface="+mn-ea"/>
              </a:rPr>
              <a:t>十八岁回到南京。</a:t>
            </a:r>
            <a:endParaRPr lang="en-US" altLang="zh-CN" dirty="0" smtClean="0">
              <a:latin typeface="+mn-ea"/>
            </a:endParaRPr>
          </a:p>
          <a:p>
            <a:r>
              <a:rPr lang="zh-CN" altLang="en-US" dirty="0" smtClean="0">
                <a:latin typeface="+mn-ea"/>
              </a:rPr>
              <a:t>二十五</a:t>
            </a:r>
            <a:r>
              <a:rPr lang="zh-CN" altLang="en-US" dirty="0" smtClean="0">
                <a:latin typeface="+mn-ea"/>
              </a:rPr>
              <a:t>岁出嫁宣城。</a:t>
            </a:r>
            <a:endParaRPr lang="en-US" altLang="zh-CN" dirty="0" smtClean="0">
              <a:latin typeface="+mn-ea"/>
            </a:endParaRPr>
          </a:p>
          <a:p>
            <a:r>
              <a:rPr lang="zh-CN" altLang="en-US" dirty="0" smtClean="0">
                <a:latin typeface="+mn-ea"/>
              </a:rPr>
              <a:t>三十</a:t>
            </a:r>
            <a:r>
              <a:rPr lang="zh-CN" altLang="en-US" dirty="0" smtClean="0">
                <a:latin typeface="+mn-ea"/>
              </a:rPr>
              <a:t>岁去世。</a:t>
            </a:r>
            <a:endParaRPr lang="zh-CN" altLang="en-US" dirty="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buNone/>
            </a:pPr>
            <a:endParaRPr lang="en-US" altLang="zh-CN" dirty="0" smtClean="0"/>
          </a:p>
          <a:p>
            <a:pPr>
              <a:buFont typeface="Arial" pitchFamily="34" charset="0"/>
              <a:buChar char="•"/>
            </a:pPr>
            <a:r>
              <a:rPr lang="zh-CN" altLang="en-US" b="1" dirty="0" smtClean="0"/>
              <a:t>婚前生活：“读书偏爱德风亭”</a:t>
            </a:r>
            <a:endParaRPr lang="en-US" altLang="zh-CN" b="1" dirty="0" smtClean="0"/>
          </a:p>
          <a:p>
            <a:pPr>
              <a:buFont typeface="Arial" pitchFamily="34" charset="0"/>
              <a:buChar char="•"/>
            </a:pPr>
            <a:endParaRPr lang="en-US" altLang="zh-CN" dirty="0" smtClean="0"/>
          </a:p>
          <a:p>
            <a:pPr algn="ctr">
              <a:buNone/>
            </a:pPr>
            <a:r>
              <a:rPr lang="zh-CN" altLang="en-US" dirty="0" smtClean="0"/>
              <a:t>王贞仪：</a:t>
            </a:r>
            <a:r>
              <a:rPr lang="zh-CN" altLang="zh-CN" dirty="0" smtClean="0"/>
              <a:t>《同家姊妹等读书德风亭偶作》</a:t>
            </a:r>
            <a:endParaRPr lang="en-US" altLang="zh-CN" dirty="0" smtClean="0"/>
          </a:p>
          <a:p>
            <a:pPr algn="ctr">
              <a:buNone/>
            </a:pPr>
            <a:r>
              <a:rPr lang="zh-CN" altLang="zh-CN" dirty="0" smtClean="0"/>
              <a:t>读书偏爱德风亭，小隐幽居共止形</a:t>
            </a:r>
            <a:r>
              <a:rPr lang="zh-CN" altLang="zh-CN" dirty="0" smtClean="0"/>
              <a:t>。</a:t>
            </a:r>
            <a:endParaRPr lang="en-US" altLang="zh-CN" dirty="0" smtClean="0"/>
          </a:p>
          <a:p>
            <a:pPr algn="ctr">
              <a:buNone/>
            </a:pPr>
            <a:r>
              <a:rPr lang="zh-CN" altLang="zh-CN" dirty="0" smtClean="0"/>
              <a:t>竹</a:t>
            </a:r>
            <a:r>
              <a:rPr lang="zh-CN" altLang="zh-CN" dirty="0" smtClean="0"/>
              <a:t>树当窗闲索句，鼎彝供坐自题铭。</a:t>
            </a:r>
          </a:p>
          <a:p>
            <a:pPr algn="ctr">
              <a:buNone/>
            </a:pPr>
            <a:r>
              <a:rPr lang="zh-CN" altLang="zh-CN" dirty="0" smtClean="0"/>
              <a:t>一春花事留香谱，六代山光补画屏</a:t>
            </a:r>
            <a:r>
              <a:rPr lang="zh-CN" altLang="zh-CN" dirty="0" smtClean="0"/>
              <a:t>。</a:t>
            </a:r>
            <a:endParaRPr lang="en-US" altLang="zh-CN" dirty="0" smtClean="0"/>
          </a:p>
          <a:p>
            <a:pPr algn="ctr">
              <a:buNone/>
            </a:pPr>
            <a:r>
              <a:rPr lang="zh-CN" altLang="zh-CN" dirty="0" smtClean="0"/>
              <a:t>欲</a:t>
            </a:r>
            <a:r>
              <a:rPr lang="zh-CN" altLang="zh-CN" dirty="0" smtClean="0"/>
              <a:t>拟修园稽董氏，女红同课户当扃。</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9218" name="Rectangle 3"/>
          <p:cNvSpPr>
            <a:spLocks noGrp="1" noChangeArrowheads="1"/>
          </p:cNvSpPr>
          <p:nvPr>
            <p:ph sz="quarter" idx="1"/>
          </p:nvPr>
        </p:nvSpPr>
        <p:spPr/>
        <p:txBody>
          <a:bodyPr/>
          <a:lstStyle/>
          <a:p>
            <a:pPr algn="ctr" eaLnBrk="1" hangingPunct="1">
              <a:lnSpc>
                <a:spcPct val="114000"/>
              </a:lnSpc>
            </a:pPr>
            <a:r>
              <a:rPr lang="zh-CN" altLang="en-US" sz="2400" b="1" dirty="0" smtClean="0">
                <a:latin typeface="+mn-ea"/>
                <a:cs typeface="Times New Roman" pitchFamily="18" charset="0"/>
              </a:rPr>
              <a:t>理解</a:t>
            </a:r>
            <a:r>
              <a:rPr lang="zh-CN" altLang="en-US" sz="2400" b="1" dirty="0" smtClean="0">
                <a:latin typeface="+mn-ea"/>
                <a:cs typeface="Times New Roman" pitchFamily="18" charset="0"/>
              </a:rPr>
              <a:t>女性生活的途径</a:t>
            </a:r>
            <a:endParaRPr lang="en-US" altLang="zh-CN" sz="2400" b="1" dirty="0" smtClean="0">
              <a:latin typeface="+mn-ea"/>
              <a:cs typeface="Times New Roman" pitchFamily="18" charset="0"/>
            </a:endParaRPr>
          </a:p>
          <a:p>
            <a:pPr eaLnBrk="1" hangingPunct="1">
              <a:lnSpc>
                <a:spcPct val="114000"/>
              </a:lnSpc>
            </a:pPr>
            <a:r>
              <a:rPr lang="en-US" altLang="zh-CN" sz="2200" b="1" dirty="0" smtClean="0">
                <a:latin typeface="+mn-ea"/>
                <a:cs typeface="Times New Roman" pitchFamily="18" charset="0"/>
              </a:rPr>
              <a:t>A</a:t>
            </a:r>
            <a:r>
              <a:rPr lang="en-US" altLang="zh-CN" sz="2200" b="1" dirty="0" smtClean="0">
                <a:latin typeface="+mn-ea"/>
                <a:cs typeface="Times New Roman" pitchFamily="18" charset="0"/>
              </a:rPr>
              <a:t>.</a:t>
            </a:r>
            <a:r>
              <a:rPr lang="zh-CN" altLang="en-US" sz="2200" b="1" dirty="0" smtClean="0">
                <a:latin typeface="+mn-ea"/>
                <a:cs typeface="Times New Roman" pitchFamily="18" charset="0"/>
              </a:rPr>
              <a:t>女性文学</a:t>
            </a:r>
            <a:endParaRPr lang="en-US" altLang="zh-CN" sz="2200" b="1" dirty="0" smtClean="0">
              <a:latin typeface="+mn-ea"/>
              <a:cs typeface="Times New Roman" pitchFamily="18" charset="0"/>
            </a:endParaRPr>
          </a:p>
          <a:p>
            <a:pPr eaLnBrk="1" hangingPunct="1">
              <a:lnSpc>
                <a:spcPct val="114000"/>
              </a:lnSpc>
            </a:pPr>
            <a:r>
              <a:rPr lang="zh-CN" altLang="en-US" sz="2200" dirty="0" smtClean="0">
                <a:latin typeface="+mn-ea"/>
                <a:cs typeface="Times New Roman" pitchFamily="18" charset="0"/>
              </a:rPr>
              <a:t>从</a:t>
            </a:r>
            <a:r>
              <a:rPr lang="zh-CN" altLang="en-US" sz="2200" dirty="0" smtClean="0">
                <a:latin typeface="+mn-ea"/>
                <a:cs typeface="Times New Roman" pitchFamily="18" charset="0"/>
              </a:rPr>
              <a:t>发掘明清妇女的主体性角度看，一个问题是什么样的史料可以证实</a:t>
            </a:r>
            <a:r>
              <a:rPr lang="zh-CN" altLang="en-US" sz="2200" b="1" dirty="0" smtClean="0">
                <a:latin typeface="+mn-ea"/>
                <a:cs typeface="Times New Roman" pitchFamily="18" charset="0"/>
              </a:rPr>
              <a:t>妇女主体性</a:t>
            </a:r>
            <a:r>
              <a:rPr lang="zh-CN" altLang="en-US" sz="2200" dirty="0" smtClean="0">
                <a:latin typeface="+mn-ea"/>
                <a:cs typeface="Times New Roman" pitchFamily="18" charset="0"/>
              </a:rPr>
              <a:t>的存在？二十世纪九十年代，美国研究者开始关注</a:t>
            </a:r>
            <a:r>
              <a:rPr lang="zh-CN" altLang="en-US" sz="2200" dirty="0" smtClean="0">
                <a:solidFill>
                  <a:srgbClr val="FF0000"/>
                </a:solidFill>
                <a:latin typeface="+mn-ea"/>
                <a:cs typeface="Times New Roman" pitchFamily="18" charset="0"/>
              </a:rPr>
              <a:t>明清女性文学著作</a:t>
            </a:r>
            <a:r>
              <a:rPr lang="zh-CN" altLang="en-US" sz="2200" dirty="0" smtClean="0">
                <a:latin typeface="+mn-ea"/>
                <a:cs typeface="Times New Roman" pitchFamily="18" charset="0"/>
              </a:rPr>
              <a:t>的发掘和历史解读。女性文学著作被认为更直接地反映出女性的声音，更准确地记载了妇女的心声。历史学家通过对妇女文学的历史解读来展示古代妇女如何建立自己的文化空间以及那些为传统观点所忽视的妇女历史面相。</a:t>
            </a:r>
          </a:p>
          <a:p>
            <a:pPr eaLnBrk="1" hangingPunct="1">
              <a:lnSpc>
                <a:spcPct val="114000"/>
              </a:lnSpc>
            </a:pPr>
            <a:r>
              <a:rPr lang="zh-CN" altLang="en-US" sz="2200" dirty="0" smtClean="0">
                <a:latin typeface="+mn-ea"/>
                <a:cs typeface="Times New Roman" pitchFamily="18" charset="0"/>
              </a:rPr>
              <a:t>在清代妇女文学著作发掘整理上贡献卓著者首推耶鲁大学孙康宜（Kang-I Sun Chang）教授。</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王家花园也是王贞仪招待闺友之处。她曾在园内藕花洲之东种蔷薇一本，“历三、四岁，其蔓粗仅如大竹，循垣而下，罗络墙壁，枝干屈盘，至花时则红萼绿叶，流景池水，如障绣屏，如濯鲜锦，其香尤幽而恬，另具风致于秾李夭桃之外”，“凡金陵之名媛闺秀游于园者，莫不流连赏爱，或歌或诗，皆有题品。有女史李淑华书‘薇香馆’三字以为之额”</a:t>
            </a:r>
            <a:r>
              <a:rPr lang="zh-CN" altLang="zh-CN" dirty="0" smtClean="0"/>
              <a:t>。</a:t>
            </a:r>
            <a:r>
              <a:rPr lang="zh-CN" altLang="en-US" dirty="0" smtClean="0"/>
              <a:t>（王贞仪：</a:t>
            </a:r>
            <a:r>
              <a:rPr lang="en-US" altLang="zh-CN" dirty="0" smtClean="0"/>
              <a:t>《</a:t>
            </a:r>
            <a:r>
              <a:rPr lang="zh-CN" altLang="en-US" dirty="0" smtClean="0"/>
              <a:t>薇花记</a:t>
            </a:r>
            <a:r>
              <a:rPr lang="en-US" altLang="zh-CN" dirty="0" smtClean="0"/>
              <a:t>》</a:t>
            </a:r>
            <a:r>
              <a:rPr lang="zh-CN" altLang="en-US" dirty="0" smtClean="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indent="273050" eaLnBrk="1"/>
            <a:r>
              <a:rPr lang="zh-CN" altLang="zh-CN" sz="2800" dirty="0" smtClean="0">
                <a:latin typeface="楷体" pitchFamily="49" charset="-122"/>
                <a:ea typeface="楷体" pitchFamily="49" charset="-122"/>
              </a:rPr>
              <a:t>首夏敬呈一函，久不赐裁答。昨桂婢来询及，始知夫人归宁日深也，音问缺然。今且鸿雁宾矣，秋热甚于酷暑，夜来一雨洒然，凉袭枕簟，而仪之病已苏如脱。舫寄外芙蓉渐次作花，冷艳幽红，倒映池水，不啻濯锦之丽。家酿新熟，敢裁素简上订，祈后二日幛軺过临。当钓藕花洲中尺五鲤鱼，烹以佐饮，以洗渴尘。幸勿故却。</a:t>
            </a:r>
          </a:p>
          <a:p>
            <a:pPr algn="r"/>
            <a:r>
              <a:rPr lang="zh-CN" altLang="en-US" dirty="0" smtClean="0"/>
              <a:t>（</a:t>
            </a:r>
            <a:r>
              <a:rPr lang="zh-CN" altLang="zh-CN" dirty="0" smtClean="0"/>
              <a:t>王贞仪</a:t>
            </a:r>
            <a:r>
              <a:rPr lang="zh-CN" altLang="zh-CN" dirty="0" smtClean="0"/>
              <a:t>：</a:t>
            </a:r>
            <a:r>
              <a:rPr lang="zh-CN" altLang="zh-CN" dirty="0" smtClean="0"/>
              <a:t>《答周夫人》</a:t>
            </a:r>
            <a:r>
              <a:rPr lang="zh-CN" altLang="en-US" dirty="0" smtClean="0"/>
              <a:t>）</a:t>
            </a:r>
            <a:endParaRPr lang="zh-CN" altLang="zh-CN"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婚后生活：“家计牵愁到米盐”</a:t>
            </a:r>
            <a:endParaRPr lang="en-US" altLang="zh-CN" b="1" dirty="0" smtClean="0"/>
          </a:p>
          <a:p>
            <a:pPr eaLnBrk="1"/>
            <a:r>
              <a:rPr lang="zh-CN" altLang="en-US" dirty="0" smtClean="0">
                <a:latin typeface="+mn-ea"/>
              </a:rPr>
              <a:t>乾隆五十八年（</a:t>
            </a:r>
            <a:r>
              <a:rPr lang="en-US" altLang="zh-CN" dirty="0" smtClean="0">
                <a:latin typeface="+mn-ea"/>
              </a:rPr>
              <a:t>1793</a:t>
            </a:r>
            <a:r>
              <a:rPr lang="zh-CN" altLang="en-US" dirty="0" smtClean="0">
                <a:latin typeface="+mn-ea"/>
              </a:rPr>
              <a:t>）秋，王贞仪二妹病亡，年仅十六岁。当年岁末，二十五岁的王贞仪出嫁，丈夫为宣城生员詹枚。王贞仪的生活也由南京移至宣城。</a:t>
            </a:r>
            <a:endParaRPr lang="en-US" altLang="zh-CN" dirty="0" smtClean="0">
              <a:latin typeface="+mn-ea"/>
            </a:endParaRPr>
          </a:p>
          <a:p>
            <a:pPr eaLnBrk="1"/>
            <a:r>
              <a:rPr lang="zh-CN" altLang="zh-CN" dirty="0" smtClean="0"/>
              <a:t>宣城为安徽宁国府首县，在府属六县</a:t>
            </a:r>
            <a:r>
              <a:rPr lang="zh-CN" altLang="zh-CN" dirty="0" smtClean="0"/>
              <a:t>中</a:t>
            </a:r>
            <a:r>
              <a:rPr lang="zh-CN" altLang="en-US" dirty="0" smtClean="0"/>
              <a:t>是</a:t>
            </a:r>
            <a:r>
              <a:rPr lang="zh-CN" altLang="zh-CN" dirty="0" smtClean="0"/>
              <a:t>首屈一指</a:t>
            </a:r>
            <a:r>
              <a:rPr lang="zh-CN" altLang="zh-CN" dirty="0" smtClean="0"/>
              <a:t>的大邑。但嘉庆《宣城县志》载，“城今周延九里一十二步</a:t>
            </a:r>
            <a:r>
              <a:rPr lang="zh-CN" altLang="zh-CN" dirty="0" smtClean="0"/>
              <a:t>”</a:t>
            </a:r>
            <a:r>
              <a:rPr lang="zh-CN" altLang="en-US" dirty="0" smtClean="0"/>
              <a:t>，与南京相比几乎算不得城市。詹家亦不在城中。</a:t>
            </a:r>
            <a:endParaRPr lang="zh-CN" altLang="en-US" dirty="0">
              <a:latin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buNone/>
            </a:pPr>
            <a:r>
              <a:rPr lang="zh-CN" altLang="en-US" dirty="0" smtClean="0"/>
              <a:t>王贞仪：</a:t>
            </a:r>
            <a:r>
              <a:rPr lang="zh-CN" altLang="zh-CN" dirty="0" smtClean="0"/>
              <a:t>《</a:t>
            </a:r>
            <a:r>
              <a:rPr lang="zh-CN" altLang="zh-CN" dirty="0" smtClean="0"/>
              <a:t>山居即事次大姊韵</a:t>
            </a:r>
            <a:r>
              <a:rPr lang="zh-CN" altLang="zh-CN" dirty="0" smtClean="0"/>
              <a:t>》</a:t>
            </a:r>
            <a:endParaRPr lang="en-US" altLang="zh-CN" dirty="0" smtClean="0"/>
          </a:p>
          <a:p>
            <a:pPr algn="ctr">
              <a:buNone/>
            </a:pPr>
            <a:r>
              <a:rPr lang="zh-CN" altLang="zh-CN" dirty="0" smtClean="0"/>
              <a:t>朝起雨初歇，推窗宿雾消</a:t>
            </a:r>
            <a:r>
              <a:rPr lang="zh-CN" altLang="zh-CN" dirty="0" smtClean="0"/>
              <a:t>。</a:t>
            </a:r>
            <a:endParaRPr lang="en-US" altLang="zh-CN" dirty="0" smtClean="0"/>
          </a:p>
          <a:p>
            <a:pPr algn="ctr">
              <a:buNone/>
            </a:pPr>
            <a:r>
              <a:rPr lang="zh-CN" altLang="zh-CN" dirty="0" smtClean="0"/>
              <a:t>晨曦</a:t>
            </a:r>
            <a:r>
              <a:rPr lang="zh-CN" altLang="zh-CN" dirty="0" smtClean="0"/>
              <a:t>红到案，新涨绿平桥。</a:t>
            </a:r>
          </a:p>
          <a:p>
            <a:pPr algn="ctr">
              <a:buNone/>
            </a:pPr>
            <a:r>
              <a:rPr lang="zh-CN" altLang="zh-CN" dirty="0" smtClean="0"/>
              <a:t>秧把田歌发，泥丸燕语娇</a:t>
            </a:r>
            <a:r>
              <a:rPr lang="zh-CN" altLang="zh-CN" dirty="0" smtClean="0"/>
              <a:t>。</a:t>
            </a:r>
            <a:endParaRPr lang="en-US" altLang="zh-CN" dirty="0" smtClean="0"/>
          </a:p>
          <a:p>
            <a:pPr algn="ctr">
              <a:buNone/>
            </a:pPr>
            <a:r>
              <a:rPr lang="zh-CN" altLang="zh-CN" dirty="0" smtClean="0"/>
              <a:t>喜</a:t>
            </a:r>
            <a:r>
              <a:rPr lang="zh-CN" altLang="zh-CN" dirty="0" smtClean="0"/>
              <a:t>无尘事至，心远地偏饶。</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buNone/>
            </a:pPr>
            <a:r>
              <a:rPr lang="zh-CN" altLang="en-US" dirty="0" smtClean="0"/>
              <a:t>王贞仪：</a:t>
            </a:r>
            <a:r>
              <a:rPr lang="en-US" altLang="zh-CN" dirty="0" smtClean="0"/>
              <a:t>《</a:t>
            </a:r>
            <a:r>
              <a:rPr lang="zh-CN" altLang="en-US" dirty="0" smtClean="0"/>
              <a:t>甲寅初秋苦雨</a:t>
            </a:r>
            <a:r>
              <a:rPr lang="en-US" altLang="zh-CN" dirty="0" smtClean="0"/>
              <a:t>》</a:t>
            </a:r>
          </a:p>
          <a:p>
            <a:pPr algn="ctr">
              <a:buNone/>
            </a:pPr>
            <a:r>
              <a:rPr lang="zh-CN" altLang="zh-CN" dirty="0" smtClean="0"/>
              <a:t>苦雨</a:t>
            </a:r>
            <a:r>
              <a:rPr lang="zh-CN" altLang="zh-CN" dirty="0" smtClean="0"/>
              <a:t>自朝暮，重阴散几曾</a:t>
            </a:r>
            <a:r>
              <a:rPr lang="zh-CN" altLang="zh-CN" dirty="0" smtClean="0"/>
              <a:t>。</a:t>
            </a:r>
            <a:endParaRPr lang="en-US" altLang="zh-CN" dirty="0" smtClean="0"/>
          </a:p>
          <a:p>
            <a:pPr algn="ctr">
              <a:buNone/>
            </a:pPr>
            <a:r>
              <a:rPr lang="zh-CN" altLang="zh-CN" dirty="0" smtClean="0"/>
              <a:t>农</a:t>
            </a:r>
            <a:r>
              <a:rPr lang="zh-CN" altLang="zh-CN" dirty="0" smtClean="0"/>
              <a:t>功经月断，米价逐时增</a:t>
            </a:r>
            <a:r>
              <a:rPr lang="zh-CN" altLang="zh-CN" dirty="0" smtClean="0"/>
              <a:t>。</a:t>
            </a:r>
            <a:endParaRPr lang="en-US" altLang="zh-CN" dirty="0" smtClean="0"/>
          </a:p>
          <a:p>
            <a:pPr algn="ctr">
              <a:buNone/>
            </a:pPr>
            <a:r>
              <a:rPr lang="zh-CN" altLang="zh-CN" dirty="0" smtClean="0"/>
              <a:t>处</a:t>
            </a:r>
            <a:r>
              <a:rPr lang="zh-CN" altLang="zh-CN" dirty="0" smtClean="0"/>
              <a:t>志贫无虑，攒眉强未能</a:t>
            </a:r>
            <a:r>
              <a:rPr lang="zh-CN" altLang="zh-CN" dirty="0" smtClean="0"/>
              <a:t>。</a:t>
            </a:r>
            <a:endParaRPr lang="en-US" altLang="zh-CN" dirty="0" smtClean="0"/>
          </a:p>
          <a:p>
            <a:pPr algn="ctr">
              <a:buNone/>
            </a:pPr>
            <a:r>
              <a:rPr lang="zh-CN" altLang="zh-CN" dirty="0" smtClean="0"/>
              <a:t>殷</a:t>
            </a:r>
            <a:r>
              <a:rPr lang="zh-CN" altLang="zh-CN" dirty="0" smtClean="0"/>
              <a:t>忧妨岁事，箕</a:t>
            </a:r>
            <a:r>
              <a:rPr lang="zh-CN" altLang="zh-CN" dirty="0" smtClean="0"/>
              <a:t>毕</a:t>
            </a:r>
            <a:r>
              <a:rPr lang="zh-CN" altLang="en-US" dirty="0" smtClean="0"/>
              <a:t>奈</a:t>
            </a:r>
            <a:r>
              <a:rPr lang="zh-CN" altLang="zh-CN" dirty="0" smtClean="0"/>
              <a:t>因</a:t>
            </a:r>
            <a:r>
              <a:rPr lang="zh-CN" altLang="zh-CN" dirty="0" smtClean="0"/>
              <a:t>仍。</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buNone/>
            </a:pPr>
            <a:r>
              <a:rPr lang="zh-CN" altLang="zh-CN" dirty="0" smtClean="0"/>
              <a:t>王贞仪：《初夏雨窗杂赋二律同外作》</a:t>
            </a:r>
            <a:endParaRPr lang="en-US" altLang="zh-CN" dirty="0" smtClean="0"/>
          </a:p>
          <a:p>
            <a:pPr algn="ctr">
              <a:buNone/>
            </a:pPr>
            <a:r>
              <a:rPr lang="zh-CN" altLang="zh-CN" dirty="0" smtClean="0"/>
              <a:t>暂</a:t>
            </a:r>
            <a:r>
              <a:rPr lang="zh-CN" altLang="zh-CN" dirty="0" smtClean="0"/>
              <a:t>息劳形</a:t>
            </a:r>
            <a:r>
              <a:rPr lang="zh-CN" altLang="zh-CN" dirty="0" smtClean="0"/>
              <a:t>好</a:t>
            </a:r>
            <a:r>
              <a:rPr lang="zh-CN" altLang="en-US" dirty="0" smtClean="0"/>
              <a:t>自</a:t>
            </a:r>
            <a:r>
              <a:rPr lang="zh-CN" altLang="zh-CN" dirty="0" smtClean="0"/>
              <a:t>便</a:t>
            </a:r>
            <a:r>
              <a:rPr lang="zh-CN" altLang="zh-CN" dirty="0" smtClean="0"/>
              <a:t>，倦来翻觉日如年</a:t>
            </a:r>
            <a:r>
              <a:rPr lang="zh-CN" altLang="zh-CN" dirty="0" smtClean="0"/>
              <a:t>。</a:t>
            </a:r>
            <a:endParaRPr lang="en-US" altLang="zh-CN" dirty="0" smtClean="0"/>
          </a:p>
          <a:p>
            <a:pPr algn="ctr">
              <a:buNone/>
            </a:pPr>
            <a:r>
              <a:rPr lang="zh-CN" altLang="zh-CN" dirty="0" smtClean="0"/>
              <a:t>游</a:t>
            </a:r>
            <a:r>
              <a:rPr lang="zh-CN" altLang="zh-CN" dirty="0" smtClean="0"/>
              <a:t>闲蜂股愁花尽，滞涩莺喉耐雨延。</a:t>
            </a:r>
          </a:p>
          <a:p>
            <a:pPr algn="ctr">
              <a:buNone/>
            </a:pPr>
            <a:r>
              <a:rPr lang="zh-CN" altLang="zh-CN" dirty="0" smtClean="0"/>
              <a:t>试土恰宜秧菊地，饲蚕刚近熟梅天</a:t>
            </a:r>
            <a:r>
              <a:rPr lang="zh-CN" altLang="zh-CN" dirty="0" smtClean="0"/>
              <a:t>。</a:t>
            </a:r>
            <a:endParaRPr lang="en-US" altLang="zh-CN" dirty="0" smtClean="0"/>
          </a:p>
          <a:p>
            <a:pPr algn="ctr">
              <a:buNone/>
            </a:pPr>
            <a:r>
              <a:rPr lang="zh-CN" altLang="zh-CN" dirty="0" smtClean="0"/>
              <a:t>频</a:t>
            </a:r>
            <a:r>
              <a:rPr lang="zh-CN" altLang="zh-CN" dirty="0" smtClean="0"/>
              <a:t>挥短麈烦蝇绝，抽架图书理旧编。</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功名意识：“名如不立辱方深”</a:t>
            </a:r>
            <a:endParaRPr lang="en-US" altLang="zh-CN" b="1" dirty="0" smtClean="0"/>
          </a:p>
          <a:p>
            <a:endParaRPr lang="en-US" altLang="zh-CN" b="1" dirty="0" smtClean="0"/>
          </a:p>
          <a:p>
            <a:pPr algn="ctr">
              <a:buNone/>
            </a:pPr>
            <a:r>
              <a:rPr lang="zh-CN" altLang="zh-CN" dirty="0" smtClean="0"/>
              <a:t>王贞仪：《寄勉弟侄辈二律》</a:t>
            </a:r>
            <a:endParaRPr lang="en-US" altLang="zh-CN" dirty="0" smtClean="0"/>
          </a:p>
          <a:p>
            <a:pPr algn="ctr">
              <a:buNone/>
            </a:pPr>
            <a:r>
              <a:rPr lang="zh-CN" altLang="zh-CN" dirty="0" smtClean="0"/>
              <a:t>幼仪端莫负光阴，谁道儒冠误起沉</a:t>
            </a:r>
            <a:r>
              <a:rPr lang="zh-CN" altLang="zh-CN" dirty="0" smtClean="0"/>
              <a:t>。</a:t>
            </a:r>
            <a:endParaRPr lang="en-US" altLang="zh-CN" dirty="0" smtClean="0"/>
          </a:p>
          <a:p>
            <a:pPr algn="ctr">
              <a:buNone/>
            </a:pPr>
            <a:r>
              <a:rPr lang="zh-CN" altLang="zh-CN" dirty="0" smtClean="0"/>
              <a:t>品</a:t>
            </a:r>
            <a:r>
              <a:rPr lang="zh-CN" altLang="zh-CN" dirty="0" smtClean="0"/>
              <a:t>果无瑕贫岂贱，名如不立辱方深。</a:t>
            </a:r>
          </a:p>
          <a:p>
            <a:pPr algn="ctr">
              <a:buNone/>
            </a:pPr>
            <a:r>
              <a:rPr lang="zh-CN" altLang="zh-CN" dirty="0" smtClean="0"/>
              <a:t>危滩舟上三篙力，志士龄颓一寸心</a:t>
            </a:r>
            <a:r>
              <a:rPr lang="zh-CN" altLang="zh-CN" dirty="0" smtClean="0"/>
              <a:t>。</a:t>
            </a:r>
            <a:endParaRPr lang="en-US" altLang="zh-CN" dirty="0" smtClean="0"/>
          </a:p>
          <a:p>
            <a:pPr algn="ctr">
              <a:buNone/>
            </a:pPr>
            <a:r>
              <a:rPr lang="zh-CN" altLang="zh-CN" dirty="0" smtClean="0"/>
              <a:t>信宿</a:t>
            </a:r>
            <a:r>
              <a:rPr lang="zh-CN" altLang="zh-CN" dirty="0" smtClean="0"/>
              <a:t>年华原过隙，家门唯望嗣遗音。</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a:r>
              <a:rPr lang="zh-CN" altLang="zh-CN" dirty="0" smtClean="0"/>
              <a:t>詹枚有一族叔，字粹英</a:t>
            </a:r>
            <a:r>
              <a:rPr lang="zh-CN" altLang="zh-CN" dirty="0" smtClean="0"/>
              <a:t>，“</a:t>
            </a:r>
            <a:r>
              <a:rPr lang="zh-CN" altLang="zh-CN" dirty="0" smtClean="0"/>
              <a:t>少龄即负异人之</a:t>
            </a:r>
            <a:r>
              <a:rPr lang="zh-CN" altLang="zh-CN" dirty="0" smtClean="0"/>
              <a:t>才</a:t>
            </a:r>
            <a:r>
              <a:rPr lang="zh-CN" altLang="en-US" dirty="0" smtClean="0"/>
              <a:t>”，</a:t>
            </a:r>
            <a:r>
              <a:rPr lang="zh-CN" altLang="zh-CN" dirty="0" smtClean="0"/>
              <a:t> “</a:t>
            </a:r>
            <a:r>
              <a:rPr lang="zh-CN" altLang="zh-CN" dirty="0" smtClean="0"/>
              <a:t>中年屡应闱科而不获隽，既乃举明经，然犹潜心学业，时以勿坠先人之志自厉。”粹英先生五十初度时，请詹枚父为其画了一幅《江上草堂图》，又请王贞仪为之记。王贞仪在文中赞美粹英先生不“自伤贫贱”，不“热中于富贵”</a:t>
            </a:r>
            <a:r>
              <a:rPr lang="zh-CN" altLang="zh-CN" dirty="0" smtClean="0"/>
              <a:t>，</a:t>
            </a:r>
            <a:r>
              <a:rPr lang="zh-CN" altLang="zh-CN" dirty="0" smtClean="0"/>
              <a:t>又转而言道：“先生正及知非之年，设能好学不倦，则进德之日靡涯，将来功名固不足</a:t>
            </a:r>
            <a:r>
              <a:rPr lang="zh-CN" altLang="zh-CN" dirty="0" smtClean="0"/>
              <a:t>言。”</a:t>
            </a:r>
            <a:endParaRPr lang="en-US" altLang="zh-CN" dirty="0" smtClean="0"/>
          </a:p>
          <a:p>
            <a:pPr eaLnBrk="1"/>
            <a:r>
              <a:rPr lang="zh-CN" altLang="en-US" dirty="0" smtClean="0"/>
              <a:t>王贞仪：</a:t>
            </a:r>
            <a:r>
              <a:rPr lang="en-US" altLang="zh-CN" dirty="0" smtClean="0"/>
              <a:t>《</a:t>
            </a:r>
            <a:r>
              <a:rPr lang="zh-CN" altLang="en-US" dirty="0" smtClean="0"/>
              <a:t>江上草堂记</a:t>
            </a:r>
            <a:r>
              <a:rPr lang="en-US" altLang="zh-CN" dirty="0" smtClean="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dirty="0" smtClean="0"/>
              <a:t>王贞仪：</a:t>
            </a:r>
            <a:r>
              <a:rPr lang="en-US" altLang="zh-CN" dirty="0" smtClean="0"/>
              <a:t>《</a:t>
            </a:r>
            <a:r>
              <a:rPr lang="zh-CN" altLang="en-US" dirty="0" smtClean="0"/>
              <a:t>题女中丈夫图</a:t>
            </a:r>
            <a:r>
              <a:rPr lang="en-US" altLang="zh-CN" dirty="0" smtClean="0"/>
              <a:t>》</a:t>
            </a:r>
          </a:p>
          <a:p>
            <a:r>
              <a:rPr lang="zh-CN" altLang="zh-CN" dirty="0" smtClean="0"/>
              <a:t>忆</a:t>
            </a:r>
            <a:r>
              <a:rPr lang="zh-CN" altLang="zh-CN" dirty="0" smtClean="0"/>
              <a:t>昔历游山海区，三江五岳快攀途。足行万里书万卷，尝拟雄心胜丈夫</a:t>
            </a:r>
            <a:r>
              <a:rPr lang="zh-CN" altLang="zh-CN" dirty="0" smtClean="0"/>
              <a:t>。西</a:t>
            </a:r>
            <a:r>
              <a:rPr lang="zh-CN" altLang="zh-CN" dirty="0" smtClean="0"/>
              <a:t>出临潼东黑水，策马驱车幼年喜。亦曾习射复习骑，羞调粉黛逐骑</a:t>
            </a:r>
            <a:r>
              <a:rPr lang="zh-CN" altLang="zh-CN" dirty="0" smtClean="0"/>
              <a:t>靡</a:t>
            </a:r>
            <a:r>
              <a:rPr lang="zh-CN" altLang="en-US" dirty="0" smtClean="0"/>
              <a:t>。</a:t>
            </a:r>
            <a:r>
              <a:rPr lang="zh-CN" altLang="zh-CN" dirty="0" smtClean="0"/>
              <a:t>归来</a:t>
            </a:r>
            <a:r>
              <a:rPr lang="zh-CN" altLang="zh-CN" dirty="0" smtClean="0"/>
              <a:t>换我襦衫轻，幼车重开亦有情。复而贞吉事中馈，犹然占毕如书生</a:t>
            </a:r>
            <a:r>
              <a:rPr lang="zh-CN" altLang="zh-CN" dirty="0" smtClean="0"/>
              <a:t>。满</a:t>
            </a:r>
            <a:r>
              <a:rPr lang="zh-CN" altLang="zh-CN" dirty="0" smtClean="0"/>
              <a:t>耳纷纷听扬播，未必名闺可虚座。秦姬赵女夸研华，相逢大抵娇无那</a:t>
            </a:r>
            <a:r>
              <a:rPr lang="zh-CN" altLang="zh-CN" dirty="0" smtClean="0"/>
              <a:t>。吁</a:t>
            </a:r>
            <a:r>
              <a:rPr lang="zh-CN" altLang="zh-CN" dirty="0" smtClean="0"/>
              <a:t>嗟乎！画图中人孰能同，丈夫之志才子胸。始信鬓眉等巾帼，谁言儿女不英雄。</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en-US" altLang="zh-CN" dirty="0" smtClean="0"/>
          </a:p>
          <a:p>
            <a:pPr>
              <a:lnSpc>
                <a:spcPct val="114000"/>
              </a:lnSpc>
            </a:pPr>
            <a:r>
              <a:rPr lang="zh-CN" altLang="zh-CN" dirty="0" smtClean="0">
                <a:latin typeface="+mn-ea"/>
              </a:rPr>
              <a:t>王贞仪死于嘉庆二年（</a:t>
            </a:r>
            <a:r>
              <a:rPr lang="en-US" altLang="zh-CN" dirty="0" smtClean="0">
                <a:latin typeface="+mn-ea"/>
              </a:rPr>
              <a:t>1797</a:t>
            </a:r>
            <a:r>
              <a:rPr lang="zh-CN" altLang="zh-CN" dirty="0" smtClean="0">
                <a:latin typeface="+mn-ea"/>
              </a:rPr>
              <a:t>）。当年秋季，她整理了自己的诗文稿，并为《德风亭初集》撰写自序。</a:t>
            </a:r>
            <a:endParaRPr lang="en-US" altLang="zh-CN" dirty="0" smtClean="0">
              <a:latin typeface="+mn-ea"/>
            </a:endParaRPr>
          </a:p>
          <a:p>
            <a:pPr eaLnBrk="1">
              <a:lnSpc>
                <a:spcPct val="114000"/>
              </a:lnSpc>
            </a:pPr>
            <a:r>
              <a:rPr lang="zh-CN" altLang="en-US" dirty="0" smtClean="0"/>
              <a:t>据载</a:t>
            </a:r>
            <a:r>
              <a:rPr lang="zh-CN" altLang="zh-CN" dirty="0" smtClean="0"/>
              <a:t>王贞仪</a:t>
            </a:r>
            <a:r>
              <a:rPr lang="zh-CN" altLang="zh-CN" dirty="0" smtClean="0"/>
              <a:t>临死之前对其夫曰：“君家门祚薄，无可为者，妾今先死，不为不幸。吾平生手稿，其为我尽致蒯夫人，蒯夫人能彰我于身后”</a:t>
            </a:r>
            <a:r>
              <a:rPr lang="zh-CN" altLang="zh-CN" dirty="0" smtClean="0"/>
              <a:t>。</a:t>
            </a:r>
            <a:r>
              <a:rPr lang="zh-CN" altLang="en-US" dirty="0" smtClean="0"/>
              <a:t>（</a:t>
            </a:r>
            <a:r>
              <a:rPr lang="zh-CN" altLang="zh-CN" dirty="0" smtClean="0"/>
              <a:t>钱</a:t>
            </a:r>
            <a:r>
              <a:rPr lang="zh-CN" altLang="zh-CN" dirty="0" smtClean="0"/>
              <a:t>仪吉：《衎石斋记事稿》卷三</a:t>
            </a:r>
            <a:r>
              <a:rPr lang="zh-CN" altLang="zh-CN" dirty="0" smtClean="0"/>
              <a:t>《术算简存序》</a:t>
            </a:r>
            <a:r>
              <a:rPr lang="zh-CN" altLang="en-US"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b="1" dirty="0" smtClean="0">
                <a:latin typeface="+mn-ea"/>
              </a:rPr>
              <a:t>B</a:t>
            </a:r>
            <a:r>
              <a:rPr lang="en-US" altLang="zh-CN" b="1" dirty="0" smtClean="0">
                <a:latin typeface="+mn-ea"/>
              </a:rPr>
              <a:t> </a:t>
            </a:r>
            <a:r>
              <a:rPr lang="zh-CN" altLang="en-US" b="1" dirty="0" smtClean="0">
                <a:latin typeface="+mn-ea"/>
              </a:rPr>
              <a:t>地方志、族谱、传记</a:t>
            </a:r>
            <a:endParaRPr lang="en-US" altLang="zh-CN" b="1" dirty="0" smtClean="0">
              <a:latin typeface="+mn-ea"/>
            </a:endParaRPr>
          </a:p>
          <a:p>
            <a:r>
              <a:rPr lang="zh-CN" altLang="en-US" dirty="0" smtClean="0">
                <a:latin typeface="+mn-ea"/>
              </a:rPr>
              <a:t>列女传（节妇、贞女）</a:t>
            </a:r>
            <a:endParaRPr lang="en-US" altLang="zh-CN" dirty="0" smtClean="0">
              <a:latin typeface="+mn-ea"/>
            </a:endParaRPr>
          </a:p>
          <a:p>
            <a:r>
              <a:rPr lang="zh-CN" altLang="en-US" dirty="0" smtClean="0">
                <a:latin typeface="+mn-ea"/>
              </a:rPr>
              <a:t>墓志铭、行状、寿序</a:t>
            </a:r>
            <a:endParaRPr lang="en-US" altLang="zh-CN" dirty="0" smtClean="0">
              <a:latin typeface="+mn-ea"/>
            </a:endParaRPr>
          </a:p>
          <a:p>
            <a:endParaRPr lang="en-US" altLang="zh-CN" dirty="0" smtClean="0">
              <a:latin typeface="+mn-ea"/>
            </a:endParaRPr>
          </a:p>
          <a:p>
            <a:r>
              <a:rPr lang="en-US" altLang="zh-CN" b="1" dirty="0" smtClean="0">
                <a:latin typeface="+mn-ea"/>
              </a:rPr>
              <a:t>C</a:t>
            </a:r>
            <a:r>
              <a:rPr lang="en-US" altLang="zh-CN" b="1" dirty="0" smtClean="0">
                <a:latin typeface="+mn-ea"/>
              </a:rPr>
              <a:t> </a:t>
            </a:r>
            <a:r>
              <a:rPr lang="zh-CN" altLang="en-US" b="1" dirty="0" smtClean="0">
                <a:latin typeface="+mn-ea"/>
              </a:rPr>
              <a:t>案牍、档案资料</a:t>
            </a:r>
            <a:endParaRPr lang="en-US" altLang="zh-CN" b="1" dirty="0" smtClean="0">
              <a:latin typeface="+mn-ea"/>
            </a:endParaRPr>
          </a:p>
          <a:p>
            <a:r>
              <a:rPr lang="zh-CN" altLang="en-US" dirty="0" smtClean="0">
                <a:latin typeface="+mn-ea"/>
              </a:rPr>
              <a:t>法制史框架下的女性研究</a:t>
            </a:r>
            <a:endParaRPr lang="en-US" altLang="zh-CN" dirty="0" smtClean="0">
              <a:latin typeface="+mn-ea"/>
            </a:endParaRPr>
          </a:p>
          <a:p>
            <a:r>
              <a:rPr lang="zh-CN" altLang="en-US" dirty="0" smtClean="0">
                <a:latin typeface="+mn-ea"/>
              </a:rPr>
              <a:t>女性的财产权、继承权</a:t>
            </a:r>
            <a:endParaRPr lang="en-US" altLang="zh-CN" dirty="0" smtClean="0">
              <a:latin typeface="+mn-ea"/>
            </a:endParaRPr>
          </a:p>
          <a:p>
            <a:r>
              <a:rPr lang="zh-CN" altLang="en-US" dirty="0" smtClean="0">
                <a:latin typeface="+mn-ea"/>
              </a:rPr>
              <a:t>女性参与经济活动的模式</a:t>
            </a:r>
            <a:endParaRPr lang="en-US" altLang="zh-CN" dirty="0" smtClean="0">
              <a:latin typeface="+mn-ea"/>
            </a:endParaRPr>
          </a:p>
          <a:p>
            <a:endParaRPr lang="en-US" altLang="zh-CN" dirty="0" smtClean="0">
              <a:latin typeface="+mn-ea"/>
            </a:endParaRPr>
          </a:p>
          <a:p>
            <a:endParaRPr lang="zh-CN" altLang="en-US" dirty="0">
              <a:latin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a:r>
              <a:rPr lang="zh-CN" altLang="zh-CN" dirty="0" smtClean="0">
                <a:latin typeface="+mn-ea"/>
              </a:rPr>
              <a:t>王贞仪去世后，</a:t>
            </a:r>
            <a:r>
              <a:rPr lang="zh-CN" altLang="zh-CN" dirty="0" smtClean="0">
                <a:latin typeface="+mn-ea"/>
              </a:rPr>
              <a:t>詹枚将</a:t>
            </a:r>
            <a:r>
              <a:rPr lang="zh-CN" altLang="zh-CN" dirty="0" smtClean="0">
                <a:latin typeface="+mn-ea"/>
              </a:rPr>
              <a:t>手稿交给了蒯夫人</a:t>
            </a:r>
            <a:r>
              <a:rPr lang="zh-CN" altLang="zh-CN" dirty="0" smtClean="0">
                <a:latin typeface="+mn-ea"/>
              </a:rPr>
              <a:t>。</a:t>
            </a:r>
            <a:endParaRPr lang="en-US" altLang="zh-CN" dirty="0" smtClean="0">
              <a:latin typeface="+mn-ea"/>
            </a:endParaRPr>
          </a:p>
          <a:p>
            <a:pPr eaLnBrk="1"/>
            <a:r>
              <a:rPr lang="zh-CN" altLang="zh-CN" dirty="0" smtClean="0">
                <a:latin typeface="+mn-ea"/>
              </a:rPr>
              <a:t>蒯夫人</a:t>
            </a:r>
            <a:r>
              <a:rPr lang="zh-CN" altLang="zh-CN" dirty="0" smtClean="0">
                <a:latin typeface="+mn-ea"/>
              </a:rPr>
              <a:t>即钱与龄，字九龄，浙江嘉兴人</a:t>
            </a:r>
            <a:r>
              <a:rPr lang="zh-CN" altLang="zh-CN" dirty="0" smtClean="0">
                <a:latin typeface="+mn-ea"/>
              </a:rPr>
              <a:t>。祖父</a:t>
            </a:r>
            <a:r>
              <a:rPr lang="zh-CN" altLang="zh-CN" dirty="0" smtClean="0">
                <a:latin typeface="+mn-ea"/>
              </a:rPr>
              <a:t>钱陈群（</a:t>
            </a:r>
            <a:r>
              <a:rPr lang="en-US" altLang="zh-CN" dirty="0" smtClean="0">
                <a:latin typeface="+mn-ea"/>
              </a:rPr>
              <a:t>1686-1775</a:t>
            </a:r>
            <a:r>
              <a:rPr lang="zh-CN" altLang="zh-CN" dirty="0" smtClean="0">
                <a:latin typeface="+mn-ea"/>
              </a:rPr>
              <a:t>），康熙六十年（</a:t>
            </a:r>
            <a:r>
              <a:rPr lang="en-US" altLang="zh-CN" dirty="0" smtClean="0">
                <a:latin typeface="+mn-ea"/>
              </a:rPr>
              <a:t>1721</a:t>
            </a:r>
            <a:r>
              <a:rPr lang="zh-CN" altLang="zh-CN" dirty="0" smtClean="0">
                <a:latin typeface="+mn-ea"/>
              </a:rPr>
              <a:t>）进士，官至刑部</a:t>
            </a:r>
            <a:r>
              <a:rPr lang="zh-CN" altLang="zh-CN" dirty="0" smtClean="0">
                <a:latin typeface="+mn-ea"/>
              </a:rPr>
              <a:t>侍郎</a:t>
            </a:r>
            <a:r>
              <a:rPr lang="zh-CN" altLang="en-US" dirty="0" smtClean="0">
                <a:latin typeface="+mn-ea"/>
              </a:rPr>
              <a:t>。</a:t>
            </a:r>
            <a:r>
              <a:rPr lang="zh-CN" altLang="zh-CN" dirty="0" smtClean="0">
                <a:latin typeface="+mn-ea"/>
              </a:rPr>
              <a:t>父钱汝恭</a:t>
            </a:r>
            <a:r>
              <a:rPr lang="zh-CN" altLang="en-US" dirty="0" smtClean="0">
                <a:latin typeface="+mn-ea"/>
              </a:rPr>
              <a:t>，</a:t>
            </a:r>
            <a:r>
              <a:rPr lang="zh-CN" altLang="zh-CN" dirty="0" smtClean="0">
                <a:latin typeface="+mn-ea"/>
              </a:rPr>
              <a:t>夫</a:t>
            </a:r>
            <a:r>
              <a:rPr lang="zh-CN" altLang="zh-CN" dirty="0" smtClean="0">
                <a:latin typeface="+mn-ea"/>
              </a:rPr>
              <a:t>蒯嘉珍，吴江县黎里人</a:t>
            </a:r>
            <a:r>
              <a:rPr lang="zh-CN" altLang="zh-CN" dirty="0" smtClean="0">
                <a:latin typeface="+mn-ea"/>
              </a:rPr>
              <a:t>。</a:t>
            </a:r>
            <a:endParaRPr lang="en-US" altLang="zh-CN" dirty="0" smtClean="0">
              <a:latin typeface="+mn-ea"/>
            </a:endParaRPr>
          </a:p>
          <a:p>
            <a:pPr eaLnBrk="1"/>
            <a:r>
              <a:rPr lang="zh-CN" altLang="zh-CN" dirty="0" smtClean="0">
                <a:latin typeface="+mn-ea"/>
              </a:rPr>
              <a:t>六年之后，钱与龄侄钱仪吉</a:t>
            </a:r>
            <a:r>
              <a:rPr lang="zh-CN" altLang="zh-CN" dirty="0" smtClean="0">
                <a:latin typeface="+mn-ea"/>
              </a:rPr>
              <a:t>见</a:t>
            </a:r>
            <a:r>
              <a:rPr lang="zh-CN" altLang="en-US" dirty="0" smtClean="0">
                <a:latin typeface="+mn-ea"/>
              </a:rPr>
              <a:t>（</a:t>
            </a:r>
            <a:r>
              <a:rPr lang="en-US" altLang="zh-CN" dirty="0" smtClean="0">
                <a:latin typeface="+mn-ea"/>
              </a:rPr>
              <a:t>1783-1850</a:t>
            </a:r>
            <a:r>
              <a:rPr lang="zh-CN" altLang="en-US" dirty="0" smtClean="0">
                <a:latin typeface="+mn-ea"/>
              </a:rPr>
              <a:t>）</a:t>
            </a:r>
            <a:r>
              <a:rPr lang="zh-CN" altLang="zh-CN" dirty="0" smtClean="0">
                <a:latin typeface="+mn-ea"/>
              </a:rPr>
              <a:t>到</a:t>
            </a:r>
            <a:r>
              <a:rPr lang="zh-CN" altLang="zh-CN" dirty="0" smtClean="0">
                <a:latin typeface="+mn-ea"/>
              </a:rPr>
              <a:t>了这批</a:t>
            </a:r>
            <a:r>
              <a:rPr lang="zh-CN" altLang="zh-CN" dirty="0" smtClean="0">
                <a:latin typeface="+mn-ea"/>
              </a:rPr>
              <a:t>手稿</a:t>
            </a:r>
            <a:r>
              <a:rPr lang="zh-CN" altLang="en-US" dirty="0" smtClean="0">
                <a:latin typeface="+mn-ea"/>
              </a:rPr>
              <a:t>，并收藏。</a:t>
            </a:r>
            <a:endParaRPr lang="en-US" altLang="zh-CN" dirty="0" smtClean="0">
              <a:latin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a:r>
              <a:rPr lang="zh-CN" altLang="zh-CN" dirty="0" smtClean="0">
                <a:latin typeface="+mn-ea"/>
              </a:rPr>
              <a:t>南京藏书家朱绪曾（？</a:t>
            </a:r>
            <a:r>
              <a:rPr lang="en-US" altLang="zh-CN" dirty="0" smtClean="0">
                <a:latin typeface="+mn-ea"/>
              </a:rPr>
              <a:t>-1860</a:t>
            </a:r>
            <a:r>
              <a:rPr lang="zh-CN" altLang="zh-CN" dirty="0" smtClean="0">
                <a:latin typeface="+mn-ea"/>
              </a:rPr>
              <a:t>）听说后，曾通过钱仪吉之弟钱泰吉索要，但当时钱仪吉“主讲大梁书院，驿书求之，未获也”。</a:t>
            </a:r>
            <a:endParaRPr lang="en-US" altLang="zh-CN" dirty="0" smtClean="0">
              <a:latin typeface="+mn-ea"/>
            </a:endParaRPr>
          </a:p>
          <a:p>
            <a:pPr eaLnBrk="1"/>
            <a:r>
              <a:rPr lang="zh-CN" altLang="zh-CN" dirty="0" smtClean="0">
                <a:latin typeface="+mn-ea"/>
              </a:rPr>
              <a:t>直到咸丰五年（</a:t>
            </a:r>
            <a:r>
              <a:rPr lang="en-US" altLang="zh-CN" dirty="0" smtClean="0">
                <a:latin typeface="+mn-ea"/>
              </a:rPr>
              <a:t>1855</a:t>
            </a:r>
            <a:r>
              <a:rPr lang="zh-CN" altLang="zh-CN" dirty="0" smtClean="0">
                <a:latin typeface="+mn-ea"/>
              </a:rPr>
              <a:t>），朱绪曾才见到《德风亭初集》十二卷，其余诗集与书稿都已散佚。</a:t>
            </a:r>
            <a:endParaRPr lang="en-US" altLang="zh-CN" dirty="0" smtClean="0">
              <a:latin typeface="+mn-ea"/>
            </a:endParaRPr>
          </a:p>
          <a:p>
            <a:pPr eaLnBrk="1"/>
            <a:r>
              <a:rPr lang="zh-CN" altLang="zh-CN" dirty="0" smtClean="0">
                <a:latin typeface="+mn-ea"/>
              </a:rPr>
              <a:t>最后翁长森（</a:t>
            </a:r>
            <a:r>
              <a:rPr lang="en-US" altLang="zh-CN" dirty="0" smtClean="0">
                <a:latin typeface="+mn-ea"/>
              </a:rPr>
              <a:t>1855-1914</a:t>
            </a:r>
            <a:r>
              <a:rPr lang="zh-CN" altLang="zh-CN" dirty="0" smtClean="0">
                <a:latin typeface="+mn-ea"/>
              </a:rPr>
              <a:t>）从朱绪曾处抄录了《德风亭初集》并收入《金陵丛书》，王贞仪的部分诗文终于得以流传。</a:t>
            </a:r>
            <a:endParaRPr lang="zh-CN" altLang="en-US" dirty="0" smtClean="0">
              <a:latin typeface="+mn-ea"/>
            </a:endParaRPr>
          </a:p>
          <a:p>
            <a:r>
              <a:rPr lang="zh-CN" altLang="zh-CN" dirty="0" smtClean="0"/>
              <a:t>在同治《上江两县志》、光绪重刊《江宁府志》、光绪《宣城县志》中，也相继出现了关于王贞仪的信息。</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王贞仪生于南京，是王家社会上行流动过程中的受益者。祖父王者辅为她创造了一个相对舒适而自由的生长环境，也决定了她的人生经历、志趣及性格养成。然而祖父去世后，她只能眼看王家衰落，无法拯救家业。嫁到宣城，使她的物质与精神生活品质进一步下降。对于这个“雄心胜丈夫”的女性而言，身边的男性没有一人能达到她的期待，而她的命运却紧紧系于他们身上，无法逃离。</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latin typeface="+mn-ea"/>
              </a:rPr>
              <a:t>在嘉庆十三年（</a:t>
            </a:r>
            <a:r>
              <a:rPr lang="en-US" altLang="zh-CN" dirty="0" smtClean="0">
                <a:latin typeface="+mn-ea"/>
              </a:rPr>
              <a:t>1808</a:t>
            </a:r>
            <a:r>
              <a:rPr lang="zh-CN" altLang="zh-CN" dirty="0" smtClean="0">
                <a:latin typeface="+mn-ea"/>
              </a:rPr>
              <a:t>）刊刻的《宣城县志》中，詹枚做为“书记”列于纂修名单中。这是他以独立身份出现在史料中的唯一机会。同治、光绪之后，詹枚则是因其妻王贞仪才</a:t>
            </a:r>
            <a:r>
              <a:rPr lang="zh-CN" altLang="zh-CN" dirty="0" smtClean="0">
                <a:latin typeface="+mn-ea"/>
              </a:rPr>
              <a:t>被记载</a:t>
            </a:r>
            <a:r>
              <a:rPr lang="zh-CN" altLang="zh-CN" dirty="0" smtClean="0">
                <a:latin typeface="+mn-ea"/>
              </a:rPr>
              <a:t>进地方历史的</a:t>
            </a:r>
            <a:r>
              <a:rPr lang="zh-CN" altLang="zh-CN" dirty="0" smtClean="0">
                <a:latin typeface="+mn-ea"/>
              </a:rPr>
              <a:t>。</a:t>
            </a:r>
            <a:endParaRPr lang="en-US" altLang="zh-CN" dirty="0" smtClean="0">
              <a:latin typeface="+mn-ea"/>
            </a:endParaRPr>
          </a:p>
          <a:p>
            <a:r>
              <a:rPr lang="zh-CN" altLang="zh-CN" dirty="0" smtClean="0">
                <a:latin typeface="+mn-ea"/>
              </a:rPr>
              <a:t>王贞仪</a:t>
            </a:r>
            <a:r>
              <a:rPr lang="zh-CN" altLang="zh-CN" dirty="0" smtClean="0">
                <a:latin typeface="+mn-ea"/>
              </a:rPr>
              <a:t>在死后为王氏与詹氏争得些许荣耀，而她却是两个家族失败的牺牲者。</a:t>
            </a:r>
            <a:endParaRPr lang="zh-CN" altLang="en-US"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5122" name="Rectangle 3"/>
          <p:cNvSpPr>
            <a:spLocks noGrp="1" noChangeArrowheads="1"/>
          </p:cNvSpPr>
          <p:nvPr>
            <p:ph sz="quarter" idx="1"/>
          </p:nvPr>
        </p:nvSpPr>
        <p:spPr/>
        <p:txBody>
          <a:bodyPr>
            <a:normAutofit fontScale="92500"/>
          </a:bodyPr>
          <a:lstStyle/>
          <a:p>
            <a:pPr algn="ctr" eaLnBrk="1" hangingPunct="1">
              <a:defRPr/>
            </a:pPr>
            <a:r>
              <a:rPr lang="zh-CN" altLang="en-US" sz="2400" b="1" dirty="0" smtClean="0">
                <a:latin typeface="+mn-ea"/>
                <a:cs typeface="Times New Roman" pitchFamily="18" charset="0"/>
              </a:rPr>
              <a:t>基于女性文学的研究</a:t>
            </a:r>
            <a:endParaRPr lang="en-US" sz="2400" b="1" dirty="0" smtClean="0">
              <a:latin typeface="+mn-ea"/>
              <a:cs typeface="Times New Roman" pitchFamily="18" charset="0"/>
            </a:endParaRPr>
          </a:p>
          <a:p>
            <a:pPr eaLnBrk="1" hangingPunct="1">
              <a:defRPr/>
            </a:pPr>
            <a:r>
              <a:rPr lang="en-US" altLang="zh-CN" sz="2400" b="1" dirty="0" smtClean="0">
                <a:latin typeface="+mn-ea"/>
                <a:cs typeface="Times New Roman" pitchFamily="18" charset="0"/>
              </a:rPr>
              <a:t>1</a:t>
            </a:r>
            <a:r>
              <a:rPr lang="zh-CN" altLang="en-US" sz="2400" b="1" dirty="0" smtClean="0">
                <a:latin typeface="+mn-ea"/>
                <a:cs typeface="Times New Roman" pitchFamily="18" charset="0"/>
              </a:rPr>
              <a:t>）问题的提出</a:t>
            </a:r>
          </a:p>
          <a:p>
            <a:pPr eaLnBrk="1" hangingPunct="1">
              <a:defRPr/>
            </a:pPr>
            <a:r>
              <a:rPr lang="zh-CN" altLang="en-US" sz="2400" dirty="0" smtClean="0">
                <a:latin typeface="+mn-ea"/>
                <a:cs typeface="Times New Roman" pitchFamily="18" charset="0"/>
              </a:rPr>
              <a:t>社会性别关系在历史上如何被建构？</a:t>
            </a:r>
          </a:p>
          <a:p>
            <a:pPr eaLnBrk="1" hangingPunct="1">
              <a:defRPr/>
            </a:pPr>
            <a:r>
              <a:rPr lang="zh-CN" altLang="en-US" sz="2400" dirty="0" smtClean="0">
                <a:latin typeface="+mn-ea"/>
                <a:cs typeface="Times New Roman" pitchFamily="18" charset="0"/>
              </a:rPr>
              <a:t>女性如何参与建构过程？</a:t>
            </a:r>
          </a:p>
          <a:p>
            <a:pPr eaLnBrk="1" hangingPunct="1">
              <a:defRPr/>
            </a:pPr>
            <a:r>
              <a:rPr lang="zh-CN" altLang="en-US" sz="2400" dirty="0" smtClean="0">
                <a:latin typeface="+mn-ea"/>
                <a:cs typeface="Times New Roman" pitchFamily="18" charset="0"/>
              </a:rPr>
              <a:t>男权体制之下，妇女能否获得精神满足和愉悦的生存状态？</a:t>
            </a:r>
            <a:endParaRPr lang="en-US" altLang="zh-CN" sz="2400" dirty="0" smtClean="0">
              <a:latin typeface="+mn-ea"/>
              <a:cs typeface="Times New Roman" pitchFamily="18" charset="0"/>
            </a:endParaRPr>
          </a:p>
          <a:p>
            <a:pPr eaLnBrk="1" hangingPunct="1">
              <a:defRPr/>
            </a:pPr>
            <a:r>
              <a:rPr lang="zh-CN" altLang="en-US" sz="2400" dirty="0" smtClean="0">
                <a:latin typeface="+mn-ea"/>
                <a:cs typeface="Times New Roman" pitchFamily="18" charset="0"/>
              </a:rPr>
              <a:t>对“五四话语”的反思</a:t>
            </a:r>
          </a:p>
          <a:p>
            <a:pPr eaLnBrk="1" hangingPunct="1">
              <a:defRPr/>
            </a:pPr>
            <a:r>
              <a:rPr lang="zh-CN" altLang="en-US" sz="2400" dirty="0" smtClean="0">
                <a:latin typeface="+mn-ea"/>
                <a:cs typeface="Times New Roman" pitchFamily="18" charset="0"/>
              </a:rPr>
              <a:t>陈东原：</a:t>
            </a:r>
            <a:r>
              <a:rPr lang="en-US" altLang="zh-CN" sz="2400" dirty="0" smtClean="0">
                <a:latin typeface="+mn-ea"/>
                <a:cs typeface="Times New Roman" pitchFamily="18" charset="0"/>
              </a:rPr>
              <a:t>《</a:t>
            </a:r>
            <a:r>
              <a:rPr lang="zh-CN" altLang="en-US" sz="2400" dirty="0" smtClean="0">
                <a:latin typeface="+mn-ea"/>
                <a:cs typeface="Times New Roman" pitchFamily="18" charset="0"/>
              </a:rPr>
              <a:t>中国妇女生活史</a:t>
            </a:r>
            <a:r>
              <a:rPr lang="en-US" altLang="zh-CN" sz="2400" dirty="0" smtClean="0">
                <a:latin typeface="+mn-ea"/>
                <a:cs typeface="Times New Roman" pitchFamily="18" charset="0"/>
              </a:rPr>
              <a:t>》</a:t>
            </a:r>
            <a:r>
              <a:rPr lang="zh-CN" altLang="en-US" sz="2400" dirty="0" smtClean="0">
                <a:latin typeface="+mn-ea"/>
                <a:cs typeface="Times New Roman" pitchFamily="18" charset="0"/>
              </a:rPr>
              <a:t>（</a:t>
            </a:r>
            <a:r>
              <a:rPr lang="en-US" altLang="zh-CN" sz="2400" dirty="0" smtClean="0">
                <a:latin typeface="+mn-ea"/>
                <a:cs typeface="Times New Roman" pitchFamily="18" charset="0"/>
              </a:rPr>
              <a:t>1937</a:t>
            </a:r>
            <a:r>
              <a:rPr lang="zh-CN" altLang="en-US" sz="2400" dirty="0" smtClean="0">
                <a:latin typeface="+mn-ea"/>
                <a:cs typeface="Times New Roman" pitchFamily="18" charset="0"/>
              </a:rPr>
              <a:t>）：</a:t>
            </a:r>
            <a:endParaRPr lang="en-US" altLang="zh-CN" sz="2400" dirty="0" smtClean="0">
              <a:latin typeface="+mn-ea"/>
              <a:cs typeface="Times New Roman" pitchFamily="18" charset="0"/>
            </a:endParaRPr>
          </a:p>
          <a:p>
            <a:pPr eaLnBrk="1" hangingPunct="1">
              <a:defRPr/>
            </a:pPr>
            <a:r>
              <a:rPr lang="en-US" altLang="zh-CN" sz="2400" dirty="0" smtClean="0">
                <a:latin typeface="+mn-ea"/>
                <a:cs typeface="Times New Roman" pitchFamily="18" charset="0"/>
              </a:rPr>
              <a:t>——</a:t>
            </a:r>
            <a:r>
              <a:rPr lang="zh-CN" altLang="zh-CN" sz="2400" dirty="0" smtClean="0">
                <a:latin typeface="+mn-ea"/>
                <a:cs typeface="Times New Roman" pitchFamily="18" charset="0"/>
              </a:rPr>
              <a:t>“我们有史以来的女性，只是被摧残的女性；我们妇女生活的历史，只是一部被摧残的女性的历史。”</a:t>
            </a:r>
            <a:endParaRPr lang="en-US" altLang="zh-CN" sz="2400" dirty="0" smtClean="0">
              <a:latin typeface="+mn-ea"/>
              <a:cs typeface="Times New Roman" pitchFamily="18" charset="0"/>
            </a:endParaRPr>
          </a:p>
          <a:p>
            <a:pPr eaLnBrk="1" hangingPunct="1">
              <a:defRPr/>
            </a:pPr>
            <a:r>
              <a:rPr lang="zh-CN" altLang="en-US" sz="2400" dirty="0" smtClean="0">
                <a:latin typeface="+mn-ea"/>
                <a:cs typeface="Times New Roman" pitchFamily="18" charset="0"/>
              </a:rPr>
              <a:t>鲁迅在</a:t>
            </a:r>
            <a:r>
              <a:rPr lang="en-US" altLang="zh-CN" sz="2400" dirty="0" smtClean="0">
                <a:latin typeface="+mn-ea"/>
                <a:cs typeface="Times New Roman" pitchFamily="18" charset="0"/>
              </a:rPr>
              <a:t>《</a:t>
            </a:r>
            <a:r>
              <a:rPr lang="zh-CN" altLang="en-US" sz="2400" dirty="0" smtClean="0">
                <a:latin typeface="+mn-ea"/>
                <a:cs typeface="Times New Roman" pitchFamily="18" charset="0"/>
              </a:rPr>
              <a:t>祝福</a:t>
            </a:r>
            <a:r>
              <a:rPr lang="en-US" altLang="zh-CN" sz="2400" dirty="0" smtClean="0">
                <a:latin typeface="+mn-ea"/>
                <a:cs typeface="Times New Roman" pitchFamily="18" charset="0"/>
              </a:rPr>
              <a:t>》</a:t>
            </a:r>
            <a:r>
              <a:rPr lang="zh-CN" altLang="en-US" sz="2400" dirty="0" smtClean="0">
                <a:latin typeface="+mn-ea"/>
                <a:cs typeface="Times New Roman" pitchFamily="18" charset="0"/>
              </a:rPr>
              <a:t>（</a:t>
            </a:r>
            <a:r>
              <a:rPr lang="en-US" altLang="zh-CN" sz="2400" dirty="0" smtClean="0">
                <a:latin typeface="+mn-ea"/>
                <a:cs typeface="Times New Roman" pitchFamily="18" charset="0"/>
              </a:rPr>
              <a:t>1924</a:t>
            </a:r>
            <a:r>
              <a:rPr lang="zh-CN" altLang="en-US" sz="2400" dirty="0" smtClean="0">
                <a:latin typeface="+mn-ea"/>
                <a:cs typeface="Times New Roman" pitchFamily="18" charset="0"/>
              </a:rPr>
              <a:t>）中塑造的祥林嫂，即是“被摧残女性”的典型。</a:t>
            </a:r>
            <a:endParaRPr lang="en-US" altLang="zh-CN" sz="2400" dirty="0" smtClean="0">
              <a:latin typeface="+mn-ea"/>
              <a:cs typeface="Times New Roman" pitchFamily="18" charset="0"/>
            </a:endParaRPr>
          </a:p>
          <a:p>
            <a:pPr eaLnBrk="1" hangingPunct="1">
              <a:defRPr/>
            </a:pPr>
            <a:endParaRPr lang="zh-CN" altLang="en-US" sz="2400" dirty="0" smtClean="0">
              <a:latin typeface="Times New Roman" pitchFamily="18" charset="0"/>
              <a:ea typeface="楷体" pitchFamily="49" charset="-122"/>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8194" name="Rectangle 3"/>
          <p:cNvSpPr>
            <a:spLocks noGrp="1" noChangeArrowheads="1"/>
          </p:cNvSpPr>
          <p:nvPr>
            <p:ph sz="quarter" idx="1"/>
          </p:nvPr>
        </p:nvSpPr>
        <p:spPr/>
        <p:txBody>
          <a:bodyPr/>
          <a:lstStyle/>
          <a:p>
            <a:pPr algn="ctr" eaLnBrk="1" hangingPunct="1">
              <a:lnSpc>
                <a:spcPct val="80000"/>
              </a:lnSpc>
            </a:pPr>
            <a:r>
              <a:rPr lang="zh-CN" sz="2400" b="1" dirty="0" smtClean="0">
                <a:latin typeface="+mn-ea"/>
                <a:cs typeface="Times New Roman" pitchFamily="18" charset="0"/>
              </a:rPr>
              <a:t>社会性别（</a:t>
            </a:r>
            <a:r>
              <a:rPr lang="zh-CN" altLang="zh-CN" sz="2400" b="1" dirty="0" smtClean="0">
                <a:latin typeface="+mn-ea"/>
                <a:cs typeface="Times New Roman" pitchFamily="18" charset="0"/>
              </a:rPr>
              <a:t>gender</a:t>
            </a:r>
            <a:r>
              <a:rPr lang="zh-CN" sz="2400" b="1" dirty="0" smtClean="0">
                <a:latin typeface="+mn-ea"/>
                <a:cs typeface="Times New Roman" pitchFamily="18" charset="0"/>
              </a:rPr>
              <a:t>）</a:t>
            </a:r>
            <a:r>
              <a:rPr lang="zh-CN" sz="2400" b="1" dirty="0" smtClean="0">
                <a:latin typeface="+mn-ea"/>
                <a:cs typeface="Times New Roman" pitchFamily="18" charset="0"/>
              </a:rPr>
              <a:t>概念</a:t>
            </a:r>
            <a:endParaRPr lang="zh-CN" sz="2400" dirty="0" smtClean="0">
              <a:latin typeface="Times New Roman" pitchFamily="18" charset="0"/>
              <a:cs typeface="Times New Roman" pitchFamily="18" charset="0"/>
            </a:endParaRPr>
          </a:p>
          <a:p>
            <a:pPr eaLnBrk="1" hangingPunct="1">
              <a:lnSpc>
                <a:spcPct val="114000"/>
              </a:lnSpc>
            </a:pPr>
            <a:r>
              <a:rPr lang="zh-CN" sz="2400" dirty="0" smtClean="0">
                <a:latin typeface="Times New Roman" pitchFamily="18" charset="0"/>
                <a:cs typeface="Times New Roman" pitchFamily="18" charset="0"/>
              </a:rPr>
              <a:t>社会性别（</a:t>
            </a:r>
            <a:r>
              <a:rPr lang="zh-CN" altLang="zh-CN" sz="2400" dirty="0" smtClean="0">
                <a:latin typeface="Times New Roman" pitchFamily="18" charset="0"/>
                <a:cs typeface="Times New Roman" pitchFamily="18" charset="0"/>
              </a:rPr>
              <a:t>gender</a:t>
            </a:r>
            <a:r>
              <a:rPr lang="zh-CN" sz="2400" dirty="0" smtClean="0">
                <a:latin typeface="Times New Roman" pitchFamily="18" charset="0"/>
                <a:cs typeface="Times New Roman" pitchFamily="18" charset="0"/>
              </a:rPr>
              <a:t>）有异于与生理性别（</a:t>
            </a:r>
            <a:r>
              <a:rPr lang="zh-CN" altLang="zh-CN" sz="2400" dirty="0" smtClean="0">
                <a:latin typeface="Times New Roman" pitchFamily="18" charset="0"/>
                <a:cs typeface="Times New Roman" pitchFamily="18" charset="0"/>
              </a:rPr>
              <a:t>sex</a:t>
            </a:r>
            <a:r>
              <a:rPr lang="zh-CN" sz="2400" dirty="0" smtClean="0">
                <a:latin typeface="Times New Roman" pitchFamily="18" charset="0"/>
                <a:cs typeface="Times New Roman" pitchFamily="18" charset="0"/>
              </a:rPr>
              <a:t>）</a:t>
            </a:r>
            <a:endParaRPr lang="zh-CN" sz="2400" dirty="0" smtClean="0">
              <a:latin typeface="Times New Roman" pitchFamily="18" charset="0"/>
              <a:cs typeface="Times New Roman" pitchFamily="18" charset="0"/>
            </a:endParaRPr>
          </a:p>
          <a:p>
            <a:pPr lvl="1" eaLnBrk="1" hangingPunct="1">
              <a:lnSpc>
                <a:spcPct val="114000"/>
              </a:lnSpc>
            </a:pPr>
            <a:r>
              <a:rPr lang="zh-CN" dirty="0" smtClean="0">
                <a:latin typeface="Times New Roman" pitchFamily="18" charset="0"/>
                <a:cs typeface="Times New Roman" pitchFamily="18" charset="0"/>
              </a:rPr>
              <a:t>社会性别是一种文化建构（</a:t>
            </a:r>
            <a:r>
              <a:rPr lang="zh-CN" altLang="zh-CN" dirty="0" smtClean="0">
                <a:latin typeface="Times New Roman" pitchFamily="18" charset="0"/>
                <a:cs typeface="Times New Roman" pitchFamily="18" charset="0"/>
              </a:rPr>
              <a:t>cultural construction)</a:t>
            </a:r>
            <a:r>
              <a:rPr lang="zh-CN" dirty="0" smtClean="0">
                <a:latin typeface="Times New Roman" pitchFamily="18" charset="0"/>
                <a:cs typeface="Times New Roman" pitchFamily="18" charset="0"/>
              </a:rPr>
              <a:t>：男、女在角色、行为、脑力和情感方面的区别，是通过一个社会发展而形成</a:t>
            </a:r>
            <a:r>
              <a:rPr lang="zh-CN" dirty="0" smtClean="0">
                <a:latin typeface="Times New Roman" pitchFamily="18" charset="0"/>
                <a:cs typeface="Times New Roman" pitchFamily="18" charset="0"/>
              </a:rPr>
              <a:t>的</a:t>
            </a:r>
            <a:r>
              <a:rPr lang="zh-CN" altLang="en-US" dirty="0" smtClean="0">
                <a:latin typeface="Times New Roman" pitchFamily="18" charset="0"/>
                <a:cs typeface="Times New Roman" pitchFamily="18" charset="0"/>
              </a:rPr>
              <a:t>。</a:t>
            </a:r>
            <a:endParaRPr lang="zh-CN" dirty="0" smtClean="0">
              <a:latin typeface="Times New Roman" pitchFamily="18" charset="0"/>
              <a:cs typeface="Times New Roman" pitchFamily="18" charset="0"/>
            </a:endParaRPr>
          </a:p>
          <a:p>
            <a:pPr lvl="1" eaLnBrk="1" hangingPunct="1">
              <a:lnSpc>
                <a:spcPct val="114000"/>
              </a:lnSpc>
            </a:pPr>
            <a:r>
              <a:rPr lang="zh-CN" dirty="0" smtClean="0">
                <a:latin typeface="Times New Roman" pitchFamily="18" charset="0"/>
                <a:cs typeface="Times New Roman" pitchFamily="18" charset="0"/>
              </a:rPr>
              <a:t>其表述权往往为国家、男性精英所把握</a:t>
            </a:r>
            <a:r>
              <a:rPr lang="zh-CN"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eaLnBrk="1" hangingPunct="1">
              <a:lnSpc>
                <a:spcPct val="114000"/>
              </a:lnSpc>
            </a:pPr>
            <a:r>
              <a:rPr lang="zh-CN" altLang="en-US" sz="2400" dirty="0" smtClean="0">
                <a:latin typeface="Times New Roman" pitchFamily="18" charset="0"/>
                <a:cs typeface="Times New Roman" pitchFamily="18" charset="0"/>
              </a:rPr>
              <a:t>社会性别与政治的关系</a:t>
            </a:r>
          </a:p>
          <a:p>
            <a:pPr lvl="1" eaLnBrk="1" hangingPunct="1">
              <a:lnSpc>
                <a:spcPct val="114000"/>
              </a:lnSpc>
            </a:pPr>
            <a:r>
              <a:rPr lang="zh-CN" altLang="en-US" dirty="0" smtClean="0">
                <a:latin typeface="Times New Roman" pitchFamily="18" charset="0"/>
                <a:cs typeface="Times New Roman" pitchFamily="18" charset="0"/>
              </a:rPr>
              <a:t>社会</a:t>
            </a:r>
            <a:r>
              <a:rPr lang="zh-CN" altLang="en-US" dirty="0" smtClean="0">
                <a:latin typeface="Times New Roman" pitchFamily="18" charset="0"/>
                <a:cs typeface="Times New Roman" pitchFamily="18" charset="0"/>
              </a:rPr>
              <a:t>性别是基于所谓两性差异之上的社会关系的一个构成</a:t>
            </a:r>
            <a:r>
              <a:rPr lang="zh-CN" altLang="en-US" dirty="0" smtClean="0">
                <a:latin typeface="Times New Roman" pitchFamily="18" charset="0"/>
                <a:cs typeface="Times New Roman" pitchFamily="18" charset="0"/>
              </a:rPr>
              <a:t>因素。</a:t>
            </a:r>
            <a:endParaRPr lang="zh-CN" altLang="en-US" dirty="0" smtClean="0">
              <a:latin typeface="Times New Roman" pitchFamily="18" charset="0"/>
              <a:cs typeface="Times New Roman" pitchFamily="18" charset="0"/>
            </a:endParaRPr>
          </a:p>
          <a:p>
            <a:pPr lvl="1" eaLnBrk="1" hangingPunct="1">
              <a:lnSpc>
                <a:spcPct val="114000"/>
              </a:lnSpc>
            </a:pPr>
            <a:r>
              <a:rPr lang="zh-CN" altLang="en-US" dirty="0" smtClean="0">
                <a:latin typeface="Times New Roman" pitchFamily="18" charset="0"/>
                <a:cs typeface="Times New Roman" pitchFamily="18" charset="0"/>
              </a:rPr>
              <a:t>社会</a:t>
            </a:r>
            <a:r>
              <a:rPr lang="zh-CN" altLang="en-US" dirty="0" smtClean="0">
                <a:latin typeface="Times New Roman" pitchFamily="18" charset="0"/>
                <a:cs typeface="Times New Roman" pitchFamily="18" charset="0"/>
              </a:rPr>
              <a:t>性别是凸显权力关系的基本方法。</a:t>
            </a:r>
          </a:p>
          <a:p>
            <a:pPr eaLnBrk="1" hangingPunct="1">
              <a:lnSpc>
                <a:spcPct val="114000"/>
              </a:lnSpc>
            </a:pPr>
            <a:endParaRPr lang="zh-CN" altLang="zh-CN" sz="2400" dirty="0" smtClean="0">
              <a:latin typeface="Times New Roman" pitchFamily="18" charset="0"/>
              <a:ea typeface="楷体" pitchFamily="49" charset="-122"/>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lnSpc>
                <a:spcPct val="114000"/>
              </a:lnSpc>
            </a:pPr>
            <a:r>
              <a:rPr lang="en-US" altLang="zh-CN" b="1" dirty="0" smtClean="0">
                <a:latin typeface="+mn-ea"/>
                <a:cs typeface="Times New Roman" pitchFamily="18" charset="0"/>
              </a:rPr>
              <a:t>2</a:t>
            </a:r>
            <a:r>
              <a:rPr lang="zh-CN" altLang="en-US" b="1" dirty="0" smtClean="0">
                <a:latin typeface="+mn-ea"/>
                <a:cs typeface="Times New Roman" pitchFamily="18" charset="0"/>
              </a:rPr>
              <a:t>）对传统观点的反思</a:t>
            </a:r>
            <a:endParaRPr lang="en-US" altLang="zh-CN" b="1" dirty="0" smtClean="0">
              <a:latin typeface="+mn-ea"/>
              <a:cs typeface="Times New Roman" pitchFamily="18" charset="0"/>
            </a:endParaRPr>
          </a:p>
          <a:p>
            <a:pPr eaLnBrk="1" hangingPunct="1">
              <a:lnSpc>
                <a:spcPct val="114000"/>
              </a:lnSpc>
            </a:pPr>
            <a:r>
              <a:rPr lang="zh-CN" altLang="en-US" b="1" dirty="0" smtClean="0">
                <a:latin typeface="+mn-ea"/>
                <a:cs typeface="Times New Roman" pitchFamily="18" charset="0"/>
              </a:rPr>
              <a:t>明清女性（尤其是精英阶层女性）具有历史主体性</a:t>
            </a:r>
            <a:endParaRPr lang="en-US" altLang="zh-CN" b="1" dirty="0" smtClean="0">
              <a:latin typeface="+mn-ea"/>
              <a:cs typeface="Times New Roman" pitchFamily="18" charset="0"/>
            </a:endParaRPr>
          </a:p>
          <a:p>
            <a:pPr eaLnBrk="1" hangingPunct="1">
              <a:lnSpc>
                <a:spcPct val="114000"/>
              </a:lnSpc>
            </a:pPr>
            <a:r>
              <a:rPr lang="zh-CN" altLang="zh-CN" dirty="0" smtClean="0">
                <a:latin typeface="+mn-ea"/>
                <a:cs typeface="Times New Roman" pitchFamily="18" charset="0"/>
              </a:rPr>
              <a:t>尽管妇女不能改写框定她们生活的这些规则，但在占统治地位的社会性别体系内，她们却极有创造</a:t>
            </a:r>
            <a:r>
              <a:rPr lang="zh-CN" altLang="en-US" dirty="0" smtClean="0">
                <a:latin typeface="+mn-ea"/>
                <a:cs typeface="Times New Roman" pitchFamily="18" charset="0"/>
              </a:rPr>
              <a:t>力</a:t>
            </a:r>
            <a:r>
              <a:rPr lang="zh-CN" altLang="zh-CN" dirty="0" smtClean="0">
                <a:latin typeface="+mn-ea"/>
                <a:cs typeface="Times New Roman" pitchFamily="18" charset="0"/>
              </a:rPr>
              <a:t>地开辟了一个生存空间，这是给予她们意义、安慰和尊严的空间。</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latin typeface="+mn-ea"/>
                <a:cs typeface="Times New Roman" pitchFamily="18" charset="0"/>
              </a:rPr>
              <a:t>对享有特权的才女来说，儒家意识形态和文化传统的力量，既是一种压制，也是一种机会。但无论是闺秀也好，名妓也罢，她们本身就是儒家社会的一分子，也是儒家文化的产物。</a:t>
            </a:r>
            <a:r>
              <a:rPr lang="zh-CN" altLang="zh-CN" dirty="0" smtClean="0">
                <a:solidFill>
                  <a:srgbClr val="FF0000"/>
                </a:solidFill>
                <a:latin typeface="+mn-ea"/>
                <a:cs typeface="Times New Roman" pitchFamily="18" charset="0"/>
              </a:rPr>
              <a:t>她们是在体制之内，灵活运用既有的资源，去为自己争取更大的生存空间。</a:t>
            </a:r>
            <a:r>
              <a:rPr lang="zh-CN" altLang="zh-CN" dirty="0" smtClean="0">
                <a:latin typeface="+mn-ea"/>
                <a:cs typeface="Times New Roman" pitchFamily="18" charset="0"/>
              </a:rPr>
              <a:t>她们不是儒家文化权力运作的受害者，而是有份操纵这一权力的</a:t>
            </a:r>
            <a:r>
              <a:rPr lang="zh-CN" altLang="zh-CN" dirty="0" smtClean="0">
                <a:solidFill>
                  <a:srgbClr val="FF0000"/>
                </a:solidFill>
                <a:latin typeface="+mn-ea"/>
                <a:cs typeface="Times New Roman" pitchFamily="18" charset="0"/>
              </a:rPr>
              <a:t>既得利益者</a:t>
            </a:r>
            <a:r>
              <a:rPr lang="zh-CN" altLang="zh-CN" dirty="0" smtClean="0">
                <a:latin typeface="+mn-ea"/>
                <a:cs typeface="Times New Roman" pitchFamily="18" charset="0"/>
              </a:rPr>
              <a:t>。</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4294967295"/>
          </p:nvPr>
        </p:nvSpPr>
        <p:spPr>
          <a:xfrm>
            <a:off x="900113" y="908050"/>
            <a:ext cx="7499350" cy="4800600"/>
          </a:xfrm>
        </p:spPr>
        <p:txBody>
          <a:bodyPr>
            <a:normAutofit/>
          </a:bodyPr>
          <a:lstStyle/>
          <a:p>
            <a:pPr eaLnBrk="1" hangingPunct="1">
              <a:defRPr/>
            </a:pPr>
            <a:r>
              <a:rPr lang="en-US" altLang="zh-CN" sz="2400" b="1" dirty="0" smtClean="0">
                <a:latin typeface="+mn-ea"/>
                <a:cs typeface="Times New Roman" pitchFamily="18" charset="0"/>
              </a:rPr>
              <a:t>3</a:t>
            </a:r>
            <a:r>
              <a:rPr lang="zh-CN" altLang="en-US" sz="2400" b="1" dirty="0" smtClean="0">
                <a:latin typeface="+mn-ea"/>
                <a:cs typeface="Times New Roman" pitchFamily="18" charset="0"/>
              </a:rPr>
              <a:t>）再次反思</a:t>
            </a:r>
            <a:endParaRPr lang="en-US" altLang="zh-CN" sz="2400" b="1" dirty="0" smtClean="0">
              <a:latin typeface="+mn-ea"/>
              <a:cs typeface="Times New Roman" pitchFamily="18" charset="0"/>
            </a:endParaRPr>
          </a:p>
          <a:p>
            <a:pPr eaLnBrk="1" hangingPunct="1">
              <a:defRPr/>
            </a:pPr>
            <a:r>
              <a:rPr lang="zh-CN" altLang="en-US" sz="2400" dirty="0" smtClean="0">
                <a:latin typeface="+mn-ea"/>
                <a:cs typeface="Times New Roman" pitchFamily="18" charset="0"/>
              </a:rPr>
              <a:t>女性</a:t>
            </a:r>
            <a:r>
              <a:rPr lang="zh-CN" altLang="en-US" sz="2400" dirty="0" smtClean="0">
                <a:latin typeface="+mn-ea"/>
                <a:cs typeface="Times New Roman" pitchFamily="18" charset="0"/>
              </a:rPr>
              <a:t>文学或女性传记是否能反映妇女心理及生活的“真实”状态？</a:t>
            </a:r>
            <a:endParaRPr lang="en-US" altLang="zh-CN" sz="2400" dirty="0" smtClean="0">
              <a:latin typeface="+mn-ea"/>
              <a:cs typeface="Times New Roman" pitchFamily="18" charset="0"/>
            </a:endParaRPr>
          </a:p>
          <a:p>
            <a:pPr lvl="1" eaLnBrk="1" hangingPunct="1">
              <a:defRPr/>
            </a:pPr>
            <a:r>
              <a:rPr lang="zh-CN" altLang="en-US" dirty="0" smtClean="0">
                <a:latin typeface="+mn-ea"/>
                <a:cs typeface="Times New Roman" pitchFamily="18" charset="0"/>
              </a:rPr>
              <a:t>曼素恩</a:t>
            </a:r>
            <a:r>
              <a:rPr lang="zh-CN" altLang="en-US" dirty="0" smtClean="0">
                <a:latin typeface="+mn-ea"/>
                <a:cs typeface="Times New Roman" pitchFamily="18" charset="0"/>
              </a:rPr>
              <a:t>在</a:t>
            </a:r>
            <a:r>
              <a:rPr lang="en-US" altLang="zh-CN" dirty="0" smtClean="0">
                <a:latin typeface="+mn-ea"/>
                <a:cs typeface="Times New Roman" pitchFamily="18" charset="0"/>
              </a:rPr>
              <a:t>《</a:t>
            </a:r>
            <a:r>
              <a:rPr lang="zh-CN" altLang="en-US" dirty="0" smtClean="0">
                <a:latin typeface="+mn-ea"/>
                <a:cs typeface="Times New Roman" pitchFamily="18" charset="0"/>
              </a:rPr>
              <a:t>张门才女</a:t>
            </a:r>
            <a:r>
              <a:rPr lang="en-US" altLang="zh-CN" dirty="0" smtClean="0">
                <a:latin typeface="+mn-ea"/>
                <a:cs typeface="Times New Roman" pitchFamily="18" charset="0"/>
              </a:rPr>
              <a:t>》</a:t>
            </a:r>
            <a:r>
              <a:rPr lang="zh-CN" altLang="en-US" dirty="0" smtClean="0">
                <a:latin typeface="+mn-ea"/>
                <a:cs typeface="Times New Roman" pitchFamily="18" charset="0"/>
              </a:rPr>
              <a:t>中提出了文本的“缄默”这一问题。女性在进行文学创作时，时刻进行着“自我审查”。不符合儒家伦理、士大夫审美的主题（如情欲、缠足等）多为女性作家们主动回避</a:t>
            </a:r>
            <a:r>
              <a:rPr lang="zh-CN" altLang="en-US" dirty="0" smtClean="0">
                <a:latin typeface="+mn-ea"/>
                <a:cs typeface="Times New Roman" pitchFamily="18" charset="0"/>
              </a:rPr>
              <a:t>。面对</a:t>
            </a:r>
            <a:r>
              <a:rPr lang="zh-CN" altLang="en-US" dirty="0" smtClean="0">
                <a:latin typeface="+mn-ea"/>
                <a:cs typeface="Times New Roman" pitchFamily="18" charset="0"/>
              </a:rPr>
              <a:t>这些资料的“先天不足”，历史学家该如何发现女性心理及生活的“真实”状态？</a:t>
            </a:r>
          </a:p>
          <a:p>
            <a:pPr eaLnBrk="1" hangingPunct="1">
              <a:defRPr/>
            </a:pPr>
            <a:r>
              <a:rPr lang="zh-CN" altLang="en-US" sz="2400" dirty="0" smtClean="0">
                <a:latin typeface="+mn-ea"/>
                <a:cs typeface="Times New Roman" pitchFamily="18" charset="0"/>
              </a:rPr>
              <a:t>下层</a:t>
            </a:r>
            <a:r>
              <a:rPr lang="zh-CN" altLang="en-US" sz="2400" dirty="0" smtClean="0">
                <a:latin typeface="+mn-ea"/>
                <a:cs typeface="Times New Roman" pitchFamily="18" charset="0"/>
              </a:rPr>
              <a:t>妇女研究的空白</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lnSpc>
                <a:spcPct val="80000"/>
              </a:lnSpc>
            </a:pPr>
            <a:r>
              <a:rPr lang="zh-CN" altLang="en-US" sz="2400" b="1" dirty="0" smtClean="0">
                <a:latin typeface="+mn-ea"/>
                <a:cs typeface="Times New Roman" pitchFamily="18" charset="0"/>
              </a:rPr>
              <a:t>代表性研究</a:t>
            </a:r>
            <a:endParaRPr lang="en-US" altLang="zh-CN" sz="2400" b="1" dirty="0" smtClean="0">
              <a:latin typeface="+mn-ea"/>
              <a:cs typeface="Times New Roman" pitchFamily="18" charset="0"/>
            </a:endParaRPr>
          </a:p>
          <a:p>
            <a:pPr eaLnBrk="1" hangingPunct="1">
              <a:lnSpc>
                <a:spcPct val="114000"/>
              </a:lnSpc>
            </a:pPr>
            <a:r>
              <a:rPr lang="zh-CN" altLang="zh-CN" sz="2400" dirty="0" smtClean="0">
                <a:latin typeface="+mn-ea"/>
                <a:cs typeface="Times New Roman" pitchFamily="18" charset="0"/>
              </a:rPr>
              <a:t>高彦颐：《闺塾师：明末清初江南的才女文化》，</a:t>
            </a:r>
            <a:r>
              <a:rPr lang="zh-CN" altLang="en-US" sz="2400" dirty="0" smtClean="0">
                <a:latin typeface="+mn-ea"/>
                <a:cs typeface="Times New Roman" pitchFamily="18" charset="0"/>
              </a:rPr>
              <a:t>南京：</a:t>
            </a:r>
            <a:r>
              <a:rPr lang="zh-CN" altLang="zh-CN" sz="2400" dirty="0" smtClean="0">
                <a:latin typeface="+mn-ea"/>
                <a:cs typeface="Times New Roman" pitchFamily="18" charset="0"/>
              </a:rPr>
              <a:t>江苏人民出版社，2005年。</a:t>
            </a:r>
          </a:p>
          <a:p>
            <a:pPr eaLnBrk="1" hangingPunct="1">
              <a:lnSpc>
                <a:spcPct val="114000"/>
              </a:lnSpc>
            </a:pPr>
            <a:r>
              <a:rPr lang="zh-CN" altLang="zh-CN" sz="2400" dirty="0" smtClean="0">
                <a:latin typeface="+mn-ea"/>
                <a:cs typeface="Times New Roman" pitchFamily="18" charset="0"/>
              </a:rPr>
              <a:t>曼素恩：《缀珍录：18世纪及其前后的中国妇女》，</a:t>
            </a:r>
            <a:r>
              <a:rPr lang="zh-CN" altLang="en-US" sz="2400" dirty="0" smtClean="0">
                <a:latin typeface="+mn-ea"/>
                <a:cs typeface="Times New Roman" pitchFamily="18" charset="0"/>
              </a:rPr>
              <a:t>南京：</a:t>
            </a:r>
            <a:r>
              <a:rPr lang="zh-CN" altLang="zh-CN" sz="2400" dirty="0" smtClean="0">
                <a:latin typeface="+mn-ea"/>
                <a:cs typeface="Times New Roman" pitchFamily="18" charset="0"/>
              </a:rPr>
              <a:t>江苏人民出版社，2005年。</a:t>
            </a:r>
            <a:endParaRPr lang="en-US" altLang="zh-CN" sz="2400" dirty="0" smtClean="0">
              <a:latin typeface="+mn-ea"/>
              <a:cs typeface="Times New Roman" pitchFamily="18" charset="0"/>
            </a:endParaRPr>
          </a:p>
          <a:p>
            <a:pPr eaLnBrk="1" hangingPunct="1">
              <a:lnSpc>
                <a:spcPct val="114000"/>
              </a:lnSpc>
            </a:pPr>
            <a:r>
              <a:rPr lang="zh-CN" altLang="en-US" sz="2400" dirty="0" smtClean="0">
                <a:latin typeface="+mn-ea"/>
                <a:cs typeface="Times New Roman" pitchFamily="18" charset="0"/>
              </a:rPr>
              <a:t>曼素</a:t>
            </a:r>
            <a:r>
              <a:rPr lang="zh-CN" altLang="en-US" sz="2400" dirty="0" smtClean="0">
                <a:latin typeface="+mn-ea"/>
                <a:cs typeface="Times New Roman" pitchFamily="18" charset="0"/>
              </a:rPr>
              <a:t>恩：</a:t>
            </a:r>
            <a:r>
              <a:rPr lang="en-US" altLang="zh-CN" sz="2400" dirty="0" smtClean="0">
                <a:latin typeface="+mn-ea"/>
                <a:cs typeface="Times New Roman" pitchFamily="18" charset="0"/>
              </a:rPr>
              <a:t>《</a:t>
            </a:r>
            <a:r>
              <a:rPr lang="zh-CN" altLang="en-US" sz="2400" dirty="0" smtClean="0">
                <a:latin typeface="+mn-ea"/>
                <a:cs typeface="Times New Roman" pitchFamily="18" charset="0"/>
              </a:rPr>
              <a:t>张</a:t>
            </a:r>
            <a:r>
              <a:rPr lang="zh-CN" altLang="en-US" sz="2400" dirty="0" smtClean="0">
                <a:latin typeface="+mn-ea"/>
                <a:cs typeface="Times New Roman" pitchFamily="18" charset="0"/>
              </a:rPr>
              <a:t>门才女</a:t>
            </a:r>
            <a:r>
              <a:rPr lang="en-US" altLang="zh-CN" sz="2400" dirty="0" smtClean="0">
                <a:latin typeface="+mn-ea"/>
                <a:cs typeface="Times New Roman" pitchFamily="18" charset="0"/>
              </a:rPr>
              <a:t>》</a:t>
            </a:r>
            <a:r>
              <a:rPr lang="zh-CN" altLang="en-US" sz="2400" dirty="0" smtClean="0">
                <a:latin typeface="+mn-ea"/>
                <a:cs typeface="Times New Roman" pitchFamily="18" charset="0"/>
              </a:rPr>
              <a:t>，北京：北京大学出版社，</a:t>
            </a:r>
            <a:r>
              <a:rPr lang="en-US" altLang="zh-CN" sz="2400" dirty="0" smtClean="0">
                <a:latin typeface="+mn-ea"/>
                <a:cs typeface="Times New Roman" pitchFamily="18" charset="0"/>
              </a:rPr>
              <a:t>2015</a:t>
            </a:r>
            <a:r>
              <a:rPr lang="zh-CN" altLang="en-US" sz="2400" dirty="0" smtClean="0">
                <a:latin typeface="+mn-ea"/>
                <a:cs typeface="Times New Roman" pitchFamily="18" charset="0"/>
              </a:rPr>
              <a:t>年。</a:t>
            </a:r>
            <a:endParaRPr lang="zh-CN" altLang="zh-CN" sz="2400" dirty="0" smtClean="0">
              <a:latin typeface="+mn-ea"/>
              <a:cs typeface="Times New Roman" pitchFamily="18" charset="0"/>
            </a:endParaRPr>
          </a:p>
          <a:p>
            <a:pPr>
              <a:lnSpc>
                <a:spcPct val="114000"/>
              </a:lnSpc>
            </a:pPr>
            <a:r>
              <a:rPr lang="zh-CN" altLang="zh-CN" sz="2400" dirty="0" smtClean="0">
                <a:latin typeface="+mn-ea"/>
                <a:cs typeface="Times New Roman" pitchFamily="18" charset="0"/>
              </a:rPr>
              <a:t>卢苇菁：《矢志不渝：明清时期的贞女现象》，南京：江苏人民出版社，</a:t>
            </a:r>
            <a:r>
              <a:rPr lang="en-US" altLang="zh-CN" sz="2400" dirty="0" smtClean="0">
                <a:latin typeface="+mn-ea"/>
                <a:cs typeface="Times New Roman" pitchFamily="18" charset="0"/>
              </a:rPr>
              <a:t>2012</a:t>
            </a:r>
            <a:r>
              <a:rPr lang="zh-CN" altLang="zh-CN" sz="2400" dirty="0" smtClean="0">
                <a:latin typeface="+mn-ea"/>
                <a:cs typeface="Times New Roman" pitchFamily="18" charset="0"/>
              </a:rPr>
              <a:t>年。</a:t>
            </a:r>
            <a:endParaRPr lang="en-US" altLang="zh-CN" sz="2400" dirty="0" smtClean="0">
              <a:latin typeface="+mn-ea"/>
              <a:cs typeface="Times New Roman" pitchFamily="18" charset="0"/>
            </a:endParaRPr>
          </a:p>
          <a:p>
            <a:pPr>
              <a:lnSpc>
                <a:spcPct val="114000"/>
              </a:lnSpc>
            </a:pPr>
            <a:r>
              <a:rPr lang="zh-CN" altLang="en-US" sz="2400" dirty="0" smtClean="0">
                <a:latin typeface="+mn-ea"/>
                <a:cs typeface="Times New Roman" pitchFamily="18" charset="0"/>
              </a:rPr>
              <a:t>胡晓真：</a:t>
            </a:r>
            <a:r>
              <a:rPr lang="en-US" altLang="zh-CN" sz="2400" dirty="0" smtClean="0">
                <a:latin typeface="+mn-ea"/>
                <a:cs typeface="Times New Roman" pitchFamily="18" charset="0"/>
              </a:rPr>
              <a:t>《</a:t>
            </a:r>
            <a:r>
              <a:rPr lang="zh-CN" altLang="en-US" sz="2400" dirty="0" smtClean="0">
                <a:latin typeface="+mn-ea"/>
                <a:cs typeface="Times New Roman" pitchFamily="18" charset="0"/>
              </a:rPr>
              <a:t>才女彻夜未眠</a:t>
            </a:r>
            <a:r>
              <a:rPr lang="en-US" altLang="zh-CN" sz="2400" dirty="0" smtClean="0">
                <a:latin typeface="+mn-ea"/>
                <a:cs typeface="Times New Roman" pitchFamily="18" charset="0"/>
              </a:rPr>
              <a:t>——</a:t>
            </a:r>
            <a:r>
              <a:rPr lang="zh-CN" altLang="en-US" sz="2400" dirty="0" smtClean="0">
                <a:latin typeface="+mn-ea"/>
                <a:cs typeface="Times New Roman" pitchFamily="18" charset="0"/>
              </a:rPr>
              <a:t>近代中国女性叙事文学的兴起</a:t>
            </a:r>
            <a:r>
              <a:rPr lang="en-US" altLang="zh-CN" sz="2400" dirty="0" smtClean="0">
                <a:latin typeface="+mn-ea"/>
                <a:cs typeface="Times New Roman" pitchFamily="18" charset="0"/>
              </a:rPr>
              <a:t>》</a:t>
            </a:r>
            <a:r>
              <a:rPr lang="zh-CN" altLang="en-US" sz="2400" dirty="0" smtClean="0">
                <a:latin typeface="+mn-ea"/>
                <a:cs typeface="Times New Roman" pitchFamily="18" charset="0"/>
              </a:rPr>
              <a:t>，北京：北京大学出版社，</a:t>
            </a:r>
            <a:r>
              <a:rPr lang="en-US" altLang="zh-CN" sz="2400" dirty="0" smtClean="0">
                <a:latin typeface="+mn-ea"/>
                <a:cs typeface="Times New Roman" pitchFamily="18" charset="0"/>
              </a:rPr>
              <a:t>2008</a:t>
            </a:r>
            <a:r>
              <a:rPr lang="zh-CN" altLang="en-US" sz="2400" dirty="0" smtClean="0">
                <a:latin typeface="+mn-ea"/>
                <a:cs typeface="Times New Roman" pitchFamily="18" charset="0"/>
              </a:rPr>
              <a:t>年。</a:t>
            </a:r>
            <a:endParaRPr lang="en-US" altLang="zh-CN" sz="2400" dirty="0" smtClean="0">
              <a:latin typeface="+mn-ea"/>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5529</TotalTime>
  <Words>2943</Words>
  <Application>Microsoft Office PowerPoint</Application>
  <PresentationFormat>全屏显示(4:3)</PresentationFormat>
  <Paragraphs>142</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Franklin Gothic Book</vt:lpstr>
      <vt:lpstr>幼圆</vt:lpstr>
      <vt:lpstr>Perpetua</vt:lpstr>
      <vt:lpstr>Wingdings 2</vt:lpstr>
      <vt:lpstr>Calibri</vt:lpstr>
      <vt:lpstr>Times New Roman</vt:lpstr>
      <vt:lpstr>楷体</vt:lpstr>
      <vt:lpstr>平衡</vt:lpstr>
      <vt:lpstr>明清中国社会</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明清中国社会</dc:title>
  <dc:creator>Windows 用户</dc:creator>
  <cp:lastModifiedBy>lxx</cp:lastModifiedBy>
  <cp:revision>145</cp:revision>
  <dcterms:created xsi:type="dcterms:W3CDTF">2014-04-07T02:16:19Z</dcterms:created>
  <dcterms:modified xsi:type="dcterms:W3CDTF">2022-05-03T02:46:21Z</dcterms:modified>
</cp:coreProperties>
</file>