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71" r:id="rId4"/>
    <p:sldId id="284" r:id="rId5"/>
    <p:sldId id="285" r:id="rId6"/>
    <p:sldId id="278" r:id="rId7"/>
    <p:sldId id="277" r:id="rId8"/>
    <p:sldId id="279" r:id="rId9"/>
    <p:sldId id="274" r:id="rId10"/>
    <p:sldId id="286" r:id="rId11"/>
    <p:sldId id="257" r:id="rId12"/>
    <p:sldId id="287" r:id="rId13"/>
    <p:sldId id="263" r:id="rId14"/>
    <p:sldId id="258" r:id="rId15"/>
    <p:sldId id="264" r:id="rId16"/>
    <p:sldId id="265" r:id="rId17"/>
    <p:sldId id="266" r:id="rId18"/>
    <p:sldId id="268" r:id="rId19"/>
    <p:sldId id="267" r:id="rId20"/>
    <p:sldId id="269" r:id="rId21"/>
    <p:sldId id="260" r:id="rId22"/>
    <p:sldId id="280" r:id="rId23"/>
    <p:sldId id="281" r:id="rId24"/>
    <p:sldId id="282"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60" y="-3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C2ED5BC0-E86E-4B75-A7D4-7829D20D4394}" type="datetimeFigureOut">
              <a:rPr lang="zh-CN" altLang="en-US" smtClean="0"/>
              <a:pPr/>
              <a:t>22-5-7</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8EA539F4-D5A5-47F2-83ED-FA5D7C89D4E2}"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2ED5BC0-E86E-4B75-A7D4-7829D20D4394}" type="datetimeFigureOut">
              <a:rPr lang="zh-CN" altLang="en-US" smtClean="0"/>
              <a:pPr/>
              <a:t>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A539F4-D5A5-47F2-83ED-FA5D7C89D4E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2ED5BC0-E86E-4B75-A7D4-7829D20D4394}" type="datetimeFigureOut">
              <a:rPr lang="zh-CN" altLang="en-US" smtClean="0"/>
              <a:pPr/>
              <a:t>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A539F4-D5A5-47F2-83ED-FA5D7C89D4E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C2ED5BC0-E86E-4B75-A7D4-7829D20D4394}" type="datetimeFigureOut">
              <a:rPr lang="zh-CN" altLang="en-US" smtClean="0"/>
              <a:pPr/>
              <a:t>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A539F4-D5A5-47F2-83ED-FA5D7C89D4E2}"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C2ED5BC0-E86E-4B75-A7D4-7829D20D4394}" type="datetimeFigureOut">
              <a:rPr lang="zh-CN" altLang="en-US" smtClean="0"/>
              <a:pPr/>
              <a:t>22-5-7</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8EA539F4-D5A5-47F2-83ED-FA5D7C89D4E2}"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C2ED5BC0-E86E-4B75-A7D4-7829D20D4394}" type="datetimeFigureOut">
              <a:rPr lang="zh-CN" altLang="en-US" smtClean="0"/>
              <a:pPr/>
              <a:t>22-5-7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A539F4-D5A5-47F2-83ED-FA5D7C89D4E2}"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C2ED5BC0-E86E-4B75-A7D4-7829D20D4394}" type="datetimeFigureOut">
              <a:rPr lang="zh-CN" altLang="en-US" smtClean="0"/>
              <a:pPr/>
              <a:t>22-5-7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A539F4-D5A5-47F2-83ED-FA5D7C89D4E2}"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C2ED5BC0-E86E-4B75-A7D4-7829D20D4394}" type="datetimeFigureOut">
              <a:rPr lang="zh-CN" altLang="en-US" smtClean="0"/>
              <a:pPr/>
              <a:t>22-5-7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A539F4-D5A5-47F2-83ED-FA5D7C89D4E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ED5BC0-E86E-4B75-A7D4-7829D20D4394}" type="datetimeFigureOut">
              <a:rPr lang="zh-CN" altLang="en-US" smtClean="0"/>
              <a:pPr/>
              <a:t>22-5-7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A539F4-D5A5-47F2-83ED-FA5D7C89D4E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2ED5BC0-E86E-4B75-A7D4-7829D20D4394}" type="datetimeFigureOut">
              <a:rPr lang="zh-CN" altLang="en-US" smtClean="0"/>
              <a:pPr/>
              <a:t>22-5-7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A539F4-D5A5-47F2-83ED-FA5D7C89D4E2}"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2ED5BC0-E86E-4B75-A7D4-7829D20D4394}" type="datetimeFigureOut">
              <a:rPr lang="zh-CN" altLang="en-US" smtClean="0"/>
              <a:pPr/>
              <a:t>22-5-7</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8EA539F4-D5A5-47F2-83ED-FA5D7C89D4E2}"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2ED5BC0-E86E-4B75-A7D4-7829D20D4394}" type="datetimeFigureOut">
              <a:rPr lang="zh-CN" altLang="en-US" smtClean="0"/>
              <a:pPr/>
              <a:t>22-5-7</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EA539F4-D5A5-47F2-83ED-FA5D7C89D4E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b="1" dirty="0" smtClean="0"/>
              <a:t>女性的财产权</a:t>
            </a:r>
            <a:r>
              <a:rPr lang="en-US" altLang="zh-CN" b="1" dirty="0" smtClean="0"/>
              <a:t>/</a:t>
            </a:r>
            <a:r>
              <a:rPr lang="zh-CN" altLang="en-US" b="1" dirty="0" smtClean="0"/>
              <a:t>诉讼社会</a:t>
            </a:r>
            <a:r>
              <a:rPr lang="zh-CN" altLang="en-US" b="1" dirty="0" smtClean="0"/>
              <a:t>特征</a:t>
            </a:r>
            <a:endParaRPr lang="zh-CN" altLang="en-US" b="1" dirty="0"/>
          </a:p>
        </p:txBody>
      </p:sp>
      <p:sp>
        <p:nvSpPr>
          <p:cNvPr id="2" name="标题 1"/>
          <p:cNvSpPr>
            <a:spLocks noGrp="1"/>
          </p:cNvSpPr>
          <p:nvPr>
            <p:ph type="ctrTitle"/>
          </p:nvPr>
        </p:nvSpPr>
        <p:spPr/>
        <p:txBody>
          <a:bodyPr/>
          <a:lstStyle/>
          <a:p>
            <a:r>
              <a:rPr lang="zh-CN" altLang="en-US" dirty="0" smtClean="0"/>
              <a:t>明清中国社会</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司法实践中有不少女性以独立身份提起诉讼。</a:t>
            </a:r>
            <a:endParaRPr lang="en-US" altLang="zh-CN" dirty="0" smtClean="0"/>
          </a:p>
          <a:p>
            <a:r>
              <a:rPr lang="zh-CN" altLang="en-US" dirty="0" smtClean="0"/>
              <a:t>女性参加堂审的案例也实际存在。</a:t>
            </a:r>
            <a:endParaRPr lang="zh-CN" altLang="en-US" dirty="0" smtClean="0"/>
          </a:p>
          <a:p>
            <a:endParaRPr lang="en-US" altLang="zh-CN" dirty="0" smtClean="0"/>
          </a:p>
          <a:p>
            <a:r>
              <a:rPr lang="zh-CN" altLang="en-US" dirty="0" smtClean="0">
                <a:latin typeface="+mn-ea"/>
              </a:rPr>
              <a:t>白凯：</a:t>
            </a:r>
            <a:r>
              <a:rPr lang="en-US" altLang="zh-CN" dirty="0" smtClean="0">
                <a:latin typeface="+mn-ea"/>
              </a:rPr>
              <a:t>《</a:t>
            </a:r>
            <a:r>
              <a:rPr lang="zh-CN" altLang="en-US" dirty="0" smtClean="0">
                <a:latin typeface="+mn-ea"/>
              </a:rPr>
              <a:t>中国的妇女与财产：</a:t>
            </a:r>
            <a:r>
              <a:rPr lang="en-US" altLang="zh-CN" dirty="0" smtClean="0">
                <a:latin typeface="+mn-ea"/>
              </a:rPr>
              <a:t>960-1949》</a:t>
            </a:r>
            <a:r>
              <a:rPr lang="zh-CN" altLang="en-US" dirty="0" smtClean="0">
                <a:latin typeface="+mn-ea"/>
              </a:rPr>
              <a:t>，刘昶译，上海：上海书店出版社，</a:t>
            </a:r>
            <a:r>
              <a:rPr lang="en-US" altLang="zh-CN" dirty="0" smtClean="0">
                <a:latin typeface="+mn-ea"/>
              </a:rPr>
              <a:t>2007</a:t>
            </a:r>
            <a:r>
              <a:rPr lang="zh-CN" altLang="en-US" dirty="0" smtClean="0">
                <a:latin typeface="+mn-ea"/>
              </a:rPr>
              <a:t>年。</a:t>
            </a:r>
            <a:endParaRPr lang="en-US" altLang="zh-CN" dirty="0" smtClean="0">
              <a:latin typeface="+mn-ea"/>
            </a:endParaRPr>
          </a:p>
          <a:p>
            <a:r>
              <a:rPr lang="zh-CN" altLang="en-US" dirty="0" smtClean="0">
                <a:latin typeface="+mn-ea"/>
              </a:rPr>
              <a:t>阿凤：</a:t>
            </a:r>
            <a:r>
              <a:rPr lang="en-US" altLang="zh-CN" dirty="0" smtClean="0">
                <a:latin typeface="+mn-ea"/>
              </a:rPr>
              <a:t>《</a:t>
            </a:r>
            <a:r>
              <a:rPr lang="zh-CN" altLang="en-US" dirty="0" smtClean="0">
                <a:latin typeface="+mn-ea"/>
              </a:rPr>
              <a:t>明清时代妇女的地位与权利</a:t>
            </a:r>
            <a:r>
              <a:rPr lang="en-US" altLang="zh-CN" dirty="0" smtClean="0">
                <a:latin typeface="+mn-ea"/>
              </a:rPr>
              <a:t>——</a:t>
            </a:r>
            <a:r>
              <a:rPr lang="zh-CN" altLang="en-US" dirty="0" smtClean="0">
                <a:latin typeface="+mn-ea"/>
              </a:rPr>
              <a:t>以明清契约文书、诉讼档案为中心</a:t>
            </a:r>
            <a:r>
              <a:rPr lang="en-US" altLang="zh-CN" dirty="0" smtClean="0">
                <a:latin typeface="+mn-ea"/>
              </a:rPr>
              <a:t>》</a:t>
            </a:r>
            <a:r>
              <a:rPr lang="zh-CN" altLang="en-US" dirty="0" smtClean="0">
                <a:latin typeface="+mn-ea"/>
              </a:rPr>
              <a:t>，北京：社会科学文献出版社，</a:t>
            </a:r>
            <a:r>
              <a:rPr lang="en-US" altLang="zh-CN" dirty="0" smtClean="0">
                <a:latin typeface="+mn-ea"/>
              </a:rPr>
              <a:t>2009</a:t>
            </a:r>
            <a:r>
              <a:rPr lang="zh-CN" altLang="en-US" dirty="0" smtClean="0">
                <a:latin typeface="+mn-ea"/>
              </a:rPr>
              <a:t>年。</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pPr algn="ctr"/>
            <a:r>
              <a:rPr lang="zh-CN" altLang="en-US" sz="2400" b="1" dirty="0" smtClean="0"/>
              <a:t>明清社会的“好讼”现象</a:t>
            </a:r>
            <a:endParaRPr lang="en-US" altLang="zh-CN" sz="2400" b="1" dirty="0" smtClean="0"/>
          </a:p>
          <a:p>
            <a:r>
              <a:rPr lang="zh-CN" altLang="en-US" sz="2400" b="1" dirty="0" smtClean="0"/>
              <a:t>官方提倡“息讼”“省讼”</a:t>
            </a:r>
            <a:endParaRPr lang="en-US" altLang="zh-CN" sz="2400" b="1" dirty="0" smtClean="0"/>
          </a:p>
          <a:p>
            <a:r>
              <a:rPr lang="zh-CN" altLang="en-US" dirty="0" smtClean="0">
                <a:latin typeface="楷体" pitchFamily="49" charset="-122"/>
                <a:ea typeface="楷体" pitchFamily="49" charset="-122"/>
              </a:rPr>
              <a:t>“夫一字入公府，小民慄慄然视官若帝若神明不可测，于是为请托，</a:t>
            </a:r>
            <a:r>
              <a:rPr lang="zh-CN" altLang="en-US" dirty="0" smtClean="0">
                <a:latin typeface="楷体" pitchFamily="49" charset="-122"/>
                <a:ea typeface="楷体" pitchFamily="49" charset="-122"/>
              </a:rPr>
              <a:t>为延讼师</a:t>
            </a:r>
            <a:r>
              <a:rPr lang="zh-CN" altLang="en-US" dirty="0" smtClean="0">
                <a:latin typeface="楷体" pitchFamily="49" charset="-122"/>
                <a:ea typeface="楷体" pitchFamily="49" charset="-122"/>
              </a:rPr>
              <a:t>，为齎发公差，为贿证佐，</a:t>
            </a:r>
            <a:r>
              <a:rPr lang="zh-CN" altLang="en-US" dirty="0" smtClean="0">
                <a:latin typeface="楷体" pitchFamily="49" charset="-122"/>
                <a:ea typeface="楷体" pitchFamily="49" charset="-122"/>
              </a:rPr>
              <a:t>为浼保</a:t>
            </a:r>
            <a:r>
              <a:rPr lang="zh-CN" altLang="en-US" dirty="0" smtClean="0">
                <a:latin typeface="楷体" pitchFamily="49" charset="-122"/>
                <a:ea typeface="楷体" pitchFamily="49" charset="-122"/>
              </a:rPr>
              <a:t>，为铺垫衙门，为集亲知以相角助，朝朝酒食，节节银钱，入赎于公者一，而民费且数十倍。”（刘时俊：</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居官水镜</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卷</a:t>
            </a:r>
            <a:r>
              <a:rPr lang="zh-CN" altLang="en-US" dirty="0" smtClean="0">
                <a:latin typeface="楷体" pitchFamily="49" charset="-122"/>
                <a:ea typeface="楷体" pitchFamily="49" charset="-122"/>
              </a:rPr>
              <a:t>一</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省讼说</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官箴</a:t>
            </a:r>
            <a:r>
              <a:rPr lang="zh-CN" altLang="en-US" dirty="0" smtClean="0">
                <a:latin typeface="楷体" pitchFamily="49" charset="-122"/>
                <a:ea typeface="楷体" pitchFamily="49" charset="-122"/>
              </a:rPr>
              <a:t>书集成</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第</a:t>
            </a:r>
            <a:r>
              <a:rPr lang="en-US" altLang="zh-CN" dirty="0" smtClean="0">
                <a:latin typeface="+mn-ea"/>
              </a:rPr>
              <a:t>1</a:t>
            </a:r>
            <a:r>
              <a:rPr lang="zh-CN" altLang="en-US" dirty="0" smtClean="0">
                <a:latin typeface="楷体" pitchFamily="49" charset="-122"/>
                <a:ea typeface="楷体" pitchFamily="49" charset="-122"/>
              </a:rPr>
              <a:t>册）</a:t>
            </a:r>
            <a:endParaRPr lang="en-US" altLang="zh-CN" dirty="0" smtClean="0">
              <a:latin typeface="楷体" pitchFamily="49" charset="-122"/>
              <a:ea typeface="楷体" pitchFamily="49" charset="-122"/>
            </a:endParaRPr>
          </a:p>
          <a:p>
            <a:endParaRPr lang="zh-CN" altLang="en-US" sz="2400" dirty="0">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buNone/>
            </a:pPr>
            <a:endParaRPr lang="en-US" altLang="zh-CN" dirty="0" smtClean="0"/>
          </a:p>
          <a:p>
            <a:r>
              <a:rPr lang="zh-CN" altLang="en-US" dirty="0" smtClean="0">
                <a:latin typeface="楷体" pitchFamily="49" charset="-122"/>
                <a:ea typeface="楷体" pitchFamily="49" charset="-122"/>
              </a:rPr>
              <a:t>“讼师皆在城中，每遇两造涉讼者，不能直达公庭，而必投讼师，名曰歇家，人证之到案不到案，虽奉票传，原差不为政，惟讼师之是听，堂费差费，亦皆由其包揽，其颠倒是非，变乱黑白，架词饰控固不待言，甚至两造欲息讼而讼师不允，官府已结案而讼师不结，往往有奉断释放之人，而讼师串原差私押者，索贿未满其欲也。”</a:t>
            </a:r>
            <a:endParaRPr lang="en-US" altLang="zh-CN" dirty="0" smtClean="0">
              <a:latin typeface="楷体" pitchFamily="49" charset="-122"/>
              <a:ea typeface="楷体" pitchFamily="49" charset="-122"/>
            </a:endParaRPr>
          </a:p>
          <a:p>
            <a:pPr algn="r"/>
            <a:r>
              <a:rPr lang="zh-CN" altLang="en-US" dirty="0" smtClean="0">
                <a:latin typeface="楷体" pitchFamily="49" charset="-122"/>
                <a:ea typeface="楷体" pitchFamily="49" charset="-122"/>
              </a:rPr>
              <a:t>光绪</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桐乡县志</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卷二</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疆域下</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风俗</a:t>
            </a:r>
            <a:r>
              <a:rPr lang="en-US" altLang="zh-CN"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b="1" dirty="0" smtClean="0">
                <a:latin typeface="+mn-ea"/>
                <a:cs typeface="Times New Roman" pitchFamily="18" charset="0"/>
              </a:rPr>
              <a:t>息讼不易、讼案当理</a:t>
            </a:r>
            <a:endParaRPr lang="en-US" altLang="zh-CN" b="1" dirty="0" smtClean="0">
              <a:latin typeface="+mn-ea"/>
              <a:cs typeface="Times New Roman" pitchFamily="18" charset="0"/>
            </a:endParaRPr>
          </a:p>
          <a:p>
            <a:r>
              <a:rPr lang="zh-CN" altLang="en-US" dirty="0" smtClean="0">
                <a:latin typeface="楷体" pitchFamily="49" charset="-122"/>
                <a:ea typeface="楷体" pitchFamily="49" charset="-122"/>
                <a:cs typeface="Times New Roman" pitchFamily="18" charset="0"/>
              </a:rPr>
              <a:t>“</a:t>
            </a:r>
            <a:r>
              <a:rPr lang="zh-CN" altLang="en-US" dirty="0" smtClean="0">
                <a:latin typeface="楷体" pitchFamily="49" charset="-122"/>
                <a:ea typeface="楷体" pitchFamily="49" charset="-122"/>
                <a:cs typeface="Times New Roman" pitchFamily="18" charset="0"/>
              </a:rPr>
              <a:t>一县气运，全在一有司培养</a:t>
            </a:r>
            <a:r>
              <a:rPr lang="zh-CN" altLang="en-US" dirty="0" smtClean="0">
                <a:latin typeface="楷体" pitchFamily="49" charset="-122"/>
                <a:ea typeface="楷体" pitchFamily="49" charset="-122"/>
                <a:cs typeface="Times New Roman" pitchFamily="18" charset="0"/>
              </a:rPr>
              <a:t>之</a:t>
            </a:r>
            <a:r>
              <a:rPr lang="en-US" altLang="zh-CN" dirty="0" smtClean="0">
                <a:latin typeface="楷体" pitchFamily="49" charset="-122"/>
                <a:ea typeface="楷体" pitchFamily="49" charset="-122"/>
                <a:cs typeface="Times New Roman" pitchFamily="18" charset="0"/>
              </a:rPr>
              <a:t>……</a:t>
            </a:r>
            <a:r>
              <a:rPr lang="zh-CN" altLang="en-US" dirty="0" smtClean="0">
                <a:latin typeface="楷体" pitchFamily="49" charset="-122"/>
                <a:ea typeface="楷体" pitchFamily="49" charset="-122"/>
                <a:cs typeface="Times New Roman" pitchFamily="18" charset="0"/>
              </a:rPr>
              <a:t>然</a:t>
            </a:r>
            <a:r>
              <a:rPr lang="zh-CN" altLang="en-US" dirty="0" smtClean="0">
                <a:solidFill>
                  <a:srgbClr val="FF0000"/>
                </a:solidFill>
                <a:latin typeface="楷体" pitchFamily="49" charset="-122"/>
                <a:ea typeface="楷体" pitchFamily="49" charset="-122"/>
                <a:cs typeface="Times New Roman" pitchFamily="18" charset="0"/>
              </a:rPr>
              <a:t>息讼亦未易言也</a:t>
            </a:r>
            <a:r>
              <a:rPr lang="zh-CN" altLang="en-US" dirty="0" smtClean="0">
                <a:latin typeface="楷体" pitchFamily="49" charset="-122"/>
                <a:ea typeface="楷体" pitchFamily="49" charset="-122"/>
                <a:cs typeface="Times New Roman" pitchFamily="18" charset="0"/>
              </a:rPr>
              <a:t>。惟三尺不以势力扰，而凌弱暴寡之事少；惟持平等心，矫枉无过正，而小民侮势户、无赖骗富家之事少；惟诬告者专究，刁唆而撺拨硬证之事少；惟官府之处断合于民间之拟议，而恃强舞智、利口求胜之事少，故讼不期息而自息也。如使一概不理，猥云无讼，窃恐公庭之事稀，而民间之事日烦矣。”（刘时俊：</a:t>
            </a:r>
            <a:r>
              <a:rPr lang="en-US" altLang="zh-CN" dirty="0" smtClean="0">
                <a:latin typeface="楷体" pitchFamily="49" charset="-122"/>
                <a:ea typeface="楷体" pitchFamily="49" charset="-122"/>
                <a:cs typeface="Times New Roman" pitchFamily="18" charset="0"/>
              </a:rPr>
              <a:t>《</a:t>
            </a:r>
            <a:r>
              <a:rPr lang="zh-CN" altLang="en-US" dirty="0" smtClean="0">
                <a:latin typeface="楷体" pitchFamily="49" charset="-122"/>
                <a:ea typeface="楷体" pitchFamily="49" charset="-122"/>
                <a:cs typeface="Times New Roman" pitchFamily="18" charset="0"/>
              </a:rPr>
              <a:t>居官水镜</a:t>
            </a:r>
            <a:r>
              <a:rPr lang="en-US" altLang="zh-CN" dirty="0" smtClean="0">
                <a:latin typeface="楷体" pitchFamily="49" charset="-122"/>
                <a:ea typeface="楷体" pitchFamily="49" charset="-122"/>
                <a:cs typeface="Times New Roman" pitchFamily="18" charset="0"/>
              </a:rPr>
              <a:t>》</a:t>
            </a:r>
            <a:r>
              <a:rPr lang="zh-CN" altLang="en-US" dirty="0" smtClean="0">
                <a:latin typeface="楷体" pitchFamily="49" charset="-122"/>
                <a:ea typeface="楷体" pitchFamily="49" charset="-122"/>
                <a:cs typeface="Times New Roman" pitchFamily="18" charset="0"/>
              </a:rPr>
              <a:t>卷</a:t>
            </a:r>
            <a:r>
              <a:rPr lang="zh-CN" altLang="en-US" dirty="0" smtClean="0">
                <a:latin typeface="楷体" pitchFamily="49" charset="-122"/>
                <a:ea typeface="楷体" pitchFamily="49" charset="-122"/>
                <a:cs typeface="Times New Roman" pitchFamily="18" charset="0"/>
              </a:rPr>
              <a:t>一</a:t>
            </a:r>
            <a:r>
              <a:rPr lang="en-US" altLang="zh-CN" dirty="0" smtClean="0">
                <a:latin typeface="楷体" pitchFamily="49" charset="-122"/>
                <a:ea typeface="楷体" pitchFamily="49" charset="-122"/>
                <a:cs typeface="Times New Roman" pitchFamily="18" charset="0"/>
              </a:rPr>
              <a:t>《</a:t>
            </a:r>
            <a:r>
              <a:rPr lang="zh-CN" altLang="en-US" dirty="0" smtClean="0">
                <a:latin typeface="楷体" pitchFamily="49" charset="-122"/>
                <a:ea typeface="楷体" pitchFamily="49" charset="-122"/>
                <a:cs typeface="Times New Roman" pitchFamily="18" charset="0"/>
              </a:rPr>
              <a:t>省讼说</a:t>
            </a:r>
            <a:r>
              <a:rPr lang="en-US" altLang="zh-CN" dirty="0" smtClean="0">
                <a:latin typeface="楷体" pitchFamily="49" charset="-122"/>
                <a:ea typeface="楷体" pitchFamily="49" charset="-122"/>
                <a:cs typeface="Times New Roman" pitchFamily="18" charset="0"/>
              </a:rPr>
              <a:t>》</a:t>
            </a:r>
            <a:r>
              <a:rPr lang="zh-CN" altLang="en-US" dirty="0" smtClean="0">
                <a:latin typeface="楷体" pitchFamily="49" charset="-122"/>
                <a:ea typeface="楷体" pitchFamily="49" charset="-122"/>
                <a:cs typeface="Times New Roman" pitchFamily="18" charset="0"/>
              </a:rPr>
              <a:t>，</a:t>
            </a:r>
            <a:r>
              <a:rPr lang="en-US" altLang="zh-CN" dirty="0" smtClean="0">
                <a:latin typeface="楷体" pitchFamily="49" charset="-122"/>
                <a:ea typeface="楷体" pitchFamily="49" charset="-122"/>
                <a:cs typeface="Times New Roman" pitchFamily="18" charset="0"/>
              </a:rPr>
              <a:t>《</a:t>
            </a:r>
            <a:r>
              <a:rPr lang="zh-CN" altLang="en-US" dirty="0" smtClean="0">
                <a:latin typeface="楷体" pitchFamily="49" charset="-122"/>
                <a:ea typeface="楷体" pitchFamily="49" charset="-122"/>
                <a:cs typeface="Times New Roman" pitchFamily="18" charset="0"/>
              </a:rPr>
              <a:t>官箴书集成</a:t>
            </a:r>
            <a:r>
              <a:rPr lang="en-US" altLang="zh-CN" dirty="0" smtClean="0">
                <a:latin typeface="楷体" pitchFamily="49" charset="-122"/>
                <a:ea typeface="楷体" pitchFamily="49" charset="-122"/>
                <a:cs typeface="Times New Roman" pitchFamily="18" charset="0"/>
              </a:rPr>
              <a:t>》</a:t>
            </a:r>
            <a:r>
              <a:rPr lang="zh-CN" altLang="en-US" dirty="0" smtClean="0">
                <a:latin typeface="楷体" pitchFamily="49" charset="-122"/>
                <a:ea typeface="楷体" pitchFamily="49" charset="-122"/>
                <a:cs typeface="Times New Roman" pitchFamily="18" charset="0"/>
              </a:rPr>
              <a:t>第</a:t>
            </a:r>
            <a:r>
              <a:rPr lang="en-US" altLang="zh-CN" dirty="0" smtClean="0">
                <a:latin typeface="+mn-ea"/>
                <a:cs typeface="Times New Roman" pitchFamily="18" charset="0"/>
              </a:rPr>
              <a:t>1</a:t>
            </a:r>
            <a:r>
              <a:rPr lang="zh-CN" altLang="en-US" dirty="0" smtClean="0">
                <a:latin typeface="楷体" pitchFamily="49" charset="-122"/>
                <a:ea typeface="楷体" pitchFamily="49" charset="-122"/>
                <a:cs typeface="Times New Roman" pitchFamily="18" charset="0"/>
              </a:rPr>
              <a:t>册）</a:t>
            </a:r>
            <a:endParaRPr lang="zh-CN" altLang="en-US" dirty="0">
              <a:latin typeface="楷体" pitchFamily="49" charset="-122"/>
              <a:ea typeface="楷体" pitchFamily="49" charset="-122"/>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滥受词讼、培养刁民</a:t>
            </a:r>
            <a:endParaRPr lang="en-US" altLang="zh-CN" b="1" dirty="0" smtClean="0"/>
          </a:p>
          <a:p>
            <a:r>
              <a:rPr lang="zh-CN" altLang="en-US" dirty="0" smtClean="0">
                <a:latin typeface="楷体" pitchFamily="49" charset="-122"/>
                <a:ea typeface="楷体" pitchFamily="49" charset="-122"/>
              </a:rPr>
              <a:t>“海刚峰</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海瑞</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之意无非为民，为民，为朝廷也。然不知天下之最易动而难安者，人心也。刁诈之徒，禁之犹恐不缉，况导之使然耶？今刁诈得志，人皆效尤，至于亡弃家业，空里巷而出，数百为群，闯门要索，要索不遂，肆行劫夺，吾恐更一二年不止，东南之事必有不可言者。幸而海公改任，此风稍息。然人心动摇，迄今为定也。”</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“海刚峰爱民，只是养得刁恶之人。”</a:t>
            </a:r>
            <a:endParaRPr lang="en-US" altLang="zh-CN" dirty="0" smtClean="0">
              <a:latin typeface="楷体" pitchFamily="49" charset="-122"/>
              <a:ea typeface="楷体" pitchFamily="49" charset="-122"/>
            </a:endParaRPr>
          </a:p>
          <a:p>
            <a:pPr algn="r"/>
            <a:r>
              <a:rPr lang="zh-CN" altLang="en-US" sz="2400" dirty="0" smtClean="0">
                <a:latin typeface="Times New Roman" pitchFamily="18" charset="0"/>
                <a:ea typeface="楷体" pitchFamily="49" charset="-122"/>
                <a:cs typeface="Times New Roman" pitchFamily="18" charset="0"/>
              </a:rPr>
              <a:t>何</a:t>
            </a:r>
            <a:r>
              <a:rPr lang="zh-CN" altLang="en-US" sz="2400" dirty="0" smtClean="0">
                <a:latin typeface="Times New Roman" pitchFamily="18" charset="0"/>
                <a:ea typeface="楷体" pitchFamily="49" charset="-122"/>
                <a:cs typeface="Times New Roman" pitchFamily="18" charset="0"/>
              </a:rPr>
              <a:t>良俊（</a:t>
            </a:r>
            <a:r>
              <a:rPr lang="en-US" altLang="zh-CN" sz="2400" dirty="0" smtClean="0">
                <a:latin typeface="Times New Roman" pitchFamily="18" charset="0"/>
                <a:ea typeface="楷体" pitchFamily="49" charset="-122"/>
                <a:cs typeface="Times New Roman" pitchFamily="18" charset="0"/>
              </a:rPr>
              <a:t>1506-1573</a:t>
            </a:r>
            <a:r>
              <a:rPr lang="zh-CN" altLang="en-US" sz="2400" dirty="0" smtClean="0">
                <a:latin typeface="Times New Roman" pitchFamily="18" charset="0"/>
                <a:ea typeface="楷体" pitchFamily="49" charset="-122"/>
                <a:cs typeface="Times New Roman" pitchFamily="18" charset="0"/>
              </a:rPr>
              <a:t>）：</a:t>
            </a:r>
            <a:r>
              <a:rPr lang="en-US" altLang="zh-CN" sz="2400" dirty="0" smtClean="0">
                <a:latin typeface="Times New Roman" pitchFamily="18" charset="0"/>
                <a:ea typeface="楷体" pitchFamily="49" charset="-122"/>
                <a:cs typeface="Times New Roman" pitchFamily="18" charset="0"/>
              </a:rPr>
              <a:t>《</a:t>
            </a:r>
            <a:r>
              <a:rPr lang="zh-CN" altLang="en-US" sz="2400" dirty="0" smtClean="0">
                <a:latin typeface="Times New Roman" pitchFamily="18" charset="0"/>
                <a:ea typeface="楷体" pitchFamily="49" charset="-122"/>
                <a:cs typeface="Times New Roman" pitchFamily="18" charset="0"/>
              </a:rPr>
              <a:t>四友斋丛说</a:t>
            </a:r>
            <a:r>
              <a:rPr lang="en-US" altLang="zh-CN" sz="2400" dirty="0" smtClean="0">
                <a:latin typeface="Times New Roman" pitchFamily="18" charset="0"/>
                <a:ea typeface="楷体" pitchFamily="49" charset="-122"/>
                <a:cs typeface="Times New Roman" pitchFamily="18" charset="0"/>
              </a:rPr>
              <a:t>》</a:t>
            </a:r>
            <a:r>
              <a:rPr lang="zh-CN" altLang="en-US" sz="2400" dirty="0" smtClean="0">
                <a:latin typeface="Times New Roman" pitchFamily="18" charset="0"/>
                <a:ea typeface="楷体" pitchFamily="49" charset="-122"/>
                <a:cs typeface="Times New Roman" pitchFamily="18" charset="0"/>
              </a:rPr>
              <a:t>卷</a:t>
            </a:r>
            <a:r>
              <a:rPr lang="en-US" altLang="zh-CN" sz="2400" dirty="0" smtClean="0">
                <a:latin typeface="Times New Roman" pitchFamily="18" charset="0"/>
                <a:ea typeface="楷体" pitchFamily="49" charset="-122"/>
                <a:cs typeface="Times New Roman" pitchFamily="18" charset="0"/>
              </a:rPr>
              <a:t>13</a:t>
            </a:r>
            <a:endParaRPr lang="zh-CN" altLang="en-US" sz="2400" dirty="0">
              <a:latin typeface="Times New Roman" pitchFamily="18" charset="0"/>
              <a:ea typeface="楷体" pitchFamily="49" charset="-122"/>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zh-CN" altLang="en-US" b="1" dirty="0" smtClean="0"/>
              <a:t>晚明“好讼”之风的兴起</a:t>
            </a:r>
            <a:endParaRPr lang="en-US" altLang="zh-CN" b="1" dirty="0" smtClean="0"/>
          </a:p>
          <a:p>
            <a:r>
              <a:rPr lang="zh-CN" altLang="en-US" dirty="0" smtClean="0">
                <a:latin typeface="Times New Roman" pitchFamily="18" charset="0"/>
                <a:ea typeface="楷体" pitchFamily="49" charset="-122"/>
                <a:cs typeface="Times New Roman" pitchFamily="18" charset="0"/>
              </a:rPr>
              <a:t>沈</a:t>
            </a:r>
            <a:r>
              <a:rPr lang="zh-CN" altLang="en-US" dirty="0" smtClean="0">
                <a:latin typeface="Times New Roman" pitchFamily="18" charset="0"/>
                <a:ea typeface="楷体" pitchFamily="49" charset="-122"/>
                <a:cs typeface="Times New Roman" pitchFamily="18" charset="0"/>
              </a:rPr>
              <a:t>德符：</a:t>
            </a:r>
            <a:r>
              <a:rPr lang="en-US" altLang="zh-CN" dirty="0" smtClean="0">
                <a:latin typeface="Times New Roman" pitchFamily="18" charset="0"/>
                <a:ea typeface="楷体" pitchFamily="49" charset="-122"/>
                <a:cs typeface="Times New Roman" pitchFamily="18" charset="0"/>
              </a:rPr>
              <a:t>《</a:t>
            </a:r>
            <a:r>
              <a:rPr lang="zh-CN" altLang="en-US" dirty="0" smtClean="0">
                <a:latin typeface="Times New Roman" pitchFamily="18" charset="0"/>
                <a:ea typeface="楷体" pitchFamily="49" charset="-122"/>
                <a:cs typeface="Times New Roman" pitchFamily="18" charset="0"/>
              </a:rPr>
              <a:t>万历野获编</a:t>
            </a:r>
            <a:r>
              <a:rPr lang="en-US" altLang="zh-CN" dirty="0" smtClean="0">
                <a:latin typeface="Times New Roman" pitchFamily="18" charset="0"/>
                <a:ea typeface="楷体" pitchFamily="49" charset="-122"/>
                <a:cs typeface="Times New Roman" pitchFamily="18" charset="0"/>
              </a:rPr>
              <a:t>》</a:t>
            </a:r>
            <a:r>
              <a:rPr lang="zh-CN" altLang="en-US" dirty="0" smtClean="0">
                <a:latin typeface="Times New Roman" pitchFamily="18" charset="0"/>
                <a:ea typeface="楷体" pitchFamily="49" charset="-122"/>
                <a:cs typeface="Times New Roman" pitchFamily="18" charset="0"/>
              </a:rPr>
              <a:t>卷</a:t>
            </a:r>
            <a:r>
              <a:rPr lang="en-US" altLang="zh-CN" dirty="0" smtClean="0">
                <a:latin typeface="Times New Roman" pitchFamily="18" charset="0"/>
                <a:ea typeface="楷体" pitchFamily="49" charset="-122"/>
                <a:cs typeface="Times New Roman" pitchFamily="18" charset="0"/>
              </a:rPr>
              <a:t>22《</a:t>
            </a:r>
            <a:r>
              <a:rPr lang="zh-CN" altLang="en-US" dirty="0" smtClean="0">
                <a:latin typeface="Times New Roman" pitchFamily="18" charset="0"/>
                <a:ea typeface="楷体" pitchFamily="49" charset="-122"/>
                <a:cs typeface="Times New Roman" pitchFamily="18" charset="0"/>
              </a:rPr>
              <a:t>海忠介被纠</a:t>
            </a:r>
            <a:r>
              <a:rPr lang="en-US" altLang="zh-CN" dirty="0" smtClean="0">
                <a:latin typeface="Times New Roman" pitchFamily="18" charset="0"/>
                <a:ea typeface="楷体" pitchFamily="49" charset="-122"/>
                <a:cs typeface="Times New Roman" pitchFamily="18" charset="0"/>
              </a:rPr>
              <a:t>》</a:t>
            </a:r>
          </a:p>
          <a:p>
            <a:r>
              <a:rPr lang="zh-CN" altLang="en-US" dirty="0" smtClean="0">
                <a:latin typeface="Times New Roman" pitchFamily="18" charset="0"/>
                <a:ea typeface="楷体" pitchFamily="49" charset="-122"/>
                <a:cs typeface="Times New Roman" pitchFamily="18" charset="0"/>
              </a:rPr>
              <a:t>“滥受词讼，在皇上洞悉民奸，颁行重禁也，瑞</a:t>
            </a:r>
            <a:r>
              <a:rPr lang="en-US" altLang="zh-CN" dirty="0" smtClean="0">
                <a:latin typeface="Times New Roman" pitchFamily="18" charset="0"/>
                <a:ea typeface="楷体" pitchFamily="49" charset="-122"/>
                <a:cs typeface="Times New Roman" pitchFamily="18" charset="0"/>
              </a:rPr>
              <a:t>〔</a:t>
            </a:r>
            <a:r>
              <a:rPr lang="zh-CN" altLang="en-US" dirty="0" smtClean="0">
                <a:latin typeface="Times New Roman" pitchFamily="18" charset="0"/>
                <a:ea typeface="楷体" pitchFamily="49" charset="-122"/>
                <a:cs typeface="Times New Roman" pitchFamily="18" charset="0"/>
              </a:rPr>
              <a:t>海瑞</a:t>
            </a:r>
            <a:r>
              <a:rPr lang="en-US" altLang="zh-CN" dirty="0" smtClean="0">
                <a:latin typeface="Times New Roman" pitchFamily="18" charset="0"/>
                <a:ea typeface="楷体" pitchFamily="49" charset="-122"/>
                <a:cs typeface="Times New Roman" pitchFamily="18" charset="0"/>
              </a:rPr>
              <a:t>〕</a:t>
            </a:r>
            <a:r>
              <a:rPr lang="zh-CN" altLang="en-US" dirty="0" smtClean="0">
                <a:latin typeface="Times New Roman" pitchFamily="18" charset="0"/>
                <a:ea typeface="楷体" pitchFamily="49" charset="-122"/>
                <a:cs typeface="Times New Roman" pitchFamily="18" charset="0"/>
              </a:rPr>
              <a:t>则</a:t>
            </a:r>
            <a:r>
              <a:rPr lang="zh-CN" altLang="en-US" dirty="0" smtClean="0">
                <a:latin typeface="Times New Roman" pitchFamily="18" charset="0"/>
                <a:ea typeface="楷体" pitchFamily="49" charset="-122"/>
                <a:cs typeface="Times New Roman" pitchFamily="18" charset="0"/>
              </a:rPr>
              <a:t>不顾赦前</a:t>
            </a:r>
            <a:r>
              <a:rPr lang="zh-CN" altLang="en-US" dirty="0" smtClean="0">
                <a:latin typeface="Times New Roman" pitchFamily="18" charset="0"/>
                <a:ea typeface="楷体" pitchFamily="49" charset="-122"/>
                <a:cs typeface="Times New Roman" pitchFamily="18" charset="0"/>
              </a:rPr>
              <a:t>事件，悉</a:t>
            </a:r>
            <a:r>
              <a:rPr lang="zh-CN" altLang="en-US" dirty="0" smtClean="0">
                <a:latin typeface="Times New Roman" pitchFamily="18" charset="0"/>
                <a:ea typeface="楷体" pitchFamily="49" charset="-122"/>
                <a:cs typeface="Times New Roman" pitchFamily="18" charset="0"/>
              </a:rPr>
              <a:t>听告讦</a:t>
            </a:r>
            <a:r>
              <a:rPr lang="zh-CN" altLang="en-US" dirty="0" smtClean="0">
                <a:latin typeface="Times New Roman" pitchFamily="18" charset="0"/>
                <a:ea typeface="楷体" pitchFamily="49" charset="-122"/>
                <a:cs typeface="Times New Roman" pitchFamily="18" charset="0"/>
              </a:rPr>
              <a:t>，又无放告日期，旅进旅退，动盈千纸，累涉万人。不能按理曲直以剖是非，而但徇情爱憎以决胜负，致仕刁徒弗安生理，惟思</a:t>
            </a:r>
            <a:r>
              <a:rPr lang="zh-CN" altLang="en-US" dirty="0" smtClean="0">
                <a:solidFill>
                  <a:srgbClr val="FF0000"/>
                </a:solidFill>
                <a:latin typeface="Times New Roman" pitchFamily="18" charset="0"/>
                <a:ea typeface="楷体" pitchFamily="49" charset="-122"/>
                <a:cs typeface="Times New Roman" pitchFamily="18" charset="0"/>
              </a:rPr>
              <a:t>构讼</a:t>
            </a:r>
            <a:r>
              <a:rPr lang="zh-CN" altLang="en-US" dirty="0" smtClean="0">
                <a:latin typeface="Times New Roman" pitchFamily="18" charset="0"/>
                <a:ea typeface="楷体" pitchFamily="49" charset="-122"/>
                <a:cs typeface="Times New Roman" pitchFamily="18" charset="0"/>
              </a:rPr>
              <a:t>。以小过而饰</a:t>
            </a:r>
            <a:r>
              <a:rPr lang="zh-CN" altLang="en-US" dirty="0" smtClean="0">
                <a:latin typeface="Times New Roman" pitchFamily="18" charset="0"/>
                <a:ea typeface="楷体" pitchFamily="49" charset="-122"/>
                <a:cs typeface="Times New Roman" pitchFamily="18" charset="0"/>
              </a:rPr>
              <a:t>成极恶</a:t>
            </a:r>
            <a:r>
              <a:rPr lang="zh-CN" altLang="en-US" dirty="0" smtClean="0">
                <a:latin typeface="Times New Roman" pitchFamily="18" charset="0"/>
                <a:ea typeface="楷体" pitchFamily="49" charset="-122"/>
                <a:cs typeface="Times New Roman" pitchFamily="18" charset="0"/>
              </a:rPr>
              <a:t>，以虚诞而捏作实情。本以户婚田土，装为人命强盗。或未告而扬言以需索，或既告而讲价以求和。越诉者不笞，诬告者不杖，律法扫地，罗织成风，人心至此真大坏矣。”</a:t>
            </a:r>
            <a:endParaRPr lang="en-US" altLang="zh-CN" dirty="0" smtClean="0">
              <a:latin typeface="Times New Roman" pitchFamily="18" charset="0"/>
              <a:ea typeface="楷体" pitchFamily="49" charset="-122"/>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latin typeface="楷体" pitchFamily="49" charset="-122"/>
                <a:ea typeface="楷体" pitchFamily="49" charset="-122"/>
              </a:rPr>
              <a:t>“田产分赎，在祖宗时亦虑紊事端，定限五年也。瑞则不拘远年交易，违例问断。又不详审干证，随告随给，真伪不分，情理俱拂。或以明中正契而作无交，或以彼此情愿而作逼咸，致使棍徒不营活计，专谋夺产重垦，更新者径以旧价回赎，己业荡尽者又于祖产再分，或称投靠以吓其白还，或云占匿以肆其夺取，剜壮民之肉，啖饿虎之喙，风俗至此，其极敝矣。”</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en-US" altLang="zh-CN" dirty="0" smtClean="0"/>
          </a:p>
          <a:p>
            <a:r>
              <a:rPr lang="zh-CN" altLang="en-US" b="1" dirty="0" smtClean="0"/>
              <a:t>诬告</a:t>
            </a:r>
            <a:endParaRPr lang="en-US" altLang="zh-CN" b="1" dirty="0" smtClean="0"/>
          </a:p>
          <a:p>
            <a:r>
              <a:rPr lang="zh-CN" altLang="en-US" dirty="0" smtClean="0">
                <a:latin typeface="楷体" pitchFamily="49" charset="-122"/>
                <a:ea typeface="楷体" pitchFamily="49" charset="-122"/>
              </a:rPr>
              <a:t>“本以户婚田土，装为人命强盗”</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“事关命案，恶少意图索诈，不即为鸣官，纠集多人，临门捣抢，寸物不留；若路毙人命，冒认尸亲，则殷而噬，尤以齿牙伶俐者妄为官证，身非在场，供状俨同目睹。”</a:t>
            </a:r>
            <a:endParaRPr lang="en-US" altLang="zh-CN" dirty="0" smtClean="0">
              <a:latin typeface="楷体" pitchFamily="49" charset="-122"/>
              <a:ea typeface="楷体" pitchFamily="49" charset="-122"/>
            </a:endParaRPr>
          </a:p>
          <a:p>
            <a:pPr algn="r"/>
            <a:r>
              <a:rPr lang="zh-CN" altLang="en-US" dirty="0" smtClean="0">
                <a:latin typeface="楷体" pitchFamily="49" charset="-122"/>
                <a:ea typeface="楷体" pitchFamily="49" charset="-122"/>
              </a:rPr>
              <a:t>光绪</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乐清县志</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卷四</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风俗</a:t>
            </a:r>
            <a:r>
              <a:rPr lang="en-US" altLang="zh-CN" dirty="0" smtClean="0">
                <a:latin typeface="楷体" pitchFamily="49" charset="-122"/>
                <a:ea typeface="楷体" pitchFamily="49" charset="-122"/>
              </a:rPr>
              <a:t>》</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latin typeface="楷体" pitchFamily="49" charset="-122"/>
                <a:ea typeface="楷体" pitchFamily="49" charset="-122"/>
              </a:rPr>
              <a:t>“居常衣食巨室，旦暮丐贷，意有所挟诈，辙以锒铛自钥，白之官曰：渠私禁我。不则自批颊衄地，或取羊豕血傅面，曰：渠重伤我。或负子母钱，征责稍急，辄以人命抵赖之，甚或舁垂死髦疾，拥众登门，以恣恫吓。”</a:t>
            </a:r>
            <a:endParaRPr lang="en-US" altLang="zh-CN" dirty="0" smtClean="0">
              <a:latin typeface="楷体" pitchFamily="49" charset="-122"/>
              <a:ea typeface="楷体" pitchFamily="49" charset="-122"/>
            </a:endParaRPr>
          </a:p>
          <a:p>
            <a:pPr algn="r"/>
            <a:r>
              <a:rPr lang="zh-CN" altLang="en-US" dirty="0" smtClean="0">
                <a:latin typeface="楷体" pitchFamily="49" charset="-122"/>
                <a:ea typeface="楷体" pitchFamily="49" charset="-122"/>
              </a:rPr>
              <a:t>万历</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秀水县志</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舆地卷一</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风俗</a:t>
            </a:r>
            <a:r>
              <a:rPr lang="en-US" altLang="zh-CN"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毁约</a:t>
            </a:r>
            <a:endParaRPr lang="en-US" altLang="zh-CN" b="1" dirty="0" smtClean="0"/>
          </a:p>
          <a:p>
            <a:r>
              <a:rPr lang="zh-CN" altLang="en-US" dirty="0" smtClean="0"/>
              <a:t>“找价”</a:t>
            </a:r>
            <a:endParaRPr lang="en-US" altLang="zh-CN" dirty="0" smtClean="0"/>
          </a:p>
          <a:p>
            <a:r>
              <a:rPr lang="zh-CN" altLang="en-US" dirty="0" smtClean="0">
                <a:latin typeface="楷体" pitchFamily="49" charset="-122"/>
                <a:ea typeface="楷体" pitchFamily="49" charset="-122"/>
              </a:rPr>
              <a:t>“俗卖产业与人，数年之后，辄求足其值，谓之尽价，至再至三，形之词讼，此最薄恶之风，闽中尤甚。”（谢肇淛：</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五杂俎</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卷四</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地部二</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“鬻产者再三加找，尚告白占，百年前古契，犹怀为至宝。”（冯梦龙：</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寿宁待志</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卷上</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狱讼</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pPr algn="ctr"/>
            <a:r>
              <a:rPr lang="zh-CN" altLang="en-US" dirty="0" smtClean="0"/>
              <a:t>中国的家族法原则</a:t>
            </a:r>
            <a:endParaRPr lang="en-US" altLang="zh-CN" dirty="0" smtClean="0"/>
          </a:p>
          <a:p>
            <a:r>
              <a:rPr lang="zh-CN" altLang="en-US" dirty="0" smtClean="0"/>
              <a:t>如何理解“同居共财”？</a:t>
            </a:r>
            <a:endParaRPr lang="en-US" altLang="zh-CN" dirty="0" smtClean="0"/>
          </a:p>
          <a:p>
            <a:pPr lvl="1"/>
            <a:r>
              <a:rPr lang="zh-CN" altLang="en-US" sz="2600" dirty="0" smtClean="0"/>
              <a:t>同居共财＝家族共产</a:t>
            </a:r>
            <a:endParaRPr lang="en-US" altLang="zh-CN" sz="2600" dirty="0" smtClean="0"/>
          </a:p>
          <a:p>
            <a:pPr lvl="1"/>
            <a:r>
              <a:rPr lang="zh-CN" altLang="en-US" sz="2600" dirty="0" smtClean="0"/>
              <a:t>家长对财产有管理权，对子孙拥有教令权</a:t>
            </a:r>
            <a:endParaRPr lang="en-US" altLang="zh-CN" sz="2600" dirty="0" smtClean="0"/>
          </a:p>
          <a:p>
            <a:pPr lvl="1"/>
            <a:r>
              <a:rPr lang="zh-CN" altLang="en-US" sz="2600" dirty="0" smtClean="0"/>
              <a:t>夫妻共财：丈夫掌管财产，夫对妻有教令权</a:t>
            </a:r>
            <a:endParaRPr lang="en-US" altLang="zh-CN" sz="2600" dirty="0" smtClean="0"/>
          </a:p>
          <a:p>
            <a:pPr lvl="1"/>
            <a:r>
              <a:rPr lang="zh-CN" altLang="en-US" sz="2600" dirty="0" smtClean="0"/>
              <a:t>母子共财：丈夫去世后，寡妻代理家产，对子孙拥有教令权。子孙在处理财产时要尊重母亲的意愿。</a:t>
            </a:r>
            <a:endParaRPr lang="en-US" altLang="zh-CN" sz="2600" dirty="0" smtClean="0"/>
          </a:p>
          <a:p>
            <a:pPr lvl="1"/>
            <a:r>
              <a:rPr lang="zh-CN" altLang="en-US" sz="2600" dirty="0" smtClean="0"/>
              <a:t>未婚女儿为“共产亲”的一员，女儿的嫁妆属于家产的一部分。</a:t>
            </a:r>
            <a:endParaRPr lang="en-US" altLang="zh-CN" sz="2600" dirty="0" smtClean="0"/>
          </a:p>
          <a:p>
            <a:pPr lvl="1"/>
            <a:r>
              <a:rPr lang="zh-CN" altLang="en-US" sz="2600" dirty="0" smtClean="0"/>
              <a:t>宋代“女儿给半”</a:t>
            </a:r>
            <a:endParaRPr lang="en-US" altLang="zh-CN" sz="2600" dirty="0" smtClean="0"/>
          </a:p>
          <a:p>
            <a:pPr lvl="1"/>
            <a:endParaRPr lang="en-US" altLang="zh-CN" sz="2600"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雍正八年，清廷下令禁止“绝卖”土地“告找回赎”。</a:t>
            </a:r>
            <a:endParaRPr lang="en-US" altLang="zh-CN" dirty="0" smtClean="0"/>
          </a:p>
          <a:p>
            <a:r>
              <a:rPr lang="zh-CN" altLang="en-US" dirty="0" smtClean="0"/>
              <a:t>乾隆十八年规定：“嗣后民间买卖产业，如系典契，务于契内注明‘回赎’字样；如系卖契，亦于契内注明‘永不回赎’字样。其自乾隆十八年定例以前，典卖契载不明之产，如在三十年以内，契无‘绝卖’字样者，听其分别找赎；若在三十年以外，契内虽无‘绝卖’字样，但未注明‘回赎’者，即以绝产论，概不回赎。”（光绪</a:t>
            </a:r>
            <a:r>
              <a:rPr lang="en-US" altLang="zh-CN" dirty="0" smtClean="0"/>
              <a:t>《</a:t>
            </a:r>
            <a:r>
              <a:rPr lang="zh-CN" altLang="en-US" dirty="0" smtClean="0"/>
              <a:t>会典事例</a:t>
            </a:r>
            <a:r>
              <a:rPr lang="en-US" altLang="zh-CN" dirty="0" smtClean="0"/>
              <a:t>》</a:t>
            </a:r>
            <a:r>
              <a:rPr lang="zh-CN" altLang="en-US" dirty="0" smtClean="0"/>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b="1" dirty="0" smtClean="0"/>
              <a:t>对明清法律文化的认识</a:t>
            </a:r>
            <a:endParaRPr lang="en-US" altLang="zh-CN" b="1" dirty="0" smtClean="0"/>
          </a:p>
          <a:p>
            <a:r>
              <a:rPr lang="zh-CN" altLang="en-US" dirty="0" smtClean="0">
                <a:latin typeface="+mn-ea"/>
              </a:rPr>
              <a:t>寺田浩明：</a:t>
            </a:r>
            <a:r>
              <a:rPr lang="en-US" altLang="zh-CN" dirty="0" smtClean="0">
                <a:latin typeface="+mn-ea"/>
              </a:rPr>
              <a:t>《</a:t>
            </a:r>
            <a:r>
              <a:rPr lang="zh-CN" altLang="en-US" dirty="0" smtClean="0">
                <a:latin typeface="+mn-ea"/>
              </a:rPr>
              <a:t>权利与冤抑</a:t>
            </a:r>
            <a:r>
              <a:rPr lang="en-US" altLang="zh-CN" dirty="0" smtClean="0">
                <a:latin typeface="+mn-ea"/>
              </a:rPr>
              <a:t>——</a:t>
            </a:r>
            <a:r>
              <a:rPr lang="zh-CN" altLang="en-US" dirty="0" smtClean="0">
                <a:latin typeface="+mn-ea"/>
              </a:rPr>
              <a:t>寺田浩明中国法史论集</a:t>
            </a:r>
            <a:r>
              <a:rPr lang="en-US" altLang="zh-CN" dirty="0" smtClean="0">
                <a:latin typeface="+mn-ea"/>
              </a:rPr>
              <a:t>》</a:t>
            </a:r>
            <a:r>
              <a:rPr lang="zh-CN" altLang="en-US" dirty="0" smtClean="0">
                <a:latin typeface="+mn-ea"/>
              </a:rPr>
              <a:t>，清华大学出版社，</a:t>
            </a:r>
            <a:r>
              <a:rPr lang="en-US" altLang="zh-CN" dirty="0" smtClean="0">
                <a:latin typeface="+mn-ea"/>
              </a:rPr>
              <a:t>2012</a:t>
            </a:r>
            <a:r>
              <a:rPr lang="zh-CN" altLang="en-US" dirty="0" smtClean="0">
                <a:latin typeface="+mn-ea"/>
              </a:rPr>
              <a:t>年。</a:t>
            </a:r>
            <a:endParaRPr lang="en-US" altLang="zh-CN" dirty="0" smtClean="0">
              <a:latin typeface="+mn-ea"/>
            </a:endParaRPr>
          </a:p>
          <a:p>
            <a:r>
              <a:rPr lang="zh-CN" altLang="en-US" dirty="0" smtClean="0"/>
              <a:t>人治色彩</a:t>
            </a:r>
            <a:endParaRPr lang="en-US" altLang="zh-CN" dirty="0" smtClean="0"/>
          </a:p>
          <a:p>
            <a:r>
              <a:rPr lang="zh-CN" altLang="en-US" dirty="0" smtClean="0"/>
              <a:t>情</a:t>
            </a:r>
            <a:r>
              <a:rPr lang="zh-CN" altLang="en-US" dirty="0" smtClean="0"/>
              <a:t>、理、</a:t>
            </a:r>
            <a:r>
              <a:rPr lang="zh-CN" altLang="en-US" dirty="0" smtClean="0"/>
              <a:t>法</a:t>
            </a:r>
            <a:endParaRPr lang="en-US" altLang="zh-CN" dirty="0" smtClean="0"/>
          </a:p>
          <a:p>
            <a:pPr lvl="1"/>
            <a:r>
              <a:rPr lang="zh-CN" altLang="en-US" sz="2600" dirty="0" smtClean="0"/>
              <a:t>“酌情酌理”</a:t>
            </a:r>
            <a:endParaRPr lang="en-US" altLang="zh-CN" sz="2600" dirty="0" smtClean="0"/>
          </a:p>
          <a:p>
            <a:pPr lvl="1"/>
            <a:r>
              <a:rPr lang="zh-CN" altLang="en-US" sz="2600" dirty="0" smtClean="0"/>
              <a:t>“准清揆理”</a:t>
            </a:r>
            <a:endParaRPr lang="en-US" altLang="zh-CN" sz="2600" dirty="0" smtClean="0"/>
          </a:p>
          <a:p>
            <a:pPr lvl="1"/>
            <a:r>
              <a:rPr lang="zh-CN" altLang="en-US" sz="2600" dirty="0" smtClean="0"/>
              <a:t>“情理之平”</a:t>
            </a:r>
            <a:endParaRPr lang="en-US" altLang="zh-CN" sz="2600" dirty="0" smtClean="0"/>
          </a:p>
          <a:p>
            <a:pPr lvl="1"/>
            <a:r>
              <a:rPr lang="zh-CN" altLang="en-US" sz="2600" dirty="0" smtClean="0"/>
              <a:t>“准情近理”</a:t>
            </a:r>
            <a:endParaRPr lang="en-US" altLang="zh-CN" sz="2600" dirty="0" smtClean="0"/>
          </a:p>
          <a:p>
            <a:pPr lvl="1"/>
            <a:r>
              <a:rPr lang="zh-CN" altLang="en-US" sz="2600" dirty="0" smtClean="0"/>
              <a:t>“殊非情理”</a:t>
            </a:r>
            <a:endParaRPr lang="en-US" altLang="zh-CN" sz="2600" dirty="0" smtClean="0"/>
          </a:p>
          <a:p>
            <a:endParaRPr lang="en-US" altLang="zh-CN" dirty="0" smtClean="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“恃”在讼状中频繁出现</a:t>
            </a:r>
            <a:endParaRPr lang="en-US" altLang="zh-CN" dirty="0" smtClean="0"/>
          </a:p>
          <a:p>
            <a:r>
              <a:rPr lang="zh-CN" altLang="en-US" dirty="0" smtClean="0"/>
              <a:t>“所谓打官司的过程，就当事者而言就成了使用各种方法从不同侧面展示对方欺压的横暴与自己不堪凌辱的惨状。”（寺田浩明：</a:t>
            </a:r>
            <a:r>
              <a:rPr lang="en-US" altLang="zh-CN" dirty="0" smtClean="0"/>
              <a:t>《</a:t>
            </a:r>
            <a:r>
              <a:rPr lang="zh-CN" altLang="en-US" dirty="0" smtClean="0"/>
              <a:t>权利与冤抑</a:t>
            </a:r>
            <a:r>
              <a:rPr lang="en-US" altLang="zh-CN" dirty="0" smtClean="0"/>
              <a:t>——</a:t>
            </a:r>
            <a:r>
              <a:rPr lang="zh-CN" altLang="en-US" dirty="0" smtClean="0"/>
              <a:t>寺田浩明中国法史论集</a:t>
            </a:r>
            <a:r>
              <a:rPr lang="en-US" altLang="zh-CN" dirty="0" smtClean="0"/>
              <a:t>》</a:t>
            </a:r>
            <a:r>
              <a:rPr lang="zh-CN" altLang="en-US" dirty="0" smtClean="0"/>
              <a:t>，清华大学出版社，</a:t>
            </a:r>
            <a:r>
              <a:rPr lang="en-US" altLang="zh-CN" dirty="0" smtClean="0"/>
              <a:t>2012</a:t>
            </a:r>
            <a:r>
              <a:rPr lang="zh-CN" altLang="en-US" dirty="0" smtClean="0"/>
              <a:t>年，第</a:t>
            </a:r>
            <a:r>
              <a:rPr lang="en-US" altLang="zh-CN" dirty="0" smtClean="0"/>
              <a:t>235</a:t>
            </a:r>
            <a:r>
              <a:rPr lang="zh-CN" altLang="en-US" dirty="0" smtClean="0"/>
              <a:t>页）</a:t>
            </a:r>
            <a:endParaRPr lang="en-US" altLang="zh-CN" dirty="0" smtClean="0"/>
          </a:p>
          <a:p>
            <a:r>
              <a:rPr lang="zh-CN" altLang="en-US" dirty="0" smtClean="0"/>
              <a:t>民事规范由各方民事主体博弈而来，缺乏制度规则</a:t>
            </a:r>
            <a:endParaRPr lang="en-US" altLang="zh-CN"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公交车模</a:t>
            </a:r>
            <a:r>
              <a:rPr lang="zh-CN" altLang="en-US" dirty="0" smtClean="0"/>
              <a:t>式</a:t>
            </a:r>
            <a:endParaRPr lang="en-US" altLang="zh-CN" dirty="0" smtClean="0"/>
          </a:p>
          <a:p>
            <a:pPr lvl="1"/>
            <a:r>
              <a:rPr lang="zh-CN" altLang="en-US" sz="2600" dirty="0" smtClean="0"/>
              <a:t>个人没有既得的、固定的空间</a:t>
            </a:r>
            <a:endParaRPr lang="en-US" altLang="zh-CN" sz="2600" dirty="0" smtClean="0"/>
          </a:p>
          <a:p>
            <a:pPr lvl="1"/>
            <a:r>
              <a:rPr lang="zh-CN" altLang="en-US" sz="2600" dirty="0" smtClean="0"/>
              <a:t>民间社会的主体之间只能相互推挤，获得暂时的权利空间。</a:t>
            </a:r>
            <a:endParaRPr lang="en-US" altLang="zh-CN" sz="2600" dirty="0" smtClean="0"/>
          </a:p>
          <a:p>
            <a:pPr lvl="1"/>
            <a:r>
              <a:rPr lang="zh-CN" altLang="en-US" sz="2600" dirty="0" smtClean="0"/>
              <a:t>微观层面：原子化特征，社会秩序的不稳定性</a:t>
            </a:r>
            <a:endParaRPr lang="en-US" altLang="zh-CN" sz="2600" dirty="0" smtClean="0"/>
          </a:p>
          <a:p>
            <a:pPr lvl="1"/>
            <a:r>
              <a:rPr lang="zh-CN" altLang="en-US" sz="2600" dirty="0" smtClean="0"/>
              <a:t>宏观层面：形成一个高度稳定、缺乏质变动力的秩序</a:t>
            </a:r>
            <a:endParaRPr lang="zh-CN" altLang="en-US" sz="2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latin typeface="+mn-ea"/>
                <a:cs typeface="Times New Roman" pitchFamily="18" charset="0"/>
              </a:rPr>
              <a:t>黄宗智：</a:t>
            </a:r>
            <a:r>
              <a:rPr lang="en-US" altLang="zh-CN" dirty="0" smtClean="0">
                <a:latin typeface="+mn-ea"/>
                <a:cs typeface="Times New Roman" pitchFamily="18" charset="0"/>
              </a:rPr>
              <a:t>《</a:t>
            </a:r>
            <a:r>
              <a:rPr lang="zh-CN" altLang="en-US" dirty="0" smtClean="0">
                <a:latin typeface="+mn-ea"/>
                <a:cs typeface="Times New Roman" pitchFamily="18" charset="0"/>
              </a:rPr>
              <a:t>清代的法律、社会与文化：民法的表达与实践</a:t>
            </a:r>
            <a:r>
              <a:rPr lang="en-US" altLang="zh-CN" dirty="0" smtClean="0">
                <a:latin typeface="+mn-ea"/>
                <a:cs typeface="Times New Roman" pitchFamily="18" charset="0"/>
              </a:rPr>
              <a:t>》</a:t>
            </a:r>
            <a:r>
              <a:rPr lang="zh-CN" altLang="en-US" dirty="0" smtClean="0">
                <a:latin typeface="+mn-ea"/>
                <a:cs typeface="Times New Roman" pitchFamily="18" charset="0"/>
              </a:rPr>
              <a:t>，上海书店出版社，</a:t>
            </a:r>
            <a:r>
              <a:rPr lang="en-US" altLang="zh-CN" dirty="0" smtClean="0">
                <a:latin typeface="+mn-ea"/>
                <a:cs typeface="Times New Roman" pitchFamily="18" charset="0"/>
              </a:rPr>
              <a:t>2007</a:t>
            </a:r>
            <a:r>
              <a:rPr lang="zh-CN" altLang="en-US" dirty="0" smtClean="0">
                <a:latin typeface="+mn-ea"/>
                <a:cs typeface="Times New Roman" pitchFamily="18" charset="0"/>
              </a:rPr>
              <a:t>年。</a:t>
            </a:r>
            <a:endParaRPr lang="en-US" altLang="zh-CN" dirty="0" smtClean="0">
              <a:latin typeface="+mn-ea"/>
              <a:cs typeface="Times New Roman" pitchFamily="18" charset="0"/>
            </a:endParaRPr>
          </a:p>
          <a:p>
            <a:pPr lvl="1"/>
            <a:r>
              <a:rPr lang="zh-CN" altLang="en-US" sz="2600" dirty="0" smtClean="0"/>
              <a:t>县官在民事案件中有一套比较固定的标准，往往不会过多发挥个人主观性的结论。</a:t>
            </a:r>
            <a:endParaRPr lang="en-US" altLang="zh-CN" sz="2600" dirty="0" smtClean="0"/>
          </a:p>
          <a:p>
            <a:pPr lvl="1"/>
            <a:r>
              <a:rPr lang="zh-CN" altLang="en-US" sz="2600" dirty="0" smtClean="0"/>
              <a:t>民众对纠纷的裁判有大致预测。</a:t>
            </a:r>
            <a:endParaRPr lang="en-US" altLang="zh-CN" sz="2600" dirty="0" smtClean="0"/>
          </a:p>
          <a:p>
            <a:pPr lvl="1"/>
            <a:r>
              <a:rPr lang="zh-CN" altLang="en-US" sz="2600" dirty="0" smtClean="0"/>
              <a:t>地方衙门大体上按照规则程序运转。</a:t>
            </a:r>
            <a:endParaRPr lang="en-US" altLang="zh-CN" sz="2600" dirty="0" smtClean="0"/>
          </a:p>
          <a:p>
            <a:pPr lvl="1"/>
            <a:r>
              <a:rPr lang="zh-CN" altLang="en-US" sz="2600" dirty="0" smtClean="0"/>
              <a:t>实践中有相对稳定的民事规范。</a:t>
            </a:r>
            <a:endParaRPr lang="zh-CN" altLang="en-US"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dirty="0" smtClean="0"/>
              <a:t>从宗族与继嗣角度理解“同居共财”</a:t>
            </a:r>
            <a:endParaRPr lang="en-US" altLang="zh-CN" dirty="0" smtClean="0"/>
          </a:p>
          <a:p>
            <a:r>
              <a:rPr lang="zh-CN" altLang="en-US" dirty="0" smtClean="0"/>
              <a:t>宗是由男系血亲决定的，排除了女系的亲属</a:t>
            </a:r>
            <a:endParaRPr lang="en-US" altLang="zh-CN" dirty="0" smtClean="0"/>
          </a:p>
          <a:p>
            <a:r>
              <a:rPr lang="zh-CN" altLang="en-US" dirty="0" smtClean="0"/>
              <a:t>妻子通过婚姻取得夫宗的地位，但也失去了继承父宗财产的权利。</a:t>
            </a:r>
            <a:endParaRPr lang="en-US" altLang="zh-CN" dirty="0" smtClean="0"/>
          </a:p>
          <a:p>
            <a:r>
              <a:rPr lang="zh-CN" altLang="en-US" dirty="0" smtClean="0"/>
              <a:t>妻子在夫宗的地位来源于“夫妻一体”原则。</a:t>
            </a:r>
            <a:endParaRPr lang="en-US" altLang="zh-CN" dirty="0" smtClean="0"/>
          </a:p>
          <a:p>
            <a:r>
              <a:rPr lang="zh-CN" altLang="en-US" dirty="0" smtClean="0"/>
              <a:t>未婚女儿能得到嫁妆，但女儿无法承嗣，因此在继承家产的地位上与儿子有本质区别。</a:t>
            </a:r>
            <a:endParaRPr lang="en-US" altLang="zh-CN" dirty="0" smtClean="0"/>
          </a:p>
          <a:p>
            <a:r>
              <a:rPr lang="zh-CN" altLang="en-US" dirty="0" smtClean="0"/>
              <a:t>（滋贺秀三：</a:t>
            </a:r>
            <a:r>
              <a:rPr lang="en-US" altLang="zh-CN" dirty="0" smtClean="0"/>
              <a:t>《</a:t>
            </a:r>
            <a:r>
              <a:rPr lang="zh-CN" altLang="en-US" dirty="0" smtClean="0"/>
              <a:t>中国家族法原理</a:t>
            </a:r>
            <a:r>
              <a:rPr lang="en-US" altLang="zh-CN" dirty="0" smtClean="0"/>
              <a:t>》</a:t>
            </a:r>
            <a:r>
              <a:rPr lang="zh-CN" altLang="en-US" dirty="0" smtClean="0"/>
              <a:t>）</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b="1" dirty="0" smtClean="0"/>
              <a:t>女性在不同人生阶段的财产权</a:t>
            </a:r>
            <a:endParaRPr lang="en-US" altLang="zh-CN" b="1" dirty="0" smtClean="0"/>
          </a:p>
          <a:p>
            <a:r>
              <a:rPr lang="zh-CN" altLang="en-US" b="1" dirty="0" smtClean="0"/>
              <a:t>未婚女儿：家产继承</a:t>
            </a:r>
            <a:endParaRPr lang="en-US" altLang="zh-CN" b="1" dirty="0" smtClean="0"/>
          </a:p>
          <a:p>
            <a:pPr lvl="1"/>
            <a:r>
              <a:rPr lang="zh-CN" altLang="en-US" sz="2600" dirty="0" smtClean="0">
                <a:latin typeface="楷体" pitchFamily="49" charset="-122"/>
                <a:ea typeface="楷体" pitchFamily="49" charset="-122"/>
              </a:rPr>
              <a:t>嫡庶子男，除有官荫袭先尽嫡长子孙，其分析家财田产，不问妻妾婢生，止以子数均分。</a:t>
            </a:r>
            <a:endParaRPr lang="en-US" altLang="zh-CN" sz="2600" dirty="0" smtClean="0">
              <a:latin typeface="楷体" pitchFamily="49" charset="-122"/>
              <a:ea typeface="楷体" pitchFamily="49" charset="-122"/>
            </a:endParaRPr>
          </a:p>
          <a:p>
            <a:pPr lvl="1"/>
            <a:r>
              <a:rPr lang="zh-CN" altLang="en-US" sz="2600" dirty="0" smtClean="0">
                <a:latin typeface="楷体" pitchFamily="49" charset="-122"/>
                <a:ea typeface="楷体" pitchFamily="49" charset="-122"/>
              </a:rPr>
              <a:t>奸生之子，依子量与半分。如别无子，立应继之人为嗣，与奸子均分。无应继之人方许承继全分。</a:t>
            </a:r>
            <a:endParaRPr lang="en-US" altLang="zh-CN" sz="2600" dirty="0" smtClean="0">
              <a:latin typeface="楷体" pitchFamily="49" charset="-122"/>
              <a:ea typeface="楷体" pitchFamily="49" charset="-122"/>
            </a:endParaRPr>
          </a:p>
          <a:p>
            <a:pPr lvl="1"/>
            <a:r>
              <a:rPr lang="zh-CN" altLang="en-US" sz="2600" dirty="0" smtClean="0">
                <a:latin typeface="楷体" pitchFamily="49" charset="-122"/>
                <a:ea typeface="楷体" pitchFamily="49" charset="-122"/>
              </a:rPr>
              <a:t>户</a:t>
            </a:r>
            <a:r>
              <a:rPr lang="zh-CN" altLang="en-US" sz="2600" dirty="0" smtClean="0">
                <a:latin typeface="楷体" pitchFamily="49" charset="-122"/>
                <a:ea typeface="楷体" pitchFamily="49" charset="-122"/>
              </a:rPr>
              <a:t>绝财产，果无同宗应继之人，所有亲女承受。无女者，听地方官详明上司，酌拨充公。</a:t>
            </a:r>
            <a:endParaRPr lang="en-US" altLang="zh-CN" sz="2600" dirty="0" smtClean="0">
              <a:latin typeface="楷体" pitchFamily="49" charset="-122"/>
              <a:ea typeface="楷体" pitchFamily="49" charset="-122"/>
            </a:endParaRPr>
          </a:p>
          <a:p>
            <a:pPr lvl="1" algn="r"/>
            <a:r>
              <a:rPr lang="en-US" altLang="zh-CN" dirty="0" smtClean="0"/>
              <a:t>《</a:t>
            </a:r>
            <a:r>
              <a:rPr lang="zh-CN" altLang="en-US" dirty="0" smtClean="0">
                <a:latin typeface="楷体" pitchFamily="49" charset="-122"/>
                <a:ea typeface="楷体" pitchFamily="49" charset="-122"/>
              </a:rPr>
              <a:t>大清律例</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卷八</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户律</a:t>
            </a:r>
            <a:r>
              <a:rPr lang="en-US" altLang="zh-CN" dirty="0" smtClean="0">
                <a:latin typeface="楷体" pitchFamily="49" charset="-122"/>
                <a:ea typeface="楷体" pitchFamily="49" charset="-122"/>
              </a:rPr>
              <a:t>》</a:t>
            </a:r>
          </a:p>
          <a:p>
            <a:pPr lvl="1"/>
            <a:r>
              <a:rPr lang="zh-CN" altLang="en-US" sz="2600" dirty="0" smtClean="0">
                <a:latin typeface="楷体" pitchFamily="49" charset="-122"/>
                <a:ea typeface="楷体" pitchFamily="49" charset="-122"/>
              </a:rPr>
              <a:t>兼祧</a:t>
            </a:r>
            <a:endParaRPr lang="zh-CN" altLang="en-US" sz="2600" dirty="0">
              <a:latin typeface="楷体" pitchFamily="49" charset="-122"/>
              <a:ea typeface="楷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b="1" dirty="0" smtClean="0"/>
              <a:t>未婚女儿：嫁妆</a:t>
            </a:r>
            <a:r>
              <a:rPr lang="zh-CN" altLang="en-US" b="1" dirty="0" smtClean="0"/>
              <a:t>、出嫁前的生活费</a:t>
            </a:r>
            <a:endParaRPr lang="en-US" altLang="zh-CN" b="1" dirty="0" smtClean="0"/>
          </a:p>
          <a:p>
            <a:pPr lvl="1"/>
            <a:r>
              <a:rPr lang="zh-CN" altLang="en-US" sz="2600" dirty="0" smtClean="0"/>
              <a:t>嫁妆是女儿获得父宗财产的一种</a:t>
            </a:r>
            <a:r>
              <a:rPr lang="zh-CN" altLang="en-US" sz="2600" dirty="0" smtClean="0"/>
              <a:t>方式，包括</a:t>
            </a:r>
            <a:r>
              <a:rPr lang="zh-CN" altLang="en-US" sz="2600" dirty="0" smtClean="0"/>
              <a:t>动产与</a:t>
            </a:r>
            <a:r>
              <a:rPr lang="zh-CN" altLang="en-US" sz="2600" dirty="0" smtClean="0"/>
              <a:t>不动产。</a:t>
            </a:r>
            <a:endParaRPr lang="en-US" altLang="zh-CN" sz="2600" dirty="0" smtClean="0"/>
          </a:p>
          <a:p>
            <a:pPr lvl="1"/>
            <a:r>
              <a:rPr lang="zh-CN" altLang="en-US" sz="2600" dirty="0" smtClean="0"/>
              <a:t>嫁妆可被视为法律习惯中的“继承权”，但这种继承有不完全性和不确定性。</a:t>
            </a:r>
            <a:endParaRPr lang="en-US" altLang="zh-CN" sz="2600" dirty="0" smtClean="0"/>
          </a:p>
          <a:p>
            <a:pPr lvl="1"/>
            <a:r>
              <a:rPr lang="zh-CN" altLang="en-US" sz="2600" dirty="0" smtClean="0"/>
              <a:t>女性出嫁后对</a:t>
            </a:r>
            <a:r>
              <a:rPr lang="zh-CN" altLang="en-US" sz="2600" dirty="0" smtClean="0"/>
              <a:t>自己的</a:t>
            </a:r>
            <a:r>
              <a:rPr lang="zh-CN" altLang="en-US" sz="2600" dirty="0" smtClean="0"/>
              <a:t>嫁妆有支配权，</a:t>
            </a:r>
            <a:r>
              <a:rPr lang="zh-CN" altLang="en-US" sz="2600" dirty="0" smtClean="0"/>
              <a:t>夫家</a:t>
            </a:r>
            <a:r>
              <a:rPr lang="zh-CN" altLang="en-US" sz="2600" dirty="0" smtClean="0"/>
              <a:t>无权将</a:t>
            </a:r>
            <a:r>
              <a:rPr lang="zh-CN" altLang="en-US" sz="2600" dirty="0" smtClean="0"/>
              <a:t>其收为家庭共有</a:t>
            </a:r>
            <a:r>
              <a:rPr lang="zh-CN" altLang="en-US" sz="2600" dirty="0" smtClean="0"/>
              <a:t>。嫁妆是女性经济地位的体现。</a:t>
            </a:r>
            <a:endParaRPr lang="en-US" altLang="zh-CN" sz="2600" dirty="0" smtClean="0"/>
          </a:p>
          <a:p>
            <a:pPr lvl="1"/>
            <a:r>
              <a:rPr lang="zh-CN" altLang="en-US" sz="2600" dirty="0" smtClean="0"/>
              <a:t>未婚</a:t>
            </a:r>
            <a:r>
              <a:rPr lang="zh-CN" altLang="en-US" sz="2600" dirty="0" smtClean="0"/>
              <a:t>女儿的嫁妆被侵夺的案例时常发生</a:t>
            </a:r>
            <a:r>
              <a:rPr lang="zh-CN" altLang="en-US" sz="2600" dirty="0" smtClean="0"/>
              <a:t>。</a:t>
            </a:r>
            <a:endParaRPr lang="zh-CN" altLang="en-US" dirty="0" smtClean="0"/>
          </a:p>
          <a:p>
            <a:pPr lvl="1"/>
            <a:endParaRPr lang="zh-CN" altLang="en-US" sz="2600"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妻子、母亲：承夫分、承子分</a:t>
            </a:r>
            <a:endParaRPr lang="en-US" altLang="zh-CN" b="1" dirty="0" smtClean="0"/>
          </a:p>
          <a:p>
            <a:pPr lvl="1"/>
            <a:r>
              <a:rPr lang="zh-CN" altLang="en-US" sz="2600" dirty="0" smtClean="0">
                <a:latin typeface="楷体" pitchFamily="49" charset="-122"/>
                <a:ea typeface="楷体" pitchFamily="49" charset="-122"/>
              </a:rPr>
              <a:t>妇人夫亡无子，</a:t>
            </a:r>
            <a:r>
              <a:rPr lang="zh-CN" altLang="en-US" sz="2600" dirty="0" smtClean="0">
                <a:solidFill>
                  <a:srgbClr val="FF0000"/>
                </a:solidFill>
                <a:latin typeface="楷体" pitchFamily="49" charset="-122"/>
                <a:ea typeface="楷体" pitchFamily="49" charset="-122"/>
              </a:rPr>
              <a:t>守</a:t>
            </a:r>
            <a:r>
              <a:rPr lang="zh-CN" altLang="en-US" sz="2600" dirty="0" smtClean="0">
                <a:solidFill>
                  <a:srgbClr val="FF0000"/>
                </a:solidFill>
                <a:latin typeface="楷体" pitchFamily="49" charset="-122"/>
                <a:ea typeface="楷体" pitchFamily="49" charset="-122"/>
              </a:rPr>
              <a:t>志</a:t>
            </a:r>
            <a:r>
              <a:rPr lang="zh-CN" altLang="en-US" sz="2600" dirty="0" smtClean="0">
                <a:latin typeface="楷体" pitchFamily="49" charset="-122"/>
                <a:ea typeface="楷体" pitchFamily="49" charset="-122"/>
              </a:rPr>
              <a:t>者合</a:t>
            </a:r>
            <a:r>
              <a:rPr lang="zh-CN" altLang="en-US" sz="2600" dirty="0" smtClean="0">
                <a:solidFill>
                  <a:srgbClr val="FF0000"/>
                </a:solidFill>
                <a:latin typeface="楷体" pitchFamily="49" charset="-122"/>
                <a:ea typeface="楷体" pitchFamily="49" charset="-122"/>
              </a:rPr>
              <a:t>承夫分</a:t>
            </a:r>
            <a:r>
              <a:rPr lang="zh-CN" altLang="en-US" sz="2600" dirty="0" smtClean="0">
                <a:latin typeface="楷体" pitchFamily="49" charset="-122"/>
                <a:ea typeface="楷体" pitchFamily="49" charset="-122"/>
              </a:rPr>
              <a:t>，须凭族长择昭穆相当之人</a:t>
            </a:r>
            <a:r>
              <a:rPr lang="zh-CN" altLang="en-US" sz="2600" dirty="0" smtClean="0">
                <a:solidFill>
                  <a:srgbClr val="FF0000"/>
                </a:solidFill>
                <a:latin typeface="楷体" pitchFamily="49" charset="-122"/>
                <a:ea typeface="楷体" pitchFamily="49" charset="-122"/>
              </a:rPr>
              <a:t>继嗣</a:t>
            </a:r>
            <a:r>
              <a:rPr lang="zh-CN" altLang="en-US" sz="2600" dirty="0" smtClean="0">
                <a:latin typeface="楷体" pitchFamily="49" charset="-122"/>
                <a:ea typeface="楷体" pitchFamily="49" charset="-122"/>
              </a:rPr>
              <a:t>。</a:t>
            </a:r>
            <a:endParaRPr lang="en-US" altLang="zh-CN" sz="2600" dirty="0" smtClean="0">
              <a:latin typeface="楷体" pitchFamily="49" charset="-122"/>
              <a:ea typeface="楷体" pitchFamily="49" charset="-122"/>
            </a:endParaRPr>
          </a:p>
          <a:p>
            <a:pPr lvl="1"/>
            <a:r>
              <a:rPr lang="zh-CN" altLang="en-US" sz="2600" dirty="0" smtClean="0">
                <a:latin typeface="楷体" pitchFamily="49" charset="-122"/>
                <a:ea typeface="楷体" pitchFamily="49" charset="-122"/>
              </a:rPr>
              <a:t>其改嫁者，夫家财产及原有妆奁，并听前夫之家为主。</a:t>
            </a:r>
            <a:endParaRPr lang="en-US" altLang="zh-CN" sz="2600" dirty="0" smtClean="0">
              <a:latin typeface="楷体" pitchFamily="49" charset="-122"/>
              <a:ea typeface="楷体" pitchFamily="49" charset="-122"/>
            </a:endParaRPr>
          </a:p>
          <a:p>
            <a:pPr lvl="1" algn="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大清律例</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卷八</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户律</a:t>
            </a:r>
            <a:r>
              <a:rPr lang="en-US" altLang="zh-CN" sz="2600" dirty="0" smtClean="0">
                <a:latin typeface="楷体" pitchFamily="49" charset="-122"/>
                <a:ea typeface="楷体" pitchFamily="49" charset="-122"/>
              </a:rPr>
              <a:t>》</a:t>
            </a:r>
          </a:p>
          <a:p>
            <a:pPr lvl="1"/>
            <a:r>
              <a:rPr lang="zh-CN" altLang="en-US" dirty="0" smtClean="0"/>
              <a:t>承夫分、承子分，表明妻子</a:t>
            </a:r>
            <a:r>
              <a:rPr lang="zh-CN" altLang="en-US" dirty="0" smtClean="0"/>
              <a:t>并非财产继承人，而是代理人、监管</a:t>
            </a:r>
            <a:r>
              <a:rPr lang="zh-CN" altLang="en-US" dirty="0" smtClean="0"/>
              <a:t>人。</a:t>
            </a:r>
            <a:endParaRPr lang="en-US" altLang="zh-CN" dirty="0" smtClean="0"/>
          </a:p>
          <a:p>
            <a:pPr lvl="1"/>
            <a:r>
              <a:rPr lang="zh-CN" altLang="en-US" dirty="0" smtClean="0"/>
              <a:t>代理</a:t>
            </a:r>
            <a:r>
              <a:rPr lang="zh-CN" altLang="en-US" dirty="0" smtClean="0"/>
              <a:t>家产的所有权依然是男性。</a:t>
            </a:r>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家长：膳业</a:t>
            </a:r>
            <a:endParaRPr lang="en-US" altLang="zh-CN" b="1" dirty="0" smtClean="0"/>
          </a:p>
          <a:p>
            <a:pPr lvl="1"/>
            <a:r>
              <a:rPr lang="zh-CN" altLang="en-US" sz="2600" dirty="0" smtClean="0">
                <a:latin typeface="楷体" pitchFamily="49" charset="-122"/>
                <a:ea typeface="楷体" pitchFamily="49" charset="-122"/>
              </a:rPr>
              <a:t>“故既分产，必须</a:t>
            </a:r>
            <a:r>
              <a:rPr lang="zh-CN" altLang="en-US" sz="2600" dirty="0" smtClean="0">
                <a:solidFill>
                  <a:srgbClr val="FF0000"/>
                </a:solidFill>
                <a:latin typeface="楷体" pitchFamily="49" charset="-122"/>
                <a:ea typeface="楷体" pitchFamily="49" charset="-122"/>
              </a:rPr>
              <a:t>自留公项</a:t>
            </a:r>
            <a:r>
              <a:rPr lang="zh-CN" altLang="en-US" sz="2600" dirty="0" smtClean="0">
                <a:latin typeface="楷体" pitchFamily="49" charset="-122"/>
                <a:ea typeface="楷体" pitchFamily="49" charset="-122"/>
              </a:rPr>
              <a:t>，生则为膳、死则为祭，殊可不致看儿孙眉眼。”（汪辉祖：</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双节堂雍训</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卷三</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治家</a:t>
            </a:r>
            <a:r>
              <a:rPr lang="en-US" altLang="zh-CN" sz="2600" dirty="0" smtClean="0">
                <a:latin typeface="楷体" pitchFamily="49" charset="-122"/>
                <a:ea typeface="楷体" pitchFamily="49" charset="-122"/>
              </a:rPr>
              <a:t>· </a:t>
            </a:r>
            <a:r>
              <a:rPr lang="zh-CN" altLang="en-US" sz="2600" dirty="0" smtClean="0">
                <a:latin typeface="楷体" pitchFamily="49" charset="-122"/>
                <a:ea typeface="楷体" pitchFamily="49" charset="-122"/>
              </a:rPr>
              <a:t>析产宜酌留公项</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a:t>
            </a:r>
            <a:endParaRPr lang="en-US" altLang="zh-CN" sz="2600" dirty="0" smtClean="0">
              <a:latin typeface="楷体" pitchFamily="49" charset="-122"/>
              <a:ea typeface="楷体" pitchFamily="49" charset="-122"/>
            </a:endParaRPr>
          </a:p>
          <a:p>
            <a:pPr lvl="1"/>
            <a:r>
              <a:rPr lang="zh-CN" altLang="en-US" dirty="0" smtClean="0"/>
              <a:t>膳业、公项：分家时从家产中析出一部分作为老年父母的财产。</a:t>
            </a:r>
            <a:endParaRPr lang="en-US" altLang="zh-CN" dirty="0" smtClean="0"/>
          </a:p>
          <a:p>
            <a:pPr lvl="1"/>
            <a:r>
              <a:rPr lang="zh-CN" altLang="en-US" dirty="0" smtClean="0"/>
              <a:t>老人拥有对膳业的所有权。</a:t>
            </a:r>
            <a:endParaRPr lang="en-US" altLang="zh-CN" dirty="0" smtClean="0"/>
          </a:p>
          <a:p>
            <a:pPr lvl="1"/>
            <a:r>
              <a:rPr lang="zh-CN" altLang="en-US" dirty="0" smtClean="0"/>
              <a:t>但膳业的所有权与管理权经常分离，这可能导致纠纷。</a:t>
            </a:r>
            <a:endParaRPr lang="en-US" altLang="zh-CN" dirty="0" smtClean="0"/>
          </a:p>
          <a:p>
            <a:endParaRPr lang="en-US"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女性对家族财产的权利还取决于老幼尊卑秩序</a:t>
            </a:r>
            <a:endParaRPr lang="en-US" altLang="zh-CN" dirty="0" smtClean="0"/>
          </a:p>
          <a:p>
            <a:pPr lvl="1"/>
            <a:r>
              <a:rPr lang="zh-CN" altLang="en-US" sz="2600" dirty="0" smtClean="0">
                <a:latin typeface="楷体" pitchFamily="49" charset="-122"/>
                <a:ea typeface="楷体" pitchFamily="49" charset="-122"/>
              </a:rPr>
              <a:t>家统一尊，祖在则祖为家长，父在则父为家长。若祖、父不在，而祖母与母应同为家长。</a:t>
            </a:r>
            <a:endParaRPr lang="en-US" altLang="zh-CN" sz="2600" dirty="0" smtClean="0">
              <a:latin typeface="楷体" pitchFamily="49" charset="-122"/>
              <a:ea typeface="楷体" pitchFamily="49" charset="-122"/>
            </a:endParaRPr>
          </a:p>
          <a:p>
            <a:pPr lvl="1" algn="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大清律例</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卷八</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户律</a:t>
            </a:r>
            <a:r>
              <a:rPr lang="en-US" altLang="zh-CN" sz="2600" dirty="0" smtClean="0">
                <a:latin typeface="楷体" pitchFamily="49" charset="-122"/>
                <a:ea typeface="楷体" pitchFamily="49" charset="-122"/>
              </a:rPr>
              <a:t>》</a:t>
            </a:r>
            <a:endParaRPr lang="zh-CN" altLang="en-US" sz="2600" dirty="0">
              <a:latin typeface="楷体" pitchFamily="49" charset="-122"/>
              <a:ea typeface="楷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pPr algn="ctr"/>
            <a:r>
              <a:rPr lang="zh-CN" altLang="en-US" b="1" dirty="0" smtClean="0"/>
              <a:t>女性的诉讼权</a:t>
            </a:r>
            <a:endParaRPr lang="en-US" altLang="zh-CN" b="1" dirty="0" smtClean="0"/>
          </a:p>
          <a:p>
            <a:r>
              <a:rPr lang="zh-CN" altLang="en-US" dirty="0" smtClean="0"/>
              <a:t>禁妇女出头告状</a:t>
            </a:r>
            <a:endParaRPr lang="en-US" altLang="zh-CN" dirty="0" smtClean="0"/>
          </a:p>
          <a:p>
            <a:pPr lvl="1"/>
            <a:r>
              <a:rPr lang="zh-CN" altLang="en-US" sz="2800" dirty="0" smtClean="0">
                <a:latin typeface="楷体" pitchFamily="49" charset="-122"/>
                <a:ea typeface="楷体" pitchFamily="49" charset="-122"/>
              </a:rPr>
              <a:t>若妇人，除谋反、叛逆、子孙不孝，或己身及同居之内为人盗诈、侵夺财产及杀伤之类听告，余并不得告。</a:t>
            </a:r>
            <a:endParaRPr lang="en-US" altLang="zh-CN" sz="2800" dirty="0" smtClean="0">
              <a:latin typeface="楷体" pitchFamily="49" charset="-122"/>
              <a:ea typeface="楷体" pitchFamily="49" charset="-122"/>
            </a:endParaRPr>
          </a:p>
          <a:p>
            <a:pPr lvl="1"/>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大清律例</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卷三十</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刑律</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诉讼</a:t>
            </a:r>
            <a:r>
              <a:rPr lang="en-US" altLang="zh-CN"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a:p>
            <a:r>
              <a:rPr lang="zh-CN" altLang="en-US" dirty="0" smtClean="0"/>
              <a:t>妇女诉讼需有抱告：父兄、子侄代告</a:t>
            </a:r>
            <a:endParaRPr lang="en-US" altLang="zh-CN" dirty="0" smtClean="0"/>
          </a:p>
          <a:p>
            <a:r>
              <a:rPr lang="zh-CN" altLang="en-US" dirty="0" smtClean="0"/>
              <a:t>妇女不应参加堂审，应由代告人代审</a:t>
            </a:r>
            <a:endParaRPr lang="en-US" altLang="zh-CN"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6392</TotalTime>
  <Words>2334</Words>
  <Application>Microsoft Office PowerPoint</Application>
  <PresentationFormat>全屏显示(4:3)</PresentationFormat>
  <Paragraphs>104</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平衡</vt:lpstr>
      <vt:lpstr>明清中国社会</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明清中国社会</dc:title>
  <dc:creator>lxx</dc:creator>
  <cp:lastModifiedBy>lxx</cp:lastModifiedBy>
  <cp:revision>74</cp:revision>
  <dcterms:created xsi:type="dcterms:W3CDTF">2016-04-09T03:12:36Z</dcterms:created>
  <dcterms:modified xsi:type="dcterms:W3CDTF">2022-05-09T15:36:02Z</dcterms:modified>
</cp:coreProperties>
</file>