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2" r:id="rId6"/>
    <p:sldId id="263" r:id="rId7"/>
    <p:sldId id="264" r:id="rId8"/>
    <p:sldId id="265" r:id="rId9"/>
    <p:sldId id="266" r:id="rId10"/>
    <p:sldId id="260" r:id="rId11"/>
    <p:sldId id="261" r:id="rId12"/>
    <p:sldId id="267" r:id="rId13"/>
    <p:sldId id="268" r:id="rId14"/>
    <p:sldId id="270" r:id="rId15"/>
    <p:sldId id="274" r:id="rId16"/>
    <p:sldId id="269" r:id="rId17"/>
    <p:sldId id="278" r:id="rId18"/>
    <p:sldId id="279" r:id="rId19"/>
    <p:sldId id="277" r:id="rId20"/>
    <p:sldId id="271" r:id="rId21"/>
    <p:sldId id="280" r:id="rId22"/>
    <p:sldId id="272" r:id="rId23"/>
    <p:sldId id="273" r:id="rId24"/>
    <p:sldId id="275" r:id="rId25"/>
    <p:sldId id="276" r:id="rId26"/>
    <p:sldId id="281" r:id="rId27"/>
    <p:sldId id="282" r:id="rId28"/>
    <p:sldId id="283" r:id="rId29"/>
    <p:sldId id="284" r:id="rId3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0" d="100"/>
          <a:sy n="60" d="100"/>
        </p:scale>
        <p:origin x="-140" y="14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1"/>
      </p:bgRef>
    </p:bg>
    <p:spTree>
      <p:nvGrpSpPr>
        <p:cNvPr id="1" name=""/>
        <p:cNvGrpSpPr/>
        <p:nvPr/>
      </p:nvGrpSpPr>
      <p:grpSpPr>
        <a:xfrm>
          <a:off x="0" y="0"/>
          <a:ext cx="0" cy="0"/>
          <a:chOff x="0" y="0"/>
          <a:chExt cx="0" cy="0"/>
        </a:xfrm>
      </p:grpSpPr>
      <p:sp>
        <p:nvSpPr>
          <p:cNvPr id="12" name="矩形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圆角矩形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副标题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p:txBody>
          <a:bodyPr/>
          <a:lstStyle/>
          <a:p>
            <a:fld id="{C2ED5BC0-E86E-4B75-A7D4-7829D20D4394}" type="datetimeFigureOut">
              <a:rPr lang="zh-CN" altLang="en-US" smtClean="0"/>
              <a:pPr/>
              <a:t>22-5-16</a:t>
            </a:fld>
            <a:endParaRPr lang="zh-CN" altLang="en-US"/>
          </a:p>
        </p:txBody>
      </p:sp>
      <p:sp>
        <p:nvSpPr>
          <p:cNvPr id="17" name="页脚占位符 16"/>
          <p:cNvSpPr>
            <a:spLocks noGrp="1"/>
          </p:cNvSpPr>
          <p:nvPr>
            <p:ph type="ftr" sz="quarter" idx="11"/>
          </p:nvPr>
        </p:nvSpPr>
        <p:spPr/>
        <p:txBody>
          <a:bodyPr/>
          <a:lstStyle/>
          <a:p>
            <a:endParaRPr lang="zh-CN" altLang="en-US"/>
          </a:p>
        </p:txBody>
      </p:sp>
      <p:sp>
        <p:nvSpPr>
          <p:cNvPr id="29" name="灯片编号占位符 28"/>
          <p:cNvSpPr>
            <a:spLocks noGrp="1"/>
          </p:cNvSpPr>
          <p:nvPr>
            <p:ph type="sldNum" sz="quarter" idx="12"/>
          </p:nvPr>
        </p:nvSpPr>
        <p:spPr/>
        <p:txBody>
          <a:bodyPr lIns="0" tIns="0" rIns="0" bIns="0">
            <a:noAutofit/>
          </a:bodyPr>
          <a:lstStyle>
            <a:lvl1pPr>
              <a:defRPr sz="1400">
                <a:solidFill>
                  <a:srgbClr val="FFFFFF"/>
                </a:solidFill>
              </a:defRPr>
            </a:lvl1pPr>
          </a:lstStyle>
          <a:p>
            <a:fld id="{8EA539F4-D5A5-47F2-83ED-FA5D7C89D4E2}" type="slidenum">
              <a:rPr lang="zh-CN" altLang="en-US" smtClean="0"/>
              <a:pPr/>
              <a:t>‹#›</a:t>
            </a:fld>
            <a:endParaRPr lang="zh-CN" altLang="en-US"/>
          </a:p>
        </p:txBody>
      </p:sp>
      <p:sp>
        <p:nvSpPr>
          <p:cNvPr id="7" name="矩形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zh-CN" altLang="en-US" smtClean="0"/>
              <a:t>单击此处编辑母版标题样式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C2ED5BC0-E86E-4B75-A7D4-7829D20D4394}" type="datetimeFigureOut">
              <a:rPr lang="zh-CN" altLang="en-US" smtClean="0"/>
              <a:pPr/>
              <a:t>22-5-16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A539F4-D5A5-47F2-83ED-FA5D7C89D4E2}"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1"/>
            <a:ext cx="201168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914400" y="274640"/>
            <a:ext cx="55626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C2ED5BC0-E86E-4B75-A7D4-7829D20D4394}" type="datetimeFigureOut">
              <a:rPr lang="zh-CN" altLang="en-US" smtClean="0"/>
              <a:pPr/>
              <a:t>22-5-16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A539F4-D5A5-47F2-83ED-FA5D7C89D4E2}"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4" name="日期占位符 3"/>
          <p:cNvSpPr>
            <a:spLocks noGrp="1"/>
          </p:cNvSpPr>
          <p:nvPr>
            <p:ph type="dt" sz="half" idx="10"/>
          </p:nvPr>
        </p:nvSpPr>
        <p:spPr/>
        <p:txBody>
          <a:bodyPr/>
          <a:lstStyle/>
          <a:p>
            <a:fld id="{C2ED5BC0-E86E-4B75-A7D4-7829D20D4394}" type="datetimeFigureOut">
              <a:rPr lang="zh-CN" altLang="en-US" smtClean="0"/>
              <a:pPr/>
              <a:t>22-5-16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A539F4-D5A5-47F2-83ED-FA5D7C89D4E2}" type="slidenum">
              <a:rPr lang="zh-CN" altLang="en-US" smtClean="0"/>
              <a:pPr/>
              <a:t>‹#›</a:t>
            </a:fld>
            <a:endParaRPr lang="zh-CN" altLang="en-US"/>
          </a:p>
        </p:txBody>
      </p:sp>
      <p:sp>
        <p:nvSpPr>
          <p:cNvPr id="8" name="内容占位符 7"/>
          <p:cNvSpPr>
            <a:spLocks noGrp="1"/>
          </p:cNvSpPr>
          <p:nvPr>
            <p:ph sz="quarter" idx="1"/>
          </p:nvPr>
        </p:nvSpPr>
        <p:spPr>
          <a:xfrm>
            <a:off x="914400" y="1447800"/>
            <a:ext cx="7772400" cy="45720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11" name="矩形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圆角矩形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722313" y="952500"/>
            <a:ext cx="7772400" cy="1362075"/>
          </a:xfrm>
        </p:spPr>
        <p:txBody>
          <a:bodyPr anchor="b" anchorCtr="0"/>
          <a:lstStyle>
            <a:lvl1pPr algn="l">
              <a:buNone/>
              <a:defRPr sz="4000" b="0" cap="none"/>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C2ED5BC0-E86E-4B75-A7D4-7829D20D4394}" type="datetimeFigureOut">
              <a:rPr lang="zh-CN" altLang="en-US" smtClean="0"/>
              <a:pPr/>
              <a:t>22-5-16</a:t>
            </a:fld>
            <a:endParaRPr lang="zh-CN" altLang="en-US"/>
          </a:p>
        </p:txBody>
      </p:sp>
      <p:sp>
        <p:nvSpPr>
          <p:cNvPr id="5" name="页脚占位符 4"/>
          <p:cNvSpPr>
            <a:spLocks noGrp="1"/>
          </p:cNvSpPr>
          <p:nvPr>
            <p:ph type="ftr" sz="quarter" idx="11"/>
          </p:nvPr>
        </p:nvSpPr>
        <p:spPr>
          <a:xfrm>
            <a:off x="800100" y="6172200"/>
            <a:ext cx="4000500" cy="457200"/>
          </a:xfrm>
        </p:spPr>
        <p:txBody>
          <a:bodyPr/>
          <a:lstStyle/>
          <a:p>
            <a:endParaRPr lang="zh-CN" altLang="en-US"/>
          </a:p>
        </p:txBody>
      </p:sp>
      <p:sp>
        <p:nvSpPr>
          <p:cNvPr id="7" name="矩形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灯片编号占位符 5"/>
          <p:cNvSpPr>
            <a:spLocks noGrp="1"/>
          </p:cNvSpPr>
          <p:nvPr>
            <p:ph type="sldNum" sz="quarter" idx="12"/>
          </p:nvPr>
        </p:nvSpPr>
        <p:spPr>
          <a:xfrm>
            <a:off x="146304" y="6208776"/>
            <a:ext cx="457200" cy="457200"/>
          </a:xfrm>
        </p:spPr>
        <p:txBody>
          <a:bodyPr/>
          <a:lstStyle/>
          <a:p>
            <a:fld id="{8EA539F4-D5A5-47F2-83ED-FA5D7C89D4E2}"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C2ED5BC0-E86E-4B75-A7D4-7829D20D4394}" type="datetimeFigureOut">
              <a:rPr lang="zh-CN" altLang="en-US" smtClean="0"/>
              <a:pPr/>
              <a:t>22-5-16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EA539F4-D5A5-47F2-83ED-FA5D7C89D4E2}" type="slidenum">
              <a:rPr lang="zh-CN" altLang="en-US" smtClean="0"/>
              <a:pPr/>
              <a:t>‹#›</a:t>
            </a:fld>
            <a:endParaRPr lang="zh-CN" altLang="en-US"/>
          </a:p>
        </p:txBody>
      </p:sp>
      <p:sp>
        <p:nvSpPr>
          <p:cNvPr id="9" name="内容占位符 8"/>
          <p:cNvSpPr>
            <a:spLocks noGrp="1"/>
          </p:cNvSpPr>
          <p:nvPr>
            <p:ph sz="quarter" idx="1"/>
          </p:nvPr>
        </p:nvSpPr>
        <p:spPr>
          <a:xfrm>
            <a:off x="914400" y="1447800"/>
            <a:ext cx="3749040" cy="45720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933950" y="1447800"/>
            <a:ext cx="3749040" cy="45720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914400" y="273050"/>
            <a:ext cx="7772400" cy="1143000"/>
          </a:xfrm>
        </p:spPr>
        <p:txBody>
          <a:bodyPr anchor="b" anchorCtr="0"/>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7" name="日期占位符 6"/>
          <p:cNvSpPr>
            <a:spLocks noGrp="1"/>
          </p:cNvSpPr>
          <p:nvPr>
            <p:ph type="dt" sz="half" idx="10"/>
          </p:nvPr>
        </p:nvSpPr>
        <p:spPr/>
        <p:txBody>
          <a:bodyPr/>
          <a:lstStyle/>
          <a:p>
            <a:fld id="{C2ED5BC0-E86E-4B75-A7D4-7829D20D4394}" type="datetimeFigureOut">
              <a:rPr lang="zh-CN" altLang="en-US" smtClean="0"/>
              <a:pPr/>
              <a:t>22-5-16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EA539F4-D5A5-47F2-83ED-FA5D7C89D4E2}" type="slidenum">
              <a:rPr lang="zh-CN" altLang="en-US" smtClean="0"/>
              <a:pPr/>
              <a:t>‹#›</a:t>
            </a:fld>
            <a:endParaRPr lang="zh-CN" altLang="en-US"/>
          </a:p>
        </p:txBody>
      </p:sp>
      <p:sp>
        <p:nvSpPr>
          <p:cNvPr id="11" name="内容占位符 10"/>
          <p:cNvSpPr>
            <a:spLocks noGrp="1"/>
          </p:cNvSpPr>
          <p:nvPr>
            <p:ph sz="half" idx="2"/>
          </p:nvPr>
        </p:nvSpPr>
        <p:spPr>
          <a:xfrm>
            <a:off x="914400" y="2247900"/>
            <a:ext cx="3733800" cy="38862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half" idx="4"/>
          </p:nvPr>
        </p:nvSpPr>
        <p:spPr>
          <a:xfrm>
            <a:off x="4953000" y="2247900"/>
            <a:ext cx="3733800" cy="38862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C2ED5BC0-E86E-4B75-A7D4-7829D20D4394}" type="datetimeFigureOut">
              <a:rPr lang="zh-CN" altLang="en-US" smtClean="0"/>
              <a:pPr/>
              <a:t>22-5-16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EA539F4-D5A5-47F2-83ED-FA5D7C89D4E2}"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2ED5BC0-E86E-4B75-A7D4-7829D20D4394}" type="datetimeFigureOut">
              <a:rPr lang="zh-CN" altLang="en-US" smtClean="0"/>
              <a:pPr/>
              <a:t>22-5-16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EA539F4-D5A5-47F2-83ED-FA5D7C89D4E2}"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圆角矩形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914400" y="273050"/>
            <a:ext cx="7772400" cy="1143000"/>
          </a:xfrm>
        </p:spPr>
        <p:txBody>
          <a:bodyPr anchor="b" anchorCtr="0"/>
          <a:lstStyle>
            <a:lvl1pPr algn="l">
              <a:buNone/>
              <a:defRPr sz="4000" b="0"/>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C2ED5BC0-E86E-4B75-A7D4-7829D20D4394}" type="datetimeFigureOut">
              <a:rPr lang="zh-CN" altLang="en-US" smtClean="0"/>
              <a:pPr/>
              <a:t>22-5-16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EA539F4-D5A5-47F2-83ED-FA5D7C89D4E2}" type="slidenum">
              <a:rPr lang="zh-CN" altLang="en-US" smtClean="0"/>
              <a:pPr/>
              <a:t>‹#›</a:t>
            </a:fld>
            <a:endParaRPr lang="zh-CN" altLang="en-US"/>
          </a:p>
        </p:txBody>
      </p:sp>
      <p:sp>
        <p:nvSpPr>
          <p:cNvPr id="11" name="内容占位符 10"/>
          <p:cNvSpPr>
            <a:spLocks noGrp="1"/>
          </p:cNvSpPr>
          <p:nvPr>
            <p:ph sz="quarter" idx="1"/>
          </p:nvPr>
        </p:nvSpPr>
        <p:spPr>
          <a:xfrm>
            <a:off x="2971800" y="1600200"/>
            <a:ext cx="5715000" cy="44958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C2ED5BC0-E86E-4B75-A7D4-7829D20D4394}" type="datetimeFigureOut">
              <a:rPr lang="zh-CN" altLang="en-US" smtClean="0"/>
              <a:pPr/>
              <a:t>22-5-16</a:t>
            </a:fld>
            <a:endParaRPr lang="zh-CN" altLang="en-US"/>
          </a:p>
        </p:txBody>
      </p:sp>
      <p:sp>
        <p:nvSpPr>
          <p:cNvPr id="6" name="页脚占位符 5"/>
          <p:cNvSpPr>
            <a:spLocks noGrp="1"/>
          </p:cNvSpPr>
          <p:nvPr>
            <p:ph type="ftr" sz="quarter" idx="11"/>
          </p:nvPr>
        </p:nvSpPr>
        <p:spPr>
          <a:xfrm>
            <a:off x="914400" y="6172200"/>
            <a:ext cx="3886200" cy="457200"/>
          </a:xfrm>
        </p:spPr>
        <p:txBody>
          <a:bodyPr/>
          <a:lstStyle/>
          <a:p>
            <a:endParaRPr lang="zh-CN" altLang="en-US"/>
          </a:p>
        </p:txBody>
      </p:sp>
      <p:sp>
        <p:nvSpPr>
          <p:cNvPr id="7" name="灯片编号占位符 6"/>
          <p:cNvSpPr>
            <a:spLocks noGrp="1"/>
          </p:cNvSpPr>
          <p:nvPr>
            <p:ph type="sldNum" sz="quarter" idx="12"/>
          </p:nvPr>
        </p:nvSpPr>
        <p:spPr>
          <a:xfrm>
            <a:off x="146304" y="6208776"/>
            <a:ext cx="457200" cy="457200"/>
          </a:xfrm>
        </p:spPr>
        <p:txBody>
          <a:bodyPr/>
          <a:lstStyle/>
          <a:p>
            <a:fld id="{8EA539F4-D5A5-47F2-83ED-FA5D7C89D4E2}" type="slidenum">
              <a:rPr lang="zh-CN" altLang="en-US" smtClean="0"/>
              <a:pPr/>
              <a:t>‹#›</a:t>
            </a:fld>
            <a:endParaRPr lang="zh-CN" altLang="en-US"/>
          </a:p>
        </p:txBody>
      </p:sp>
      <p:sp>
        <p:nvSpPr>
          <p:cNvPr id="11" name="矩形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矩形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图片占位符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zh-CN" altLang="en-US" smtClean="0"/>
              <a:t>单击图标添加图片</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圆角矩形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标题占位符 21"/>
          <p:cNvSpPr>
            <a:spLocks noGrp="1"/>
          </p:cNvSpPr>
          <p:nvPr>
            <p:ph type="title"/>
          </p:nvPr>
        </p:nvSpPr>
        <p:spPr>
          <a:xfrm>
            <a:off x="914400" y="274638"/>
            <a:ext cx="7772400" cy="1143000"/>
          </a:xfrm>
          <a:prstGeom prst="rect">
            <a:avLst/>
          </a:prstGeom>
        </p:spPr>
        <p:txBody>
          <a:bodyPr bIns="91440" anchor="b" anchorCtr="0">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C2ED5BC0-E86E-4B75-A7D4-7829D20D4394}" type="datetimeFigureOut">
              <a:rPr lang="zh-CN" altLang="en-US" smtClean="0"/>
              <a:pPr/>
              <a:t>22-5-16</a:t>
            </a:fld>
            <a:endParaRPr lang="zh-CN" altLang="en-US"/>
          </a:p>
        </p:txBody>
      </p:sp>
      <p:sp>
        <p:nvSpPr>
          <p:cNvPr id="3" name="页脚占位符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zh-CN" altLang="en-US"/>
          </a:p>
        </p:txBody>
      </p:sp>
      <p:sp>
        <p:nvSpPr>
          <p:cNvPr id="23" name="灯片编号占位符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8EA539F4-D5A5-47F2-83ED-FA5D7C89D4E2}"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lstStyle/>
          <a:p>
            <a:r>
              <a:rPr lang="zh-CN" altLang="en-US" b="1" dirty="0" smtClean="0"/>
              <a:t>课堂讨论（一）</a:t>
            </a:r>
            <a:endParaRPr lang="en-US" altLang="zh-CN" b="1" dirty="0" smtClean="0"/>
          </a:p>
          <a:p>
            <a:r>
              <a:rPr lang="zh-CN" altLang="en-US" b="1" dirty="0" smtClean="0"/>
              <a:t>科举制度中的个体与家族</a:t>
            </a:r>
            <a:endParaRPr lang="zh-CN" altLang="en-US" b="1" dirty="0"/>
          </a:p>
        </p:txBody>
      </p:sp>
      <p:sp>
        <p:nvSpPr>
          <p:cNvPr id="2" name="标题 1"/>
          <p:cNvSpPr>
            <a:spLocks noGrp="1"/>
          </p:cNvSpPr>
          <p:nvPr>
            <p:ph type="ctrTitle"/>
          </p:nvPr>
        </p:nvSpPr>
        <p:spPr/>
        <p:txBody>
          <a:bodyPr/>
          <a:lstStyle/>
          <a:p>
            <a:r>
              <a:rPr lang="zh-CN" altLang="en-US" dirty="0" smtClean="0"/>
              <a:t>明清中国社会</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sz="quarter" idx="1"/>
          </p:nvPr>
        </p:nvSpPr>
        <p:spPr/>
        <p:txBody>
          <a:bodyPr>
            <a:normAutofit lnSpcReduction="10000"/>
          </a:bodyPr>
          <a:lstStyle/>
          <a:p>
            <a:r>
              <a:rPr lang="zh-CN" altLang="zh-CN" dirty="0" smtClean="0"/>
              <a:t>把军籍</a:t>
            </a:r>
            <a:r>
              <a:rPr lang="zh-CN" altLang="zh-CN" dirty="0" smtClean="0"/>
              <a:t>进</a:t>
            </a:r>
            <a:r>
              <a:rPr lang="zh-CN" altLang="zh-CN" dirty="0" smtClean="0"/>
              <a:t>士之户籍归入卫所所在地的合理性。</a:t>
            </a:r>
            <a:endParaRPr lang="en-US" altLang="zh-CN" dirty="0" smtClean="0"/>
          </a:p>
          <a:p>
            <a:r>
              <a:rPr lang="zh-CN" altLang="zh-CN" dirty="0" smtClean="0"/>
              <a:t>军户问题：“宦游”是否属实（军户家庭常在家谱中美饰其先祖，焦氏先祖可能仅是应役的军户）</a:t>
            </a:r>
          </a:p>
          <a:p>
            <a:r>
              <a:rPr lang="zh-CN" altLang="zh-CN" dirty="0" smtClean="0"/>
              <a:t>军户问题：初以为魏伴是原戍大理，后因洪武年间周德兴垛集抽军转到嘉兴，后文发现魏氏仍有戍大理者，故非（亦可能是原先就近戍卫政策失效，军户归原卫所）。其二，魏伴以女婿身份补伍，为何魏家会世代补伍？（如果其岳丈一支绝嗣，那么应从其同宗别支勾军，或以女婿应役，但仅是便宜之策。一种可能是其岳丈为其家仅存一支，另一种可能是两家合为正贴军户又有姻亲关系）其三，军户支与本宗联系，文未及。</a:t>
            </a:r>
          </a:p>
          <a:p>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zh-CN" dirty="0" smtClean="0"/>
              <a:t>军籍出身的家庭，其从事的社会生产与经营模式一般为什么样的情况？军籍是否会发生改变（比如军籍能否变成非军籍？）？在明代籍贯的变动一般需要经历什么样的程序？</a:t>
            </a:r>
          </a:p>
          <a:p>
            <a:r>
              <a:rPr lang="zh-CN" altLang="zh-CN" dirty="0" smtClean="0"/>
              <a:t>焦竑写亡妻的墓志铭，说到“始朱安人至，余赤贫苦，无以养也。”而参照前条，焦竑家中不仅可以读书，甚至自己的兄长亲自教书（“嘉靖二十九年条”），这样的家庭在明代可以算作“赤贫”吗？抑或是焦竑表达与发妻感情深厚的手段？</a:t>
            </a:r>
          </a:p>
          <a:p>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pPr algn="ctr"/>
            <a:r>
              <a:rPr lang="zh-CN" altLang="en-US" b="1" dirty="0" smtClean="0"/>
              <a:t>士人的科举生活</a:t>
            </a:r>
            <a:endParaRPr lang="en-US" altLang="zh-CN" b="1" dirty="0" smtClean="0"/>
          </a:p>
          <a:p>
            <a:r>
              <a:rPr lang="zh-CN" altLang="en-US" b="1" dirty="0" smtClean="0"/>
              <a:t>坐馆</a:t>
            </a:r>
            <a:endParaRPr lang="en-US" altLang="zh-CN" b="1" dirty="0" smtClean="0"/>
          </a:p>
          <a:p>
            <a:r>
              <a:rPr lang="zh-CN" altLang="en-US" b="1" dirty="0" smtClean="0"/>
              <a:t>考试</a:t>
            </a:r>
            <a:endParaRPr lang="en-US" altLang="zh-CN" b="1" dirty="0" smtClean="0"/>
          </a:p>
          <a:p>
            <a:r>
              <a:rPr lang="zh-CN" altLang="en-US" b="1" dirty="0" smtClean="0"/>
              <a:t>交游</a:t>
            </a:r>
            <a:endParaRPr lang="zh-CN" altLang="en-US"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en-US" b="1" dirty="0" smtClean="0">
                <a:latin typeface="+mn-ea"/>
              </a:rPr>
              <a:t>焦竑（</a:t>
            </a:r>
            <a:r>
              <a:rPr lang="en-US" altLang="zh-CN" b="1" dirty="0" smtClean="0">
                <a:latin typeface="+mn-ea"/>
              </a:rPr>
              <a:t>1540-1620</a:t>
            </a:r>
            <a:r>
              <a:rPr lang="zh-CN" altLang="en-US" b="1" dirty="0" smtClean="0">
                <a:latin typeface="+mn-ea"/>
              </a:rPr>
              <a:t>）</a:t>
            </a:r>
            <a:endParaRPr lang="en-US" altLang="zh-CN" b="1" dirty="0" smtClean="0">
              <a:latin typeface="+mn-ea"/>
            </a:endParaRPr>
          </a:p>
          <a:p>
            <a:r>
              <a:rPr lang="zh-CN" altLang="en-US" dirty="0" smtClean="0"/>
              <a:t>十六</a:t>
            </a:r>
            <a:r>
              <a:rPr lang="zh-CN" altLang="en-US" dirty="0" smtClean="0"/>
              <a:t>岁 选京兆学生员</a:t>
            </a:r>
            <a:endParaRPr lang="en-US" altLang="zh-CN" dirty="0" smtClean="0"/>
          </a:p>
          <a:p>
            <a:r>
              <a:rPr lang="zh-CN" altLang="en-US" dirty="0" smtClean="0"/>
              <a:t>二十二岁 成婚</a:t>
            </a:r>
            <a:endParaRPr lang="en-US" altLang="zh-CN" dirty="0" smtClean="0"/>
          </a:p>
          <a:p>
            <a:r>
              <a:rPr lang="zh-CN" altLang="en-US" dirty="0" smtClean="0"/>
              <a:t>二十五</a:t>
            </a:r>
            <a:r>
              <a:rPr lang="zh-CN" altLang="en-US" dirty="0" smtClean="0"/>
              <a:t>岁 中举</a:t>
            </a:r>
            <a:endParaRPr lang="en-US" altLang="zh-CN" dirty="0" smtClean="0"/>
          </a:p>
          <a:p>
            <a:r>
              <a:rPr lang="zh-CN" altLang="en-US" dirty="0" smtClean="0"/>
              <a:t>五十</a:t>
            </a:r>
            <a:r>
              <a:rPr lang="zh-CN" altLang="en-US" dirty="0" smtClean="0"/>
              <a:t>岁 进士（状元）</a:t>
            </a:r>
            <a:endParaRPr lang="en-US" altLang="zh-CN" dirty="0" smtClean="0"/>
          </a:p>
          <a:p>
            <a:endParaRPr lang="zh-CN" altLang="en-US" dirty="0"/>
          </a:p>
        </p:txBody>
      </p:sp>
      <p:sp>
        <p:nvSpPr>
          <p:cNvPr id="5" name="内容占位符 4"/>
          <p:cNvSpPr>
            <a:spLocks noGrp="1"/>
          </p:cNvSpPr>
          <p:nvPr>
            <p:ph sz="quarter" idx="2"/>
          </p:nvPr>
        </p:nvSpPr>
        <p:spPr/>
        <p:txBody>
          <a:bodyPr/>
          <a:lstStyle/>
          <a:p>
            <a:r>
              <a:rPr lang="zh-CN" altLang="en-US" b="1" dirty="0" smtClean="0">
                <a:latin typeface="+mn-ea"/>
              </a:rPr>
              <a:t>魏大中（</a:t>
            </a:r>
            <a:r>
              <a:rPr lang="en-US" altLang="zh-CN" b="1" dirty="0" smtClean="0">
                <a:latin typeface="+mn-ea"/>
              </a:rPr>
              <a:t>1575-1625</a:t>
            </a:r>
            <a:r>
              <a:rPr lang="zh-CN" altLang="en-US" b="1" dirty="0" smtClean="0">
                <a:latin typeface="+mn-ea"/>
              </a:rPr>
              <a:t>）</a:t>
            </a:r>
            <a:endParaRPr lang="en-US" altLang="zh-CN" b="1" dirty="0" smtClean="0">
              <a:latin typeface="+mn-ea"/>
            </a:endParaRPr>
          </a:p>
          <a:p>
            <a:r>
              <a:rPr lang="zh-CN" altLang="en-US" dirty="0" smtClean="0"/>
              <a:t>二十</a:t>
            </a:r>
            <a:r>
              <a:rPr lang="zh-CN" altLang="en-US" dirty="0" smtClean="0"/>
              <a:t>岁 补邑弟子员，当年十二月成婚</a:t>
            </a:r>
            <a:endParaRPr lang="en-US" altLang="zh-CN" dirty="0" smtClean="0"/>
          </a:p>
          <a:p>
            <a:r>
              <a:rPr lang="zh-CN" altLang="en-US" dirty="0" smtClean="0"/>
              <a:t>三十五</a:t>
            </a:r>
            <a:r>
              <a:rPr lang="zh-CN" altLang="en-US" dirty="0" smtClean="0"/>
              <a:t>岁 中举</a:t>
            </a:r>
            <a:endParaRPr lang="en-US" altLang="zh-CN" dirty="0" smtClean="0"/>
          </a:p>
          <a:p>
            <a:r>
              <a:rPr lang="zh-CN" altLang="en-US" dirty="0" smtClean="0"/>
              <a:t>四十二</a:t>
            </a:r>
            <a:r>
              <a:rPr lang="zh-CN" altLang="en-US" dirty="0" smtClean="0"/>
              <a:t>岁 进士（三甲）</a:t>
            </a:r>
            <a:endParaRPr lang="en-US" altLang="zh-CN" dirty="0" smtClean="0"/>
          </a:p>
          <a:p>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pPr algn="ctr">
              <a:buNone/>
            </a:pPr>
            <a:r>
              <a:rPr lang="zh-CN" altLang="en-US" dirty="0" smtClean="0"/>
              <a:t>焦竑：</a:t>
            </a:r>
            <a:r>
              <a:rPr lang="en-US" altLang="zh-CN" dirty="0" smtClean="0"/>
              <a:t>《</a:t>
            </a:r>
            <a:r>
              <a:rPr lang="zh-CN" altLang="en-US" dirty="0" smtClean="0"/>
              <a:t>感述六首</a:t>
            </a:r>
            <a:r>
              <a:rPr lang="en-US" altLang="zh-CN" dirty="0" smtClean="0"/>
              <a:t>》</a:t>
            </a:r>
            <a:r>
              <a:rPr lang="zh-CN" altLang="en-US" dirty="0" smtClean="0"/>
              <a:t>之三</a:t>
            </a:r>
            <a:endParaRPr lang="en-US" altLang="zh-CN" dirty="0" smtClean="0"/>
          </a:p>
          <a:p>
            <a:pPr algn="ctr">
              <a:buNone/>
            </a:pPr>
            <a:endParaRPr lang="en-US" altLang="zh-CN" dirty="0" smtClean="0"/>
          </a:p>
          <a:p>
            <a:pPr algn="ctr">
              <a:buNone/>
            </a:pPr>
            <a:r>
              <a:rPr lang="zh-CN" altLang="zh-CN" dirty="0" smtClean="0"/>
              <a:t>几</a:t>
            </a:r>
            <a:r>
              <a:rPr lang="zh-CN" altLang="zh-CN" dirty="0" smtClean="0"/>
              <a:t>载行吟江海边，黄金买骏事空传。</a:t>
            </a:r>
          </a:p>
          <a:p>
            <a:pPr algn="ctr">
              <a:buNone/>
            </a:pPr>
            <a:r>
              <a:rPr lang="zh-CN" altLang="zh-CN" dirty="0" smtClean="0"/>
              <a:t>迎门欲种先生柳，负郭曾无季子田。</a:t>
            </a:r>
          </a:p>
          <a:p>
            <a:pPr algn="ctr">
              <a:buNone/>
            </a:pPr>
            <a:r>
              <a:rPr lang="zh-CN" altLang="zh-CN" dirty="0" smtClean="0"/>
              <a:t>天上片云孤日月，人间双泪堕婵娟。</a:t>
            </a:r>
          </a:p>
          <a:p>
            <a:pPr algn="ctr">
              <a:buNone/>
            </a:pPr>
            <a:r>
              <a:rPr lang="zh-CN" altLang="zh-CN" dirty="0" smtClean="0"/>
              <a:t>酒阑莫奏猗兰操，一曲悲歌昔所怜</a:t>
            </a:r>
            <a:r>
              <a:rPr lang="zh-CN" altLang="zh-CN" dirty="0" smtClean="0"/>
              <a:t>。</a:t>
            </a:r>
            <a:endParaRPr lang="en-US" altLang="zh-CN" dirty="0" smtClean="0"/>
          </a:p>
          <a:p>
            <a:pPr algn="ctr">
              <a:buNone/>
            </a:pPr>
            <a:endParaRPr lang="zh-CN" altLang="zh-CN" dirty="0" smtClean="0"/>
          </a:p>
          <a:p>
            <a:r>
              <a:rPr lang="zh-CN" altLang="en-US" dirty="0" smtClean="0"/>
              <a:t>“</a:t>
            </a:r>
            <a:r>
              <a:rPr lang="zh-CN" altLang="zh-CN" dirty="0" smtClean="0"/>
              <a:t>青云</a:t>
            </a:r>
            <a:r>
              <a:rPr lang="zh-CN" altLang="zh-CN" dirty="0" smtClean="0"/>
              <a:t>宦达多朋辈，白首交亲半在亡</a:t>
            </a:r>
            <a:r>
              <a:rPr lang="zh-CN" altLang="zh-CN" dirty="0" smtClean="0"/>
              <a:t>。</a:t>
            </a:r>
            <a:r>
              <a:rPr lang="zh-CN" altLang="en-US" dirty="0" smtClean="0"/>
              <a:t>”</a:t>
            </a:r>
            <a:endParaRPr lang="en-US" altLang="zh-CN" dirty="0" smtClean="0"/>
          </a:p>
          <a:p>
            <a:r>
              <a:rPr lang="zh-CN" altLang="en-US" dirty="0" smtClean="0"/>
              <a:t>“</a:t>
            </a:r>
            <a:r>
              <a:rPr lang="zh-CN" altLang="zh-CN" dirty="0" smtClean="0"/>
              <a:t>远道</a:t>
            </a:r>
            <a:r>
              <a:rPr lang="zh-CN" altLang="zh-CN" dirty="0" smtClean="0"/>
              <a:t>也谁思老马，褊心亦自怒虚舟</a:t>
            </a:r>
            <a:r>
              <a:rPr lang="zh-CN" altLang="zh-CN" dirty="0" smtClean="0"/>
              <a:t>。</a:t>
            </a:r>
            <a:r>
              <a:rPr lang="zh-CN" altLang="en-US" dirty="0" smtClean="0"/>
              <a:t>”</a:t>
            </a:r>
            <a:endParaRPr lang="zh-CN" altLang="zh-CN" dirty="0" smtClean="0"/>
          </a:p>
          <a:p>
            <a:endParaRPr lang="zh-CN" altLang="zh-CN" dirty="0" smtClean="0"/>
          </a:p>
          <a:p>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pPr algn="ctr"/>
            <a:r>
              <a:rPr lang="zh-CN" altLang="en-US" b="1" dirty="0" smtClean="0"/>
              <a:t>科举与城乡流动</a:t>
            </a:r>
            <a:endParaRPr lang="en-US" altLang="zh-CN" b="1" dirty="0" smtClean="0"/>
          </a:p>
          <a:p>
            <a:r>
              <a:rPr lang="zh-CN" altLang="en-US" b="1" dirty="0" smtClean="0"/>
              <a:t>“科举成功的渴望笼罩了那个时代士人的生活世界，与乡村相比，</a:t>
            </a:r>
            <a:r>
              <a:rPr lang="zh-CN" altLang="en-US" b="1" dirty="0" smtClean="0">
                <a:solidFill>
                  <a:srgbClr val="FF0000"/>
                </a:solidFill>
              </a:rPr>
              <a:t>城市生活中成功的机会显然要多得多。</a:t>
            </a:r>
            <a:r>
              <a:rPr lang="en-US" altLang="zh-CN" b="1" dirty="0" smtClean="0"/>
              <a:t>……</a:t>
            </a:r>
            <a:r>
              <a:rPr lang="zh-CN" altLang="en-US" b="1" dirty="0" smtClean="0"/>
              <a:t>不能否认，社会关系对魏大中的社会成长与科举成功是有积极意义的，而且，对大中影响较大的仍在那些‘强连带’的社会关系网，像他与高攀龙、陈龙正、钱士升等人为中心的交往，即属此类，心理上的一致性也比较重要。”（冯贤亮，第</a:t>
            </a:r>
            <a:r>
              <a:rPr lang="en-US" altLang="zh-CN" b="1" dirty="0" smtClean="0"/>
              <a:t>98</a:t>
            </a:r>
            <a:r>
              <a:rPr lang="zh-CN" altLang="en-US" b="1" dirty="0" smtClean="0"/>
              <a:t>页）</a:t>
            </a:r>
            <a:endParaRPr lang="en-US" altLang="zh-CN" b="1"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endParaRPr lang="zh-CN" altLang="en-US"/>
          </a:p>
        </p:txBody>
      </p:sp>
      <p:sp>
        <p:nvSpPr>
          <p:cNvPr id="6" name="内容占位符 5"/>
          <p:cNvSpPr>
            <a:spLocks noGrp="1"/>
          </p:cNvSpPr>
          <p:nvPr>
            <p:ph sz="quarter" idx="1"/>
          </p:nvPr>
        </p:nvSpPr>
        <p:spPr/>
        <p:txBody>
          <a:bodyPr/>
          <a:lstStyle/>
          <a:p>
            <a:r>
              <a:rPr lang="zh-CN" altLang="en-US" b="1" dirty="0" smtClean="0"/>
              <a:t>城乡社交资源的差异</a:t>
            </a:r>
            <a:endParaRPr lang="en-US" altLang="zh-CN" b="1" dirty="0" smtClean="0"/>
          </a:p>
          <a:p>
            <a:r>
              <a:rPr lang="zh-CN" altLang="zh-CN" dirty="0" smtClean="0"/>
              <a:t>嘉靖四十一年冬，耿定向以监察御史督南直隶学政，建崇正</a:t>
            </a:r>
            <a:r>
              <a:rPr lang="zh-CN" altLang="zh-CN" dirty="0" smtClean="0"/>
              <a:t>书院</a:t>
            </a:r>
            <a:r>
              <a:rPr lang="zh-CN" altLang="en-US" dirty="0" smtClean="0"/>
              <a:t>。</a:t>
            </a:r>
            <a:endParaRPr lang="en-US" altLang="zh-CN" dirty="0" smtClean="0"/>
          </a:p>
          <a:p>
            <a:r>
              <a:rPr lang="zh-CN" altLang="zh-CN" dirty="0" smtClean="0"/>
              <a:t>嘉靖</a:t>
            </a:r>
            <a:r>
              <a:rPr lang="zh-CN" altLang="zh-CN" dirty="0" smtClean="0"/>
              <a:t>四十五年六月，书院建成。崇正书院位于清凉山东侧，依山就势，筑有殿堂三进，规模较大。耿定向选十四郡名士读书于崇正书院，以二十七岁的焦竑为山长。这令焦竑与耿定向之间的交往更为密切</a:t>
            </a:r>
            <a:r>
              <a:rPr lang="zh-CN" altLang="zh-CN" dirty="0" smtClean="0"/>
              <a:t>。</a:t>
            </a:r>
            <a:endParaRPr lang="en-US" altLang="zh-CN" dirty="0" smtClean="0"/>
          </a:p>
          <a:p>
            <a:r>
              <a:rPr lang="zh-CN" altLang="zh-CN" dirty="0" smtClean="0"/>
              <a:t>通过书院，焦竑又有了新的交游对象。</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zh-CN" dirty="0" smtClean="0">
                <a:latin typeface="+mn-ea"/>
              </a:rPr>
              <a:t>俞樾（</a:t>
            </a:r>
            <a:r>
              <a:rPr lang="en-US" altLang="zh-CN" dirty="0" smtClean="0">
                <a:latin typeface="+mn-ea"/>
              </a:rPr>
              <a:t>1821-1906</a:t>
            </a:r>
            <a:r>
              <a:rPr lang="zh-CN" altLang="zh-CN" dirty="0" smtClean="0">
                <a:latin typeface="+mn-ea"/>
              </a:rPr>
              <a:t>）四岁时，全家由德清东门外乌巾山下之南埭迁居仁和县之临平镇，目的就是为了让俞林、俞樾两兄弟读书。俞樾自述诗中写道：“</a:t>
            </a:r>
            <a:r>
              <a:rPr lang="zh-CN" altLang="zh-CN" dirty="0" smtClean="0">
                <a:solidFill>
                  <a:srgbClr val="FF0000"/>
                </a:solidFill>
                <a:latin typeface="楷体" pitchFamily="49" charset="-122"/>
                <a:ea typeface="楷体" pitchFamily="49" charset="-122"/>
              </a:rPr>
              <a:t>四龄迁徙到东湖，为苦乡居闻见无。从此尘封南埭屋，至今先业总荒芜。</a:t>
            </a:r>
            <a:r>
              <a:rPr lang="zh-CN" altLang="zh-CN" dirty="0" smtClean="0">
                <a:latin typeface="+mn-ea"/>
              </a:rPr>
              <a:t>”后有夹注曰：“</a:t>
            </a:r>
            <a:r>
              <a:rPr lang="zh-CN" altLang="zh-CN" dirty="0" smtClean="0">
                <a:solidFill>
                  <a:srgbClr val="FF0000"/>
                </a:solidFill>
                <a:latin typeface="楷体" pitchFamily="49" charset="-122"/>
                <a:ea typeface="楷体" pitchFamily="49" charset="-122"/>
              </a:rPr>
              <a:t>道光甲申，余止四龄，而先兄壬甫则十一岁矣。以乡居不能从师读书，乃迁居仁和之临平镇，盖太夫人临平人，佐外家以居也。</a:t>
            </a:r>
            <a:r>
              <a:rPr lang="zh-CN" altLang="zh-CN" dirty="0" smtClean="0"/>
              <a:t>”</a:t>
            </a:r>
            <a:endParaRPr lang="en-US" altLang="zh-CN" dirty="0" smtClean="0"/>
          </a:p>
          <a:p>
            <a:r>
              <a:rPr lang="zh-CN" altLang="zh-CN" dirty="0" smtClean="0">
                <a:latin typeface="Times New Roman" pitchFamily="18" charset="0"/>
                <a:ea typeface="楷体" pitchFamily="49" charset="-122"/>
                <a:cs typeface="Times New Roman" pitchFamily="18" charset="0"/>
              </a:rPr>
              <a:t>俞樾：《曲园自述诗》，《北京图书馆藏珍本年谱丛刊》，北京：北京图书馆出版社，</a:t>
            </a:r>
            <a:r>
              <a:rPr lang="en-US" altLang="zh-CN" dirty="0" smtClean="0">
                <a:latin typeface="Times New Roman" pitchFamily="18" charset="0"/>
                <a:ea typeface="楷体" pitchFamily="49" charset="-122"/>
                <a:cs typeface="Times New Roman" pitchFamily="18" charset="0"/>
              </a:rPr>
              <a:t>1999</a:t>
            </a:r>
            <a:r>
              <a:rPr lang="zh-CN" altLang="zh-CN" dirty="0" smtClean="0">
                <a:latin typeface="Times New Roman" pitchFamily="18" charset="0"/>
                <a:ea typeface="楷体" pitchFamily="49" charset="-122"/>
                <a:cs typeface="Times New Roman" pitchFamily="18" charset="0"/>
              </a:rPr>
              <a:t>年，第</a:t>
            </a:r>
            <a:r>
              <a:rPr lang="en-US" altLang="zh-CN" dirty="0" smtClean="0">
                <a:latin typeface="Times New Roman" pitchFamily="18" charset="0"/>
                <a:ea typeface="楷体" pitchFamily="49" charset="-122"/>
                <a:cs typeface="Times New Roman" pitchFamily="18" charset="0"/>
              </a:rPr>
              <a:t>165</a:t>
            </a:r>
            <a:r>
              <a:rPr lang="zh-CN" altLang="zh-CN" dirty="0" smtClean="0">
                <a:latin typeface="Times New Roman" pitchFamily="18" charset="0"/>
                <a:ea typeface="楷体" pitchFamily="49" charset="-122"/>
                <a:cs typeface="Times New Roman" pitchFamily="18" charset="0"/>
              </a:rPr>
              <a:t>册。</a:t>
            </a:r>
          </a:p>
          <a:p>
            <a:endParaRPr lang="zh-CN" altLang="en-US" dirty="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smtClean="0">
                <a:latin typeface="+mn-ea"/>
              </a:rPr>
              <a:t>王志明对嘉庆四年（</a:t>
            </a:r>
            <a:r>
              <a:rPr lang="en-US" altLang="zh-CN" dirty="0" smtClean="0">
                <a:latin typeface="+mn-ea"/>
              </a:rPr>
              <a:t>1802</a:t>
            </a:r>
            <a:r>
              <a:rPr lang="zh-CN" altLang="zh-CN" dirty="0" smtClean="0">
                <a:latin typeface="+mn-ea"/>
              </a:rPr>
              <a:t>）至光绪二十九年（</a:t>
            </a:r>
            <a:r>
              <a:rPr lang="en-US" altLang="zh-CN" dirty="0" smtClean="0">
                <a:latin typeface="+mn-ea"/>
              </a:rPr>
              <a:t>1903</a:t>
            </a:r>
            <a:r>
              <a:rPr lang="zh-CN" altLang="zh-CN" dirty="0" smtClean="0">
                <a:latin typeface="+mn-ea"/>
              </a:rPr>
              <a:t>）间</a:t>
            </a:r>
            <a:r>
              <a:rPr lang="en-US" altLang="zh-CN" dirty="0" smtClean="0">
                <a:latin typeface="+mn-ea"/>
              </a:rPr>
              <a:t>4250</a:t>
            </a:r>
            <a:r>
              <a:rPr lang="zh-CN" altLang="zh-CN" dirty="0" smtClean="0">
                <a:latin typeface="+mn-ea"/>
              </a:rPr>
              <a:t>个进士样本进行统计后，发现江苏籍进士的城居率高达</a:t>
            </a:r>
            <a:r>
              <a:rPr lang="en-US" altLang="zh-CN" dirty="0" smtClean="0">
                <a:latin typeface="+mn-ea"/>
              </a:rPr>
              <a:t>83.64%</a:t>
            </a:r>
            <a:r>
              <a:rPr lang="zh-CN" altLang="zh-CN" dirty="0" smtClean="0">
                <a:latin typeface="+mn-ea"/>
              </a:rPr>
              <a:t>，云南、福建等省亦超过</a:t>
            </a:r>
            <a:r>
              <a:rPr lang="en-US" altLang="zh-CN" dirty="0" smtClean="0">
                <a:latin typeface="+mn-ea"/>
              </a:rPr>
              <a:t>80%</a:t>
            </a:r>
            <a:r>
              <a:rPr lang="zh-CN" altLang="zh-CN" dirty="0" smtClean="0">
                <a:latin typeface="+mn-ea"/>
              </a:rPr>
              <a:t>，浙江、贵州等省并在</a:t>
            </a:r>
            <a:r>
              <a:rPr lang="en-US" altLang="zh-CN" dirty="0" smtClean="0">
                <a:latin typeface="+mn-ea"/>
              </a:rPr>
              <a:t>70%</a:t>
            </a:r>
            <a:r>
              <a:rPr lang="zh-CN" altLang="zh-CN" dirty="0" smtClean="0">
                <a:latin typeface="+mn-ea"/>
              </a:rPr>
              <a:t>以上。</a:t>
            </a:r>
            <a:endParaRPr lang="en-US" altLang="zh-CN" dirty="0" smtClean="0">
              <a:latin typeface="+mn-ea"/>
            </a:endParaRPr>
          </a:p>
          <a:p>
            <a:r>
              <a:rPr lang="zh-CN" altLang="zh-CN" dirty="0" smtClean="0">
                <a:latin typeface="Times New Roman" pitchFamily="18" charset="0"/>
                <a:cs typeface="Times New Roman" pitchFamily="18" charset="0"/>
              </a:rPr>
              <a:t>王志明：《清嘉庆以后科举与社会流动中的城乡差别——以</a:t>
            </a:r>
            <a:r>
              <a:rPr lang="en-US" altLang="zh-CN" dirty="0" smtClean="0">
                <a:latin typeface="Times New Roman" pitchFamily="18" charset="0"/>
                <a:cs typeface="Times New Roman" pitchFamily="18" charset="0"/>
              </a:rPr>
              <a:t>1802-1903</a:t>
            </a:r>
            <a:r>
              <a:rPr lang="zh-CN" altLang="zh-CN" dirty="0" smtClean="0">
                <a:latin typeface="Times New Roman" pitchFamily="18" charset="0"/>
                <a:cs typeface="Times New Roman" pitchFamily="18" charset="0"/>
              </a:rPr>
              <a:t>年进士〈同年录〉》所载进士居地为中心的分析》，《安徽史学》</a:t>
            </a:r>
            <a:r>
              <a:rPr lang="en-US" altLang="zh-CN" dirty="0" smtClean="0">
                <a:latin typeface="Times New Roman" pitchFamily="18" charset="0"/>
                <a:cs typeface="Times New Roman" pitchFamily="18" charset="0"/>
              </a:rPr>
              <a:t>2017</a:t>
            </a:r>
            <a:r>
              <a:rPr lang="zh-CN" altLang="zh-CN" dirty="0" smtClean="0">
                <a:latin typeface="Times New Roman" pitchFamily="18" charset="0"/>
                <a:cs typeface="Times New Roman" pitchFamily="18" charset="0"/>
              </a:rPr>
              <a:t>年第</a:t>
            </a:r>
            <a:r>
              <a:rPr lang="en-US" altLang="zh-CN" dirty="0" smtClean="0">
                <a:latin typeface="Times New Roman" pitchFamily="18" charset="0"/>
                <a:cs typeface="Times New Roman" pitchFamily="18" charset="0"/>
              </a:rPr>
              <a:t>4</a:t>
            </a:r>
            <a:r>
              <a:rPr lang="zh-CN" altLang="zh-CN" dirty="0" smtClean="0">
                <a:latin typeface="Times New Roman" pitchFamily="18" charset="0"/>
                <a:cs typeface="Times New Roman" pitchFamily="18" charset="0"/>
              </a:rPr>
              <a:t>期</a:t>
            </a:r>
            <a:r>
              <a:rPr lang="zh-CN" altLang="en-US" dirty="0" smtClean="0">
                <a:latin typeface="Times New Roman" pitchFamily="18" charset="0"/>
                <a:cs typeface="Times New Roman" pitchFamily="18" charset="0"/>
              </a:rPr>
              <a:t>。</a:t>
            </a:r>
            <a:endParaRPr lang="zh-CN" altLang="en-US" dirty="0">
              <a:latin typeface="Times New Roman" pitchFamily="18" charset="0"/>
              <a:cs typeface="Times New Roman" pitchFamily="18" charset="0"/>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zh-CN" dirty="0" smtClean="0">
                <a:latin typeface="楷体" pitchFamily="49" charset="-122"/>
                <a:ea typeface="楷体" pitchFamily="49" charset="-122"/>
              </a:rPr>
              <a:t>“我思乡居乐复乐，白云为城树为郭。一室以外天地宽，何似城中多束缚。</a:t>
            </a:r>
            <a:r>
              <a:rPr lang="zh-CN" altLang="zh-CN" dirty="0" smtClean="0">
                <a:solidFill>
                  <a:srgbClr val="FF0000"/>
                </a:solidFill>
                <a:latin typeface="楷体" pitchFamily="49" charset="-122"/>
                <a:ea typeface="楷体" pitchFamily="49" charset="-122"/>
              </a:rPr>
              <a:t>如何乡居人，反乐县城土</a:t>
            </a:r>
            <a:r>
              <a:rPr lang="zh-CN" altLang="zh-CN" dirty="0" smtClean="0">
                <a:latin typeface="楷体" pitchFamily="49" charset="-122"/>
                <a:ea typeface="楷体" pitchFamily="49" charset="-122"/>
              </a:rPr>
              <a:t>？”</a:t>
            </a:r>
            <a:endParaRPr lang="en-US" altLang="zh-CN" dirty="0" smtClean="0">
              <a:latin typeface="楷体" pitchFamily="49" charset="-122"/>
              <a:ea typeface="楷体" pitchFamily="49" charset="-122"/>
            </a:endParaRPr>
          </a:p>
          <a:p>
            <a:r>
              <a:rPr lang="zh-CN" altLang="zh-CN" dirty="0" smtClean="0">
                <a:latin typeface="Times New Roman" pitchFamily="18" charset="0"/>
                <a:ea typeface="楷体" pitchFamily="49" charset="-122"/>
                <a:cs typeface="Times New Roman" pitchFamily="18" charset="0"/>
              </a:rPr>
              <a:t>孙</a:t>
            </a:r>
            <a:r>
              <a:rPr lang="zh-CN" altLang="zh-CN" dirty="0" smtClean="0">
                <a:latin typeface="Times New Roman" pitchFamily="18" charset="0"/>
                <a:ea typeface="楷体" pitchFamily="49" charset="-122"/>
                <a:cs typeface="Times New Roman" pitchFamily="18" charset="0"/>
              </a:rPr>
              <a:t>原湘</a:t>
            </a:r>
            <a:r>
              <a:rPr lang="zh-CN" altLang="en-US" dirty="0" smtClean="0">
                <a:latin typeface="Times New Roman" pitchFamily="18" charset="0"/>
                <a:ea typeface="楷体" pitchFamily="49" charset="-122"/>
                <a:cs typeface="Times New Roman" pitchFamily="18" charset="0"/>
              </a:rPr>
              <a:t>（</a:t>
            </a:r>
            <a:r>
              <a:rPr lang="en-US" altLang="zh-CN" dirty="0" smtClean="0">
                <a:latin typeface="Times New Roman" pitchFamily="18" charset="0"/>
                <a:ea typeface="楷体" pitchFamily="49" charset="-122"/>
                <a:cs typeface="Times New Roman" pitchFamily="18" charset="0"/>
              </a:rPr>
              <a:t>1760-1892</a:t>
            </a:r>
            <a:r>
              <a:rPr lang="zh-CN" altLang="en-US" dirty="0" smtClean="0">
                <a:latin typeface="Times New Roman" pitchFamily="18" charset="0"/>
                <a:ea typeface="楷体" pitchFamily="49" charset="-122"/>
                <a:cs typeface="Times New Roman" pitchFamily="18" charset="0"/>
              </a:rPr>
              <a:t>）</a:t>
            </a:r>
            <a:r>
              <a:rPr lang="zh-CN" altLang="zh-CN" dirty="0" smtClean="0">
                <a:latin typeface="Times New Roman" pitchFamily="18" charset="0"/>
                <a:ea typeface="楷体" pitchFamily="49" charset="-122"/>
                <a:cs typeface="Times New Roman" pitchFamily="18" charset="0"/>
              </a:rPr>
              <a:t>：</a:t>
            </a:r>
            <a:r>
              <a:rPr lang="zh-CN" altLang="zh-CN" dirty="0" smtClean="0">
                <a:latin typeface="Times New Roman" pitchFamily="18" charset="0"/>
                <a:ea typeface="楷体" pitchFamily="49" charset="-122"/>
                <a:cs typeface="Times New Roman" pitchFamily="18" charset="0"/>
              </a:rPr>
              <a:t>《冯仲廉寓居东郭浦秀才（署文）家与吴顼儒范东叔并</a:t>
            </a:r>
            <a:r>
              <a:rPr lang="zh-CN" altLang="zh-CN" dirty="0" smtClean="0">
                <a:solidFill>
                  <a:srgbClr val="FF0000"/>
                </a:solidFill>
                <a:latin typeface="Times New Roman" pitchFamily="18" charset="0"/>
                <a:ea typeface="楷体" pitchFamily="49" charset="-122"/>
                <a:cs typeface="Times New Roman" pitchFamily="18" charset="0"/>
              </a:rPr>
              <a:t>以乡居迁城戏为作诗</a:t>
            </a:r>
            <a:r>
              <a:rPr lang="zh-CN" altLang="zh-CN" dirty="0" smtClean="0">
                <a:latin typeface="Times New Roman" pitchFamily="18" charset="0"/>
                <a:ea typeface="楷体" pitchFamily="49" charset="-122"/>
                <a:cs typeface="Times New Roman" pitchFamily="18" charset="0"/>
              </a:rPr>
              <a:t>》，《天真阁集》卷六</a:t>
            </a:r>
            <a:r>
              <a:rPr lang="zh-CN" altLang="zh-CN" dirty="0" smtClean="0">
                <a:latin typeface="Times New Roman" pitchFamily="18" charset="0"/>
                <a:ea typeface="楷体" pitchFamily="49" charset="-122"/>
                <a:cs typeface="Times New Roman" pitchFamily="18" charset="0"/>
              </a:rPr>
              <a:t>《诗六》</a:t>
            </a:r>
            <a:endParaRPr lang="en-US" altLang="zh-CN" dirty="0" smtClean="0">
              <a:latin typeface="Times New Roman" pitchFamily="18" charset="0"/>
              <a:ea typeface="楷体" pitchFamily="49" charset="-122"/>
              <a:cs typeface="Times New Roman" pitchFamily="18" charset="0"/>
            </a:endParaRPr>
          </a:p>
          <a:p>
            <a:endParaRPr lang="en-US" altLang="zh-CN" dirty="0" smtClean="0">
              <a:latin typeface="Times New Roman" pitchFamily="18" charset="0"/>
              <a:ea typeface="楷体" pitchFamily="49" charset="-122"/>
              <a:cs typeface="Times New Roman" pitchFamily="18" charset="0"/>
            </a:endParaRPr>
          </a:p>
          <a:p>
            <a:r>
              <a:rPr lang="zh-CN" altLang="zh-CN" b="1" dirty="0" smtClean="0">
                <a:latin typeface="仿宋" pitchFamily="49" charset="-122"/>
                <a:ea typeface="仿宋" pitchFamily="49" charset="-122"/>
              </a:rPr>
              <a:t>罗晓翔：《“我将安所适乎？”——再论晚明士人城市交游与士林心态》</a:t>
            </a:r>
            <a:r>
              <a:rPr lang="zh-CN" altLang="en-US" b="1" dirty="0" smtClean="0">
                <a:latin typeface="仿宋" pitchFamily="49" charset="-122"/>
                <a:ea typeface="仿宋" pitchFamily="49" charset="-122"/>
              </a:rPr>
              <a:t>，</a:t>
            </a:r>
            <a:r>
              <a:rPr lang="en-US" altLang="zh-CN" b="1" dirty="0" smtClean="0">
                <a:latin typeface="仿宋" pitchFamily="49" charset="-122"/>
                <a:ea typeface="仿宋" pitchFamily="49" charset="-122"/>
              </a:rPr>
              <a:t>《</a:t>
            </a:r>
            <a:r>
              <a:rPr lang="zh-CN" altLang="en-US" b="1" dirty="0" smtClean="0">
                <a:latin typeface="仿宋" pitchFamily="49" charset="-122"/>
                <a:ea typeface="仿宋" pitchFamily="49" charset="-122"/>
              </a:rPr>
              <a:t>史林</a:t>
            </a:r>
            <a:r>
              <a:rPr lang="en-US" altLang="zh-CN" b="1" dirty="0" smtClean="0">
                <a:latin typeface="仿宋" pitchFamily="49" charset="-122"/>
                <a:ea typeface="仿宋" pitchFamily="49" charset="-122"/>
              </a:rPr>
              <a:t>》2016</a:t>
            </a:r>
            <a:r>
              <a:rPr lang="zh-CN" altLang="en-US" b="1" dirty="0" smtClean="0">
                <a:latin typeface="仿宋" pitchFamily="49" charset="-122"/>
                <a:ea typeface="仿宋" pitchFamily="49" charset="-122"/>
              </a:rPr>
              <a:t>年第</a:t>
            </a:r>
            <a:r>
              <a:rPr lang="en-US" altLang="zh-CN" b="1" dirty="0" smtClean="0">
                <a:latin typeface="仿宋" pitchFamily="49" charset="-122"/>
                <a:ea typeface="仿宋" pitchFamily="49" charset="-122"/>
              </a:rPr>
              <a:t>1</a:t>
            </a:r>
            <a:r>
              <a:rPr lang="zh-CN" altLang="en-US" b="1" dirty="0" smtClean="0">
                <a:latin typeface="仿宋" pitchFamily="49" charset="-122"/>
                <a:ea typeface="仿宋" pitchFamily="49" charset="-122"/>
              </a:rPr>
              <a:t>期。</a:t>
            </a:r>
            <a:endParaRPr lang="en-US" altLang="zh-CN" b="1" dirty="0" smtClean="0">
              <a:latin typeface="仿宋" pitchFamily="49" charset="-122"/>
              <a:ea typeface="仿宋" pitchFamily="49" charset="-122"/>
            </a:endParaRPr>
          </a:p>
          <a:p>
            <a:endParaRPr lang="en-US" altLang="zh-CN" dirty="0" smtClean="0">
              <a:latin typeface="Times New Roman" pitchFamily="18" charset="0"/>
              <a:ea typeface="楷体" pitchFamily="49" charset="-122"/>
              <a:cs typeface="Times New Roman" pitchFamily="18" charset="0"/>
            </a:endParaRPr>
          </a:p>
          <a:p>
            <a:endParaRPr lang="zh-CN" altLang="en-US" dirty="0" smtClean="0">
              <a:latin typeface="Times New Roman" pitchFamily="18" charset="0"/>
              <a:ea typeface="楷体" pitchFamily="49" charset="-122"/>
              <a:cs typeface="Times New Roman" pitchFamily="18" charset="0"/>
            </a:endParaRPr>
          </a:p>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en-US" altLang="zh-CN" dirty="0" smtClean="0">
                <a:latin typeface="+mn-ea"/>
              </a:rPr>
              <a:t>1</a:t>
            </a:r>
            <a:r>
              <a:rPr lang="zh-CN" altLang="en-US" dirty="0" smtClean="0">
                <a:latin typeface="+mn-ea"/>
              </a:rPr>
              <a:t>）冯贤亮：</a:t>
            </a:r>
            <a:r>
              <a:rPr lang="en-US" altLang="zh-CN" dirty="0" smtClean="0">
                <a:latin typeface="+mn-ea"/>
              </a:rPr>
              <a:t>《</a:t>
            </a:r>
            <a:r>
              <a:rPr lang="zh-CN" altLang="en-US" dirty="0" smtClean="0">
                <a:latin typeface="+mn-ea"/>
              </a:rPr>
              <a:t>晚明乡村士人的科举生活与社会交往</a:t>
            </a:r>
            <a:r>
              <a:rPr lang="en-US" altLang="zh-CN" dirty="0" smtClean="0">
                <a:latin typeface="+mn-ea"/>
              </a:rPr>
              <a:t>——</a:t>
            </a:r>
            <a:r>
              <a:rPr lang="zh-CN" altLang="en-US" dirty="0" smtClean="0">
                <a:latin typeface="+mn-ea"/>
              </a:rPr>
              <a:t>以魏大中的坐馆与举业为中心</a:t>
            </a:r>
            <a:r>
              <a:rPr lang="en-US" altLang="zh-CN" dirty="0" smtClean="0">
                <a:latin typeface="+mn-ea"/>
              </a:rPr>
              <a:t>》</a:t>
            </a:r>
            <a:r>
              <a:rPr lang="zh-CN" altLang="en-US" dirty="0" smtClean="0">
                <a:latin typeface="+mn-ea"/>
              </a:rPr>
              <a:t>，</a:t>
            </a:r>
            <a:r>
              <a:rPr lang="en-US" altLang="zh-CN" dirty="0" smtClean="0">
                <a:latin typeface="+mn-ea"/>
              </a:rPr>
              <a:t>《</a:t>
            </a:r>
            <a:r>
              <a:rPr lang="zh-CN" altLang="en-US" dirty="0" smtClean="0">
                <a:latin typeface="+mn-ea"/>
              </a:rPr>
              <a:t>古代文明</a:t>
            </a:r>
            <a:r>
              <a:rPr lang="en-US" altLang="zh-CN" dirty="0" smtClean="0">
                <a:latin typeface="+mn-ea"/>
              </a:rPr>
              <a:t>》2020</a:t>
            </a:r>
            <a:r>
              <a:rPr lang="zh-CN" altLang="en-US" dirty="0" smtClean="0">
                <a:latin typeface="+mn-ea"/>
              </a:rPr>
              <a:t>年第</a:t>
            </a:r>
            <a:r>
              <a:rPr lang="en-US" altLang="zh-CN" dirty="0" smtClean="0">
                <a:latin typeface="+mn-ea"/>
              </a:rPr>
              <a:t>4</a:t>
            </a:r>
            <a:r>
              <a:rPr lang="zh-CN" altLang="en-US" dirty="0" smtClean="0">
                <a:latin typeface="+mn-ea"/>
              </a:rPr>
              <a:t>期。</a:t>
            </a:r>
            <a:endParaRPr lang="en-US" altLang="zh-CN" dirty="0" smtClean="0">
              <a:latin typeface="+mn-ea"/>
            </a:endParaRPr>
          </a:p>
          <a:p>
            <a:r>
              <a:rPr lang="en-US" altLang="zh-CN" dirty="0" smtClean="0">
                <a:latin typeface="+mn-ea"/>
              </a:rPr>
              <a:t>2</a:t>
            </a:r>
            <a:r>
              <a:rPr lang="zh-CN" altLang="en-US" dirty="0" smtClean="0">
                <a:latin typeface="+mn-ea"/>
              </a:rPr>
              <a:t>）容肇祖：</a:t>
            </a:r>
            <a:r>
              <a:rPr lang="en-US" altLang="zh-CN" dirty="0" smtClean="0">
                <a:latin typeface="+mn-ea"/>
              </a:rPr>
              <a:t>《</a:t>
            </a:r>
            <a:r>
              <a:rPr lang="zh-CN" altLang="en-US" dirty="0" smtClean="0">
                <a:latin typeface="+mn-ea"/>
              </a:rPr>
              <a:t>焦竑年谱</a:t>
            </a:r>
            <a:r>
              <a:rPr lang="en-US" altLang="zh-CN" dirty="0" smtClean="0">
                <a:latin typeface="+mn-ea"/>
              </a:rPr>
              <a:t>》</a:t>
            </a:r>
          </a:p>
          <a:p>
            <a:r>
              <a:rPr lang="en-US" altLang="zh-CN" dirty="0" smtClean="0">
                <a:latin typeface="+mn-ea"/>
              </a:rPr>
              <a:t>3</a:t>
            </a:r>
            <a:r>
              <a:rPr lang="zh-CN" altLang="en-US" dirty="0" smtClean="0">
                <a:latin typeface="+mn-ea"/>
              </a:rPr>
              <a:t>）管宏杰、郭培贵：</a:t>
            </a:r>
            <a:r>
              <a:rPr lang="en-US" altLang="zh-CN" dirty="0" smtClean="0">
                <a:latin typeface="+mn-ea"/>
              </a:rPr>
              <a:t>《</a:t>
            </a:r>
            <a:r>
              <a:rPr lang="zh-CN" altLang="en-US" dirty="0" smtClean="0">
                <a:latin typeface="+mn-ea"/>
              </a:rPr>
              <a:t>明代南直隶鼎甲进士地域分布与社会流动</a:t>
            </a:r>
            <a:r>
              <a:rPr lang="en-US" altLang="zh-CN" dirty="0" smtClean="0">
                <a:latin typeface="+mn-ea"/>
              </a:rPr>
              <a:t>》</a:t>
            </a:r>
            <a:r>
              <a:rPr lang="zh-CN" altLang="en-US" dirty="0" smtClean="0">
                <a:latin typeface="+mn-ea"/>
              </a:rPr>
              <a:t>，</a:t>
            </a:r>
            <a:r>
              <a:rPr lang="en-US" altLang="zh-CN" dirty="0" smtClean="0">
                <a:latin typeface="+mn-ea"/>
              </a:rPr>
              <a:t>《</a:t>
            </a:r>
            <a:r>
              <a:rPr lang="zh-CN" altLang="en-US" dirty="0" smtClean="0">
                <a:latin typeface="+mn-ea"/>
              </a:rPr>
              <a:t>历史档案</a:t>
            </a:r>
            <a:r>
              <a:rPr lang="en-US" altLang="zh-CN" dirty="0" smtClean="0">
                <a:latin typeface="+mn-ea"/>
              </a:rPr>
              <a:t>》2022</a:t>
            </a:r>
            <a:r>
              <a:rPr lang="zh-CN" altLang="en-US" dirty="0" smtClean="0">
                <a:latin typeface="+mn-ea"/>
              </a:rPr>
              <a:t>年第</a:t>
            </a:r>
            <a:r>
              <a:rPr lang="en-US" altLang="zh-CN" dirty="0" smtClean="0">
                <a:latin typeface="+mn-ea"/>
              </a:rPr>
              <a:t>1</a:t>
            </a:r>
            <a:r>
              <a:rPr lang="zh-CN" altLang="en-US" dirty="0" smtClean="0">
                <a:latin typeface="+mn-ea"/>
              </a:rPr>
              <a:t>期。</a:t>
            </a:r>
            <a:endParaRPr lang="zh-CN" altLang="en-US" dirty="0">
              <a:latin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pPr algn="ctr"/>
            <a:r>
              <a:rPr lang="zh-CN" altLang="en-US" b="1" dirty="0" smtClean="0"/>
              <a:t>宗族关系</a:t>
            </a:r>
            <a:endParaRPr lang="en-US" altLang="zh-CN" b="1" dirty="0" smtClean="0"/>
          </a:p>
          <a:p>
            <a:r>
              <a:rPr lang="en-US" altLang="zh-CN" dirty="0" smtClean="0">
                <a:latin typeface="楷体" pitchFamily="49" charset="-122"/>
                <a:ea typeface="楷体" pitchFamily="49" charset="-122"/>
              </a:rPr>
              <a:t>“</a:t>
            </a:r>
            <a:r>
              <a:rPr lang="zh-CN" altLang="en-US" dirty="0" smtClean="0">
                <a:latin typeface="楷体" pitchFamily="49" charset="-122"/>
                <a:ea typeface="楷体" pitchFamily="49" charset="-122"/>
              </a:rPr>
              <a:t>大中一家基本处在比较‘疏’的关系层面，宗族的日常关系堪称很弱，族人之间的提携其实是有限的。当然，社会地位的抬升为亲缘圈的扩大建立了重要基础，两者存在着交互建构的功能，在大中科考成功后，显得明晰起来。”（冯贤亮，</a:t>
            </a:r>
            <a:r>
              <a:rPr lang="zh-CN" altLang="en-US" dirty="0" smtClean="0">
                <a:latin typeface="Times New Roman" pitchFamily="18" charset="0"/>
                <a:ea typeface="楷体" pitchFamily="49" charset="-122"/>
                <a:cs typeface="Times New Roman" pitchFamily="18" charset="0"/>
              </a:rPr>
              <a:t>第</a:t>
            </a:r>
            <a:r>
              <a:rPr lang="en-US" altLang="zh-CN" dirty="0" smtClean="0">
                <a:latin typeface="Times New Roman" pitchFamily="18" charset="0"/>
                <a:ea typeface="楷体" pitchFamily="49" charset="-122"/>
                <a:cs typeface="Times New Roman" pitchFamily="18" charset="0"/>
              </a:rPr>
              <a:t>99</a:t>
            </a:r>
            <a:r>
              <a:rPr lang="zh-CN" altLang="en-US" dirty="0" smtClean="0">
                <a:latin typeface="Times New Roman" pitchFamily="18" charset="0"/>
                <a:ea typeface="楷体" pitchFamily="49" charset="-122"/>
                <a:cs typeface="Times New Roman" pitchFamily="18" charset="0"/>
              </a:rPr>
              <a:t>页</a:t>
            </a:r>
            <a:r>
              <a:rPr lang="zh-CN" altLang="en-US" dirty="0" smtClean="0">
                <a:latin typeface="楷体" pitchFamily="49" charset="-122"/>
                <a:ea typeface="楷体" pitchFamily="49" charset="-122"/>
              </a:rPr>
              <a:t>）</a:t>
            </a:r>
            <a:endParaRPr lang="en-US" altLang="zh-CN" dirty="0" smtClean="0">
              <a:latin typeface="楷体" pitchFamily="49" charset="-122"/>
              <a:ea typeface="楷体" pitchFamily="49" charset="-122"/>
            </a:endParaRPr>
          </a:p>
          <a:p>
            <a:endParaRPr lang="zh-CN" altLang="en-US"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en-US" dirty="0" smtClean="0">
                <a:latin typeface="楷体" pitchFamily="49" charset="-122"/>
                <a:ea typeface="楷体" pitchFamily="49" charset="-122"/>
              </a:rPr>
              <a:t>“</a:t>
            </a:r>
            <a:r>
              <a:rPr lang="zh-CN" altLang="zh-CN" dirty="0" smtClean="0">
                <a:latin typeface="楷体" pitchFamily="49" charset="-122"/>
                <a:ea typeface="楷体" pitchFamily="49" charset="-122"/>
              </a:rPr>
              <a:t>儿无自苦。尔父以十四弃汝，</a:t>
            </a:r>
            <a:r>
              <a:rPr lang="zh-CN" altLang="zh-CN" dirty="0" smtClean="0">
                <a:solidFill>
                  <a:srgbClr val="FF0000"/>
                </a:solidFill>
                <a:latin typeface="楷体" pitchFamily="49" charset="-122"/>
                <a:ea typeface="楷体" pitchFamily="49" charset="-122"/>
              </a:rPr>
              <a:t>汝幸有成，宗人几欲甘心</a:t>
            </a:r>
            <a:r>
              <a:rPr lang="zh-CN" altLang="zh-CN" dirty="0" smtClean="0">
                <a:latin typeface="楷体" pitchFamily="49" charset="-122"/>
                <a:ea typeface="楷体" pitchFamily="49" charset="-122"/>
              </a:rPr>
              <a:t>？以莫可乘，故无哗者。今假事以相侮，儿当无损，众怒不可犯也，勿与争。其促往留都探戚属某，与之谋居，且与留都士大夫定交以归。我当为儿治装，</a:t>
            </a:r>
            <a:r>
              <a:rPr lang="zh-CN" altLang="zh-CN" dirty="0" smtClean="0">
                <a:solidFill>
                  <a:srgbClr val="FF0000"/>
                </a:solidFill>
                <a:latin typeface="楷体" pitchFamily="49" charset="-122"/>
                <a:ea typeface="楷体" pitchFamily="49" charset="-122"/>
              </a:rPr>
              <a:t>儿且为金陵游，苟不贵，无归也。</a:t>
            </a:r>
            <a:r>
              <a:rPr lang="zh-CN" altLang="en-US" dirty="0" smtClean="0">
                <a:latin typeface="楷体" pitchFamily="49" charset="-122"/>
                <a:ea typeface="楷体" pitchFamily="49" charset="-122"/>
              </a:rPr>
              <a:t>”</a:t>
            </a:r>
            <a:endParaRPr lang="en-US" altLang="zh-CN" dirty="0" smtClean="0">
              <a:latin typeface="楷体" pitchFamily="49" charset="-122"/>
              <a:ea typeface="楷体" pitchFamily="49" charset="-122"/>
            </a:endParaRPr>
          </a:p>
          <a:p>
            <a:r>
              <a:rPr lang="zh-CN" altLang="zh-CN" dirty="0" smtClean="0">
                <a:latin typeface="楷体" pitchFamily="49" charset="-122"/>
                <a:ea typeface="楷体" pitchFamily="49" charset="-122"/>
              </a:rPr>
              <a:t>茅元仪</a:t>
            </a:r>
            <a:r>
              <a:rPr lang="zh-CN" altLang="zh-CN" dirty="0" smtClean="0">
                <a:latin typeface="Times New Roman" pitchFamily="18" charset="0"/>
                <a:ea typeface="楷体" pitchFamily="49" charset="-122"/>
                <a:cs typeface="Times New Roman" pitchFamily="18" charset="0"/>
              </a:rPr>
              <a:t>（</a:t>
            </a:r>
            <a:r>
              <a:rPr lang="en-US" altLang="zh-CN" dirty="0" smtClean="0">
                <a:latin typeface="Times New Roman" pitchFamily="18" charset="0"/>
                <a:ea typeface="楷体" pitchFamily="49" charset="-122"/>
                <a:cs typeface="Times New Roman" pitchFamily="18" charset="0"/>
              </a:rPr>
              <a:t>1594-1640</a:t>
            </a:r>
            <a:r>
              <a:rPr lang="zh-CN" altLang="zh-CN" dirty="0" smtClean="0">
                <a:latin typeface="Times New Roman" pitchFamily="18" charset="0"/>
                <a:ea typeface="楷体" pitchFamily="49" charset="-122"/>
                <a:cs typeface="Times New Roman" pitchFamily="18" charset="0"/>
              </a:rPr>
              <a:t>） </a:t>
            </a:r>
            <a:r>
              <a:rPr lang="zh-CN" altLang="zh-CN" dirty="0" smtClean="0">
                <a:latin typeface="楷体" pitchFamily="49" charset="-122"/>
                <a:ea typeface="楷体" pitchFamily="49" charset="-122"/>
              </a:rPr>
              <a:t>：《亡姬陶楚生传（上）》，《石民四十集》卷三十《传二》</a:t>
            </a:r>
            <a:r>
              <a:rPr lang="zh-CN" altLang="en-US" dirty="0" smtClean="0">
                <a:latin typeface="楷体" pitchFamily="49" charset="-122"/>
                <a:ea typeface="楷体" pitchFamily="49" charset="-122"/>
              </a:rPr>
              <a:t>。</a:t>
            </a:r>
          </a:p>
          <a:p>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en-US" sz="2800" dirty="0" smtClean="0">
                <a:latin typeface="+mn-ea"/>
                <a:cs typeface="Times New Roman" pitchFamily="18" charset="0"/>
              </a:rPr>
              <a:t>魏大中回忆</a:t>
            </a:r>
            <a:r>
              <a:rPr lang="zh-CN" altLang="en-US" sz="2800" dirty="0" smtClean="0">
                <a:latin typeface="+mn-ea"/>
                <a:cs typeface="Times New Roman" pitchFamily="18" charset="0"/>
              </a:rPr>
              <a:t>年少时在族中受到的不公对待：</a:t>
            </a:r>
            <a:r>
              <a:rPr lang="zh-CN" altLang="en-US" sz="2800" dirty="0" smtClean="0">
                <a:latin typeface="Times New Roman" pitchFamily="18" charset="0"/>
                <a:ea typeface="楷体" pitchFamily="49" charset="-122"/>
                <a:cs typeface="Times New Roman" pitchFamily="18" charset="0"/>
              </a:rPr>
              <a:t>“盖人情忮予之慧，憎予之儇，幸予之贫，夺予之便，谓可以终废业也。”</a:t>
            </a:r>
            <a:endParaRPr lang="en-US" altLang="zh-CN" sz="2800" dirty="0" smtClean="0">
              <a:latin typeface="Times New Roman" pitchFamily="18" charset="0"/>
              <a:ea typeface="楷体" pitchFamily="49" charset="-122"/>
              <a:cs typeface="Times New Roman" pitchFamily="18" charset="0"/>
            </a:endParaRPr>
          </a:p>
          <a:p>
            <a:r>
              <a:rPr lang="zh-CN" altLang="en-US" sz="2800" dirty="0" smtClean="0">
                <a:latin typeface="Times New Roman" pitchFamily="18" charset="0"/>
                <a:ea typeface="楷体" pitchFamily="49" charset="-122"/>
                <a:cs typeface="Times New Roman" pitchFamily="18" charset="0"/>
              </a:rPr>
              <a:t>魏大中：</a:t>
            </a:r>
            <a:r>
              <a:rPr lang="en-US" altLang="zh-CN" sz="2800" dirty="0" smtClean="0">
                <a:latin typeface="Times New Roman" pitchFamily="18" charset="0"/>
                <a:ea typeface="楷体" pitchFamily="49" charset="-122"/>
                <a:cs typeface="Times New Roman" pitchFamily="18" charset="0"/>
              </a:rPr>
              <a:t>《</a:t>
            </a:r>
            <a:r>
              <a:rPr lang="zh-CN" altLang="en-US" sz="2800" dirty="0" smtClean="0">
                <a:latin typeface="Times New Roman" pitchFamily="18" charset="0"/>
                <a:ea typeface="楷体" pitchFamily="49" charset="-122"/>
                <a:cs typeface="Times New Roman" pitchFamily="18" charset="0"/>
              </a:rPr>
              <a:t>藏密斋集</a:t>
            </a:r>
            <a:r>
              <a:rPr lang="en-US" altLang="zh-CN" sz="2800" dirty="0" smtClean="0">
                <a:latin typeface="Times New Roman" pitchFamily="18" charset="0"/>
                <a:ea typeface="楷体" pitchFamily="49" charset="-122"/>
                <a:cs typeface="Times New Roman" pitchFamily="18" charset="0"/>
              </a:rPr>
              <a:t>》</a:t>
            </a:r>
            <a:r>
              <a:rPr lang="zh-CN" altLang="en-US" sz="2800" dirty="0" smtClean="0">
                <a:latin typeface="Times New Roman" pitchFamily="18" charset="0"/>
                <a:ea typeface="楷体" pitchFamily="49" charset="-122"/>
                <a:cs typeface="Times New Roman" pitchFamily="18" charset="0"/>
              </a:rPr>
              <a:t>卷</a:t>
            </a:r>
            <a:r>
              <a:rPr lang="en-US" altLang="zh-CN" sz="2800" dirty="0" smtClean="0">
                <a:latin typeface="Times New Roman" pitchFamily="18" charset="0"/>
                <a:ea typeface="楷体" pitchFamily="49" charset="-122"/>
                <a:cs typeface="Times New Roman" pitchFamily="18" charset="0"/>
              </a:rPr>
              <a:t>1《</a:t>
            </a:r>
            <a:r>
              <a:rPr lang="zh-CN" altLang="en-US" sz="2800" dirty="0" smtClean="0">
                <a:latin typeface="Times New Roman" pitchFamily="18" charset="0"/>
                <a:ea typeface="楷体" pitchFamily="49" charset="-122"/>
                <a:cs typeface="Times New Roman" pitchFamily="18" charset="0"/>
              </a:rPr>
              <a:t>自谱</a:t>
            </a:r>
            <a:r>
              <a:rPr lang="en-US" altLang="zh-CN" sz="2800" dirty="0" smtClean="0">
                <a:latin typeface="Times New Roman" pitchFamily="18" charset="0"/>
                <a:ea typeface="楷体" pitchFamily="49" charset="-122"/>
                <a:cs typeface="Times New Roman" pitchFamily="18" charset="0"/>
              </a:rPr>
              <a:t>》</a:t>
            </a:r>
            <a:endParaRPr lang="zh-CN" altLang="en-US" sz="2800" dirty="0" smtClean="0">
              <a:latin typeface="Times New Roman" pitchFamily="18" charset="0"/>
              <a:ea typeface="楷体" pitchFamily="49" charset="-122"/>
              <a:cs typeface="Times New Roman" pitchFamily="18" charset="0"/>
            </a:endParaRPr>
          </a:p>
          <a:p>
            <a:r>
              <a:rPr lang="zh-CN" altLang="en-US" dirty="0" smtClean="0"/>
              <a:t>族内的土地纠纷</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en-US" dirty="0" smtClean="0"/>
              <a:t>城市生活对宗法关系的改造</a:t>
            </a:r>
            <a:endParaRPr lang="en-US" altLang="zh-CN" dirty="0" smtClean="0"/>
          </a:p>
          <a:p>
            <a:r>
              <a:rPr lang="zh-CN" altLang="en-US" dirty="0" smtClean="0">
                <a:latin typeface="Times New Roman" pitchFamily="18" charset="0"/>
                <a:ea typeface="楷体" pitchFamily="49" charset="-122"/>
                <a:cs typeface="Times New Roman" pitchFamily="18" charset="0"/>
              </a:rPr>
              <a:t>“</a:t>
            </a:r>
            <a:r>
              <a:rPr lang="zh-CN" altLang="zh-CN" dirty="0" smtClean="0">
                <a:latin typeface="Times New Roman" pitchFamily="18" charset="0"/>
                <a:ea typeface="楷体" pitchFamily="49" charset="-122"/>
                <a:cs typeface="Times New Roman" pitchFamily="18" charset="0"/>
              </a:rPr>
              <a:t>国初尽徙城中人于四方，复取四方人实之，以是</a:t>
            </a:r>
            <a:r>
              <a:rPr lang="zh-CN" altLang="zh-CN" dirty="0" smtClean="0">
                <a:solidFill>
                  <a:srgbClr val="FF0000"/>
                </a:solidFill>
                <a:latin typeface="Times New Roman" pitchFamily="18" charset="0"/>
                <a:ea typeface="楷体" pitchFamily="49" charset="-122"/>
                <a:cs typeface="Times New Roman" pitchFamily="18" charset="0"/>
              </a:rPr>
              <a:t>都城中无世家，因无世法，遂无世谱</a:t>
            </a:r>
            <a:r>
              <a:rPr lang="zh-CN" altLang="zh-CN" dirty="0" smtClean="0">
                <a:latin typeface="Times New Roman" pitchFamily="18" charset="0"/>
                <a:ea typeface="楷体" pitchFamily="49" charset="-122"/>
                <a:cs typeface="Times New Roman" pitchFamily="18" charset="0"/>
              </a:rPr>
              <a:t>。自三四传后，子孙遂不识认，名字不相通，凶吉不相问，况共承祭祀，共为宴享矣乎？以是</a:t>
            </a:r>
            <a:r>
              <a:rPr lang="zh-CN" altLang="zh-CN" dirty="0" smtClean="0">
                <a:solidFill>
                  <a:srgbClr val="FF0000"/>
                </a:solidFill>
                <a:latin typeface="Times New Roman" pitchFamily="18" charset="0"/>
                <a:ea typeface="楷体" pitchFamily="49" charset="-122"/>
                <a:cs typeface="Times New Roman" pitchFamily="18" charset="0"/>
              </a:rPr>
              <a:t>虽有同族，实为路人</a:t>
            </a:r>
            <a:r>
              <a:rPr lang="zh-CN" altLang="zh-CN" dirty="0" smtClean="0">
                <a:latin typeface="Times New Roman" pitchFamily="18" charset="0"/>
                <a:ea typeface="楷体" pitchFamily="49" charset="-122"/>
                <a:cs typeface="Times New Roman" pitchFamily="18" charset="0"/>
              </a:rPr>
              <a:t>，孝爱以是而衰，风俗以是而薄，可慨也已。</a:t>
            </a:r>
            <a:r>
              <a:rPr lang="zh-CN" altLang="en-US" dirty="0" smtClean="0">
                <a:latin typeface="Times New Roman" pitchFamily="18" charset="0"/>
                <a:ea typeface="楷体" pitchFamily="49" charset="-122"/>
                <a:cs typeface="Times New Roman" pitchFamily="18" charset="0"/>
              </a:rPr>
              <a:t>”</a:t>
            </a:r>
            <a:endParaRPr lang="en-US" altLang="zh-CN" dirty="0" smtClean="0">
              <a:latin typeface="Times New Roman" pitchFamily="18" charset="0"/>
              <a:ea typeface="楷体" pitchFamily="49" charset="-122"/>
              <a:cs typeface="Times New Roman" pitchFamily="18" charset="0"/>
            </a:endParaRPr>
          </a:p>
          <a:p>
            <a:r>
              <a:rPr lang="zh-CN" altLang="zh-CN" dirty="0" smtClean="0">
                <a:latin typeface="Times New Roman" pitchFamily="18" charset="0"/>
                <a:ea typeface="楷体" pitchFamily="49" charset="-122"/>
                <a:cs typeface="Times New Roman" pitchFamily="18" charset="0"/>
              </a:rPr>
              <a:t>盛时泰：《秣陵盛氏族谱》，《丛书集成续编》第</a:t>
            </a:r>
            <a:r>
              <a:rPr lang="en-US" altLang="zh-CN" dirty="0" smtClean="0">
                <a:latin typeface="Times New Roman" pitchFamily="18" charset="0"/>
                <a:ea typeface="楷体" pitchFamily="49" charset="-122"/>
                <a:cs typeface="Times New Roman" pitchFamily="18" charset="0"/>
              </a:rPr>
              <a:t>29</a:t>
            </a:r>
            <a:r>
              <a:rPr lang="zh-CN" altLang="zh-CN" dirty="0" smtClean="0">
                <a:latin typeface="Times New Roman" pitchFamily="18" charset="0"/>
                <a:ea typeface="楷体" pitchFamily="49" charset="-122"/>
                <a:cs typeface="Times New Roman" pitchFamily="18" charset="0"/>
              </a:rPr>
              <a:t>册</a:t>
            </a:r>
            <a:endParaRPr lang="zh-CN" altLang="en-US" dirty="0" smtClean="0">
              <a:latin typeface="Times New Roman" pitchFamily="18" charset="0"/>
              <a:ea typeface="楷体" pitchFamily="49" charset="-122"/>
              <a:cs typeface="Times New Roman" pitchFamily="18" charset="0"/>
            </a:endParaRPr>
          </a:p>
          <a:p>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smtClean="0">
                <a:latin typeface="楷体" pitchFamily="49" charset="-122"/>
                <a:ea typeface="楷体" pitchFamily="49" charset="-122"/>
              </a:rPr>
              <a:t>余至诸村，皆姪六有同行，每悉问某村为某分下，为某几房，为某字辈，常苦不能识，而乡人多能识之。今士之居通都大邑者，以不尽交天下士为耻，而不知谁何之古人，尤喜为之辨氏族、考子孙，</a:t>
            </a:r>
            <a:r>
              <a:rPr lang="zh-CN" altLang="zh-CN" dirty="0" smtClean="0">
                <a:solidFill>
                  <a:srgbClr val="FF0000"/>
                </a:solidFill>
                <a:latin typeface="楷体" pitchFamily="49" charset="-122"/>
                <a:ea typeface="楷体" pitchFamily="49" charset="-122"/>
              </a:rPr>
              <a:t>然家之人而不识也</a:t>
            </a:r>
            <a:r>
              <a:rPr lang="zh-CN" altLang="zh-CN" dirty="0" smtClean="0">
                <a:latin typeface="楷体" pitchFamily="49" charset="-122"/>
                <a:ea typeface="楷体" pitchFamily="49" charset="-122"/>
              </a:rPr>
              <a:t>。呜呼！此尤余之所愧于乡人也。</a:t>
            </a:r>
            <a:endParaRPr lang="en-US" altLang="zh-CN" dirty="0" smtClean="0">
              <a:latin typeface="楷体" pitchFamily="49" charset="-122"/>
              <a:ea typeface="楷体" pitchFamily="49" charset="-122"/>
            </a:endParaRPr>
          </a:p>
          <a:p>
            <a:r>
              <a:rPr lang="zh-CN" altLang="zh-CN" dirty="0" smtClean="0">
                <a:latin typeface="楷体" pitchFamily="49" charset="-122"/>
                <a:ea typeface="楷体" pitchFamily="49" charset="-122"/>
              </a:rPr>
              <a:t>梅曾亮：《记所至各村（癸未）》，《柏枧山房全集·文集》卷十《记》</a:t>
            </a:r>
            <a:endParaRPr lang="zh-CN" altLang="en-US" dirty="0" smtClean="0">
              <a:latin typeface="楷体" pitchFamily="49" charset="-122"/>
              <a:ea typeface="楷体" pitchFamily="49" charset="-122"/>
            </a:endParaRPr>
          </a:p>
          <a:p>
            <a:r>
              <a:rPr lang="zh-CN" altLang="en-US" dirty="0" smtClean="0">
                <a:latin typeface="Times New Roman" pitchFamily="18" charset="0"/>
                <a:ea typeface="楷体" pitchFamily="49" charset="-122"/>
                <a:cs typeface="Times New Roman" pitchFamily="18" charset="0"/>
              </a:rPr>
              <a:t>癸未</a:t>
            </a:r>
            <a:r>
              <a:rPr lang="en-US" altLang="zh-CN" dirty="0" smtClean="0">
                <a:latin typeface="Times New Roman" pitchFamily="18" charset="0"/>
                <a:ea typeface="楷体" pitchFamily="49" charset="-122"/>
                <a:cs typeface="Times New Roman" pitchFamily="18" charset="0"/>
              </a:rPr>
              <a:t>——</a:t>
            </a:r>
            <a:r>
              <a:rPr lang="zh-CN" altLang="en-US" dirty="0" smtClean="0">
                <a:latin typeface="Times New Roman" pitchFamily="18" charset="0"/>
                <a:ea typeface="楷体" pitchFamily="49" charset="-122"/>
                <a:cs typeface="Times New Roman" pitchFamily="18" charset="0"/>
              </a:rPr>
              <a:t>道光三年（</a:t>
            </a:r>
            <a:r>
              <a:rPr lang="en-US" altLang="zh-CN" dirty="0" smtClean="0">
                <a:latin typeface="Times New Roman" pitchFamily="18" charset="0"/>
                <a:ea typeface="楷体" pitchFamily="49" charset="-122"/>
                <a:cs typeface="Times New Roman" pitchFamily="18" charset="0"/>
              </a:rPr>
              <a:t>1823</a:t>
            </a:r>
            <a:r>
              <a:rPr lang="zh-CN" altLang="en-US" dirty="0" smtClean="0">
                <a:latin typeface="Times New Roman" pitchFamily="18" charset="0"/>
                <a:ea typeface="楷体" pitchFamily="49" charset="-122"/>
                <a:cs typeface="Times New Roman" pitchFamily="18" charset="0"/>
              </a:rPr>
              <a:t>）</a:t>
            </a:r>
            <a:endParaRPr lang="zh-CN" altLang="en-US" dirty="0">
              <a:latin typeface="Times New Roman" pitchFamily="18" charset="0"/>
              <a:ea typeface="楷体" pitchFamily="49" charset="-122"/>
              <a:cs typeface="Times New Roman" pitchFamily="18" charset="0"/>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latin typeface="楷体" pitchFamily="49" charset="-122"/>
                <a:ea typeface="楷体" pitchFamily="49" charset="-122"/>
              </a:rPr>
              <a:t>“</a:t>
            </a:r>
            <a:r>
              <a:rPr lang="zh-CN" altLang="zh-CN" dirty="0" smtClean="0">
                <a:latin typeface="楷体" pitchFamily="49" charset="-122"/>
                <a:ea typeface="楷体" pitchFamily="49" charset="-122"/>
              </a:rPr>
              <a:t>余家歙县黄山潜川之阳，载世绵远。康熙中，恒伯府君始迁江宁，分为庶人，不得立庙……铎所知者，祖辈尔，曾祖昆弟七，皆不能知其后……大率</a:t>
            </a:r>
            <a:r>
              <a:rPr lang="zh-CN" altLang="zh-CN" dirty="0" smtClean="0">
                <a:solidFill>
                  <a:srgbClr val="FF0000"/>
                </a:solidFill>
                <a:latin typeface="楷体" pitchFamily="49" charset="-122"/>
                <a:ea typeface="楷体" pitchFamily="49" charset="-122"/>
              </a:rPr>
              <a:t>江宁为省会，客户庞杂，无言宗法者，族人每</a:t>
            </a:r>
            <a:r>
              <a:rPr lang="zh-CN" altLang="en-US" dirty="0" smtClean="0">
                <a:solidFill>
                  <a:srgbClr val="FF0000"/>
                </a:solidFill>
                <a:latin typeface="楷体" pitchFamily="49" charset="-122"/>
                <a:ea typeface="楷体" pitchFamily="49" charset="-122"/>
              </a:rPr>
              <a:t>堵</a:t>
            </a:r>
            <a:r>
              <a:rPr lang="zh-CN" altLang="zh-CN" dirty="0" smtClean="0">
                <a:solidFill>
                  <a:srgbClr val="FF0000"/>
                </a:solidFill>
                <a:latin typeface="楷体" pitchFamily="49" charset="-122"/>
                <a:ea typeface="楷体" pitchFamily="49" charset="-122"/>
              </a:rPr>
              <a:t>面不相识，如途人</a:t>
            </a:r>
            <a:r>
              <a:rPr lang="zh-CN" altLang="zh-CN" dirty="0" smtClean="0">
                <a:latin typeface="楷体" pitchFamily="49" charset="-122"/>
                <a:ea typeface="楷体" pitchFamily="49" charset="-122"/>
              </a:rPr>
              <a:t>。</a:t>
            </a:r>
            <a:r>
              <a:rPr lang="zh-CN" altLang="en-US" dirty="0" smtClean="0">
                <a:latin typeface="楷体" pitchFamily="49" charset="-122"/>
                <a:ea typeface="楷体" pitchFamily="49" charset="-122"/>
              </a:rPr>
              <a:t>”</a:t>
            </a:r>
            <a:endParaRPr lang="en-US" altLang="zh-CN" dirty="0" smtClean="0">
              <a:latin typeface="楷体" pitchFamily="49" charset="-122"/>
              <a:ea typeface="楷体" pitchFamily="49" charset="-122"/>
            </a:endParaRPr>
          </a:p>
          <a:p>
            <a:r>
              <a:rPr lang="zh-CN" altLang="zh-CN" dirty="0" smtClean="0">
                <a:latin typeface="楷体" pitchFamily="49" charset="-122"/>
                <a:ea typeface="楷体" pitchFamily="49" charset="-122"/>
              </a:rPr>
              <a:t>汪士铎：《宗祀小轴记》，《汪梅村先生集》卷六</a:t>
            </a:r>
            <a:endParaRPr lang="zh-CN" altLang="en-US" dirty="0">
              <a:latin typeface="楷体" pitchFamily="49" charset="-122"/>
              <a:ea typeface="楷体" pitchFamily="49" charset="-122"/>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pPr algn="ctr"/>
            <a:r>
              <a:rPr lang="zh-CN" altLang="en-US" b="1" dirty="0" smtClean="0"/>
              <a:t>社会流动与阶层固化</a:t>
            </a:r>
            <a:endParaRPr lang="en-US" altLang="zh-CN" b="1" dirty="0" smtClean="0"/>
          </a:p>
          <a:p>
            <a:r>
              <a:rPr lang="zh-CN" altLang="en-US" dirty="0" smtClean="0"/>
              <a:t>决定科举实力的因素（管宏杰、郭培贵）</a:t>
            </a:r>
            <a:endParaRPr lang="en-US" altLang="zh-CN" dirty="0" smtClean="0"/>
          </a:p>
          <a:p>
            <a:pPr lvl="1"/>
            <a:r>
              <a:rPr lang="zh-CN" altLang="en-US" sz="2600" dirty="0" smtClean="0"/>
              <a:t>人口因素</a:t>
            </a:r>
            <a:endParaRPr lang="en-US" altLang="zh-CN" sz="2600" dirty="0" smtClean="0"/>
          </a:p>
          <a:p>
            <a:pPr lvl="1"/>
            <a:r>
              <a:rPr lang="zh-CN" altLang="en-US" sz="2600" dirty="0" smtClean="0"/>
              <a:t>经济和交通因素</a:t>
            </a:r>
            <a:endParaRPr lang="en-US" altLang="zh-CN" sz="2600" dirty="0" smtClean="0"/>
          </a:p>
          <a:p>
            <a:pPr lvl="1"/>
            <a:r>
              <a:rPr lang="zh-CN" altLang="en-US" sz="2600" dirty="0" smtClean="0"/>
              <a:t>教育因素</a:t>
            </a:r>
            <a:endParaRPr lang="en-US" altLang="zh-CN" sz="2600" dirty="0" smtClean="0"/>
          </a:p>
          <a:p>
            <a:pPr lvl="1"/>
            <a:r>
              <a:rPr lang="zh-CN" altLang="en-US" sz="2600" dirty="0" smtClean="0"/>
              <a:t>政治因素</a:t>
            </a:r>
            <a:endParaRPr lang="en-US" altLang="zh-CN" sz="2600" dirty="0" smtClean="0"/>
          </a:p>
          <a:p>
            <a:pPr lvl="1"/>
            <a:r>
              <a:rPr lang="zh-CN" altLang="en-US" sz="2600" dirty="0" smtClean="0"/>
              <a:t>科举氛围因素</a:t>
            </a:r>
            <a:endParaRPr lang="zh-CN" altLang="en-US" sz="26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normAutofit/>
          </a:bodyPr>
          <a:lstStyle/>
          <a:p>
            <a:r>
              <a:rPr lang="zh-CN" altLang="en-US" dirty="0" smtClean="0"/>
              <a:t>从明代南直隶鼎甲进士家庭背景看社会流动</a:t>
            </a:r>
            <a:endParaRPr lang="en-US" altLang="zh-CN" dirty="0" smtClean="0"/>
          </a:p>
          <a:p>
            <a:pPr lvl="1"/>
            <a:r>
              <a:rPr lang="zh-CN" altLang="en-US" sz="2600" dirty="0" smtClean="0"/>
              <a:t>隆</a:t>
            </a:r>
            <a:r>
              <a:rPr lang="zh-CN" altLang="en-US" sz="2600" dirty="0" smtClean="0"/>
              <a:t>庆以后，出身于平民家庭的鼎甲进士比例显著下降。</a:t>
            </a:r>
            <a:endParaRPr lang="en-US" altLang="zh-CN" sz="2600" dirty="0" smtClean="0"/>
          </a:p>
          <a:p>
            <a:pPr lvl="1"/>
            <a:r>
              <a:rPr lang="zh-CN" altLang="en-US" sz="2600" dirty="0" smtClean="0"/>
              <a:t>出身于上三代直系亲属</a:t>
            </a:r>
            <a:r>
              <a:rPr lang="zh-CN" altLang="en-US" sz="2600" dirty="0" smtClean="0">
                <a:solidFill>
                  <a:srgbClr val="FF0000"/>
                </a:solidFill>
              </a:rPr>
              <a:t>仅有学校功名</a:t>
            </a:r>
            <a:r>
              <a:rPr lang="zh-CN" altLang="en-US" sz="2600" dirty="0" smtClean="0"/>
              <a:t>家庭的鼎甲进士不断增多。</a:t>
            </a:r>
            <a:endParaRPr lang="en-US" altLang="zh-CN" sz="2600" dirty="0" smtClean="0"/>
          </a:p>
          <a:p>
            <a:pPr lvl="1"/>
            <a:r>
              <a:rPr lang="zh-CN" altLang="en-US" sz="2600" dirty="0" smtClean="0"/>
              <a:t>上三代直系亲属有任实职官的鼎甲进士中，绝大部分都出自中下级官员家庭</a:t>
            </a:r>
            <a:endParaRPr lang="en-US" altLang="zh-CN" sz="2600" dirty="0" smtClean="0"/>
          </a:p>
          <a:p>
            <a:pPr lvl="1"/>
            <a:r>
              <a:rPr lang="zh-CN" altLang="en-US" sz="2600" dirty="0" smtClean="0"/>
              <a:t>上三代直系亲属中有两代以上任实职官的极少</a:t>
            </a:r>
            <a:endParaRPr lang="zh-CN" altLang="en-US" sz="26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en-US" dirty="0" smtClean="0"/>
              <a:t>“以上皆说明官宦家庭对其子弟科举中式的影响并非主要凭借政治特权，而主要是依其家庭有利的经济、教育文化条件和科举氛围。”</a:t>
            </a:r>
            <a:endParaRPr lang="en-US" altLang="zh-CN" dirty="0" smtClean="0"/>
          </a:p>
          <a:p>
            <a:r>
              <a:rPr lang="zh-CN" altLang="en-US" dirty="0" smtClean="0"/>
              <a:t>“出自官宦之家的鼎甲进士仍主要是依靠科举保持家庭声望和社会地位，即主要依靠自身综合实力在激烈的科举竞争考试中脱颖而出，故而科举制度仍被时人认为‘二百年来，法度之至公至慎者，独此一途耳’！”（管宏杰、郭培贵，第</a:t>
            </a:r>
            <a:r>
              <a:rPr lang="en-US" altLang="zh-CN" dirty="0" smtClean="0">
                <a:latin typeface="+mn-ea"/>
              </a:rPr>
              <a:t>42</a:t>
            </a:r>
            <a:r>
              <a:rPr lang="zh-CN" altLang="en-US" dirty="0" smtClean="0"/>
              <a:t>页）</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normAutofit/>
          </a:bodyPr>
          <a:lstStyle/>
          <a:p>
            <a:r>
              <a:rPr lang="zh-CN" altLang="en-US" dirty="0" smtClean="0"/>
              <a:t>如何看待明清江南的科举世族？</a:t>
            </a:r>
            <a:endParaRPr lang="en-US" altLang="zh-CN" dirty="0" smtClean="0"/>
          </a:p>
          <a:p>
            <a:pPr lvl="1"/>
            <a:r>
              <a:rPr lang="zh-CN" altLang="en-US" sz="2600" dirty="0" smtClean="0"/>
              <a:t>大姓、望族</a:t>
            </a:r>
            <a:endParaRPr lang="en-US" altLang="zh-CN" sz="2600" dirty="0" smtClean="0"/>
          </a:p>
          <a:p>
            <a:pPr lvl="1"/>
            <a:r>
              <a:rPr lang="zh-CN" altLang="en-US" sz="2600" dirty="0" smtClean="0"/>
              <a:t>宗族与核心家庭的关系</a:t>
            </a:r>
            <a:endParaRPr lang="en-US" altLang="zh-CN" sz="2600" dirty="0" smtClean="0"/>
          </a:p>
          <a:p>
            <a:pPr lvl="1"/>
            <a:r>
              <a:rPr lang="zh-CN" altLang="en-US" sz="2600" dirty="0" smtClean="0"/>
              <a:t>成功者与失败者的关系</a:t>
            </a:r>
            <a:endParaRPr lang="en-US" altLang="zh-CN" sz="2600" dirty="0" smtClean="0"/>
          </a:p>
          <a:p>
            <a:pPr lvl="1"/>
            <a:r>
              <a:rPr lang="zh-CN" altLang="en-US" sz="2600" dirty="0" smtClean="0"/>
              <a:t>个体经验的差异性（成功无法复制）</a:t>
            </a:r>
            <a:endParaRPr lang="en-US" altLang="zh-CN" sz="26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en-US" b="1" dirty="0" smtClean="0"/>
              <a:t>军</a:t>
            </a:r>
            <a:r>
              <a:rPr lang="zh-CN" altLang="en-US" b="1" dirty="0" smtClean="0"/>
              <a:t>户</a:t>
            </a:r>
            <a:endParaRPr lang="en-US" altLang="zh-CN" b="1" dirty="0" smtClean="0"/>
          </a:p>
          <a:p>
            <a:r>
              <a:rPr lang="zh-CN" altLang="en-US" b="1" dirty="0" smtClean="0"/>
              <a:t>士人的科举生活</a:t>
            </a:r>
            <a:endParaRPr lang="en-US" altLang="zh-CN" b="1" dirty="0" smtClean="0"/>
          </a:p>
          <a:p>
            <a:r>
              <a:rPr lang="zh-CN" altLang="en-US" b="1" dirty="0" smtClean="0"/>
              <a:t>科举与城乡流动</a:t>
            </a:r>
            <a:endParaRPr lang="en-US" altLang="zh-CN" b="1" dirty="0" smtClean="0"/>
          </a:p>
          <a:p>
            <a:r>
              <a:rPr lang="zh-CN" altLang="en-US" b="1" dirty="0" smtClean="0"/>
              <a:t>宗族</a:t>
            </a:r>
            <a:r>
              <a:rPr lang="zh-CN" altLang="en-US" b="1" dirty="0" smtClean="0"/>
              <a:t>关系</a:t>
            </a:r>
            <a:endParaRPr lang="en-US" altLang="zh-CN" b="1" dirty="0" smtClean="0"/>
          </a:p>
          <a:p>
            <a:r>
              <a:rPr lang="zh-CN" altLang="en-US" b="1" dirty="0" smtClean="0"/>
              <a:t>社会流动与阶层固化</a:t>
            </a:r>
            <a:endParaRPr lang="en-US" altLang="zh-CN" b="1" dirty="0" smtClean="0"/>
          </a:p>
          <a:p>
            <a:endParaRPr lang="en-US" altLang="zh-CN" dirty="0" smtClean="0"/>
          </a:p>
          <a:p>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pPr algn="ctr"/>
            <a:r>
              <a:rPr lang="zh-CN" altLang="en-US" b="1" dirty="0" smtClean="0"/>
              <a:t>明代的军户</a:t>
            </a:r>
            <a:endParaRPr lang="en-US" altLang="zh-CN" b="1" dirty="0" smtClean="0"/>
          </a:p>
          <a:p>
            <a:r>
              <a:rPr lang="zh-CN" altLang="en-US" sz="2800" dirty="0" smtClean="0"/>
              <a:t>明代的户籍制度：军户、民户、匠户、灶户</a:t>
            </a:r>
            <a:endParaRPr lang="en-US" altLang="zh-CN" sz="2800" dirty="0" smtClean="0"/>
          </a:p>
          <a:p>
            <a:r>
              <a:rPr lang="zh-CN" altLang="en-US" sz="2800" dirty="0" smtClean="0"/>
              <a:t>配户</a:t>
            </a:r>
            <a:r>
              <a:rPr lang="zh-CN" altLang="en-US" sz="2800" dirty="0" smtClean="0"/>
              <a:t>当差、世兵制、清勾制</a:t>
            </a:r>
            <a:endParaRPr lang="en-US" altLang="zh-CN" sz="2800" dirty="0" smtClean="0"/>
          </a:p>
          <a:p>
            <a:r>
              <a:rPr lang="zh-CN" altLang="en-US" sz="2800" dirty="0" smtClean="0"/>
              <a:t>卫所军户的土著化</a:t>
            </a:r>
            <a:endParaRPr lang="en-US" altLang="zh-CN" sz="2800" dirty="0" smtClean="0"/>
          </a:p>
          <a:p>
            <a:pPr lvl="1"/>
            <a:r>
              <a:rPr lang="zh-CN" altLang="en-US" sz="2800" dirty="0" smtClean="0"/>
              <a:t>管理上的分与合</a:t>
            </a:r>
            <a:endParaRPr lang="en-US" altLang="zh-CN" sz="2800" dirty="0" smtClean="0"/>
          </a:p>
          <a:p>
            <a:pPr lvl="1"/>
            <a:r>
              <a:rPr lang="zh-CN" altLang="en-US" sz="2800" dirty="0" smtClean="0"/>
              <a:t>军户的家庭成员、军余</a:t>
            </a:r>
            <a:endParaRPr lang="en-US" altLang="zh-CN" sz="2800" dirty="0" smtClean="0"/>
          </a:p>
          <a:p>
            <a:pPr lvl="1"/>
            <a:r>
              <a:rPr lang="zh-CN" altLang="en-US" sz="2800" dirty="0" smtClean="0"/>
              <a:t>军户子弟的教育（卫学、县学）</a:t>
            </a:r>
            <a:endParaRPr lang="en-US" altLang="zh-CN" sz="2800" dirty="0" smtClean="0"/>
          </a:p>
          <a:p>
            <a:pPr lvl="1"/>
            <a:r>
              <a:rPr lang="zh-CN" altLang="en-US" sz="2800" dirty="0" smtClean="0"/>
              <a:t>置产、立户</a:t>
            </a:r>
            <a:endParaRPr lang="en-US" altLang="zh-CN" sz="2800" dirty="0" smtClean="0"/>
          </a:p>
          <a:p>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sz="quarter" idx="1"/>
          </p:nvPr>
        </p:nvSpPr>
        <p:spPr/>
        <p:txBody>
          <a:bodyPr/>
          <a:lstStyle/>
          <a:p>
            <a:r>
              <a:rPr lang="zh-CN" altLang="en-US" dirty="0" smtClean="0"/>
              <a:t>魏氏</a:t>
            </a:r>
            <a:endParaRPr lang="en-US" altLang="zh-CN" dirty="0" smtClean="0"/>
          </a:p>
          <a:p>
            <a:pPr lvl="1"/>
            <a:r>
              <a:rPr lang="zh-CN" altLang="en-US" sz="2600" dirty="0" smtClean="0"/>
              <a:t>嘉</a:t>
            </a:r>
            <a:r>
              <a:rPr lang="zh-CN" altLang="en-US" sz="2600" dirty="0" smtClean="0"/>
              <a:t>善人，魏伴以徐三成女婿的身份补伍，魏家世隶军籍。</a:t>
            </a:r>
            <a:endParaRPr lang="en-US" altLang="zh-CN" sz="2600" dirty="0" smtClean="0"/>
          </a:p>
          <a:p>
            <a:r>
              <a:rPr lang="zh-CN" altLang="en-US" dirty="0" smtClean="0"/>
              <a:t>焦氏</a:t>
            </a:r>
            <a:endParaRPr lang="en-US" altLang="zh-CN" dirty="0" smtClean="0"/>
          </a:p>
          <a:p>
            <a:pPr lvl="1"/>
            <a:r>
              <a:rPr lang="zh-CN" altLang="en-US" sz="2600" dirty="0" smtClean="0"/>
              <a:t>焦</a:t>
            </a:r>
            <a:r>
              <a:rPr lang="zh-CN" altLang="en-US" sz="2600" dirty="0" smtClean="0"/>
              <a:t>竑，</a:t>
            </a:r>
            <a:r>
              <a:rPr lang="zh-CN" altLang="en-US" sz="2600" dirty="0" smtClean="0">
                <a:solidFill>
                  <a:srgbClr val="FF0000"/>
                </a:solidFill>
              </a:rPr>
              <a:t>南京旗手卫人</a:t>
            </a:r>
            <a:r>
              <a:rPr lang="zh-CN" altLang="en-US" sz="2600" dirty="0" smtClean="0"/>
              <a:t>，原籍山东日照县。自明初远祖以宦游留居南京，遂家于南京。</a:t>
            </a:r>
            <a:endParaRPr lang="en-US" altLang="zh-CN" sz="2600" dirty="0" smtClean="0"/>
          </a:p>
          <a:p>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zh-CN" dirty="0" smtClean="0">
                <a:latin typeface="+mn-ea"/>
              </a:rPr>
              <a:t>明初南京城</a:t>
            </a:r>
            <a:r>
              <a:rPr lang="zh-CN" altLang="zh-CN" dirty="0" smtClean="0">
                <a:latin typeface="+mn-ea"/>
              </a:rPr>
              <a:t>内外驻扎有</a:t>
            </a:r>
            <a:r>
              <a:rPr lang="en-US" altLang="zh-CN" dirty="0" smtClean="0">
                <a:latin typeface="+mn-ea"/>
              </a:rPr>
              <a:t>49</a:t>
            </a:r>
            <a:r>
              <a:rPr lang="zh-CN" altLang="zh-CN" dirty="0" smtClean="0">
                <a:latin typeface="+mn-ea"/>
              </a:rPr>
              <a:t>卫</a:t>
            </a:r>
            <a:r>
              <a:rPr lang="en-US" altLang="zh-CN" dirty="0" smtClean="0">
                <a:latin typeface="+mn-ea"/>
              </a:rPr>
              <a:t>2</a:t>
            </a:r>
            <a:r>
              <a:rPr lang="zh-CN" altLang="zh-CN" dirty="0" smtClean="0">
                <a:latin typeface="+mn-ea"/>
              </a:rPr>
              <a:t>所，正军人数曾高达</a:t>
            </a:r>
            <a:r>
              <a:rPr lang="en-US" altLang="zh-CN" dirty="0" smtClean="0">
                <a:latin typeface="+mn-ea"/>
              </a:rPr>
              <a:t>20</a:t>
            </a:r>
            <a:r>
              <a:rPr lang="zh-CN" altLang="zh-CN" dirty="0" smtClean="0">
                <a:latin typeface="+mn-ea"/>
              </a:rPr>
              <a:t>万</a:t>
            </a:r>
            <a:r>
              <a:rPr lang="zh-CN" altLang="zh-CN" dirty="0" smtClean="0">
                <a:latin typeface="+mn-ea"/>
              </a:rPr>
              <a:t>。永乐</a:t>
            </a:r>
            <a:r>
              <a:rPr lang="zh-CN" altLang="zh-CN" dirty="0" smtClean="0">
                <a:latin typeface="+mn-ea"/>
              </a:rPr>
              <a:t>迁都后</a:t>
            </a:r>
            <a:r>
              <a:rPr lang="zh-CN" altLang="zh-CN" dirty="0" smtClean="0">
                <a:latin typeface="+mn-ea"/>
              </a:rPr>
              <a:t>，南京</a:t>
            </a:r>
            <a:r>
              <a:rPr lang="zh-CN" altLang="zh-CN" dirty="0" smtClean="0">
                <a:latin typeface="+mn-ea"/>
              </a:rPr>
              <a:t>卫所规模有所下降，但建置并未改变。南京</a:t>
            </a:r>
            <a:r>
              <a:rPr lang="en-US" altLang="zh-CN" dirty="0" smtClean="0">
                <a:latin typeface="+mn-ea"/>
              </a:rPr>
              <a:t>49</a:t>
            </a:r>
            <a:r>
              <a:rPr lang="zh-CN" altLang="zh-CN" dirty="0" smtClean="0">
                <a:latin typeface="+mn-ea"/>
              </a:rPr>
              <a:t>卫之中，有亲军卫</a:t>
            </a:r>
            <a:r>
              <a:rPr lang="en-US" altLang="zh-CN" dirty="0" smtClean="0">
                <a:latin typeface="+mn-ea"/>
              </a:rPr>
              <a:t>17</a:t>
            </a:r>
            <a:r>
              <a:rPr lang="zh-CN" altLang="zh-CN" dirty="0" smtClean="0">
                <a:latin typeface="+mn-ea"/>
              </a:rPr>
              <a:t>，旗手卫即为其中之一，其</a:t>
            </a:r>
            <a:r>
              <a:rPr lang="zh-CN" altLang="zh-CN" dirty="0" smtClean="0">
                <a:latin typeface="+mn-ea"/>
              </a:rPr>
              <a:t>地位仅次于</a:t>
            </a:r>
            <a:r>
              <a:rPr lang="zh-CN" altLang="zh-CN" dirty="0" smtClean="0">
                <a:latin typeface="+mn-ea"/>
              </a:rPr>
              <a:t>锦衣卫，主要驻扎在城东皇城周边。</a:t>
            </a:r>
          </a:p>
          <a:p>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normAutofit lnSpcReduction="10000"/>
          </a:bodyPr>
          <a:lstStyle/>
          <a:p>
            <a:r>
              <a:rPr lang="zh-CN" altLang="en-US" sz="2400" dirty="0" smtClean="0">
                <a:latin typeface="+mn-ea"/>
              </a:rPr>
              <a:t>焦源：</a:t>
            </a:r>
            <a:r>
              <a:rPr lang="zh-CN" altLang="zh-CN" sz="2400" dirty="0" smtClean="0">
                <a:latin typeface="+mn-ea"/>
              </a:rPr>
              <a:t>焦源为</a:t>
            </a:r>
            <a:r>
              <a:rPr lang="zh-CN" altLang="zh-CN" sz="2400" dirty="0" smtClean="0">
                <a:latin typeface="+mn-ea"/>
              </a:rPr>
              <a:t>常遇春部下。后以军功，封诏信</a:t>
            </a:r>
            <a:r>
              <a:rPr lang="zh-CN" altLang="zh-CN" sz="2400" dirty="0" smtClean="0">
                <a:latin typeface="+mn-ea"/>
              </a:rPr>
              <a:t>校尉</a:t>
            </a:r>
            <a:r>
              <a:rPr lang="zh-CN" altLang="en-US" sz="2400" dirty="0" smtClean="0">
                <a:latin typeface="+mn-ea"/>
              </a:rPr>
              <a:t>（</a:t>
            </a:r>
            <a:r>
              <a:rPr lang="zh-CN" altLang="zh-CN" sz="2400" dirty="0" smtClean="0">
                <a:latin typeface="+mn-ea"/>
              </a:rPr>
              <a:t>校尉</a:t>
            </a:r>
            <a:r>
              <a:rPr lang="zh-CN" altLang="zh-CN" sz="2400" dirty="0" smtClean="0">
                <a:latin typeface="+mn-ea"/>
              </a:rPr>
              <a:t>即卫士</a:t>
            </a:r>
            <a:r>
              <a:rPr lang="zh-CN" altLang="zh-CN" sz="2400" dirty="0" smtClean="0">
                <a:latin typeface="+mn-ea"/>
              </a:rPr>
              <a:t>，是</a:t>
            </a:r>
            <a:r>
              <a:rPr lang="zh-CN" altLang="zh-CN" sz="2400" dirty="0" smtClean="0">
                <a:latin typeface="+mn-ea"/>
              </a:rPr>
              <a:t>低品级的</a:t>
            </a:r>
            <a:r>
              <a:rPr lang="zh-CN" altLang="zh-CN" sz="2400" dirty="0" smtClean="0">
                <a:latin typeface="+mn-ea"/>
              </a:rPr>
              <a:t>虚职</a:t>
            </a:r>
            <a:r>
              <a:rPr lang="zh-CN" altLang="en-US" sz="2400" dirty="0" smtClean="0">
                <a:latin typeface="+mn-ea"/>
              </a:rPr>
              <a:t>）</a:t>
            </a:r>
            <a:endParaRPr lang="en-US" altLang="zh-CN" sz="2400" dirty="0" smtClean="0">
              <a:latin typeface="+mn-ea"/>
            </a:endParaRPr>
          </a:p>
          <a:p>
            <a:r>
              <a:rPr lang="zh-CN" altLang="zh-CN" sz="2400" dirty="0" smtClean="0">
                <a:latin typeface="+mn-ea"/>
              </a:rPr>
              <a:t>焦</a:t>
            </a:r>
            <a:r>
              <a:rPr lang="zh-CN" altLang="zh-CN" sz="2400" dirty="0" smtClean="0">
                <a:latin typeface="+mn-ea"/>
              </a:rPr>
              <a:t>源子焦</a:t>
            </a:r>
            <a:r>
              <a:rPr lang="zh-CN" altLang="zh-CN" sz="2400" dirty="0" smtClean="0">
                <a:latin typeface="+mn-ea"/>
              </a:rPr>
              <a:t>朔</a:t>
            </a:r>
            <a:r>
              <a:rPr lang="zh-CN" altLang="en-US" sz="2400" dirty="0" smtClean="0">
                <a:latin typeface="+mn-ea"/>
              </a:rPr>
              <a:t>：</a:t>
            </a:r>
            <a:r>
              <a:rPr lang="zh-CN" altLang="zh-CN" sz="2400" dirty="0" smtClean="0">
                <a:latin typeface="+mn-ea"/>
              </a:rPr>
              <a:t>从军</a:t>
            </a:r>
            <a:r>
              <a:rPr lang="zh-CN" altLang="zh-CN" sz="2400" dirty="0" smtClean="0">
                <a:latin typeface="+mn-ea"/>
              </a:rPr>
              <a:t>效力，因在白沟河一战中冲锋在前，朱元璋赐名庸</a:t>
            </a:r>
            <a:r>
              <a:rPr lang="zh-CN" altLang="zh-CN" sz="2400" dirty="0" smtClean="0">
                <a:latin typeface="+mn-ea"/>
              </a:rPr>
              <a:t>，进</a:t>
            </a:r>
            <a:r>
              <a:rPr lang="zh-CN" altLang="zh-CN" sz="2400" dirty="0" smtClean="0">
                <a:latin typeface="+mn-ea"/>
              </a:rPr>
              <a:t>封武略将军，秩</a:t>
            </a:r>
            <a:r>
              <a:rPr lang="zh-CN" altLang="zh-CN" sz="2400" dirty="0" smtClean="0">
                <a:solidFill>
                  <a:srgbClr val="FF0000"/>
                </a:solidFill>
                <a:latin typeface="+mn-ea"/>
              </a:rPr>
              <a:t>副千户</a:t>
            </a:r>
            <a:r>
              <a:rPr lang="zh-CN" altLang="zh-CN" sz="2400" dirty="0" smtClean="0">
                <a:latin typeface="+mn-ea"/>
              </a:rPr>
              <a:t>。</a:t>
            </a:r>
            <a:endParaRPr lang="en-US" altLang="zh-CN" sz="2400" dirty="0" smtClean="0">
              <a:latin typeface="+mn-ea"/>
            </a:endParaRPr>
          </a:p>
          <a:p>
            <a:pPr lvl="1"/>
            <a:r>
              <a:rPr lang="zh-CN" altLang="zh-CN" dirty="0" smtClean="0"/>
              <a:t>“</a:t>
            </a:r>
            <a:r>
              <a:rPr lang="zh-CN" altLang="zh-CN" dirty="0" smtClean="0">
                <a:latin typeface="楷体" pitchFamily="49" charset="-122"/>
                <a:ea typeface="楷体" pitchFamily="49" charset="-122"/>
              </a:rPr>
              <a:t>太祖与亲近大臣改名，固为异典。一日御奉天门，召旗手卫千户焦朔，赐名为庸，此更是恩典之异也。今旗手卫过湖黄册首载此事，即太史澹园先生之始祖。</a:t>
            </a:r>
            <a:r>
              <a:rPr lang="zh-CN" altLang="zh-CN" dirty="0" smtClean="0"/>
              <a:t>”</a:t>
            </a:r>
            <a:r>
              <a:rPr lang="zh-CN" altLang="en-US" dirty="0" smtClean="0">
                <a:latin typeface="楷体" pitchFamily="49" charset="-122"/>
                <a:ea typeface="楷体" pitchFamily="49" charset="-122"/>
              </a:rPr>
              <a:t>（周晖：</a:t>
            </a:r>
            <a:r>
              <a:rPr lang="zh-CN" altLang="zh-CN" dirty="0" smtClean="0">
                <a:latin typeface="楷体" pitchFamily="49" charset="-122"/>
                <a:ea typeface="楷体" pitchFamily="49" charset="-122"/>
              </a:rPr>
              <a:t>《续金陵琐事》</a:t>
            </a:r>
            <a:r>
              <a:rPr lang="zh-CN" altLang="zh-CN" dirty="0" smtClean="0">
                <a:latin typeface="楷体" pitchFamily="49" charset="-122"/>
                <a:ea typeface="楷体" pitchFamily="49" charset="-122"/>
              </a:rPr>
              <a:t>上卷</a:t>
            </a:r>
            <a:r>
              <a:rPr lang="zh-CN" altLang="zh-CN" dirty="0" smtClean="0">
                <a:latin typeface="楷体" pitchFamily="49" charset="-122"/>
                <a:ea typeface="楷体" pitchFamily="49" charset="-122"/>
              </a:rPr>
              <a:t>《天子赐名》</a:t>
            </a:r>
            <a:r>
              <a:rPr lang="zh-CN" altLang="en-US" dirty="0" smtClean="0">
                <a:latin typeface="楷体" pitchFamily="49" charset="-122"/>
                <a:ea typeface="楷体" pitchFamily="49" charset="-122"/>
              </a:rPr>
              <a:t>）</a:t>
            </a:r>
            <a:endParaRPr lang="zh-CN" altLang="zh-CN" dirty="0" smtClean="0">
              <a:latin typeface="楷体" pitchFamily="49" charset="-122"/>
              <a:ea typeface="楷体" pitchFamily="49" charset="-122"/>
            </a:endParaRPr>
          </a:p>
          <a:p>
            <a:r>
              <a:rPr lang="zh-CN" altLang="zh-CN" sz="2400" dirty="0" smtClean="0"/>
              <a:t>焦庸去世后，子焦武袭职；焦武去世后，子焦昱袭职。焦昱娶妻方氏，生子焦文杰，字世英，即焦竑之</a:t>
            </a:r>
            <a:r>
              <a:rPr lang="zh-CN" altLang="zh-CN" sz="2400" dirty="0" smtClean="0"/>
              <a:t>父</a:t>
            </a:r>
            <a:r>
              <a:rPr lang="zh-CN" altLang="en-US" sz="2400" dirty="0" smtClean="0"/>
              <a:t>。</a:t>
            </a:r>
            <a:endParaRPr lang="zh-CN" altLang="zh-CN" sz="2400" dirty="0" smtClean="0"/>
          </a:p>
          <a:p>
            <a:r>
              <a:rPr lang="zh-CN" altLang="zh-CN" sz="2400" dirty="0" smtClean="0"/>
              <a:t>焦文杰是金陵焦氏的第四代</a:t>
            </a:r>
            <a:r>
              <a:rPr lang="zh-CN" altLang="zh-CN" sz="2400" dirty="0" smtClean="0"/>
              <a:t>。</a:t>
            </a:r>
            <a:r>
              <a:rPr lang="zh-CN" altLang="en-US" sz="2400" dirty="0" smtClean="0"/>
              <a:t>此时焦家与日照族人已无联系。</a:t>
            </a:r>
            <a:endParaRPr lang="zh-CN" altLang="en-US" sz="2400" dirty="0">
              <a:latin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en-US" dirty="0" smtClean="0"/>
              <a:t>卫</a:t>
            </a:r>
            <a:r>
              <a:rPr lang="zh-CN" altLang="en-US" dirty="0" smtClean="0"/>
              <a:t>所副千户的收入：</a:t>
            </a:r>
            <a:endParaRPr lang="en-US" altLang="zh-CN" dirty="0" smtClean="0"/>
          </a:p>
          <a:p>
            <a:r>
              <a:rPr lang="zh-CN" altLang="en-US" dirty="0" smtClean="0">
                <a:latin typeface="+mn-ea"/>
              </a:rPr>
              <a:t>从</a:t>
            </a:r>
            <a:r>
              <a:rPr lang="zh-CN" altLang="zh-CN" dirty="0" smtClean="0">
                <a:latin typeface="+mn-ea"/>
              </a:rPr>
              <a:t>五品</a:t>
            </a:r>
            <a:r>
              <a:rPr lang="zh-CN" altLang="en-US" dirty="0" smtClean="0">
                <a:latin typeface="+mn-ea"/>
              </a:rPr>
              <a:t>，</a:t>
            </a:r>
            <a:r>
              <a:rPr lang="zh-CN" altLang="zh-CN" dirty="0" smtClean="0">
                <a:latin typeface="+mn-ea"/>
              </a:rPr>
              <a:t>每月</a:t>
            </a:r>
            <a:r>
              <a:rPr lang="zh-CN" altLang="zh-CN" dirty="0" smtClean="0">
                <a:latin typeface="+mn-ea"/>
              </a:rPr>
              <a:t>俸粮</a:t>
            </a:r>
            <a:r>
              <a:rPr lang="en-US" altLang="zh-CN" dirty="0" smtClean="0">
                <a:latin typeface="+mn-ea"/>
              </a:rPr>
              <a:t>14</a:t>
            </a:r>
            <a:r>
              <a:rPr lang="zh-CN" altLang="zh-CN" dirty="0" smtClean="0">
                <a:latin typeface="+mn-ea"/>
              </a:rPr>
              <a:t>石，每年共</a:t>
            </a:r>
            <a:r>
              <a:rPr lang="en-US" altLang="zh-CN" dirty="0" smtClean="0">
                <a:latin typeface="+mn-ea"/>
              </a:rPr>
              <a:t>168</a:t>
            </a:r>
            <a:r>
              <a:rPr lang="zh-CN" altLang="zh-CN" dirty="0" smtClean="0">
                <a:latin typeface="+mn-ea"/>
              </a:rPr>
              <a:t>石</a:t>
            </a:r>
            <a:r>
              <a:rPr lang="zh-CN" altLang="zh-CN" dirty="0" smtClean="0">
                <a:latin typeface="+mn-ea"/>
              </a:rPr>
              <a:t>。</a:t>
            </a:r>
            <a:endParaRPr lang="en-US" altLang="zh-CN" dirty="0" smtClean="0">
              <a:latin typeface="+mn-ea"/>
            </a:endParaRPr>
          </a:p>
          <a:p>
            <a:r>
              <a:rPr lang="zh-CN" altLang="zh-CN" dirty="0" smtClean="0">
                <a:latin typeface="+mn-ea"/>
              </a:rPr>
              <a:t>明代</a:t>
            </a:r>
            <a:r>
              <a:rPr lang="zh-CN" altLang="zh-CN" dirty="0" smtClean="0">
                <a:latin typeface="+mn-ea"/>
              </a:rPr>
              <a:t>文武官员的俸粮，实由本色米、折银米、折绢米、折布米、折钞米等不同项目构成</a:t>
            </a:r>
            <a:r>
              <a:rPr lang="zh-CN" altLang="zh-CN" dirty="0" smtClean="0">
                <a:latin typeface="+mn-ea"/>
              </a:rPr>
              <a:t>。</a:t>
            </a:r>
            <a:endParaRPr lang="en-US" altLang="zh-CN" dirty="0" smtClean="0">
              <a:latin typeface="+mn-ea"/>
            </a:endParaRPr>
          </a:p>
          <a:p>
            <a:r>
              <a:rPr lang="zh-CN" altLang="zh-CN" dirty="0" smtClean="0">
                <a:latin typeface="+mn-ea"/>
              </a:rPr>
              <a:t>副</a:t>
            </a:r>
            <a:r>
              <a:rPr lang="zh-CN" altLang="zh-CN" dirty="0" smtClean="0">
                <a:latin typeface="+mn-ea"/>
              </a:rPr>
              <a:t>千</a:t>
            </a:r>
            <a:r>
              <a:rPr lang="zh-CN" altLang="zh-CN" dirty="0" smtClean="0">
                <a:latin typeface="+mn-ea"/>
              </a:rPr>
              <a:t>户每年</a:t>
            </a:r>
            <a:r>
              <a:rPr lang="en-US" altLang="zh-CN" dirty="0" smtClean="0">
                <a:latin typeface="+mn-ea"/>
              </a:rPr>
              <a:t>168</a:t>
            </a:r>
            <a:r>
              <a:rPr lang="zh-CN" altLang="zh-CN" dirty="0" smtClean="0">
                <a:latin typeface="+mn-ea"/>
              </a:rPr>
              <a:t>石的俸粮总数中，本色米只有</a:t>
            </a:r>
            <a:r>
              <a:rPr lang="en-US" altLang="zh-CN" dirty="0" smtClean="0">
                <a:latin typeface="+mn-ea"/>
              </a:rPr>
              <a:t>12</a:t>
            </a:r>
            <a:r>
              <a:rPr lang="zh-CN" altLang="zh-CN" dirty="0" smtClean="0">
                <a:latin typeface="+mn-ea"/>
              </a:rPr>
              <a:t>石，另有近</a:t>
            </a:r>
            <a:r>
              <a:rPr lang="en-US" altLang="zh-CN" dirty="0" smtClean="0">
                <a:latin typeface="+mn-ea"/>
              </a:rPr>
              <a:t>50</a:t>
            </a:r>
            <a:r>
              <a:rPr lang="zh-CN" altLang="zh-CN" dirty="0" smtClean="0">
                <a:latin typeface="+mn-ea"/>
              </a:rPr>
              <a:t>石为折钞米，该钞</a:t>
            </a:r>
            <a:r>
              <a:rPr lang="en-US" altLang="zh-CN" dirty="0" smtClean="0">
                <a:latin typeface="+mn-ea"/>
              </a:rPr>
              <a:t>996</a:t>
            </a:r>
            <a:r>
              <a:rPr lang="zh-CN" altLang="zh-CN" dirty="0" smtClean="0">
                <a:latin typeface="+mn-ea"/>
              </a:rPr>
              <a:t>贯，剩余皆为折银、折绢、折布米，每年共折银</a:t>
            </a:r>
            <a:r>
              <a:rPr lang="en-US" altLang="zh-CN" dirty="0" smtClean="0">
                <a:latin typeface="+mn-ea"/>
              </a:rPr>
              <a:t>16.5</a:t>
            </a:r>
            <a:r>
              <a:rPr lang="zh-CN" altLang="zh-CN" dirty="0" smtClean="0">
                <a:latin typeface="+mn-ea"/>
              </a:rPr>
              <a:t>两。由于大明宝钞极度贬值，钞贯与废纸无异，因此焦文杰的实际收入相当</a:t>
            </a:r>
            <a:r>
              <a:rPr lang="zh-CN" altLang="zh-CN" dirty="0" smtClean="0">
                <a:latin typeface="+mn-ea"/>
              </a:rPr>
              <a:t>微薄。</a:t>
            </a:r>
            <a:endParaRPr lang="zh-CN" altLang="zh-CN" dirty="0" smtClean="0">
              <a:latin typeface="+mn-ea"/>
            </a:endParaRPr>
          </a:p>
          <a:p>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zh-CN" dirty="0" smtClean="0"/>
              <a:t>焦文杰共育有四</a:t>
            </a:r>
            <a:r>
              <a:rPr lang="zh-CN" altLang="zh-CN" dirty="0" smtClean="0"/>
              <a:t>子</a:t>
            </a:r>
            <a:r>
              <a:rPr lang="zh-CN" altLang="en-US" dirty="0" smtClean="0"/>
              <a:t>一女</a:t>
            </a:r>
            <a:r>
              <a:rPr lang="zh-CN" altLang="zh-CN" dirty="0" smtClean="0"/>
              <a:t>，</a:t>
            </a:r>
            <a:r>
              <a:rPr lang="zh-CN" altLang="zh-CN" dirty="0" smtClean="0"/>
              <a:t>长子焦瑞，次子焦靖，三子焦竑，四子焦竳</a:t>
            </a:r>
            <a:r>
              <a:rPr lang="zh-CN" altLang="zh-CN" dirty="0" smtClean="0"/>
              <a:t>。</a:t>
            </a:r>
            <a:endParaRPr lang="en-US" altLang="zh-CN" dirty="0" smtClean="0"/>
          </a:p>
          <a:p>
            <a:r>
              <a:rPr lang="zh-CN" altLang="zh-CN" dirty="0" smtClean="0">
                <a:latin typeface="+mn-ea"/>
              </a:rPr>
              <a:t>依靠</a:t>
            </a:r>
            <a:r>
              <a:rPr lang="zh-CN" altLang="zh-CN" dirty="0" smtClean="0">
                <a:latin typeface="+mn-ea"/>
              </a:rPr>
              <a:t>武职是无法提高家族地位的。至明代中期，武官的地位不断下降。与此同时，武职人员的数量却在不断增长</a:t>
            </a:r>
            <a:r>
              <a:rPr lang="zh-CN" altLang="zh-CN" dirty="0" smtClean="0">
                <a:latin typeface="+mn-ea"/>
              </a:rPr>
              <a:t>。明初</a:t>
            </a:r>
            <a:r>
              <a:rPr lang="zh-CN" altLang="zh-CN" dirty="0" smtClean="0">
                <a:latin typeface="+mn-ea"/>
              </a:rPr>
              <a:t>规定各卫所正千户</a:t>
            </a:r>
            <a:r>
              <a:rPr lang="en-US" altLang="zh-CN" dirty="0" smtClean="0">
                <a:latin typeface="+mn-ea"/>
              </a:rPr>
              <a:t>1</a:t>
            </a:r>
            <a:r>
              <a:rPr lang="zh-CN" altLang="zh-CN" dirty="0" smtClean="0">
                <a:latin typeface="+mn-ea"/>
              </a:rPr>
              <a:t>员，副千户</a:t>
            </a:r>
            <a:r>
              <a:rPr lang="en-US" altLang="zh-CN" dirty="0" smtClean="0">
                <a:latin typeface="+mn-ea"/>
              </a:rPr>
              <a:t>2</a:t>
            </a:r>
            <a:r>
              <a:rPr lang="zh-CN" altLang="zh-CN" dirty="0" smtClean="0">
                <a:latin typeface="+mn-ea"/>
              </a:rPr>
              <a:t>员，照此计算，南京</a:t>
            </a:r>
            <a:r>
              <a:rPr lang="en-US" altLang="zh-CN" dirty="0" smtClean="0">
                <a:latin typeface="+mn-ea"/>
              </a:rPr>
              <a:t>49</a:t>
            </a:r>
            <a:r>
              <a:rPr lang="zh-CN" altLang="zh-CN" dirty="0" smtClean="0">
                <a:latin typeface="+mn-ea"/>
              </a:rPr>
              <a:t>卫共有正副千户</a:t>
            </a:r>
            <a:r>
              <a:rPr lang="en-US" altLang="zh-CN" dirty="0" smtClean="0">
                <a:latin typeface="+mn-ea"/>
              </a:rPr>
              <a:t>147</a:t>
            </a:r>
            <a:r>
              <a:rPr lang="zh-CN" altLang="zh-CN" dirty="0" smtClean="0">
                <a:latin typeface="+mn-ea"/>
              </a:rPr>
              <a:t>员。然而至明末，仅旗手卫一卫既有千户</a:t>
            </a:r>
            <a:r>
              <a:rPr lang="en-US" altLang="zh-CN" dirty="0" smtClean="0">
                <a:latin typeface="+mn-ea"/>
              </a:rPr>
              <a:t>35</a:t>
            </a:r>
            <a:r>
              <a:rPr lang="zh-CN" altLang="zh-CN" dirty="0" smtClean="0">
                <a:latin typeface="+mn-ea"/>
              </a:rPr>
              <a:t>员。要想提高家族的社会地位，惟有走科举入仕之路。</a:t>
            </a:r>
          </a:p>
          <a:p>
            <a:endParaRPr lang="zh-CN" alt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平衡">
  <a:themeElements>
    <a:clrScheme name="平衡">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平衡">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平衡">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7253</TotalTime>
  <Words>2494</Words>
  <Application>Microsoft Office PowerPoint</Application>
  <PresentationFormat>全屏显示(4:3)</PresentationFormat>
  <Paragraphs>111</Paragraphs>
  <Slides>29</Slides>
  <Notes>0</Notes>
  <HiddenSlides>0</HiddenSlides>
  <MMClips>0</MMClips>
  <ScaleCrop>false</ScaleCrop>
  <HeadingPairs>
    <vt:vector size="4" baseType="variant">
      <vt:variant>
        <vt:lpstr>主题</vt:lpstr>
      </vt:variant>
      <vt:variant>
        <vt:i4>1</vt:i4>
      </vt:variant>
      <vt:variant>
        <vt:lpstr>幻灯片标题</vt:lpstr>
      </vt:variant>
      <vt:variant>
        <vt:i4>29</vt:i4>
      </vt:variant>
    </vt:vector>
  </HeadingPairs>
  <TitlesOfParts>
    <vt:vector size="30" baseType="lpstr">
      <vt:lpstr>平衡</vt:lpstr>
      <vt:lpstr>明清中国社会</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明清中国社会</dc:title>
  <dc:creator>lxx</dc:creator>
  <cp:lastModifiedBy>lxx</cp:lastModifiedBy>
  <cp:revision>109</cp:revision>
  <dcterms:created xsi:type="dcterms:W3CDTF">2016-04-09T03:12:36Z</dcterms:created>
  <dcterms:modified xsi:type="dcterms:W3CDTF">2022-05-17T04:46:56Z</dcterms:modified>
</cp:coreProperties>
</file>