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0" y="1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8EA539F4-D5A5-47F2-83ED-FA5D7C89D4E2}"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8EA539F4-D5A5-47F2-83ED-FA5D7C89D4E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22-6-6</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8EA539F4-D5A5-47F2-83ED-FA5D7C89D4E2}"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2ED5BC0-E86E-4B75-A7D4-7829D20D4394}" type="datetimeFigureOut">
              <a:rPr lang="zh-CN" altLang="en-US" smtClean="0"/>
              <a:pPr/>
              <a:t>22-6-6</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EA539F4-D5A5-47F2-83ED-FA5D7C89D4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b="1" dirty="0" smtClean="0"/>
              <a:t>课堂讨论（三）</a:t>
            </a:r>
            <a:endParaRPr lang="en-US" altLang="zh-CN" b="1" dirty="0" smtClean="0"/>
          </a:p>
          <a:p>
            <a:r>
              <a:rPr lang="zh-CN" altLang="en-US" b="1" dirty="0" smtClean="0"/>
              <a:t>诉讼社会</a:t>
            </a:r>
            <a:endParaRPr lang="zh-CN" altLang="en-US" b="1" dirty="0"/>
          </a:p>
        </p:txBody>
      </p:sp>
      <p:sp>
        <p:nvSpPr>
          <p:cNvPr id="2" name="标题 1"/>
          <p:cNvSpPr>
            <a:spLocks noGrp="1"/>
          </p:cNvSpPr>
          <p:nvPr>
            <p:ph type="ctrTitle"/>
          </p:nvPr>
        </p:nvSpPr>
        <p:spPr/>
        <p:txBody>
          <a:bodyPr/>
          <a:lstStyle/>
          <a:p>
            <a:r>
              <a:rPr lang="zh-CN" altLang="en-US" dirty="0" smtClean="0"/>
              <a:t>明清中国社会</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行政诉讼与社会</a:t>
            </a:r>
            <a:endParaRPr lang="zh-CN" altLang="en-US" dirty="0"/>
          </a:p>
        </p:txBody>
      </p:sp>
      <p:sp>
        <p:nvSpPr>
          <p:cNvPr id="3" name="内容占位符 2"/>
          <p:cNvSpPr>
            <a:spLocks noGrp="1"/>
          </p:cNvSpPr>
          <p:nvPr>
            <p:ph sz="quarter" idx="1"/>
          </p:nvPr>
        </p:nvSpPr>
        <p:spPr/>
        <p:txBody>
          <a:bodyPr/>
          <a:lstStyle/>
          <a:p>
            <a:r>
              <a:rPr lang="zh-CN" altLang="en-US" dirty="0" smtClean="0"/>
              <a:t>“在传统中国，普通民众提起行政诉讼，控告官僚或行政机构往往得到国家最高统治者</a:t>
            </a:r>
            <a:r>
              <a:rPr lang="en-US" altLang="zh-CN" dirty="0" smtClean="0"/>
              <a:t>——</a:t>
            </a:r>
            <a:r>
              <a:rPr lang="zh-CN" altLang="en-US" dirty="0" smtClean="0"/>
              <a:t>皇帝的首肯。”（第</a:t>
            </a:r>
            <a:r>
              <a:rPr lang="en-US" altLang="zh-CN" dirty="0" smtClean="0"/>
              <a:t>385</a:t>
            </a:r>
            <a:r>
              <a:rPr lang="zh-CN" altLang="en-US" dirty="0" smtClean="0"/>
              <a:t>页）</a:t>
            </a:r>
            <a:endParaRPr lang="en-US" altLang="zh-CN" dirty="0" smtClean="0"/>
          </a:p>
          <a:p>
            <a:r>
              <a:rPr lang="zh-CN" altLang="en-US" dirty="0" smtClean="0"/>
              <a:t>“法律承认并且保护民众就官吏的不法行为提起行政诉讼的‘权利’。这种权利距近代法概念下的‘权利’无疑相去甚远，但是那种认为传统中国的法律只规定了平民百姓的义务，而没有规定权利的观点多少有些失偏颇。”（第</a:t>
            </a:r>
            <a:r>
              <a:rPr lang="en-US" altLang="zh-CN" dirty="0" smtClean="0"/>
              <a:t>386</a:t>
            </a:r>
            <a:r>
              <a:rPr lang="zh-CN" altLang="en-US" dirty="0" smtClean="0"/>
              <a:t>页）</a:t>
            </a:r>
            <a:endParaRPr lang="en-US" altLang="zh-CN" dirty="0" smtClean="0"/>
          </a:p>
          <a:p>
            <a:r>
              <a:rPr lang="zh-CN" altLang="en-US" dirty="0" smtClean="0"/>
              <a:t>公禀与公呈</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国家的法制度无疑是‘统治人民手段的一部分’，但是由于使用方法的不同，它在一定条件下可以变成人民和平地抵抗官僚统治的工具。这就是说，这种法制度实际上是一种双刃剑。国家可以利用其统治人民，人民也可以利用其主张自身的权益。</a:t>
            </a:r>
            <a:r>
              <a:rPr lang="en-US" altLang="zh-CN" dirty="0" smtClean="0"/>
              <a:t>……</a:t>
            </a:r>
            <a:r>
              <a:rPr lang="zh-CN" altLang="en-US" dirty="0" smtClean="0"/>
              <a:t>传统中国的民众在面对着具有强大势力的行政当局做出的决定和判决的时候，并非总是被动的。</a:t>
            </a:r>
            <a:r>
              <a:rPr lang="en-US" altLang="zh-CN" dirty="0" smtClean="0"/>
              <a:t>……</a:t>
            </a:r>
            <a:r>
              <a:rPr lang="zh-CN" altLang="en-US" dirty="0" smtClean="0"/>
              <a:t>他们利用诉讼这一合法的武器与统治者进行着没有硝烟的‘战斗’。”（第</a:t>
            </a:r>
            <a:r>
              <a:rPr lang="en-US" altLang="zh-CN" dirty="0" smtClean="0"/>
              <a:t>396</a:t>
            </a:r>
            <a:r>
              <a:rPr lang="zh-CN" altLang="en-US" dirty="0" smtClean="0"/>
              <a:t>页）</a:t>
            </a:r>
            <a:endParaRPr lang="en-US" altLang="zh-CN" dirty="0" smtClean="0"/>
          </a:p>
          <a:p>
            <a:pPr>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800" dirty="0" smtClean="0"/>
              <a:t>普通民众提起行政诉讼极为困难，因此需要讲求“战术”</a:t>
            </a:r>
            <a:endParaRPr lang="en-US" altLang="zh-CN" sz="2800" dirty="0" smtClean="0"/>
          </a:p>
          <a:p>
            <a:pPr lvl="1"/>
            <a:r>
              <a:rPr lang="zh-CN" altLang="en-US" sz="2800" dirty="0" smtClean="0"/>
              <a:t>让具有一定社会地位的人充当原告</a:t>
            </a:r>
            <a:endParaRPr lang="en-US" altLang="zh-CN" sz="2800" dirty="0" smtClean="0"/>
          </a:p>
          <a:p>
            <a:pPr lvl="1"/>
            <a:r>
              <a:rPr lang="zh-CN" altLang="en-US" sz="2800" dirty="0" smtClean="0"/>
              <a:t>闹</a:t>
            </a:r>
            <a:r>
              <a:rPr lang="zh-CN" altLang="en-US" sz="2800" dirty="0" smtClean="0"/>
              <a:t>大</a:t>
            </a:r>
            <a:endParaRPr lang="en-US" altLang="zh-CN" sz="2800" dirty="0" smtClean="0"/>
          </a:p>
          <a:p>
            <a:pPr lvl="1"/>
            <a:r>
              <a:rPr lang="zh-CN" altLang="en-US" sz="2800" dirty="0" smtClean="0"/>
              <a:t>争取</a:t>
            </a:r>
            <a:r>
              <a:rPr lang="zh-CN" altLang="en-US" sz="2800" dirty="0" smtClean="0"/>
              <a:t>社会舆论的同情</a:t>
            </a:r>
            <a:endParaRPr lang="en-US" altLang="zh-CN" sz="2800" dirty="0" smtClean="0"/>
          </a:p>
          <a:p>
            <a:pPr lvl="1"/>
            <a:r>
              <a:rPr lang="zh-CN" altLang="en-US" sz="2800" dirty="0" smtClean="0"/>
              <a:t>“冤”的概念</a:t>
            </a:r>
            <a:endParaRPr lang="en-US" altLang="zh-CN" sz="2800" dirty="0" smtClean="0"/>
          </a:p>
          <a:p>
            <a:pPr lvl="1"/>
            <a:endParaRPr lang="en-US" altLang="zh-CN" dirty="0" smtClean="0"/>
          </a:p>
          <a:p>
            <a:r>
              <a:rPr lang="zh-CN" altLang="en-US" dirty="0" smtClean="0"/>
              <a:t>“传统中国民众与国家的关系的复杂性，以及社会构造的复杂性。”（第</a:t>
            </a:r>
            <a:r>
              <a:rPr lang="en-US" altLang="zh-CN" dirty="0" smtClean="0"/>
              <a:t>397</a:t>
            </a:r>
            <a:r>
              <a:rPr lang="zh-CN" altLang="en-US" dirty="0" smtClean="0"/>
              <a:t>页）</a:t>
            </a:r>
            <a:endParaRPr lang="en-US" altLang="zh-CN" dirty="0" smtClean="0"/>
          </a:p>
          <a:p>
            <a:pPr lvl="1"/>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mn-ea"/>
              </a:rPr>
              <a:t>伍跃：</a:t>
            </a:r>
            <a:r>
              <a:rPr lang="en-US" altLang="zh-CN" dirty="0" smtClean="0">
                <a:latin typeface="+mn-ea"/>
              </a:rPr>
              <a:t>《</a:t>
            </a:r>
            <a:r>
              <a:rPr lang="zh-CN" altLang="en-US" dirty="0" smtClean="0">
                <a:latin typeface="+mn-ea"/>
              </a:rPr>
              <a:t>官告民：雍正年间的一件维权案</a:t>
            </a:r>
            <a:r>
              <a:rPr lang="en-US" altLang="zh-CN" dirty="0" smtClean="0">
                <a:latin typeface="+mn-ea"/>
              </a:rPr>
              <a:t>——〈</a:t>
            </a:r>
            <a:r>
              <a:rPr lang="zh-CN" altLang="en-US" dirty="0" smtClean="0">
                <a:latin typeface="+mn-ea"/>
              </a:rPr>
              <a:t>青浦县正堂黄李二任老爷讯审销案等呈词抄白</a:t>
            </a:r>
            <a:r>
              <a:rPr lang="en-US" altLang="zh-CN" dirty="0" smtClean="0">
                <a:latin typeface="+mn-ea"/>
              </a:rPr>
              <a:t>〉》</a:t>
            </a:r>
            <a:r>
              <a:rPr lang="zh-CN" altLang="en-US" dirty="0" smtClean="0">
                <a:latin typeface="+mn-ea"/>
              </a:rPr>
              <a:t>，</a:t>
            </a:r>
            <a:r>
              <a:rPr lang="en-US" altLang="zh-CN" dirty="0" smtClean="0">
                <a:latin typeface="+mn-ea"/>
              </a:rPr>
              <a:t>《</a:t>
            </a:r>
            <a:r>
              <a:rPr lang="zh-CN" altLang="en-US" dirty="0" smtClean="0">
                <a:latin typeface="+mn-ea"/>
              </a:rPr>
              <a:t>中国史研究</a:t>
            </a:r>
            <a:r>
              <a:rPr lang="en-US" altLang="zh-CN" dirty="0" smtClean="0">
                <a:latin typeface="+mn-ea"/>
              </a:rPr>
              <a:t>》2009</a:t>
            </a:r>
            <a:r>
              <a:rPr lang="zh-CN" altLang="en-US" dirty="0" smtClean="0">
                <a:latin typeface="+mn-ea"/>
              </a:rPr>
              <a:t>年第</a:t>
            </a:r>
            <a:r>
              <a:rPr lang="en-US" altLang="zh-CN" dirty="0" smtClean="0">
                <a:latin typeface="+mn-ea"/>
              </a:rPr>
              <a:t>3</a:t>
            </a:r>
            <a:r>
              <a:rPr lang="zh-CN" altLang="en-US" dirty="0" smtClean="0">
                <a:latin typeface="+mn-ea"/>
              </a:rPr>
              <a:t>期。</a:t>
            </a:r>
            <a:endParaRPr lang="en-US" altLang="zh-CN" dirty="0" smtClean="0">
              <a:latin typeface="+mn-ea"/>
            </a:endParaRPr>
          </a:p>
          <a:p>
            <a:endParaRPr lang="en-US" altLang="zh-CN" dirty="0" smtClean="0">
              <a:latin typeface="+mn-ea"/>
            </a:endParaRPr>
          </a:p>
          <a:p>
            <a:r>
              <a:rPr lang="zh-CN" altLang="en-US" dirty="0" smtClean="0">
                <a:latin typeface="+mn-ea"/>
              </a:rPr>
              <a:t>“本文将介绍一个‘官告民’、而‘民’却打赢官司、成功地维护了自身权益的有趣案例，并从法制史和社会史的角度对这一案例进行初步分析。”</a:t>
            </a:r>
            <a:endParaRPr lang="zh-CN" altLang="en-US" dirty="0">
              <a:latin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dirty="0" smtClean="0"/>
              <a:t>案件</a:t>
            </a:r>
            <a:endParaRPr lang="en-US" altLang="zh-CN" dirty="0" smtClean="0"/>
          </a:p>
          <a:p>
            <a:r>
              <a:rPr lang="zh-CN" altLang="en-US" dirty="0" smtClean="0"/>
              <a:t>时间：雍正十年（</a:t>
            </a:r>
            <a:r>
              <a:rPr lang="en-US" altLang="zh-CN" dirty="0" smtClean="0">
                <a:latin typeface="+mn-ea"/>
              </a:rPr>
              <a:t>1732</a:t>
            </a:r>
            <a:r>
              <a:rPr lang="zh-CN" altLang="en-US" dirty="0" smtClean="0"/>
              <a:t>）十二月至次年十一月</a:t>
            </a:r>
            <a:endParaRPr lang="en-US" altLang="zh-CN" dirty="0" smtClean="0"/>
          </a:p>
          <a:p>
            <a:r>
              <a:rPr lang="zh-CN" altLang="en-US" dirty="0" smtClean="0"/>
              <a:t>地点：江南松江府青浦县朱家角镇</a:t>
            </a:r>
            <a:endParaRPr lang="en-US" altLang="zh-CN" dirty="0" smtClean="0"/>
          </a:p>
          <a:p>
            <a:r>
              <a:rPr lang="zh-CN" altLang="en-US" dirty="0" smtClean="0"/>
              <a:t>原告：淀山巡检司巡检沈弘任</a:t>
            </a:r>
            <a:endParaRPr lang="en-US" altLang="zh-CN" dirty="0" smtClean="0"/>
          </a:p>
          <a:p>
            <a:r>
              <a:rPr lang="zh-CN" altLang="en-US" dirty="0" smtClean="0"/>
              <a:t>被告：朱家角镇的盐商程方益</a:t>
            </a: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雍正十年十二月十三日，青浦县淀山巡检司巡检沈弘任以“为擅拆更楼私毁栅栏事”向青浦县知县提出册文，具报居住在朱家角镇何家桥的盐商程方益，指责程方益为“起造房屋，图方基址”，擅自“将更楼拆毁，以及将栅栏破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程方益反驳：“窃思防奸保境，固属巡司职分。设益果有拆更楼，毁官栅情事，岂无地方首报？若云阖镇所系，则两图居民，奚止万家，何无一言，至云巡查始知？更为不解。沈老爷有地方之责，昼夜巡查，犹恐意外疏虞，更楼官栅，何等干系？如果官物，自应随毁随报，岂有风倒业经半载，造房又历五月，及至岁暮始知乎？如果官地更楼，试问建是何年？有何案卷？且造是何官？捐何帑项？看守更夫是何姓名？工食于何支给？代换更替，册籍何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pPr algn="ctr"/>
            <a:r>
              <a:rPr lang="zh-CN" altLang="en-US" dirty="0" smtClean="0"/>
              <a:t>几点思考</a:t>
            </a:r>
            <a:endParaRPr lang="en-US" altLang="zh-CN" dirty="0" smtClean="0"/>
          </a:p>
          <a:p>
            <a:r>
              <a:rPr lang="zh-CN" altLang="en-US" dirty="0" smtClean="0"/>
              <a:t>滋</a:t>
            </a:r>
            <a:r>
              <a:rPr lang="zh-CN" altLang="en-US" dirty="0" smtClean="0"/>
              <a:t>贺秀三提出，传统中国判决本身不存在约束力，因此刑事和民事审判中经常出现“屡断屡翻”的现象，导致“案牍盈尺”。</a:t>
            </a:r>
            <a:endParaRPr lang="en-US" altLang="zh-CN" dirty="0" smtClean="0"/>
          </a:p>
          <a:p>
            <a:r>
              <a:rPr lang="zh-CN" altLang="en-US" dirty="0" smtClean="0"/>
              <a:t>伍跃认为，尽管判决本身不存在约束力，但这并不否定原判决的有效性。因此民间常保留“抄白”维护自身权利。</a:t>
            </a:r>
            <a:endParaRPr lang="en-US" altLang="zh-CN" dirty="0" smtClean="0"/>
          </a:p>
          <a:p>
            <a:r>
              <a:rPr lang="zh-CN" altLang="en-US" dirty="0" smtClean="0"/>
              <a:t>滋</a:t>
            </a:r>
            <a:r>
              <a:rPr lang="zh-CN" altLang="en-US" dirty="0" smtClean="0"/>
              <a:t>贺秀三认为，诬告反坐是传统中国法律的重要原则之一。</a:t>
            </a:r>
            <a:endParaRPr lang="en-US" altLang="zh-CN" dirty="0" smtClean="0"/>
          </a:p>
          <a:p>
            <a:r>
              <a:rPr lang="zh-CN" altLang="en-US" dirty="0" smtClean="0"/>
              <a:t>伍跃指出，本案中，两任青浦知县对沈弘任的“诬告”并未追究。</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地方官能在一定程度上尊重事实。从本案中，我们看到了有保留的“官官相护”和“有理”打赢官司的情况。</a:t>
            </a:r>
            <a:endParaRPr lang="en-US" altLang="zh-CN" dirty="0" smtClean="0"/>
          </a:p>
          <a:p>
            <a:r>
              <a:rPr lang="zh-CN" altLang="en-US" dirty="0" smtClean="0"/>
              <a:t>作为负责一方治安的巡检，沈弘任并不是直接命令程方益修复更楼官栅，而是用文书向知县举报。这一点凸显出知州、知县的“为民父母”的权力，也可以看出制度层面上对知州知县以下基层官员权力的限制。</a:t>
            </a:r>
            <a:endParaRPr lang="en-US" altLang="zh-CN" dirty="0" smtClean="0"/>
          </a:p>
          <a:p>
            <a:r>
              <a:rPr lang="zh-CN" altLang="en-US" smtClean="0"/>
              <a:t>只要有理有据，操作得法，弱势群体完全可以利用国家制度在一定程度上维护自身的利益。</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伍跃：</a:t>
            </a:r>
            <a:r>
              <a:rPr lang="en-US" altLang="zh-CN" dirty="0" smtClean="0"/>
              <a:t>《</a:t>
            </a:r>
            <a:r>
              <a:rPr lang="zh-CN" altLang="en-US" dirty="0" smtClean="0"/>
              <a:t>传统中国行政诉讼的一个场景：民告官</a:t>
            </a:r>
            <a:r>
              <a:rPr lang="en-US" altLang="zh-CN" dirty="0" smtClean="0"/>
              <a:t>——</a:t>
            </a:r>
            <a:r>
              <a:rPr lang="zh-CN" altLang="en-US" dirty="0" smtClean="0"/>
              <a:t>以旌表烈妇和举人身份问题为分析对象</a:t>
            </a:r>
            <a:r>
              <a:rPr lang="en-US" altLang="zh-CN" dirty="0" smtClean="0"/>
              <a:t>》</a:t>
            </a:r>
            <a:r>
              <a:rPr lang="zh-CN" altLang="en-US" dirty="0" smtClean="0"/>
              <a:t>，夫马进主编：</a:t>
            </a:r>
            <a:r>
              <a:rPr lang="en-US" altLang="zh-CN" dirty="0" smtClean="0"/>
              <a:t>《</a:t>
            </a:r>
            <a:r>
              <a:rPr lang="zh-CN" altLang="en-US" dirty="0" smtClean="0"/>
              <a:t>中国诉讼社会史研究</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nSpc>
                <a:spcPct val="120000"/>
              </a:lnSpc>
            </a:pPr>
            <a:r>
              <a:rPr lang="zh-CN" altLang="en-US" dirty="0" smtClean="0"/>
              <a:t>在现代社会之中，当个人、法人或者其他组织认为行政当局做出的行政行为侵犯了自身的合法权益实，可以依据法律规定提起</a:t>
            </a:r>
            <a:r>
              <a:rPr lang="zh-CN" altLang="en-US" dirty="0" smtClean="0">
                <a:solidFill>
                  <a:srgbClr val="FF0000"/>
                </a:solidFill>
              </a:rPr>
              <a:t>行政诉讼</a:t>
            </a:r>
            <a:r>
              <a:rPr lang="zh-CN" altLang="en-US" dirty="0" smtClean="0"/>
              <a:t>。</a:t>
            </a:r>
            <a:r>
              <a:rPr lang="en-US" altLang="zh-CN" dirty="0" smtClean="0"/>
              <a:t>……</a:t>
            </a:r>
            <a:r>
              <a:rPr lang="zh-CN" altLang="en-US" dirty="0" smtClean="0"/>
              <a:t>那么，此类诉讼在传统中国是否存在呢？或者说是以何种形式存在的呢？（第</a:t>
            </a:r>
            <a:r>
              <a:rPr lang="en-US" altLang="zh-CN" dirty="0" smtClean="0"/>
              <a:t>353</a:t>
            </a:r>
            <a:r>
              <a:rPr lang="zh-CN" altLang="en-US" dirty="0" smtClean="0"/>
              <a:t>页）</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“在中国传统社会中，当然不曾存在过‘现代意义的行政诉讼’。相信学界在这一点上是有共识的。但是，我们透过史料可以发现，在昔日中国的司法和行政实践中，</a:t>
            </a:r>
            <a:r>
              <a:rPr lang="zh-CN" altLang="en-US" dirty="0" smtClean="0">
                <a:solidFill>
                  <a:srgbClr val="FF0000"/>
                </a:solidFill>
              </a:rPr>
              <a:t>‘平民百姓’虽然在法律地位上没有也不可能受到‘官府以平等身份相待’，但是他们的‘权利’却是并非完全被置之不理</a:t>
            </a:r>
            <a:r>
              <a:rPr lang="zh-CN" altLang="en-US" dirty="0" smtClean="0"/>
              <a:t>，也确确实实地存在过很多由‘平民百姓’提起的涉及行政问题的诉讼。例如，围绕着赋税徭役的负担方法、漕粮运送费用的征收以及官府的横暴行为发生过很多诉讼”（第</a:t>
            </a:r>
            <a:r>
              <a:rPr lang="en-US" altLang="zh-CN" dirty="0" smtClean="0"/>
              <a:t>354-355</a:t>
            </a:r>
            <a:r>
              <a:rPr lang="zh-CN" altLang="en-US" dirty="0" smtClean="0"/>
              <a:t>页）</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山阳县冤案</a:t>
            </a:r>
            <a:endParaRPr lang="zh-CN" altLang="en-US" dirty="0"/>
          </a:p>
        </p:txBody>
      </p:sp>
      <p:sp>
        <p:nvSpPr>
          <p:cNvPr id="3" name="内容占位符 2"/>
          <p:cNvSpPr>
            <a:spLocks noGrp="1"/>
          </p:cNvSpPr>
          <p:nvPr>
            <p:ph sz="quarter" idx="1"/>
          </p:nvPr>
        </p:nvSpPr>
        <p:spPr/>
        <p:txBody>
          <a:bodyPr/>
          <a:lstStyle/>
          <a:p>
            <a:r>
              <a:rPr lang="en-US" altLang="zh-CN" dirty="0" smtClean="0"/>
              <a:t>《</a:t>
            </a:r>
            <a:r>
              <a:rPr lang="zh-CN" altLang="en-US" dirty="0" smtClean="0"/>
              <a:t>山阳县陈参令挟嫌诬陷孙孝廉案</a:t>
            </a:r>
            <a:r>
              <a:rPr lang="en-US" altLang="zh-CN" dirty="0" smtClean="0"/>
              <a:t>》</a:t>
            </a:r>
            <a:r>
              <a:rPr lang="zh-CN" altLang="en-US" dirty="0" smtClean="0"/>
              <a:t>，上海图书馆藏，宣统年间刊印。</a:t>
            </a:r>
            <a:endParaRPr lang="en-US" altLang="zh-CN" dirty="0" smtClean="0"/>
          </a:p>
          <a:p>
            <a:r>
              <a:rPr lang="zh-CN" altLang="en-US" dirty="0" smtClean="0"/>
              <a:t>山阳县：江苏省淮安府首县</a:t>
            </a:r>
            <a:endParaRPr lang="en-US" altLang="zh-CN" dirty="0" smtClean="0"/>
          </a:p>
          <a:p>
            <a:r>
              <a:rPr lang="zh-CN" altLang="en-US" dirty="0" smtClean="0"/>
              <a:t>陈参令：陈维藻，原任淮安府清河县知县，事发史以署理身份代理山阳县知县。</a:t>
            </a:r>
            <a:endParaRPr lang="en-US" altLang="zh-CN" dirty="0" smtClean="0"/>
          </a:p>
          <a:p>
            <a:r>
              <a:rPr lang="zh-CN" altLang="en-US" dirty="0" smtClean="0"/>
              <a:t>孙孝廉：举人孙步逵，案发时</a:t>
            </a:r>
            <a:r>
              <a:rPr lang="en-US" altLang="zh-CN" dirty="0" smtClean="0"/>
              <a:t>70</a:t>
            </a:r>
            <a:r>
              <a:rPr lang="zh-CN" altLang="en-US" dirty="0" smtClean="0"/>
              <a:t>岁。</a:t>
            </a: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案件</a:t>
            </a:r>
            <a:endParaRPr lang="en-US" altLang="zh-CN" b="1" dirty="0" smtClean="0"/>
          </a:p>
          <a:p>
            <a:r>
              <a:rPr lang="zh-CN" altLang="en-US" dirty="0" smtClean="0"/>
              <a:t>光绪三十四年（</a:t>
            </a:r>
            <a:r>
              <a:rPr lang="en-US" altLang="zh-CN" dirty="0" smtClean="0"/>
              <a:t>1908</a:t>
            </a:r>
            <a:r>
              <a:rPr lang="zh-CN" altLang="en-US" dirty="0" smtClean="0"/>
              <a:t>）十二月十八日，山阳县李淮妻</a:t>
            </a:r>
            <a:r>
              <a:rPr lang="zh-CN" altLang="en-US" dirty="0" smtClean="0">
                <a:solidFill>
                  <a:srgbClr val="FF0000"/>
                </a:solidFill>
              </a:rPr>
              <a:t>李胡氏</a:t>
            </a:r>
            <a:r>
              <a:rPr lang="zh-CN" altLang="en-US" dirty="0" smtClean="0"/>
              <a:t>，受到屠户</a:t>
            </a:r>
            <a:r>
              <a:rPr lang="zh-CN" altLang="en-US" dirty="0" smtClean="0">
                <a:solidFill>
                  <a:srgbClr val="FF0000"/>
                </a:solidFill>
              </a:rPr>
              <a:t>张学柱</a:t>
            </a:r>
            <a:r>
              <a:rPr lang="zh-CN" altLang="en-US" dirty="0" smtClean="0"/>
              <a:t>调戏，后羞忿自尽。</a:t>
            </a:r>
            <a:endParaRPr lang="en-US" altLang="zh-CN" dirty="0" smtClean="0"/>
          </a:p>
          <a:p>
            <a:pPr lvl="1"/>
            <a:r>
              <a:rPr lang="zh-CN" altLang="en-US" sz="2600" dirty="0" smtClean="0">
                <a:latin typeface="楷体" pitchFamily="49" charset="-122"/>
                <a:ea typeface="楷体" pitchFamily="49" charset="-122"/>
              </a:rPr>
              <a:t>因“强奸未成”或“调戏”导致妇女“羞忿自尽”的最高刑法为“绞监候”。</a:t>
            </a:r>
            <a:endParaRPr lang="en-US" altLang="zh-CN" sz="2600" dirty="0" smtClean="0">
              <a:latin typeface="楷体" pitchFamily="49" charset="-122"/>
              <a:ea typeface="楷体" pitchFamily="49" charset="-122"/>
            </a:endParaRPr>
          </a:p>
          <a:p>
            <a:r>
              <a:rPr lang="zh-CN" altLang="en-US" dirty="0" smtClean="0"/>
              <a:t>张学柱通过村内长老</a:t>
            </a:r>
            <a:r>
              <a:rPr lang="zh-CN" altLang="en-US" dirty="0" smtClean="0">
                <a:solidFill>
                  <a:srgbClr val="FF0000"/>
                </a:solidFill>
              </a:rPr>
              <a:t>牛锡福</a:t>
            </a:r>
            <a:r>
              <a:rPr lang="zh-CN" altLang="en-US" dirty="0" smtClean="0"/>
              <a:t>向李家要求和解。</a:t>
            </a:r>
            <a:endParaRPr lang="en-US" altLang="zh-CN" dirty="0" smtClean="0"/>
          </a:p>
          <a:p>
            <a:r>
              <a:rPr lang="zh-CN" altLang="en-US" dirty="0" smtClean="0"/>
              <a:t>张学柱卖予牛氏一族“田产数十亩”，牛锡福令地保</a:t>
            </a:r>
            <a:r>
              <a:rPr lang="zh-CN" altLang="en-US" dirty="0" smtClean="0">
                <a:solidFill>
                  <a:srgbClr val="FF0000"/>
                </a:solidFill>
              </a:rPr>
              <a:t>牛长</a:t>
            </a:r>
            <a:r>
              <a:rPr lang="zh-CN" altLang="en-US" dirty="0" smtClean="0"/>
              <a:t>以“索欠逼命”具报。</a:t>
            </a:r>
            <a:endParaRPr lang="en-US" altLang="zh-CN" dirty="0" smtClean="0"/>
          </a:p>
          <a:p>
            <a:pPr lvl="1"/>
            <a:r>
              <a:rPr lang="zh-CN" altLang="en-US" sz="2600" dirty="0" smtClean="0">
                <a:latin typeface="楷体" pitchFamily="49" charset="-122"/>
                <a:ea typeface="楷体" pitchFamily="49" charset="-122"/>
              </a:rPr>
              <a:t>因钱债等威逼致人自杀的处罚是“杖一百”，“并追埋葬银一十两”。</a:t>
            </a:r>
            <a:endParaRPr lang="en-US" altLang="zh-CN" sz="2600" dirty="0" smtClean="0">
              <a:latin typeface="楷体" pitchFamily="49" charset="-122"/>
              <a:ea typeface="楷体" pitchFamily="49" charset="-122"/>
            </a:endParaRPr>
          </a:p>
          <a:p>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陈维藻在堂讯时认定李胡氏之夫李淮属于“架命赖欠”，被“重责四百”，命令收押，将疑犯张学柱当堂开释。此判一出，一邑大哗。</a:t>
            </a:r>
            <a:endParaRPr lang="en-US" altLang="zh-CN" smtClean="0"/>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诉讼</a:t>
            </a:r>
            <a:endParaRPr lang="en-US" altLang="zh-CN" b="1" dirty="0" smtClean="0"/>
          </a:p>
          <a:p>
            <a:r>
              <a:rPr lang="zh-CN" altLang="en-US" dirty="0" smtClean="0">
                <a:solidFill>
                  <a:srgbClr val="FF0000"/>
                </a:solidFill>
              </a:rPr>
              <a:t>举人孙步逵</a:t>
            </a:r>
            <a:r>
              <a:rPr lang="zh-CN" altLang="en-US" dirty="0" smtClean="0"/>
              <a:t>向淮安知府提出“公禀”：张学柱为正凶，牛锡福为助凶，陈维藻为纵凶</a:t>
            </a:r>
            <a:endParaRPr lang="en-US" altLang="zh-CN" dirty="0" smtClean="0"/>
          </a:p>
          <a:p>
            <a:r>
              <a:rPr lang="zh-CN" altLang="en-US" dirty="0" smtClean="0"/>
              <a:t>淮</a:t>
            </a:r>
            <a:r>
              <a:rPr lang="zh-CN" altLang="en-US" dirty="0" smtClean="0"/>
              <a:t>安知府应德闳认为“案情出入甚巨”：黑夜非索债之时，闺房非索债之地</a:t>
            </a:r>
            <a:endParaRPr lang="en-US" altLang="zh-CN" dirty="0" smtClean="0"/>
          </a:p>
          <a:p>
            <a:r>
              <a:rPr lang="zh-CN" altLang="en-US" dirty="0" smtClean="0">
                <a:solidFill>
                  <a:srgbClr val="FF0000"/>
                </a:solidFill>
              </a:rPr>
              <a:t>署山阳知县陈维藻</a:t>
            </a:r>
            <a:r>
              <a:rPr lang="zh-CN" altLang="en-US" dirty="0" smtClean="0"/>
              <a:t>向署理淮扬海道提出禀文：指称孙步逵“横霸一方”，为“讼棍”。</a:t>
            </a:r>
            <a:endParaRPr lang="en-US" altLang="zh-CN" dirty="0" smtClean="0"/>
          </a:p>
          <a:p>
            <a:r>
              <a:rPr lang="zh-CN" altLang="en-US" dirty="0" smtClean="0"/>
              <a:t>告发孙步逵的禀文被提交两江总督端方。</a:t>
            </a:r>
            <a:endParaRPr lang="en-US" altLang="zh-CN" dirty="0" smtClean="0"/>
          </a:p>
          <a:p>
            <a:r>
              <a:rPr lang="zh-CN" altLang="en-US" dirty="0" smtClean="0"/>
              <a:t>巡抚和按察使决定先“奏革”孙步逵的举人身份</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结局</a:t>
            </a:r>
            <a:endParaRPr lang="en-US" altLang="zh-CN" b="1" dirty="0" smtClean="0"/>
          </a:p>
          <a:p>
            <a:r>
              <a:rPr lang="zh-CN" altLang="en-US" dirty="0" smtClean="0"/>
              <a:t>陈维</a:t>
            </a:r>
            <a:r>
              <a:rPr lang="zh-CN" altLang="en-US" dirty="0" smtClean="0"/>
              <a:t>藻降补</a:t>
            </a:r>
            <a:endParaRPr lang="en-US" altLang="zh-CN" dirty="0" smtClean="0"/>
          </a:p>
          <a:p>
            <a:r>
              <a:rPr lang="zh-CN" altLang="en-US" dirty="0" smtClean="0"/>
              <a:t>孙步逵褫夺身份</a:t>
            </a:r>
            <a:endParaRPr lang="en-US" altLang="zh-CN" dirty="0" smtClean="0"/>
          </a:p>
          <a:p>
            <a:r>
              <a:rPr lang="zh-CN" altLang="en-US" dirty="0" smtClean="0"/>
              <a:t>李胡氏获得旌表</a:t>
            </a:r>
            <a:endParaRPr lang="en-US" altLang="zh-CN" dirty="0" smtClean="0"/>
          </a:p>
          <a:p>
            <a:r>
              <a:rPr lang="zh-CN" altLang="en-US" dirty="0" smtClean="0"/>
              <a:t>张学柱“饿斃</a:t>
            </a:r>
            <a:r>
              <a:rPr lang="zh-CN" altLang="en-US" dirty="0" smtClean="0"/>
              <a:t>”</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10671</TotalTime>
  <Words>1370</Words>
  <Application>Microsoft Office PowerPoint</Application>
  <PresentationFormat>全屏显示(4:3)</PresentationFormat>
  <Paragraphs>59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平衡</vt:lpstr>
      <vt:lpstr>明清中国社会</vt:lpstr>
      <vt:lpstr>幻灯片 2</vt:lpstr>
      <vt:lpstr>幻灯片 3</vt:lpstr>
      <vt:lpstr>幻灯片 4</vt:lpstr>
      <vt:lpstr>山阳县冤案</vt:lpstr>
      <vt:lpstr>幻灯片 6</vt:lpstr>
      <vt:lpstr>幻灯片 7</vt:lpstr>
      <vt:lpstr>幻灯片 8</vt:lpstr>
      <vt:lpstr>幻灯片 9</vt:lpstr>
      <vt:lpstr>行政诉讼与社会</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明清中国社会</dc:title>
  <dc:creator>lxx</dc:creator>
  <cp:lastModifiedBy>lxx</cp:lastModifiedBy>
  <cp:revision>159</cp:revision>
  <dcterms:created xsi:type="dcterms:W3CDTF">2016-04-09T03:12:36Z</dcterms:created>
  <dcterms:modified xsi:type="dcterms:W3CDTF">2022-06-07T05:12:33Z</dcterms:modified>
</cp:coreProperties>
</file>