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614"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27C32-B946-49C2-BB9B-5D33057D87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1C67F76-5F2E-4F80-A1A5-27A2B13C4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F3B06F8-7C6F-44FD-9F76-142EBDF8F2F7}"/>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5" name="页脚占位符 4">
            <a:extLst>
              <a:ext uri="{FF2B5EF4-FFF2-40B4-BE49-F238E27FC236}">
                <a16:creationId xmlns:a16="http://schemas.microsoft.com/office/drawing/2014/main" id="{CBFDA235-5079-4887-B899-91EA495244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6DD07D-B841-416C-AFC8-392C55D12A45}"/>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101167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AF0CB6-C42D-4F1E-99C6-36CED28721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F044AA-7F79-45A4-A078-C16B2164418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76F542-FDC9-49A9-8E0A-6479188DD8A2}"/>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5" name="页脚占位符 4">
            <a:extLst>
              <a:ext uri="{FF2B5EF4-FFF2-40B4-BE49-F238E27FC236}">
                <a16:creationId xmlns:a16="http://schemas.microsoft.com/office/drawing/2014/main" id="{0B2889A5-EB21-4702-AB52-BDBE94C141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E2DF9E-FA81-462B-BA56-D611461D03ED}"/>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164344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1768FA3-4CB2-4D93-9287-72E3B4C2E0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BCAA08E-897A-4203-BEB7-408A10B0C6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75C401-D3F7-4F32-899C-7C36DDF0F5B3}"/>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5" name="页脚占位符 4">
            <a:extLst>
              <a:ext uri="{FF2B5EF4-FFF2-40B4-BE49-F238E27FC236}">
                <a16:creationId xmlns:a16="http://schemas.microsoft.com/office/drawing/2014/main" id="{EFC74280-62AF-49F7-BD85-36795AC3A4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86D83A-2384-4BE3-A6F2-85C68D657974}"/>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129110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A2CAF-7008-41E0-9AD1-F0BC384BF3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12ED82-1DF9-49F4-9741-6B62263018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05031A-C45C-45AC-B9B8-2E5A63CE2A7C}"/>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5" name="页脚占位符 4">
            <a:extLst>
              <a:ext uri="{FF2B5EF4-FFF2-40B4-BE49-F238E27FC236}">
                <a16:creationId xmlns:a16="http://schemas.microsoft.com/office/drawing/2014/main" id="{3E8500B8-F5E4-4399-BA98-7828C6566D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FFA99B-CFD3-45CF-B9EA-011AD2DB0CA0}"/>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12179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EDFC7C-FA34-48A2-A0BD-AA57256D0B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FE20D7E-BCE3-4944-870E-74BC1C7364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D77839-487E-43D4-B766-DFE1C6917717}"/>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5" name="页脚占位符 4">
            <a:extLst>
              <a:ext uri="{FF2B5EF4-FFF2-40B4-BE49-F238E27FC236}">
                <a16:creationId xmlns:a16="http://schemas.microsoft.com/office/drawing/2014/main" id="{91A21B82-F070-4510-BAAE-DB13CE6948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583E30-7DE7-47B8-A0A7-9BCD1BC2C20D}"/>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68646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FBC257-B032-4A5D-8617-BF6EF231B1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D05FF0-3F06-40F7-963E-6F851D23F68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45277E4-0CE0-4017-A9E9-05B4E3B0E3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E01F9F-9F98-481F-9AD8-D1536A729F69}"/>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6" name="页脚占位符 5">
            <a:extLst>
              <a:ext uri="{FF2B5EF4-FFF2-40B4-BE49-F238E27FC236}">
                <a16:creationId xmlns:a16="http://schemas.microsoft.com/office/drawing/2014/main" id="{85A1AA9D-4B3D-46A0-830A-6705DCE9A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F00E75-1C3B-4AF0-8BFF-803B8EA83725}"/>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363684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E8C95-80C9-410B-8CB1-9BC67E70F38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2F4BF0C-1A81-48A5-8655-C03CBECB0E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2571231-5066-47BC-9080-2077A9D4F6D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151B083-56E1-4696-BFE4-1E3E57673A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703379-538F-42C9-80A2-9D00F761E4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E41F0B2-E82C-4D50-850B-3E40AEA85A64}"/>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8" name="页脚占位符 7">
            <a:extLst>
              <a:ext uri="{FF2B5EF4-FFF2-40B4-BE49-F238E27FC236}">
                <a16:creationId xmlns:a16="http://schemas.microsoft.com/office/drawing/2014/main" id="{D81D8F0D-8510-42FE-9454-39C08C2E414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EBDA03-C12F-4862-A7F3-823E5F239BF6}"/>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388941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3F853-CCAF-4CFC-A243-3ACD3B0A4C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59D1B2-F8FB-4441-9964-AF3510AE456D}"/>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4" name="页脚占位符 3">
            <a:extLst>
              <a:ext uri="{FF2B5EF4-FFF2-40B4-BE49-F238E27FC236}">
                <a16:creationId xmlns:a16="http://schemas.microsoft.com/office/drawing/2014/main" id="{2AB6F684-6233-449C-B914-AFD5E2E64FC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C37A66-27A6-46B6-921D-3338BF940FF2}"/>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186215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28E95E-B1E0-45BD-8BD9-5CD6391D3F1F}"/>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3" name="页脚占位符 2">
            <a:extLst>
              <a:ext uri="{FF2B5EF4-FFF2-40B4-BE49-F238E27FC236}">
                <a16:creationId xmlns:a16="http://schemas.microsoft.com/office/drawing/2014/main" id="{C16F941B-79CB-419F-8FF1-15F080CFD6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6CEEC3-1FB9-4C2E-BC5E-7636C1FBE874}"/>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182823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BFE13-F80C-41F5-89AF-DB0BF11BB88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B3AACF-0618-4E8F-91BB-43C07CD57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76AB79-7AF9-4939-AC2F-3BF27CAE1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9FDD45-AA39-44FD-A193-9EBA5DD3F8A7}"/>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6" name="页脚占位符 5">
            <a:extLst>
              <a:ext uri="{FF2B5EF4-FFF2-40B4-BE49-F238E27FC236}">
                <a16:creationId xmlns:a16="http://schemas.microsoft.com/office/drawing/2014/main" id="{5A89D30B-4EFB-4085-B73C-EF216EA7C4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86D9C5-A803-434F-AE81-6B0ABBEEE533}"/>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242482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B6939-7F81-4503-AEF4-EF3E33C8C8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CCA993C-36C8-4C59-9754-9E20674CE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12A589-C83D-4C4F-B5D7-7BC3C9CD9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766738-F4A1-4098-BF63-FBAF552F790C}"/>
              </a:ext>
            </a:extLst>
          </p:cNvPr>
          <p:cNvSpPr>
            <a:spLocks noGrp="1"/>
          </p:cNvSpPr>
          <p:nvPr>
            <p:ph type="dt" sz="half" idx="10"/>
          </p:nvPr>
        </p:nvSpPr>
        <p:spPr/>
        <p:txBody>
          <a:bodyPr/>
          <a:lstStyle/>
          <a:p>
            <a:fld id="{D67935F2-0DA0-4208-A9EE-B2B1D952B25C}" type="datetimeFigureOut">
              <a:rPr lang="zh-CN" altLang="en-US" smtClean="0"/>
              <a:t>2023/9/25</a:t>
            </a:fld>
            <a:endParaRPr lang="zh-CN" altLang="en-US"/>
          </a:p>
        </p:txBody>
      </p:sp>
      <p:sp>
        <p:nvSpPr>
          <p:cNvPr id="6" name="页脚占位符 5">
            <a:extLst>
              <a:ext uri="{FF2B5EF4-FFF2-40B4-BE49-F238E27FC236}">
                <a16:creationId xmlns:a16="http://schemas.microsoft.com/office/drawing/2014/main" id="{77C7970F-9EE8-4466-98FA-6328453F3E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B326324-D7D4-43F2-A44A-B2D8CAB7E6F4}"/>
              </a:ext>
            </a:extLst>
          </p:cNvPr>
          <p:cNvSpPr>
            <a:spLocks noGrp="1"/>
          </p:cNvSpPr>
          <p:nvPr>
            <p:ph type="sldNum" sz="quarter" idx="12"/>
          </p:nvPr>
        </p:nvSpPr>
        <p:spPr/>
        <p:txBody>
          <a:body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2003768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48CE4E0-D657-46DF-9760-C96FF6B04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F8C8B4-03B9-4487-9CC8-22DC86CFD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AAEC56-CB03-4B0A-AD7D-2B61D5179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935F2-0DA0-4208-A9EE-B2B1D952B25C}" type="datetimeFigureOut">
              <a:rPr lang="zh-CN" altLang="en-US" smtClean="0"/>
              <a:t>2023/9/25</a:t>
            </a:fld>
            <a:endParaRPr lang="zh-CN" altLang="en-US"/>
          </a:p>
        </p:txBody>
      </p:sp>
      <p:sp>
        <p:nvSpPr>
          <p:cNvPr id="5" name="页脚占位符 4">
            <a:extLst>
              <a:ext uri="{FF2B5EF4-FFF2-40B4-BE49-F238E27FC236}">
                <a16:creationId xmlns:a16="http://schemas.microsoft.com/office/drawing/2014/main" id="{E89D69C7-22F9-463F-B6BE-ED53C8826F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4A07561-DF1D-4020-AFB4-300617396C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1DDEE-9476-493F-A77E-6BC1D075833D}" type="slidenum">
              <a:rPr lang="zh-CN" altLang="en-US" smtClean="0"/>
              <a:t>‹#›</a:t>
            </a:fld>
            <a:endParaRPr lang="zh-CN" altLang="en-US"/>
          </a:p>
        </p:txBody>
      </p:sp>
    </p:spTree>
    <p:extLst>
      <p:ext uri="{BB962C8B-B14F-4D97-AF65-F5344CB8AC3E}">
        <p14:creationId xmlns:p14="http://schemas.microsoft.com/office/powerpoint/2010/main" val="2700839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CBA40-FB68-46AA-89E2-9B31579E72C4}"/>
              </a:ext>
            </a:extLst>
          </p:cNvPr>
          <p:cNvSpPr>
            <a:spLocks noGrp="1"/>
          </p:cNvSpPr>
          <p:nvPr>
            <p:ph type="ctrTitle"/>
          </p:nvPr>
        </p:nvSpPr>
        <p:spPr>
          <a:xfrm>
            <a:off x="467557" y="1214438"/>
            <a:ext cx="11801383" cy="2387600"/>
          </a:xfrm>
        </p:spPr>
        <p:txBody>
          <a:bodyPr/>
          <a:lstStyle/>
          <a:p>
            <a:r>
              <a:rPr lang="en-US" altLang="zh-CN" dirty="0">
                <a:latin typeface="Arial" panose="020B0604020202020204" pitchFamily="34" charset="0"/>
              </a:rPr>
              <a:t>HCI Research as Problem-Solving</a:t>
            </a:r>
            <a:endParaRPr lang="zh-CN" altLang="en-US" dirty="0">
              <a:latin typeface="Arial" panose="020B0604020202020204" pitchFamily="34" charset="0"/>
            </a:endParaRPr>
          </a:p>
        </p:txBody>
      </p:sp>
      <p:sp>
        <p:nvSpPr>
          <p:cNvPr id="3" name="副标题 2">
            <a:extLst>
              <a:ext uri="{FF2B5EF4-FFF2-40B4-BE49-F238E27FC236}">
                <a16:creationId xmlns:a16="http://schemas.microsoft.com/office/drawing/2014/main" id="{0476F130-DAD1-478C-A758-475A4D9389E9}"/>
              </a:ext>
            </a:extLst>
          </p:cNvPr>
          <p:cNvSpPr>
            <a:spLocks noGrp="1"/>
          </p:cNvSpPr>
          <p:nvPr>
            <p:ph type="subTitle" idx="1"/>
          </p:nvPr>
        </p:nvSpPr>
        <p:spPr/>
        <p:txBody>
          <a:bodyPr/>
          <a:lstStyle/>
          <a:p>
            <a:r>
              <a:rPr lang="en-US" altLang="zh-CN" b="0" i="0" dirty="0">
                <a:solidFill>
                  <a:srgbClr val="1D2125"/>
                </a:solidFill>
                <a:effectLst/>
                <a:latin typeface="-apple-system"/>
              </a:rPr>
              <a:t>Author: Antti </a:t>
            </a:r>
            <a:r>
              <a:rPr lang="en-US" altLang="zh-CN" b="0" i="0" dirty="0" err="1">
                <a:solidFill>
                  <a:srgbClr val="1D2125"/>
                </a:solidFill>
                <a:effectLst/>
                <a:latin typeface="-apple-system"/>
              </a:rPr>
              <a:t>Oulasvirta</a:t>
            </a:r>
            <a:r>
              <a:rPr lang="en-US" altLang="zh-CN" b="0" i="0" dirty="0">
                <a:solidFill>
                  <a:srgbClr val="1D2125"/>
                </a:solidFill>
                <a:effectLst/>
                <a:latin typeface="-apple-system"/>
              </a:rPr>
              <a:t> and Kasper </a:t>
            </a:r>
            <a:r>
              <a:rPr lang="en-US" altLang="zh-CN" b="0" i="0" dirty="0" err="1">
                <a:solidFill>
                  <a:srgbClr val="1D2125"/>
                </a:solidFill>
                <a:effectLst/>
                <a:latin typeface="-apple-system"/>
              </a:rPr>
              <a:t>Hornbæk</a:t>
            </a:r>
            <a:endParaRPr lang="en-US" altLang="zh-CN" b="0" i="0" dirty="0">
              <a:solidFill>
                <a:srgbClr val="1D2125"/>
              </a:solidFill>
              <a:effectLst/>
              <a:latin typeface="-apple-system"/>
            </a:endParaRPr>
          </a:p>
          <a:p>
            <a:r>
              <a:rPr lang="en-US" altLang="zh-CN" dirty="0">
                <a:solidFill>
                  <a:srgbClr val="1D2125"/>
                </a:solidFill>
                <a:latin typeface="-apple-system"/>
              </a:rPr>
              <a:t>Reporter: Bowen Yu</a:t>
            </a:r>
            <a:endParaRPr lang="zh-CN" altLang="en-US" dirty="0"/>
          </a:p>
        </p:txBody>
      </p:sp>
    </p:spTree>
    <p:extLst>
      <p:ext uri="{BB962C8B-B14F-4D97-AF65-F5344CB8AC3E}">
        <p14:creationId xmlns:p14="http://schemas.microsoft.com/office/powerpoint/2010/main" val="365213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985A39-82B0-44BE-BC4B-81CC549F0642}"/>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9A6E5DB1-1117-45A5-9D84-7C0F8BB3ECB3}"/>
              </a:ext>
            </a:extLst>
          </p:cNvPr>
          <p:cNvSpPr>
            <a:spLocks noGrp="1"/>
          </p:cNvSpPr>
          <p:nvPr>
            <p:ph idx="1"/>
          </p:nvPr>
        </p:nvSpPr>
        <p:spPr/>
        <p:txBody>
          <a:bodyPr/>
          <a:lstStyle/>
          <a:p>
            <a:r>
              <a:rPr lang="en-US" altLang="zh-CN" b="0" i="0" dirty="0">
                <a:effectLst/>
                <a:latin typeface="-apple-system"/>
              </a:rPr>
              <a:t>A multidisciplinary field that involves various topics, theories, methods, and people</a:t>
            </a:r>
          </a:p>
          <a:p>
            <a:r>
              <a:rPr lang="en-US" altLang="zh-CN" dirty="0">
                <a:latin typeface="-apple-system"/>
              </a:rPr>
              <a:t>D</a:t>
            </a:r>
            <a:r>
              <a:rPr lang="en-US" altLang="zh-CN" b="0" i="0" dirty="0">
                <a:effectLst/>
                <a:latin typeface="-apple-system"/>
              </a:rPr>
              <a:t>iversity also leads to fragmentation</a:t>
            </a:r>
          </a:p>
          <a:p>
            <a:pPr lvl="1"/>
            <a:r>
              <a:rPr lang="en-US" altLang="zh-CN" b="0" i="0" dirty="0">
                <a:effectLst/>
                <a:latin typeface="-apple-system"/>
              </a:rPr>
              <a:t>user interface design</a:t>
            </a:r>
            <a:r>
              <a:rPr lang="en-US" altLang="zh-CN" dirty="0">
                <a:latin typeface="-apple-system"/>
              </a:rPr>
              <a:t> vs </a:t>
            </a:r>
            <a:r>
              <a:rPr lang="en-US" altLang="zh-CN" b="0" i="0" dirty="0">
                <a:effectLst/>
                <a:latin typeface="-apple-system"/>
              </a:rPr>
              <a:t>cognitive psychology or human factors</a:t>
            </a:r>
            <a:endParaRPr lang="zh-CN" altLang="en-US" dirty="0"/>
          </a:p>
        </p:txBody>
      </p:sp>
    </p:spTree>
    <p:extLst>
      <p:ext uri="{BB962C8B-B14F-4D97-AF65-F5344CB8AC3E}">
        <p14:creationId xmlns:p14="http://schemas.microsoft.com/office/powerpoint/2010/main" val="352308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9F710-7343-4A2D-A68D-D31C755053B1}"/>
              </a:ext>
            </a:extLst>
          </p:cNvPr>
          <p:cNvSpPr>
            <a:spLocks noGrp="1"/>
          </p:cNvSpPr>
          <p:nvPr>
            <p:ph type="title"/>
          </p:nvPr>
        </p:nvSpPr>
        <p:spPr/>
        <p:txBody>
          <a:bodyPr/>
          <a:lstStyle/>
          <a:p>
            <a:r>
              <a:rPr lang="en-US" altLang="zh-CN" dirty="0"/>
              <a:t>Purpose</a:t>
            </a:r>
            <a:endParaRPr lang="zh-CN" altLang="en-US" dirty="0"/>
          </a:p>
        </p:txBody>
      </p:sp>
      <p:sp>
        <p:nvSpPr>
          <p:cNvPr id="3" name="内容占位符 2">
            <a:extLst>
              <a:ext uri="{FF2B5EF4-FFF2-40B4-BE49-F238E27FC236}">
                <a16:creationId xmlns:a16="http://schemas.microsoft.com/office/drawing/2014/main" id="{A5639688-36B0-4E6D-B393-699398F7A9CA}"/>
              </a:ext>
            </a:extLst>
          </p:cNvPr>
          <p:cNvSpPr>
            <a:spLocks noGrp="1"/>
          </p:cNvSpPr>
          <p:nvPr>
            <p:ph idx="1"/>
          </p:nvPr>
        </p:nvSpPr>
        <p:spPr/>
        <p:txBody>
          <a:bodyPr/>
          <a:lstStyle/>
          <a:p>
            <a:r>
              <a:rPr lang="en-US" altLang="zh-CN" dirty="0">
                <a:latin typeface="-apple-system"/>
              </a:rPr>
              <a:t>T</a:t>
            </a:r>
            <a:r>
              <a:rPr lang="en-US" altLang="zh-CN" b="0" i="0" dirty="0">
                <a:effectLst/>
                <a:latin typeface="-apple-system"/>
              </a:rPr>
              <a:t>o provide a new perspective on HCI research by framing it as problem-solving</a:t>
            </a:r>
          </a:p>
          <a:p>
            <a:pPr lvl="1"/>
            <a:r>
              <a:rPr lang="en-US" altLang="zh-CN" b="0" i="0" dirty="0">
                <a:effectLst/>
                <a:latin typeface="-apple-system"/>
              </a:rPr>
              <a:t>solving problems related to human use of computing</a:t>
            </a:r>
          </a:p>
          <a:p>
            <a:r>
              <a:rPr lang="en-US" altLang="zh-CN" dirty="0">
                <a:latin typeface="-apple-system"/>
              </a:rPr>
              <a:t>I</a:t>
            </a:r>
            <a:r>
              <a:rPr lang="en-US" altLang="zh-CN" b="0" i="0" dirty="0">
                <a:effectLst/>
                <a:latin typeface="-apple-system"/>
              </a:rPr>
              <a:t>ntroduce the concept of problem-solving capacity as a way to evaluate the effectiveness of HCI research solutions</a:t>
            </a:r>
            <a:endParaRPr lang="en-US" altLang="zh-CN" dirty="0">
              <a:latin typeface="-apple-system"/>
            </a:endParaRPr>
          </a:p>
          <a:p>
            <a:endParaRPr lang="en-US" altLang="zh-CN" b="0" i="0" dirty="0">
              <a:effectLst/>
              <a:latin typeface="-apple-system"/>
            </a:endParaRPr>
          </a:p>
          <a:p>
            <a:pPr lvl="1"/>
            <a:endParaRPr lang="en-US" altLang="zh-CN" dirty="0">
              <a:latin typeface="-apple-system"/>
            </a:endParaRPr>
          </a:p>
          <a:p>
            <a:pPr lvl="1"/>
            <a:endParaRPr lang="en-US" altLang="zh-CN" b="0" i="0" dirty="0">
              <a:effectLst/>
              <a:latin typeface="-apple-system"/>
            </a:endParaRPr>
          </a:p>
        </p:txBody>
      </p:sp>
    </p:spTree>
    <p:extLst>
      <p:ext uri="{BB962C8B-B14F-4D97-AF65-F5344CB8AC3E}">
        <p14:creationId xmlns:p14="http://schemas.microsoft.com/office/powerpoint/2010/main" val="59338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DF50B-ACA2-487A-8C7A-E175131FAB29}"/>
              </a:ext>
            </a:extLst>
          </p:cNvPr>
          <p:cNvSpPr>
            <a:spLocks noGrp="1"/>
          </p:cNvSpPr>
          <p:nvPr>
            <p:ph type="title"/>
          </p:nvPr>
        </p:nvSpPr>
        <p:spPr/>
        <p:txBody>
          <a:bodyPr/>
          <a:lstStyle/>
          <a:p>
            <a:r>
              <a:rPr lang="en-US" altLang="zh-CN" b="0" i="0" dirty="0">
                <a:effectLst/>
                <a:latin typeface="-apple-system"/>
              </a:rPr>
              <a:t>Main Content</a:t>
            </a:r>
            <a:endParaRPr lang="zh-CN" altLang="en-US" dirty="0"/>
          </a:p>
        </p:txBody>
      </p:sp>
      <p:sp>
        <p:nvSpPr>
          <p:cNvPr id="3" name="内容占位符 2">
            <a:extLst>
              <a:ext uri="{FF2B5EF4-FFF2-40B4-BE49-F238E27FC236}">
                <a16:creationId xmlns:a16="http://schemas.microsoft.com/office/drawing/2014/main" id="{94CA7751-E779-480C-A36C-9D7305864827}"/>
              </a:ext>
            </a:extLst>
          </p:cNvPr>
          <p:cNvSpPr>
            <a:spLocks noGrp="1"/>
          </p:cNvSpPr>
          <p:nvPr>
            <p:ph idx="1"/>
          </p:nvPr>
        </p:nvSpPr>
        <p:spPr/>
        <p:txBody>
          <a:bodyPr>
            <a:normAutofit fontScale="92500" lnSpcReduction="20000"/>
          </a:bodyPr>
          <a:lstStyle/>
          <a:p>
            <a:pPr marL="0" indent="0">
              <a:buNone/>
            </a:pPr>
            <a:r>
              <a:rPr lang="en-US" altLang="zh-CN" b="0" i="0" dirty="0">
                <a:effectLst/>
                <a:latin typeface="-apple-system"/>
              </a:rPr>
              <a:t>Three main types of problems in HCI research</a:t>
            </a:r>
          </a:p>
          <a:p>
            <a:r>
              <a:rPr lang="en-US" altLang="zh-CN" b="0" i="0" dirty="0">
                <a:effectLst/>
                <a:latin typeface="-apple-system"/>
              </a:rPr>
              <a:t>Empirical problems</a:t>
            </a:r>
          </a:p>
          <a:p>
            <a:pPr lvl="1"/>
            <a:r>
              <a:rPr lang="en-US" altLang="zh-CN" b="0" i="0" dirty="0">
                <a:effectLst/>
                <a:latin typeface="-apple-system"/>
              </a:rPr>
              <a:t>These are problems related to the observation and measurement of human behavior and computer systems. Empirical research aims to collect data and test hypotheses about how people interact with computers. </a:t>
            </a:r>
          </a:p>
          <a:p>
            <a:r>
              <a:rPr lang="en-US" altLang="zh-CN" b="0" i="0" dirty="0">
                <a:effectLst/>
                <a:latin typeface="-apple-system"/>
              </a:rPr>
              <a:t>Constructive problems</a:t>
            </a:r>
          </a:p>
          <a:p>
            <a:pPr lvl="1"/>
            <a:r>
              <a:rPr lang="en-US" altLang="zh-CN" b="0" i="0" dirty="0">
                <a:effectLst/>
                <a:latin typeface="-apple-system"/>
              </a:rPr>
              <a:t>These are problems related to the design and construction of interactive artifacts for human use. Constructive research aims to produce understanding about the construction of an interactive artifact for some purpose in human use of computing.</a:t>
            </a:r>
          </a:p>
          <a:p>
            <a:r>
              <a:rPr lang="en-US" altLang="zh-CN" b="0" i="0" dirty="0">
                <a:effectLst/>
                <a:latin typeface="-apple-system"/>
              </a:rPr>
              <a:t>Conceptual problems</a:t>
            </a:r>
          </a:p>
          <a:p>
            <a:pPr lvl="1"/>
            <a:r>
              <a:rPr lang="en-US" altLang="zh-CN" b="0" i="0" dirty="0">
                <a:effectLst/>
                <a:latin typeface="-apple-system"/>
              </a:rPr>
              <a:t>These are problems related to the development of theories, methods, concepts, and principles that link empirical and constructive research. Conceptual research aims to produce conceptual contributions that can help bridge the gap between empirical and constructive research.</a:t>
            </a:r>
          </a:p>
          <a:p>
            <a:endParaRPr lang="en-US" altLang="zh-CN" b="0" i="0" dirty="0">
              <a:effectLst/>
              <a:latin typeface="-apple-system"/>
            </a:endParaRPr>
          </a:p>
          <a:p>
            <a:endParaRPr lang="zh-CN" altLang="en-US" dirty="0"/>
          </a:p>
        </p:txBody>
      </p:sp>
    </p:spTree>
    <p:extLst>
      <p:ext uri="{BB962C8B-B14F-4D97-AF65-F5344CB8AC3E}">
        <p14:creationId xmlns:p14="http://schemas.microsoft.com/office/powerpoint/2010/main" val="86686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92FE99-3A41-4D09-9AB1-D1100FD9336C}"/>
              </a:ext>
            </a:extLst>
          </p:cNvPr>
          <p:cNvSpPr>
            <a:spLocks noGrp="1"/>
          </p:cNvSpPr>
          <p:nvPr>
            <p:ph type="title"/>
          </p:nvPr>
        </p:nvSpPr>
        <p:spPr/>
        <p:txBody>
          <a:bodyPr/>
          <a:lstStyle/>
          <a:p>
            <a:r>
              <a:rPr lang="en-US" altLang="zh-CN" b="0" i="0" dirty="0">
                <a:effectLst/>
                <a:latin typeface="-apple-system"/>
              </a:rPr>
              <a:t>Problem-Solving Capacity</a:t>
            </a:r>
            <a:endParaRPr lang="zh-CN" altLang="en-US" dirty="0"/>
          </a:p>
        </p:txBody>
      </p:sp>
      <p:sp>
        <p:nvSpPr>
          <p:cNvPr id="3" name="内容占位符 2">
            <a:extLst>
              <a:ext uri="{FF2B5EF4-FFF2-40B4-BE49-F238E27FC236}">
                <a16:creationId xmlns:a16="http://schemas.microsoft.com/office/drawing/2014/main" id="{85727347-CCBF-4627-BD05-1729063F7967}"/>
              </a:ext>
            </a:extLst>
          </p:cNvPr>
          <p:cNvSpPr>
            <a:spLocks noGrp="1"/>
          </p:cNvSpPr>
          <p:nvPr>
            <p:ph idx="1"/>
          </p:nvPr>
        </p:nvSpPr>
        <p:spPr/>
        <p:txBody>
          <a:bodyPr>
            <a:normAutofit/>
          </a:bodyPr>
          <a:lstStyle/>
          <a:p>
            <a:r>
              <a:rPr lang="en-US" altLang="zh-CN" b="0" i="0" dirty="0">
                <a:effectLst/>
                <a:latin typeface="-apple-system"/>
              </a:rPr>
              <a:t>Clarity</a:t>
            </a:r>
          </a:p>
          <a:p>
            <a:r>
              <a:rPr lang="en-US" altLang="zh-CN" b="0" i="0" dirty="0">
                <a:effectLst/>
                <a:latin typeface="-apple-system"/>
              </a:rPr>
              <a:t>Generality</a:t>
            </a:r>
          </a:p>
          <a:p>
            <a:r>
              <a:rPr lang="en-US" altLang="zh-CN" b="0" i="0" dirty="0">
                <a:effectLst/>
                <a:latin typeface="-apple-system"/>
              </a:rPr>
              <a:t>Precision</a:t>
            </a:r>
          </a:p>
          <a:p>
            <a:r>
              <a:rPr lang="en-US" altLang="zh-CN" b="0" i="0" dirty="0">
                <a:effectLst/>
                <a:latin typeface="-apple-system"/>
              </a:rPr>
              <a:t>Simplicity</a:t>
            </a:r>
          </a:p>
          <a:p>
            <a:r>
              <a:rPr lang="en-US" altLang="zh-CN" dirty="0">
                <a:latin typeface="-apple-system"/>
              </a:rPr>
              <a:t>V</a:t>
            </a:r>
            <a:r>
              <a:rPr lang="en-US" altLang="zh-CN" b="0" i="0" dirty="0">
                <a:effectLst/>
                <a:latin typeface="-apple-system"/>
              </a:rPr>
              <a:t>erifiability</a:t>
            </a:r>
            <a:endParaRPr lang="en-US" altLang="zh-CN" dirty="0">
              <a:latin typeface="-apple-system"/>
            </a:endParaRPr>
          </a:p>
        </p:txBody>
      </p:sp>
    </p:spTree>
    <p:extLst>
      <p:ext uri="{BB962C8B-B14F-4D97-AF65-F5344CB8AC3E}">
        <p14:creationId xmlns:p14="http://schemas.microsoft.com/office/powerpoint/2010/main" val="291652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DE78C-911A-4F5A-A39B-F9550FBDC834}"/>
              </a:ext>
            </a:extLst>
          </p:cNvPr>
          <p:cNvSpPr>
            <a:spLocks noGrp="1"/>
          </p:cNvSpPr>
          <p:nvPr>
            <p:ph type="title"/>
          </p:nvPr>
        </p:nvSpPr>
        <p:spPr/>
        <p:txBody>
          <a:bodyPr/>
          <a:lstStyle/>
          <a:p>
            <a:r>
              <a:rPr lang="en-US" altLang="zh-CN" b="0" i="0">
                <a:effectLst/>
                <a:latin typeface="-apple-system"/>
              </a:rPr>
              <a:t>Examples</a:t>
            </a:r>
            <a:endParaRPr lang="zh-CN" altLang="en-US"/>
          </a:p>
        </p:txBody>
      </p:sp>
      <p:sp>
        <p:nvSpPr>
          <p:cNvPr id="3" name="内容占位符 2">
            <a:extLst>
              <a:ext uri="{FF2B5EF4-FFF2-40B4-BE49-F238E27FC236}">
                <a16:creationId xmlns:a16="http://schemas.microsoft.com/office/drawing/2014/main" id="{BAE0C577-2663-4580-A164-5AA5C0D6A859}"/>
              </a:ext>
            </a:extLst>
          </p:cNvPr>
          <p:cNvSpPr>
            <a:spLocks noGrp="1"/>
          </p:cNvSpPr>
          <p:nvPr>
            <p:ph idx="1"/>
          </p:nvPr>
        </p:nvSpPr>
        <p:spPr/>
        <p:txBody>
          <a:bodyPr>
            <a:normAutofit lnSpcReduction="10000"/>
          </a:bodyPr>
          <a:lstStyle/>
          <a:p>
            <a:pPr marL="0" indent="0">
              <a:buNone/>
            </a:pPr>
            <a:r>
              <a:rPr lang="en-US" altLang="zh-CN" dirty="0">
                <a:latin typeface="-apple-system"/>
              </a:rPr>
              <a:t>T</a:t>
            </a:r>
            <a:r>
              <a:rPr lang="en-US" altLang="zh-CN" b="0" i="0" dirty="0">
                <a:effectLst/>
                <a:latin typeface="-apple-system"/>
              </a:rPr>
              <a:t>hey suggest that researchers can evaluate the problem-solving capacity of a solution by asking questions such as</a:t>
            </a:r>
          </a:p>
          <a:p>
            <a:r>
              <a:rPr lang="en-US" altLang="zh-CN" b="0" i="0" dirty="0">
                <a:effectLst/>
                <a:latin typeface="-apple-system"/>
              </a:rPr>
              <a:t>Does the solution address an important problem in human use of computers?</a:t>
            </a:r>
          </a:p>
          <a:p>
            <a:r>
              <a:rPr lang="en-US" altLang="zh-CN" b="0" i="0" dirty="0">
                <a:effectLst/>
                <a:latin typeface="-apple-system"/>
              </a:rPr>
              <a:t>Does the solution improve our understanding of the problem and its underlying mechanisms?</a:t>
            </a:r>
          </a:p>
          <a:p>
            <a:r>
              <a:rPr lang="en-US" altLang="zh-CN" b="0" i="0" dirty="0">
                <a:effectLst/>
                <a:latin typeface="-apple-system"/>
              </a:rPr>
              <a:t>Does the solution generate new ideas or insights that can be applied to other problems?</a:t>
            </a:r>
          </a:p>
          <a:p>
            <a:r>
              <a:rPr lang="en-US" altLang="zh-CN" b="0" i="0" dirty="0">
                <a:effectLst/>
                <a:latin typeface="-apple-system"/>
              </a:rPr>
              <a:t>Does the solution have practical implications for design or engineering?</a:t>
            </a:r>
            <a:endParaRPr lang="en-US" altLang="zh-CN" dirty="0">
              <a:latin typeface="-apple-system"/>
            </a:endParaRPr>
          </a:p>
          <a:p>
            <a:endParaRPr lang="zh-CN" altLang="en-US" dirty="0"/>
          </a:p>
        </p:txBody>
      </p:sp>
    </p:spTree>
    <p:extLst>
      <p:ext uri="{BB962C8B-B14F-4D97-AF65-F5344CB8AC3E}">
        <p14:creationId xmlns:p14="http://schemas.microsoft.com/office/powerpoint/2010/main" val="307972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67954-F9F7-4DC7-A8F9-0420CD6485CA}"/>
              </a:ext>
            </a:extLst>
          </p:cNvPr>
          <p:cNvSpPr>
            <a:spLocks noGrp="1"/>
          </p:cNvSpPr>
          <p:nvPr>
            <p:ph type="title"/>
          </p:nvPr>
        </p:nvSpPr>
        <p:spPr/>
        <p:txBody>
          <a:bodyPr/>
          <a:lstStyle/>
          <a:p>
            <a:r>
              <a:rPr lang="en-US" altLang="zh-CN" b="0" i="0" dirty="0">
                <a:effectLst/>
                <a:latin typeface="-apple-system"/>
              </a:rPr>
              <a:t>Analysis</a:t>
            </a:r>
            <a:endParaRPr lang="zh-CN" altLang="en-US" dirty="0"/>
          </a:p>
        </p:txBody>
      </p:sp>
      <p:sp>
        <p:nvSpPr>
          <p:cNvPr id="3" name="内容占位符 2">
            <a:extLst>
              <a:ext uri="{FF2B5EF4-FFF2-40B4-BE49-F238E27FC236}">
                <a16:creationId xmlns:a16="http://schemas.microsoft.com/office/drawing/2014/main" id="{BF08A460-9936-4738-ACF7-E7D0C135B737}"/>
              </a:ext>
            </a:extLst>
          </p:cNvPr>
          <p:cNvSpPr>
            <a:spLocks noGrp="1"/>
          </p:cNvSpPr>
          <p:nvPr>
            <p:ph idx="1"/>
          </p:nvPr>
        </p:nvSpPr>
        <p:spPr/>
        <p:txBody>
          <a:bodyPr>
            <a:normAutofit fontScale="77500" lnSpcReduction="20000"/>
          </a:bodyPr>
          <a:lstStyle/>
          <a:p>
            <a:pPr marL="0" indent="0">
              <a:buNone/>
            </a:pPr>
            <a:r>
              <a:rPr lang="en-US" altLang="zh-CN" b="0" i="0" dirty="0">
                <a:effectLst/>
                <a:latin typeface="-apple-system"/>
              </a:rPr>
              <a:t>Strengths: </a:t>
            </a:r>
          </a:p>
          <a:p>
            <a:r>
              <a:rPr lang="en-US" altLang="zh-CN" b="0" i="0" dirty="0">
                <a:effectLst/>
                <a:latin typeface="-apple-system"/>
              </a:rPr>
              <a:t>The paper provides a fresh perspective on HCI research by framing it as problem-solving</a:t>
            </a:r>
          </a:p>
          <a:p>
            <a:r>
              <a:rPr lang="en-US" altLang="zh-CN" b="0" i="0" dirty="0">
                <a:effectLst/>
                <a:latin typeface="-apple-system"/>
              </a:rPr>
              <a:t>The authors introduce the concept of problem-solving capacity as a way to evaluate the effectiveness of HCI research solutions</a:t>
            </a:r>
          </a:p>
          <a:p>
            <a:r>
              <a:rPr lang="en-US" altLang="zh-CN" b="0" i="0" dirty="0">
                <a:effectLst/>
                <a:latin typeface="-apple-system"/>
              </a:rPr>
              <a:t>The paper provides examples of how problem-solving capacity can be applied in HCI research</a:t>
            </a:r>
          </a:p>
          <a:p>
            <a:pPr marL="0" indent="0">
              <a:buNone/>
            </a:pPr>
            <a:r>
              <a:rPr lang="en-US" altLang="zh-CN" b="0" i="0" dirty="0">
                <a:effectLst/>
                <a:latin typeface="-apple-system"/>
              </a:rPr>
              <a:t>Weaknesses: </a:t>
            </a:r>
          </a:p>
          <a:p>
            <a:r>
              <a:rPr lang="en-US" altLang="zh-CN" b="0" i="0" dirty="0">
                <a:effectLst/>
                <a:latin typeface="-apple-system"/>
              </a:rPr>
              <a:t>The paper's methodology is limited to a qualitative analysis of a small sample of HCI research papers</a:t>
            </a:r>
          </a:p>
          <a:p>
            <a:r>
              <a:rPr lang="en-US" altLang="zh-CN" b="0" i="0" dirty="0">
                <a:effectLst/>
                <a:latin typeface="-apple-system"/>
              </a:rPr>
              <a:t>The paper's arguments are based on the authors' own interpretation of the papers they analyzed</a:t>
            </a:r>
          </a:p>
          <a:p>
            <a:r>
              <a:rPr lang="en-US" altLang="zh-CN" b="0" i="0" dirty="0">
                <a:effectLst/>
                <a:latin typeface="-apple-system"/>
              </a:rPr>
              <a:t>The paper does not provide a comprehensive framework for evaluating problem-solving capacity</a:t>
            </a:r>
            <a:endParaRPr lang="zh-CN" altLang="en-US" dirty="0"/>
          </a:p>
        </p:txBody>
      </p:sp>
    </p:spTree>
    <p:extLst>
      <p:ext uri="{BB962C8B-B14F-4D97-AF65-F5344CB8AC3E}">
        <p14:creationId xmlns:p14="http://schemas.microsoft.com/office/powerpoint/2010/main" val="114031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4E2D87-3593-4828-8072-AE75752ECE99}"/>
              </a:ext>
            </a:extLst>
          </p:cNvPr>
          <p:cNvSpPr>
            <a:spLocks noGrp="1"/>
          </p:cNvSpPr>
          <p:nvPr>
            <p:ph type="title"/>
          </p:nvPr>
        </p:nvSpPr>
        <p:spPr/>
        <p:txBody>
          <a:bodyPr/>
          <a:lstStyle/>
          <a:p>
            <a:r>
              <a:rPr lang="en-US" altLang="zh-CN" b="0" i="0" dirty="0">
                <a:effectLst/>
                <a:latin typeface="-apple-system"/>
              </a:rPr>
              <a:t>Conclusion</a:t>
            </a:r>
            <a:endParaRPr lang="zh-CN" altLang="en-US" dirty="0"/>
          </a:p>
        </p:txBody>
      </p:sp>
      <p:sp>
        <p:nvSpPr>
          <p:cNvPr id="3" name="内容占位符 2">
            <a:extLst>
              <a:ext uri="{FF2B5EF4-FFF2-40B4-BE49-F238E27FC236}">
                <a16:creationId xmlns:a16="http://schemas.microsoft.com/office/drawing/2014/main" id="{5B7D6F8C-D683-470B-B55A-2AD84DC5E90E}"/>
              </a:ext>
            </a:extLst>
          </p:cNvPr>
          <p:cNvSpPr>
            <a:spLocks noGrp="1"/>
          </p:cNvSpPr>
          <p:nvPr>
            <p:ph idx="1"/>
          </p:nvPr>
        </p:nvSpPr>
        <p:spPr/>
        <p:txBody>
          <a:bodyPr>
            <a:normAutofit fontScale="92500" lnSpcReduction="10000"/>
          </a:bodyPr>
          <a:lstStyle/>
          <a:p>
            <a:r>
              <a:rPr lang="en-US" altLang="zh-CN" b="0" i="0" dirty="0">
                <a:effectLst/>
                <a:latin typeface="-apple-system"/>
              </a:rPr>
              <a:t>The authors propose that problem-solving capacity can be evaluated based on five aspects: significance, effectiveness, efficiency, transfer, and confidence. </a:t>
            </a:r>
          </a:p>
          <a:p>
            <a:r>
              <a:rPr lang="en-US" altLang="zh-CN" dirty="0">
                <a:latin typeface="-apple-system"/>
              </a:rPr>
              <a:t>P</a:t>
            </a:r>
            <a:r>
              <a:rPr lang="en-US" altLang="zh-CN" b="0" i="0" dirty="0">
                <a:effectLst/>
                <a:latin typeface="-apple-system"/>
              </a:rPr>
              <a:t>rovide examples of how problem-solving capacity can be applied in HCI research and suggest that it can be used to compare different solutions to the same problem and to evaluate the progress of research programs over time. </a:t>
            </a:r>
          </a:p>
          <a:p>
            <a:r>
              <a:rPr lang="en-US" altLang="zh-CN" b="0" i="0" dirty="0">
                <a:effectLst/>
                <a:latin typeface="-apple-system"/>
              </a:rPr>
              <a:t>The paper's main contribution to the field of HCI research is its framing of HCI research as problem-solving and its introduction of problem-solving capacity. The authors hope that this perspective will generate new ideas for research and provide a new view of longstanding debates on what HCI research is.</a:t>
            </a:r>
            <a:endParaRPr lang="zh-CN" altLang="en-US" dirty="0"/>
          </a:p>
        </p:txBody>
      </p:sp>
    </p:spTree>
    <p:extLst>
      <p:ext uri="{BB962C8B-B14F-4D97-AF65-F5344CB8AC3E}">
        <p14:creationId xmlns:p14="http://schemas.microsoft.com/office/powerpoint/2010/main" val="553338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502</Words>
  <Application>Microsoft Office PowerPoint</Application>
  <PresentationFormat>宽屏</PresentationFormat>
  <Paragraphs>45</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-apple-system</vt:lpstr>
      <vt:lpstr>等线</vt:lpstr>
      <vt:lpstr>等线 Light</vt:lpstr>
      <vt:lpstr>Arial</vt:lpstr>
      <vt:lpstr>Office 主题​​</vt:lpstr>
      <vt:lpstr>HCI Research as Problem-Solving</vt:lpstr>
      <vt:lpstr>Background</vt:lpstr>
      <vt:lpstr>Purpose</vt:lpstr>
      <vt:lpstr>Main Content</vt:lpstr>
      <vt:lpstr>Problem-Solving Capacity</vt:lpstr>
      <vt:lpstr>Examples</vt:lpstr>
      <vt:lpstr>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 Research as Problem-Solving</dc:title>
  <dc:creator>Wilson Fox</dc:creator>
  <cp:lastModifiedBy>Wilson Fox</cp:lastModifiedBy>
  <cp:revision>6</cp:revision>
  <dcterms:created xsi:type="dcterms:W3CDTF">2023-09-25T08:03:29Z</dcterms:created>
  <dcterms:modified xsi:type="dcterms:W3CDTF">2023-09-25T12:24:08Z</dcterms:modified>
</cp:coreProperties>
</file>