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1239-65B3-4738-BB2E-7E5B015CD5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96814C-253E-4CFE-A3B0-944B46EFE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DECCB3B-9869-4983-AD1B-3074818C5160}"/>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7BBC8440-A3E3-4C8F-808A-B5F317FFDA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AD4FAE-5050-48FF-A43D-62BD9C5AE8A6}"/>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2433082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18B0D-68EB-4A43-893C-4E0BFD2374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0B7486-B4A9-4470-A480-A784D498DC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E224F5-2398-470E-AFCC-E04B39DE6E32}"/>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FFADBD75-C9EF-4973-B515-1DB5326AB1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3E4604-86C8-4A04-B660-D774169FBF00}"/>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251035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60F674-406B-4772-9BEA-5E25A7DC5C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FF67F5-9D12-4CF6-8227-27A9BDA728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E19E24-6242-4F72-AB82-B6B20D576D8E}"/>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6272C9A7-B40E-40C6-AB0B-79AF82CBB1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31A04F-F6E8-451C-A80D-2D623B8D224C}"/>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325732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A43C1-7A47-40AF-AA72-080E079C0D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1C6254-5869-4ECD-96B1-D1FF8BE574C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DF947D-797E-480D-A25C-75BA9B658261}"/>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84154C9C-9B8B-4B6B-BD05-C57F714DFA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2CC7B5-3CAB-4EDC-BF61-8BD9DCC2A2A2}"/>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22909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0A695-F507-451D-8BCA-D09F2B2F91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B22B103-E6E4-4897-9939-B539DB7879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C77A1B7-A0DB-441E-9188-4547AA3D50EC}"/>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50D69C1E-87EA-48E9-B562-0DAD98BF07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3AAF35-6539-42B4-8813-B0D9CBCEAC4B}"/>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298962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9493F-6A47-4939-9E59-A9A0B0C7E4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128A13-BF83-49D9-9FCF-7DFC50D1700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C1D82C0-5219-43EE-95F5-D49217BF7C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AAA5C54-B05B-4A7E-8C9A-B12541840BD8}"/>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6" name="页脚占位符 5">
            <a:extLst>
              <a:ext uri="{FF2B5EF4-FFF2-40B4-BE49-F238E27FC236}">
                <a16:creationId xmlns:a16="http://schemas.microsoft.com/office/drawing/2014/main" id="{0F3C54B9-FDDD-4F03-A085-DF266C0922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E8F4FB-CA95-473E-AC84-12E5EF8C0D2E}"/>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421102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3DC8D-4183-4C92-9C57-043F7FF700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9D11BA9-D84B-472A-AE85-96AB5D286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776E03-566E-4CFD-96E6-7F8E743A4A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F2E5D3-A8EC-4F05-BEF7-D9DF8339C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F5CD8E5-8C50-443F-BDD0-6AC8AA07151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EB8E828-60F7-4405-8CC2-05F20B4C130F}"/>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8" name="页脚占位符 7">
            <a:extLst>
              <a:ext uri="{FF2B5EF4-FFF2-40B4-BE49-F238E27FC236}">
                <a16:creationId xmlns:a16="http://schemas.microsoft.com/office/drawing/2014/main" id="{E87DAF88-A54E-4384-917F-2090807C14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210056-C66E-49CF-8535-8F584332C47A}"/>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53487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F93B4-9CE3-47C4-84A6-8DB2FE1FCF7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AE2AAE-0228-4840-AEBE-C03039AEF14D}"/>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4" name="页脚占位符 3">
            <a:extLst>
              <a:ext uri="{FF2B5EF4-FFF2-40B4-BE49-F238E27FC236}">
                <a16:creationId xmlns:a16="http://schemas.microsoft.com/office/drawing/2014/main" id="{654E1D82-56D2-4378-90B1-646D7DE98C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8F6E1D-D34E-4E24-BDA2-9BF34B94BE92}"/>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3405167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D39DE9-22EF-4B0B-B526-546CD70FBC96}"/>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3" name="页脚占位符 2">
            <a:extLst>
              <a:ext uri="{FF2B5EF4-FFF2-40B4-BE49-F238E27FC236}">
                <a16:creationId xmlns:a16="http://schemas.microsoft.com/office/drawing/2014/main" id="{B69877D5-14E9-463A-BF0E-9071DAAF385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3FA1A1-8E33-44E9-A0D9-D4A85D3E2A9C}"/>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21006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0BD19-356F-4C9D-8D20-2D97E11877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A144093-1362-49F4-8A0B-8A9FDDFCE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900303-452E-4FCE-8E64-F8D7CF919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2B695E-0358-4919-AED6-9A44905B01D1}"/>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6" name="页脚占位符 5">
            <a:extLst>
              <a:ext uri="{FF2B5EF4-FFF2-40B4-BE49-F238E27FC236}">
                <a16:creationId xmlns:a16="http://schemas.microsoft.com/office/drawing/2014/main" id="{620259BD-7793-4046-942B-D22C9841C6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2A82D2-ABF3-48FC-B583-AA16F2EA6D3B}"/>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247065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93A69-F492-49DB-85B6-5F925E9C4E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BEF61C6-42C8-4AE1-B15E-CCACD0EA15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CA73630-FC64-43C0-B57E-C61A10BBB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148904-13AF-4BF6-9083-2D91760129B1}"/>
              </a:ext>
            </a:extLst>
          </p:cNvPr>
          <p:cNvSpPr>
            <a:spLocks noGrp="1"/>
          </p:cNvSpPr>
          <p:nvPr>
            <p:ph type="dt" sz="half" idx="10"/>
          </p:nvPr>
        </p:nvSpPr>
        <p:spPr/>
        <p:txBody>
          <a:bodyPr/>
          <a:lstStyle/>
          <a:p>
            <a:fld id="{9334B99B-6315-4E2C-A822-CFF365305140}" type="datetimeFigureOut">
              <a:rPr lang="zh-CN" altLang="en-US" smtClean="0"/>
              <a:t>2023/10/30</a:t>
            </a:fld>
            <a:endParaRPr lang="zh-CN" altLang="en-US"/>
          </a:p>
        </p:txBody>
      </p:sp>
      <p:sp>
        <p:nvSpPr>
          <p:cNvPr id="6" name="页脚占位符 5">
            <a:extLst>
              <a:ext uri="{FF2B5EF4-FFF2-40B4-BE49-F238E27FC236}">
                <a16:creationId xmlns:a16="http://schemas.microsoft.com/office/drawing/2014/main" id="{3A41AE65-DE81-4CDB-B25F-0EB8111D6D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1757C1-E94B-41A8-8DF6-783BB55FDFBC}"/>
              </a:ext>
            </a:extLst>
          </p:cNvPr>
          <p:cNvSpPr>
            <a:spLocks noGrp="1"/>
          </p:cNvSpPr>
          <p:nvPr>
            <p:ph type="sldNum" sz="quarter" idx="12"/>
          </p:nvPr>
        </p:nvSpPr>
        <p:spPr/>
        <p:txBody>
          <a:body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3192480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0B60C1-1F41-4099-B581-96C6592406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FCD0457-A505-4F28-BCB1-44AE0B2DB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E88139-92D4-40EA-8121-B92721A7D2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34B99B-6315-4E2C-A822-CFF365305140}"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7EA09923-48EC-451A-AB2A-F6AD11BA5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E30ED3-DD3E-4C40-8BA8-D319F6B3C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CC114-F8DA-4944-AB78-48B25825DE17}" type="slidenum">
              <a:rPr lang="zh-CN" altLang="en-US" smtClean="0"/>
              <a:t>‹#›</a:t>
            </a:fld>
            <a:endParaRPr lang="zh-CN" altLang="en-US"/>
          </a:p>
        </p:txBody>
      </p:sp>
    </p:spTree>
    <p:extLst>
      <p:ext uri="{BB962C8B-B14F-4D97-AF65-F5344CB8AC3E}">
        <p14:creationId xmlns:p14="http://schemas.microsoft.com/office/powerpoint/2010/main" val="2879189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FFBC6-E7DF-4C1C-A4A6-67814CB74403}"/>
              </a:ext>
            </a:extLst>
          </p:cNvPr>
          <p:cNvSpPr>
            <a:spLocks noGrp="1"/>
          </p:cNvSpPr>
          <p:nvPr>
            <p:ph type="ctrTitle"/>
          </p:nvPr>
        </p:nvSpPr>
        <p:spPr/>
        <p:txBody>
          <a:bodyPr>
            <a:noAutofit/>
          </a:bodyPr>
          <a:lstStyle/>
          <a:p>
            <a:r>
              <a:rPr lang="en-US" altLang="zh-CN" sz="3600" b="0" i="0" dirty="0">
                <a:effectLst/>
                <a:latin typeface="Arial" panose="020B0604020202020204" pitchFamily="34" charset="0"/>
              </a:rPr>
              <a:t>Augmenting Pathologists with </a:t>
            </a:r>
            <a:r>
              <a:rPr lang="en-US" altLang="zh-CN" sz="3600" b="0" i="0" dirty="0" err="1">
                <a:effectLst/>
                <a:latin typeface="Arial" panose="020B0604020202020204" pitchFamily="34" charset="0"/>
              </a:rPr>
              <a:t>NaviPath</a:t>
            </a:r>
            <a:r>
              <a:rPr lang="en-US" altLang="zh-CN" sz="3600" b="0" i="0" dirty="0">
                <a:effectLst/>
                <a:latin typeface="Arial" panose="020B0604020202020204" pitchFamily="34" charset="0"/>
              </a:rPr>
              <a:t>: Design and Evaluation of a Human-AI Collaborative Navigation System</a:t>
            </a:r>
            <a:endParaRPr lang="zh-CN" altLang="en-US" sz="3600" dirty="0"/>
          </a:p>
        </p:txBody>
      </p:sp>
    </p:spTree>
    <p:extLst>
      <p:ext uri="{BB962C8B-B14F-4D97-AF65-F5344CB8AC3E}">
        <p14:creationId xmlns:p14="http://schemas.microsoft.com/office/powerpoint/2010/main" val="420691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AEA1E-464D-47C4-84BC-645C87A830BF}"/>
              </a:ext>
            </a:extLst>
          </p:cNvPr>
          <p:cNvSpPr>
            <a:spLocks noGrp="1"/>
          </p:cNvSpPr>
          <p:nvPr>
            <p:ph type="title"/>
          </p:nvPr>
        </p:nvSpPr>
        <p:spPr/>
        <p:txBody>
          <a:bodyPr/>
          <a:lstStyle/>
          <a:p>
            <a:r>
              <a:rPr lang="en-US" altLang="zh-CN" b="0" i="0" dirty="0">
                <a:effectLst/>
                <a:latin typeface="-apple-system"/>
              </a:rPr>
              <a:t>Introduction</a:t>
            </a:r>
            <a:endParaRPr lang="zh-CN" altLang="en-US" dirty="0"/>
          </a:p>
        </p:txBody>
      </p:sp>
      <p:sp>
        <p:nvSpPr>
          <p:cNvPr id="3" name="内容占位符 2">
            <a:extLst>
              <a:ext uri="{FF2B5EF4-FFF2-40B4-BE49-F238E27FC236}">
                <a16:creationId xmlns:a16="http://schemas.microsoft.com/office/drawing/2014/main" id="{BF0FC79E-4A64-441E-9C82-0A2F80E7B77B}"/>
              </a:ext>
            </a:extLst>
          </p:cNvPr>
          <p:cNvSpPr>
            <a:spLocks noGrp="1"/>
          </p:cNvSpPr>
          <p:nvPr>
            <p:ph idx="1"/>
          </p:nvPr>
        </p:nvSpPr>
        <p:spPr/>
        <p:txBody>
          <a:bodyPr/>
          <a:lstStyle/>
          <a:p>
            <a:r>
              <a:rPr lang="en-US" altLang="zh-CN" b="0" i="0" dirty="0" err="1">
                <a:effectLst/>
                <a:latin typeface="-apple-system"/>
              </a:rPr>
              <a:t>NaviPath</a:t>
            </a:r>
            <a:r>
              <a:rPr lang="en-US" altLang="zh-CN" b="0" i="0" dirty="0">
                <a:effectLst/>
                <a:latin typeface="-apple-system"/>
              </a:rPr>
              <a:t>, a system that solves the problem of repetitive navigation in high-resolution tumor images that pathologists face</a:t>
            </a:r>
          </a:p>
          <a:p>
            <a:r>
              <a:rPr lang="en-US" altLang="zh-CN" dirty="0">
                <a:latin typeface="-apple-system"/>
              </a:rPr>
              <a:t>P</a:t>
            </a:r>
            <a:r>
              <a:rPr lang="en-US" altLang="zh-CN" b="0" i="0" dirty="0">
                <a:effectLst/>
                <a:latin typeface="-apple-system"/>
              </a:rPr>
              <a:t>resent the results of a user study that evaluates the usefulness of </a:t>
            </a:r>
            <a:r>
              <a:rPr lang="en-US" altLang="zh-CN" b="0" i="0" dirty="0" err="1">
                <a:effectLst/>
                <a:latin typeface="-apple-system"/>
              </a:rPr>
              <a:t>NaviPath</a:t>
            </a:r>
            <a:r>
              <a:rPr lang="en-US" altLang="zh-CN" b="0" i="0" dirty="0">
                <a:effectLst/>
                <a:latin typeface="-apple-system"/>
              </a:rPr>
              <a:t> for pathologists. </a:t>
            </a:r>
          </a:p>
          <a:p>
            <a:r>
              <a:rPr lang="en-US" altLang="zh-CN" b="0" i="0" dirty="0">
                <a:effectLst/>
                <a:latin typeface="-apple-system"/>
              </a:rPr>
              <a:t>The article aims to demonstrate how </a:t>
            </a:r>
            <a:r>
              <a:rPr lang="en-US" altLang="zh-CN" b="0" i="0" dirty="0" err="1">
                <a:effectLst/>
                <a:latin typeface="-apple-system"/>
              </a:rPr>
              <a:t>NaviPath</a:t>
            </a:r>
            <a:r>
              <a:rPr lang="en-US" altLang="zh-CN" b="0" i="0" dirty="0">
                <a:effectLst/>
                <a:latin typeface="-apple-system"/>
              </a:rPr>
              <a:t> can improve the accuracy and efficiency of pathology analysis and provide insights into how </a:t>
            </a:r>
            <a:r>
              <a:rPr lang="en-US" altLang="zh-CN" b="0" i="0" dirty="0" err="1">
                <a:effectLst/>
                <a:latin typeface="-apple-system"/>
              </a:rPr>
              <a:t>NaviPath</a:t>
            </a:r>
            <a:r>
              <a:rPr lang="en-US" altLang="zh-CN" b="0" i="0" dirty="0">
                <a:effectLst/>
                <a:latin typeface="-apple-system"/>
              </a:rPr>
              <a:t> can be further improved in the future.</a:t>
            </a:r>
            <a:endParaRPr lang="zh-CN" altLang="en-US" dirty="0"/>
          </a:p>
        </p:txBody>
      </p:sp>
    </p:spTree>
    <p:extLst>
      <p:ext uri="{BB962C8B-B14F-4D97-AF65-F5344CB8AC3E}">
        <p14:creationId xmlns:p14="http://schemas.microsoft.com/office/powerpoint/2010/main" val="397505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E5B6A-F453-4413-965A-8FC862810E64}"/>
              </a:ext>
            </a:extLst>
          </p:cNvPr>
          <p:cNvSpPr>
            <a:spLocks noGrp="1"/>
          </p:cNvSpPr>
          <p:nvPr>
            <p:ph type="title"/>
          </p:nvPr>
        </p:nvSpPr>
        <p:spPr/>
        <p:txBody>
          <a:bodyPr/>
          <a:lstStyle/>
          <a:p>
            <a:r>
              <a:rPr lang="en-US" altLang="zh-CN" b="0" i="0" dirty="0">
                <a:effectLst/>
                <a:latin typeface="-apple-system"/>
              </a:rPr>
              <a:t>Problem statement</a:t>
            </a:r>
            <a:endParaRPr lang="zh-CN" altLang="en-US" dirty="0"/>
          </a:p>
        </p:txBody>
      </p:sp>
      <p:sp>
        <p:nvSpPr>
          <p:cNvPr id="3" name="内容占位符 2">
            <a:extLst>
              <a:ext uri="{FF2B5EF4-FFF2-40B4-BE49-F238E27FC236}">
                <a16:creationId xmlns:a16="http://schemas.microsoft.com/office/drawing/2014/main" id="{5AE5607E-872D-4FCB-9159-512506FE4785}"/>
              </a:ext>
            </a:extLst>
          </p:cNvPr>
          <p:cNvSpPr>
            <a:spLocks noGrp="1"/>
          </p:cNvSpPr>
          <p:nvPr>
            <p:ph idx="1"/>
          </p:nvPr>
        </p:nvSpPr>
        <p:spPr/>
        <p:txBody>
          <a:bodyPr/>
          <a:lstStyle/>
          <a:p>
            <a:r>
              <a:rPr lang="en-US" altLang="zh-CN" dirty="0">
                <a:latin typeface="-apple-system"/>
              </a:rPr>
              <a:t>T</a:t>
            </a:r>
            <a:r>
              <a:rPr lang="en-US" altLang="zh-CN" b="0" i="0" dirty="0">
                <a:effectLst/>
                <a:latin typeface="-apple-system"/>
              </a:rPr>
              <a:t>he issue of repetitive navigation in high-resolution tumor images that pathologists face. </a:t>
            </a:r>
          </a:p>
          <a:p>
            <a:pPr lvl="1"/>
            <a:r>
              <a:rPr lang="en-US" altLang="zh-CN" b="0" i="0" dirty="0">
                <a:effectLst/>
                <a:latin typeface="-apple-system"/>
              </a:rPr>
              <a:t>time-consuming</a:t>
            </a:r>
          </a:p>
          <a:p>
            <a:pPr lvl="1"/>
            <a:r>
              <a:rPr lang="en-US" altLang="zh-CN" b="0" i="0" dirty="0">
                <a:effectLst/>
                <a:latin typeface="-apple-system"/>
              </a:rPr>
              <a:t>lead to errors. </a:t>
            </a:r>
          </a:p>
          <a:p>
            <a:r>
              <a:rPr lang="en-US" altLang="zh-CN" b="0" i="0" dirty="0" err="1">
                <a:effectLst/>
                <a:latin typeface="-apple-system"/>
              </a:rPr>
              <a:t>NaviPath</a:t>
            </a:r>
            <a:r>
              <a:rPr lang="en-US" altLang="zh-CN" b="0" i="0" dirty="0">
                <a:effectLst/>
                <a:latin typeface="-apple-system"/>
              </a:rPr>
              <a:t> solves this problem by integrating domain knowledge and AI-enabled designs to facilitate navigation processes and improve the accuracy and efficiency of pathology analysis.</a:t>
            </a:r>
            <a:endParaRPr lang="zh-CN" altLang="en-US" dirty="0"/>
          </a:p>
          <a:p>
            <a:endParaRPr lang="en-US" altLang="zh-CN" b="0" i="0" dirty="0">
              <a:effectLst/>
              <a:latin typeface="-apple-system"/>
            </a:endParaRPr>
          </a:p>
          <a:p>
            <a:pPr marL="457200" lvl="1" indent="0">
              <a:buNone/>
            </a:pPr>
            <a:endParaRPr lang="en-US" altLang="zh-CN" dirty="0">
              <a:latin typeface="-apple-system"/>
            </a:endParaRPr>
          </a:p>
        </p:txBody>
      </p:sp>
    </p:spTree>
    <p:extLst>
      <p:ext uri="{BB962C8B-B14F-4D97-AF65-F5344CB8AC3E}">
        <p14:creationId xmlns:p14="http://schemas.microsoft.com/office/powerpoint/2010/main" val="223701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17C33-F5E4-42BB-9012-9F956B71D555}"/>
              </a:ext>
            </a:extLst>
          </p:cNvPr>
          <p:cNvSpPr>
            <a:spLocks noGrp="1"/>
          </p:cNvSpPr>
          <p:nvPr>
            <p:ph type="title"/>
          </p:nvPr>
        </p:nvSpPr>
        <p:spPr/>
        <p:txBody>
          <a:bodyPr/>
          <a:lstStyle/>
          <a:p>
            <a:r>
              <a:rPr lang="en-US" altLang="zh-CN" b="0" i="0" dirty="0" err="1">
                <a:effectLst/>
                <a:latin typeface="-apple-system"/>
              </a:rPr>
              <a:t>NaviPath</a:t>
            </a:r>
            <a:r>
              <a:rPr lang="en-US" altLang="zh-CN" b="0" i="0" dirty="0">
                <a:effectLst/>
                <a:latin typeface="-apple-system"/>
              </a:rPr>
              <a:t> design</a:t>
            </a:r>
            <a:endParaRPr lang="zh-CN" altLang="en-US" dirty="0"/>
          </a:p>
        </p:txBody>
      </p:sp>
      <p:sp>
        <p:nvSpPr>
          <p:cNvPr id="3" name="内容占位符 2">
            <a:extLst>
              <a:ext uri="{FF2B5EF4-FFF2-40B4-BE49-F238E27FC236}">
                <a16:creationId xmlns:a16="http://schemas.microsoft.com/office/drawing/2014/main" id="{6BFA5F2E-E26D-41D0-BD45-8D36C21DD175}"/>
              </a:ext>
            </a:extLst>
          </p:cNvPr>
          <p:cNvSpPr>
            <a:spLocks noGrp="1"/>
          </p:cNvSpPr>
          <p:nvPr>
            <p:ph idx="1"/>
          </p:nvPr>
        </p:nvSpPr>
        <p:spPr/>
        <p:txBody>
          <a:bodyPr>
            <a:normAutofit fontScale="77500" lnSpcReduction="20000"/>
          </a:bodyPr>
          <a:lstStyle/>
          <a:p>
            <a:r>
              <a:rPr lang="en-US" altLang="zh-CN" b="0" i="0" dirty="0">
                <a:effectLst/>
                <a:latin typeface="-apple-system"/>
              </a:rPr>
              <a:t>Hierarchical recommendations: </a:t>
            </a:r>
            <a:r>
              <a:rPr lang="en-US" altLang="zh-CN" b="0" i="0" dirty="0" err="1">
                <a:effectLst/>
                <a:latin typeface="-apple-system"/>
              </a:rPr>
              <a:t>NaviPath</a:t>
            </a:r>
            <a:r>
              <a:rPr lang="en-US" altLang="zh-CN" b="0" i="0" dirty="0">
                <a:effectLst/>
                <a:latin typeface="-apple-system"/>
              </a:rPr>
              <a:t> harnesses AI to generate hierarchical "Local," "High-Power Field," and "Cell" recommendations, covering multiple magnification levels. This allows pathologists to quickly navigate to areas of interest without manually panning and zooming.</a:t>
            </a:r>
          </a:p>
          <a:p>
            <a:r>
              <a:rPr lang="en-US" altLang="zh-CN" b="0" i="0" dirty="0">
                <a:effectLst/>
                <a:latin typeface="-apple-system"/>
              </a:rPr>
              <a:t>Criteria-based recommendations: </a:t>
            </a:r>
            <a:r>
              <a:rPr lang="en-US" altLang="zh-CN" b="0" i="0" dirty="0" err="1">
                <a:effectLst/>
                <a:latin typeface="-apple-system"/>
              </a:rPr>
              <a:t>NaviPath</a:t>
            </a:r>
            <a:r>
              <a:rPr lang="en-US" altLang="zh-CN" b="0" i="0" dirty="0">
                <a:effectLst/>
                <a:latin typeface="-apple-system"/>
              </a:rPr>
              <a:t> utilizes AI to calculate three criteria that pathologists usually consider to generate recommendations. These criteria include mitosis count, nuclear size, and nuclear shape. By taking these criteria into account, </a:t>
            </a:r>
            <a:r>
              <a:rPr lang="en-US" altLang="zh-CN" b="0" i="0" dirty="0" err="1">
                <a:effectLst/>
                <a:latin typeface="-apple-system"/>
              </a:rPr>
              <a:t>NaviPath</a:t>
            </a:r>
            <a:r>
              <a:rPr lang="en-US" altLang="zh-CN" b="0" i="0" dirty="0">
                <a:effectLst/>
                <a:latin typeface="-apple-system"/>
              </a:rPr>
              <a:t> can provide more accurate and relevant recommendations to pathologists.</a:t>
            </a:r>
          </a:p>
          <a:p>
            <a:r>
              <a:rPr lang="en-US" altLang="zh-CN" b="0" i="0" dirty="0">
                <a:effectLst/>
                <a:latin typeface="-apple-system"/>
              </a:rPr>
              <a:t>Navigation cues: Once in high magnifications, </a:t>
            </a:r>
            <a:r>
              <a:rPr lang="en-US" altLang="zh-CN" b="0" i="0" dirty="0" err="1">
                <a:effectLst/>
                <a:latin typeface="-apple-system"/>
              </a:rPr>
              <a:t>NaviPath</a:t>
            </a:r>
            <a:r>
              <a:rPr lang="en-US" altLang="zh-CN" b="0" i="0" dirty="0">
                <a:effectLst/>
                <a:latin typeface="-apple-system"/>
              </a:rPr>
              <a:t> places navigation cues on the edge of the interface, enabling pathologists to jump to remote AI recommendations without manual panning. This saves time and reduces the risk of missing important pathology patterns.</a:t>
            </a:r>
          </a:p>
          <a:p>
            <a:r>
              <a:rPr lang="en-US" altLang="zh-CN" b="0" i="0" dirty="0">
                <a:effectLst/>
                <a:latin typeface="-apple-system"/>
              </a:rPr>
              <a:t>Workflow integration: </a:t>
            </a:r>
            <a:r>
              <a:rPr lang="en-US" altLang="zh-CN" b="0" i="0" dirty="0" err="1">
                <a:effectLst/>
                <a:latin typeface="-apple-system"/>
              </a:rPr>
              <a:t>NaviPath's</a:t>
            </a:r>
            <a:r>
              <a:rPr lang="en-US" altLang="zh-CN" b="0" i="0" dirty="0">
                <a:effectLst/>
                <a:latin typeface="-apple-system"/>
              </a:rPr>
              <a:t> collaborative workflow augments pathologists' work by automating navigation with an AI-assisted algorithm. This reduces pathologists' burdens and enables them to delegate tasks to AI according to their preferences.</a:t>
            </a:r>
            <a:endParaRPr lang="zh-CN" altLang="en-US" dirty="0"/>
          </a:p>
        </p:txBody>
      </p:sp>
    </p:spTree>
    <p:extLst>
      <p:ext uri="{BB962C8B-B14F-4D97-AF65-F5344CB8AC3E}">
        <p14:creationId xmlns:p14="http://schemas.microsoft.com/office/powerpoint/2010/main" val="347979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D7FFD-53A8-4F11-B63C-E0ED5C4D0261}"/>
              </a:ext>
            </a:extLst>
          </p:cNvPr>
          <p:cNvSpPr>
            <a:spLocks noGrp="1"/>
          </p:cNvSpPr>
          <p:nvPr>
            <p:ph type="title"/>
          </p:nvPr>
        </p:nvSpPr>
        <p:spPr/>
        <p:txBody>
          <a:bodyPr/>
          <a:lstStyle/>
          <a:p>
            <a:r>
              <a:rPr lang="en-US" altLang="zh-CN" b="0" i="0" dirty="0">
                <a:effectLst/>
                <a:latin typeface="-apple-system"/>
              </a:rPr>
              <a:t>User study</a:t>
            </a:r>
            <a:endParaRPr lang="zh-CN" altLang="en-US" dirty="0"/>
          </a:p>
        </p:txBody>
      </p:sp>
      <p:sp>
        <p:nvSpPr>
          <p:cNvPr id="3" name="内容占位符 2">
            <a:extLst>
              <a:ext uri="{FF2B5EF4-FFF2-40B4-BE49-F238E27FC236}">
                <a16:creationId xmlns:a16="http://schemas.microsoft.com/office/drawing/2014/main" id="{0031B753-7362-4B76-A3A0-BE15CCA376D6}"/>
              </a:ext>
            </a:extLst>
          </p:cNvPr>
          <p:cNvSpPr>
            <a:spLocks noGrp="1"/>
          </p:cNvSpPr>
          <p:nvPr>
            <p:ph idx="1"/>
          </p:nvPr>
        </p:nvSpPr>
        <p:spPr/>
        <p:txBody>
          <a:bodyPr>
            <a:normAutofit/>
          </a:bodyPr>
          <a:lstStyle/>
          <a:p>
            <a:r>
              <a:rPr lang="en-US" altLang="zh-CN" b="0" i="0" dirty="0">
                <a:effectLst/>
                <a:latin typeface="-apple-system"/>
              </a:rPr>
              <a:t>15 medical professionals in pathology </a:t>
            </a:r>
          </a:p>
          <a:p>
            <a:pPr lvl="1"/>
            <a:r>
              <a:rPr lang="en-US" altLang="zh-CN" b="0" i="0" dirty="0" err="1">
                <a:effectLst/>
                <a:latin typeface="-apple-system"/>
              </a:rPr>
              <a:t>NaviPath</a:t>
            </a:r>
            <a:r>
              <a:rPr lang="en-US" altLang="zh-CN" b="0" i="0" dirty="0">
                <a:effectLst/>
                <a:latin typeface="-apple-system"/>
              </a:rPr>
              <a:t> was more effective than manual navigation. </a:t>
            </a:r>
          </a:p>
          <a:p>
            <a:pPr lvl="1"/>
            <a:r>
              <a:rPr lang="en-US" altLang="zh-CN" b="0" i="0" dirty="0">
                <a:effectLst/>
                <a:latin typeface="-apple-system"/>
              </a:rPr>
              <a:t>Participants saw more than twice the number of pathological patterns in unit time with </a:t>
            </a:r>
            <a:r>
              <a:rPr lang="en-US" altLang="zh-CN" b="0" i="0" dirty="0" err="1">
                <a:effectLst/>
                <a:latin typeface="-apple-system"/>
              </a:rPr>
              <a:t>NaviPath</a:t>
            </a:r>
            <a:r>
              <a:rPr lang="en-US" altLang="zh-CN" b="0" i="0" dirty="0">
                <a:effectLst/>
                <a:latin typeface="-apple-system"/>
              </a:rPr>
              <a:t>, and achieved higher precision and recall against the AI and the manual navigation on average. </a:t>
            </a:r>
          </a:p>
          <a:p>
            <a:r>
              <a:rPr lang="en-US" altLang="zh-CN" b="0" i="0" dirty="0">
                <a:effectLst/>
                <a:latin typeface="-apple-system"/>
              </a:rPr>
              <a:t>Further qualitative analysis revealed that navigation was more consistent with </a:t>
            </a:r>
            <a:r>
              <a:rPr lang="en-US" altLang="zh-CN" b="0" i="0" dirty="0" err="1">
                <a:effectLst/>
                <a:latin typeface="-apple-system"/>
              </a:rPr>
              <a:t>NaviPath</a:t>
            </a:r>
            <a:r>
              <a:rPr lang="en-US" altLang="zh-CN" b="0" i="0" dirty="0">
                <a:effectLst/>
                <a:latin typeface="-apple-system"/>
              </a:rPr>
              <a:t>, which can improve the overall examination quality.</a:t>
            </a:r>
            <a:endParaRPr lang="zh-CN" altLang="en-US" dirty="0"/>
          </a:p>
        </p:txBody>
      </p:sp>
    </p:spTree>
    <p:extLst>
      <p:ext uri="{BB962C8B-B14F-4D97-AF65-F5344CB8AC3E}">
        <p14:creationId xmlns:p14="http://schemas.microsoft.com/office/powerpoint/2010/main" val="322795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9ED30-D9EB-461D-A6B1-86F2F35E90BF}"/>
              </a:ext>
            </a:extLst>
          </p:cNvPr>
          <p:cNvSpPr>
            <a:spLocks noGrp="1"/>
          </p:cNvSpPr>
          <p:nvPr>
            <p:ph type="title"/>
          </p:nvPr>
        </p:nvSpPr>
        <p:spPr/>
        <p:txBody>
          <a:bodyPr>
            <a:normAutofit/>
          </a:bodyPr>
          <a:lstStyle/>
          <a:p>
            <a:r>
              <a:rPr lang="en-US" altLang="zh-CN" b="0" i="0" dirty="0">
                <a:effectLst/>
                <a:latin typeface="-apple-system"/>
              </a:rPr>
              <a:t>Findings</a:t>
            </a:r>
            <a:endParaRPr lang="zh-CN" altLang="en-US" dirty="0"/>
          </a:p>
        </p:txBody>
      </p:sp>
      <p:sp>
        <p:nvSpPr>
          <p:cNvPr id="3" name="内容占位符 2">
            <a:extLst>
              <a:ext uri="{FF2B5EF4-FFF2-40B4-BE49-F238E27FC236}">
                <a16:creationId xmlns:a16="http://schemas.microsoft.com/office/drawing/2014/main" id="{ECEFE16B-BB2D-450C-B222-FBA708E852B5}"/>
              </a:ext>
            </a:extLst>
          </p:cNvPr>
          <p:cNvSpPr>
            <a:spLocks noGrp="1"/>
          </p:cNvSpPr>
          <p:nvPr>
            <p:ph idx="1"/>
          </p:nvPr>
        </p:nvSpPr>
        <p:spPr/>
        <p:txBody>
          <a:bodyPr/>
          <a:lstStyle/>
          <a:p>
            <a:r>
              <a:rPr lang="en-US" altLang="zh-CN" b="0" i="0" dirty="0" err="1">
                <a:effectLst/>
                <a:latin typeface="-apple-system"/>
              </a:rPr>
              <a:t>NaviPath</a:t>
            </a:r>
            <a:r>
              <a:rPr lang="en-US" altLang="zh-CN" b="0" i="0" dirty="0">
                <a:effectLst/>
                <a:latin typeface="-apple-system"/>
              </a:rPr>
              <a:t> improved the consistency of navigation and reduced the randomness that is often observed in manual navigation. </a:t>
            </a:r>
          </a:p>
          <a:p>
            <a:r>
              <a:rPr lang="en-US" altLang="zh-CN" b="0" i="0" dirty="0">
                <a:effectLst/>
                <a:latin typeface="-apple-system"/>
              </a:rPr>
              <a:t>Participants also rated </a:t>
            </a:r>
            <a:r>
              <a:rPr lang="en-US" altLang="zh-CN" b="0" i="0" dirty="0" err="1">
                <a:effectLst/>
                <a:latin typeface="-apple-system"/>
              </a:rPr>
              <a:t>NaviPath's</a:t>
            </a:r>
            <a:r>
              <a:rPr lang="en-US" altLang="zh-CN" b="0" i="0" dirty="0">
                <a:effectLst/>
                <a:latin typeface="-apple-system"/>
              </a:rPr>
              <a:t> features as useful for their examination, with the hierarchical recommendations and criteria-based recommendations being particularly helpful. </a:t>
            </a:r>
          </a:p>
          <a:p>
            <a:r>
              <a:rPr lang="en-US" altLang="zh-CN" dirty="0">
                <a:latin typeface="-apple-system"/>
              </a:rPr>
              <a:t>P</a:t>
            </a:r>
            <a:r>
              <a:rPr lang="en-US" altLang="zh-CN" b="0" i="0" dirty="0">
                <a:effectLst/>
                <a:latin typeface="-apple-system"/>
              </a:rPr>
              <a:t>articipants expressed positive attitudes toward using </a:t>
            </a:r>
            <a:r>
              <a:rPr lang="en-US" altLang="zh-CN" b="0" i="0" dirty="0" err="1">
                <a:effectLst/>
                <a:latin typeface="-apple-system"/>
              </a:rPr>
              <a:t>NaviPath</a:t>
            </a:r>
            <a:r>
              <a:rPr lang="en-US" altLang="zh-CN" b="0" i="0" dirty="0">
                <a:effectLst/>
                <a:latin typeface="-apple-system"/>
              </a:rPr>
              <a:t> in the future, indicating that it has the potential to be a valuable tool for pathologists.</a:t>
            </a:r>
            <a:endParaRPr lang="zh-CN" altLang="en-US" dirty="0"/>
          </a:p>
        </p:txBody>
      </p:sp>
    </p:spTree>
    <p:extLst>
      <p:ext uri="{BB962C8B-B14F-4D97-AF65-F5344CB8AC3E}">
        <p14:creationId xmlns:p14="http://schemas.microsoft.com/office/powerpoint/2010/main" val="56440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B4784-3072-48EC-950F-5EA9B3E1F07A}"/>
              </a:ext>
            </a:extLst>
          </p:cNvPr>
          <p:cNvSpPr>
            <a:spLocks noGrp="1"/>
          </p:cNvSpPr>
          <p:nvPr>
            <p:ph type="title"/>
          </p:nvPr>
        </p:nvSpPr>
        <p:spPr/>
        <p:txBody>
          <a:bodyPr>
            <a:normAutofit/>
          </a:bodyPr>
          <a:lstStyle/>
          <a:p>
            <a:r>
              <a:rPr lang="en-US" altLang="zh-CN" b="0" i="0" dirty="0">
                <a:effectLst/>
                <a:latin typeface="-apple-system"/>
              </a:rPr>
              <a:t>Conclusion</a:t>
            </a:r>
            <a:endParaRPr lang="zh-CN" altLang="en-US" dirty="0"/>
          </a:p>
        </p:txBody>
      </p:sp>
      <p:sp>
        <p:nvSpPr>
          <p:cNvPr id="3" name="内容占位符 2">
            <a:extLst>
              <a:ext uri="{FF2B5EF4-FFF2-40B4-BE49-F238E27FC236}">
                <a16:creationId xmlns:a16="http://schemas.microsoft.com/office/drawing/2014/main" id="{A261530C-F841-4AFD-B83F-0B20CA350B54}"/>
              </a:ext>
            </a:extLst>
          </p:cNvPr>
          <p:cNvSpPr>
            <a:spLocks noGrp="1"/>
          </p:cNvSpPr>
          <p:nvPr>
            <p:ph idx="1"/>
          </p:nvPr>
        </p:nvSpPr>
        <p:spPr/>
        <p:txBody>
          <a:bodyPr>
            <a:normAutofit/>
          </a:bodyPr>
          <a:lstStyle/>
          <a:p>
            <a:r>
              <a:rPr lang="en-US" altLang="zh-CN" b="0" i="0" dirty="0">
                <a:effectLst/>
                <a:latin typeface="-apple-system"/>
              </a:rPr>
              <a:t>Problem</a:t>
            </a:r>
          </a:p>
          <a:p>
            <a:pPr lvl="1"/>
            <a:r>
              <a:rPr lang="en-US" altLang="zh-CN" b="0" i="0" dirty="0">
                <a:effectLst/>
                <a:latin typeface="-apple-system"/>
              </a:rPr>
              <a:t>The paper addresses the problem of repetitive navigation in high-resolution tumor images that pathologists face, which can be time-consuming and lead to errors. </a:t>
            </a:r>
          </a:p>
          <a:p>
            <a:r>
              <a:rPr lang="en-US" altLang="zh-CN" b="0" i="0" dirty="0">
                <a:effectLst/>
                <a:latin typeface="-apple-system"/>
              </a:rPr>
              <a:t>Solution</a:t>
            </a:r>
          </a:p>
          <a:p>
            <a:pPr lvl="1"/>
            <a:r>
              <a:rPr lang="en-US" altLang="zh-CN" b="0" i="0" dirty="0" err="1">
                <a:effectLst/>
                <a:latin typeface="-apple-system"/>
              </a:rPr>
              <a:t>NaviPath</a:t>
            </a:r>
            <a:r>
              <a:rPr lang="en-US" altLang="zh-CN" b="0" i="0" dirty="0">
                <a:effectLst/>
                <a:latin typeface="-apple-system"/>
              </a:rPr>
              <a:t> solves this problem by integrating domain knowledge and AI-enabled designs to facilitate navigation processes and improve the accuracy and efficiency of pathology analysis. </a:t>
            </a:r>
          </a:p>
        </p:txBody>
      </p:sp>
    </p:spTree>
    <p:extLst>
      <p:ext uri="{BB962C8B-B14F-4D97-AF65-F5344CB8AC3E}">
        <p14:creationId xmlns:p14="http://schemas.microsoft.com/office/powerpoint/2010/main" val="150368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B4784-3072-48EC-950F-5EA9B3E1F07A}"/>
              </a:ext>
            </a:extLst>
          </p:cNvPr>
          <p:cNvSpPr>
            <a:spLocks noGrp="1"/>
          </p:cNvSpPr>
          <p:nvPr>
            <p:ph type="title"/>
          </p:nvPr>
        </p:nvSpPr>
        <p:spPr/>
        <p:txBody>
          <a:bodyPr>
            <a:normAutofit/>
          </a:bodyPr>
          <a:lstStyle/>
          <a:p>
            <a:r>
              <a:rPr lang="en-US" altLang="zh-CN" b="0" i="0" dirty="0">
                <a:effectLst/>
                <a:latin typeface="-apple-system"/>
              </a:rPr>
              <a:t>Conclusion</a:t>
            </a:r>
            <a:endParaRPr lang="zh-CN" altLang="en-US" dirty="0"/>
          </a:p>
        </p:txBody>
      </p:sp>
      <p:sp>
        <p:nvSpPr>
          <p:cNvPr id="3" name="内容占位符 2">
            <a:extLst>
              <a:ext uri="{FF2B5EF4-FFF2-40B4-BE49-F238E27FC236}">
                <a16:creationId xmlns:a16="http://schemas.microsoft.com/office/drawing/2014/main" id="{A261530C-F841-4AFD-B83F-0B20CA350B54}"/>
              </a:ext>
            </a:extLst>
          </p:cNvPr>
          <p:cNvSpPr>
            <a:spLocks noGrp="1"/>
          </p:cNvSpPr>
          <p:nvPr>
            <p:ph idx="1"/>
          </p:nvPr>
        </p:nvSpPr>
        <p:spPr/>
        <p:txBody>
          <a:bodyPr>
            <a:normAutofit fontScale="85000" lnSpcReduction="20000"/>
          </a:bodyPr>
          <a:lstStyle/>
          <a:p>
            <a:r>
              <a:rPr lang="en-US" altLang="zh-CN" b="0" i="0" dirty="0">
                <a:effectLst/>
                <a:latin typeface="-apple-system"/>
              </a:rPr>
              <a:t>Experiment</a:t>
            </a:r>
          </a:p>
          <a:p>
            <a:pPr lvl="1"/>
            <a:r>
              <a:rPr lang="en-US" altLang="zh-CN" b="0" i="0" dirty="0">
                <a:effectLst/>
                <a:latin typeface="-apple-system"/>
              </a:rPr>
              <a:t>The paper presents the results of a user study that compares </a:t>
            </a:r>
            <a:r>
              <a:rPr lang="en-US" altLang="zh-CN" b="0" i="0" dirty="0" err="1">
                <a:effectLst/>
                <a:latin typeface="-apple-system"/>
              </a:rPr>
              <a:t>NaviPath</a:t>
            </a:r>
            <a:r>
              <a:rPr lang="en-US" altLang="zh-CN" b="0" i="0" dirty="0">
                <a:effectLst/>
                <a:latin typeface="-apple-system"/>
              </a:rPr>
              <a:t> to a manual system and evaluates its usefulness for pathologists. </a:t>
            </a:r>
          </a:p>
          <a:p>
            <a:pPr lvl="1"/>
            <a:r>
              <a:rPr lang="en-US" altLang="zh-CN" b="0" i="0" dirty="0">
                <a:effectLst/>
                <a:latin typeface="-apple-system"/>
              </a:rPr>
              <a:t>three sources of responses from users during the work session</a:t>
            </a:r>
          </a:p>
          <a:p>
            <a:pPr lvl="2"/>
            <a:r>
              <a:rPr lang="en-US" altLang="zh-CN" b="0" i="0" dirty="0">
                <a:effectLst/>
                <a:latin typeface="-apple-system"/>
              </a:rPr>
              <a:t>participants' interactions with both systems</a:t>
            </a:r>
          </a:p>
          <a:p>
            <a:pPr lvl="2"/>
            <a:r>
              <a:rPr lang="en-US" altLang="zh-CN" b="0" i="0" dirty="0">
                <a:effectLst/>
                <a:latin typeface="-apple-system"/>
              </a:rPr>
              <a:t>participants' </a:t>
            </a:r>
            <a:r>
              <a:rPr lang="en-US" altLang="zh-CN" b="0" i="0" dirty="0" err="1">
                <a:effectLst/>
                <a:latin typeface="-apple-system"/>
              </a:rPr>
              <a:t>reportings</a:t>
            </a:r>
            <a:r>
              <a:rPr lang="en-US" altLang="zh-CN" b="0" i="0" dirty="0">
                <a:effectLst/>
                <a:latin typeface="-apple-system"/>
              </a:rPr>
              <a:t> of mitoses</a:t>
            </a:r>
          </a:p>
          <a:p>
            <a:pPr lvl="2"/>
            <a:r>
              <a:rPr lang="en-US" altLang="zh-CN" b="0" i="0" dirty="0">
                <a:effectLst/>
                <a:latin typeface="-apple-system"/>
              </a:rPr>
              <a:t>participants' responses to the questionnaire. </a:t>
            </a:r>
          </a:p>
          <a:p>
            <a:r>
              <a:rPr lang="en-US" altLang="zh-CN" b="0" i="0" dirty="0">
                <a:effectLst/>
                <a:latin typeface="-apple-system"/>
              </a:rPr>
              <a:t>RQ1</a:t>
            </a:r>
          </a:p>
          <a:p>
            <a:pPr lvl="1"/>
            <a:r>
              <a:rPr lang="en-US" altLang="zh-CN" b="0" i="0" dirty="0">
                <a:effectLst/>
                <a:latin typeface="-apple-system"/>
              </a:rPr>
              <a:t>the study obtained the participants' mitosis </a:t>
            </a:r>
            <a:r>
              <a:rPr lang="en-US" altLang="zh-CN" b="0" i="0" dirty="0" err="1">
                <a:effectLst/>
                <a:latin typeface="-apple-system"/>
              </a:rPr>
              <a:t>reportings</a:t>
            </a:r>
            <a:r>
              <a:rPr lang="en-US" altLang="zh-CN" b="0" i="0" dirty="0">
                <a:effectLst/>
                <a:latin typeface="-apple-system"/>
              </a:rPr>
              <a:t> with the baseline C1, </a:t>
            </a:r>
            <a:r>
              <a:rPr lang="en-US" altLang="zh-CN" b="0" i="0" dirty="0" err="1">
                <a:effectLst/>
                <a:latin typeface="-apple-system"/>
              </a:rPr>
              <a:t>NaviPath</a:t>
            </a:r>
            <a:r>
              <a:rPr lang="en-US" altLang="zh-CN" b="0" i="0" dirty="0">
                <a:effectLst/>
                <a:latin typeface="-apple-system"/>
              </a:rPr>
              <a:t> (C2), and AI (C3). The study then cross-referenced them with ground-truth mitosis labels and calculated precision and recall scores.</a:t>
            </a:r>
          </a:p>
          <a:p>
            <a:r>
              <a:rPr lang="en-US" altLang="zh-CN" b="0" i="0" dirty="0">
                <a:effectLst/>
                <a:latin typeface="-apple-system"/>
              </a:rPr>
              <a:t>RQ3</a:t>
            </a:r>
          </a:p>
          <a:p>
            <a:pPr lvl="1"/>
            <a:r>
              <a:rPr lang="en-US" altLang="zh-CN" b="0" i="0" dirty="0">
                <a:effectLst/>
                <a:latin typeface="-apple-system"/>
              </a:rPr>
              <a:t>the study analyzed the interaction logs and summarized participants' interaction frequencies with both systems. The study also inquired about participants' ratings on the system's capabilities for mitosis searching, their confidence in the mitosis </a:t>
            </a:r>
            <a:r>
              <a:rPr lang="en-US" altLang="zh-CN" b="0" i="0" dirty="0" err="1">
                <a:effectLst/>
                <a:latin typeface="-apple-system"/>
              </a:rPr>
              <a:t>reportings</a:t>
            </a:r>
            <a:r>
              <a:rPr lang="en-US" altLang="zh-CN" b="0" i="0" dirty="0">
                <a:effectLst/>
                <a:latin typeface="-apple-system"/>
              </a:rPr>
              <a:t>, attitudes toward using the system in the future, and overall preference of system 1 vs. system 2. </a:t>
            </a:r>
            <a:endParaRPr lang="zh-CN" altLang="en-US" dirty="0"/>
          </a:p>
        </p:txBody>
      </p:sp>
    </p:spTree>
    <p:extLst>
      <p:ext uri="{BB962C8B-B14F-4D97-AF65-F5344CB8AC3E}">
        <p14:creationId xmlns:p14="http://schemas.microsoft.com/office/powerpoint/2010/main" val="9503529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636</Words>
  <Application>Microsoft Office PowerPoint</Application>
  <PresentationFormat>宽屏</PresentationFormat>
  <Paragraphs>40</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-apple-system</vt:lpstr>
      <vt:lpstr>等线</vt:lpstr>
      <vt:lpstr>等线 Light</vt:lpstr>
      <vt:lpstr>Arial</vt:lpstr>
      <vt:lpstr>Office 主题​​</vt:lpstr>
      <vt:lpstr>Augmenting Pathologists with NaviPath: Design and Evaluation of a Human-AI Collaborative Navigation System</vt:lpstr>
      <vt:lpstr>Introduction</vt:lpstr>
      <vt:lpstr>Problem statement</vt:lpstr>
      <vt:lpstr>NaviPath design</vt:lpstr>
      <vt:lpstr>User study</vt:lpstr>
      <vt:lpstr>Findings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Augmenting Pathologists with NaviPath: Design and Evaluation of a Human-AI Collaborative Navigation System</dc:title>
  <dc:creator>Wilson Fox</dc:creator>
  <cp:lastModifiedBy>Wilson Fox</cp:lastModifiedBy>
  <cp:revision>4</cp:revision>
  <dcterms:created xsi:type="dcterms:W3CDTF">2023-10-30T06:05:06Z</dcterms:created>
  <dcterms:modified xsi:type="dcterms:W3CDTF">2023-10-30T06:40:06Z</dcterms:modified>
</cp:coreProperties>
</file>