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6" r:id="rId5"/>
    <p:sldId id="330" r:id="rId6"/>
    <p:sldId id="345" r:id="rId7"/>
    <p:sldId id="346" r:id="rId8"/>
    <p:sldId id="263" r:id="rId9"/>
    <p:sldId id="332" r:id="rId10"/>
    <p:sldId id="333" r:id="rId11"/>
    <p:sldId id="336" r:id="rId12"/>
    <p:sldId id="338" r:id="rId13"/>
    <p:sldId id="340" r:id="rId14"/>
    <p:sldId id="344" r:id="rId15"/>
    <p:sldId id="262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6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63811" y="1288851"/>
            <a:ext cx="1280160" cy="1280160"/>
            <a:chOff x="5463804" y="2135944"/>
            <a:chExt cx="1280160" cy="12801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232755"/>
              <a:ext cx="1086537" cy="108653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135944"/>
              <a:ext cx="1280160" cy="1280160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3182392" y="277268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+mn-ea"/>
              </a:rPr>
              <a:t>软工三迭代三工作汇报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3CF359-FBBE-6616-A679-05F23808059D}"/>
              </a:ext>
            </a:extLst>
          </p:cNvPr>
          <p:cNvSpPr txBox="1"/>
          <p:nvPr/>
        </p:nvSpPr>
        <p:spPr>
          <a:xfrm>
            <a:off x="4011985" y="4264308"/>
            <a:ext cx="418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24</a:t>
            </a:r>
            <a:r>
              <a:rPr lang="zh-CN" altLang="en-US" sz="2800" dirty="0"/>
              <a:t>组   </a:t>
            </a:r>
            <a:r>
              <a:rPr lang="en-US" altLang="zh-CN" sz="2800" dirty="0"/>
              <a:t>_</a:t>
            </a:r>
            <a:r>
              <a:rPr lang="zh-CN" altLang="en-US" sz="2800" dirty="0"/>
              <a:t>弗如远甚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4A9032-9E4C-43E4-9334-5700EB0F9A47}"/>
              </a:ext>
            </a:extLst>
          </p:cNvPr>
          <p:cNvSpPr txBox="1"/>
          <p:nvPr/>
        </p:nvSpPr>
        <p:spPr>
          <a:xfrm>
            <a:off x="8719351" y="5446557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汇报人：郁博文</a:t>
            </a:r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阶段三</a:t>
            </a:r>
            <a:r>
              <a:rPr lang="en-US" altLang="zh-CN" sz="9600" b="1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bert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6128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0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8" y="780278"/>
            <a:ext cx="543560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+mj-ea"/>
                <a:ea typeface="+mj-ea"/>
              </a:rPr>
              <a:t>Bert</a:t>
            </a:r>
            <a:r>
              <a:rPr lang="zh-CN" altLang="en-US" sz="4000" dirty="0">
                <a:latin typeface="+mj-ea"/>
                <a:ea typeface="+mj-ea"/>
              </a:rPr>
              <a:t>及其增强版本介绍</a:t>
            </a:r>
            <a:endParaRPr lang="en-GB" altLang="zh-CN" sz="40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11CA5-7CE7-E59D-E0A0-77E2E83253F2}"/>
              </a:ext>
            </a:extLst>
          </p:cNvPr>
          <p:cNvSpPr txBox="1"/>
          <p:nvPr/>
        </p:nvSpPr>
        <p:spPr>
          <a:xfrm>
            <a:off x="574674" y="2136338"/>
            <a:ext cx="10744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是由</a:t>
            </a:r>
            <a:r>
              <a:rPr lang="en-US" altLang="zh-CN" sz="2400" dirty="0">
                <a:latin typeface="+mj-ea"/>
                <a:ea typeface="+mj-ea"/>
              </a:rPr>
              <a:t>Google</a:t>
            </a:r>
            <a:r>
              <a:rPr lang="zh-CN" altLang="en-US" sz="2400" dirty="0">
                <a:latin typeface="+mj-ea"/>
                <a:ea typeface="+mj-ea"/>
              </a:rPr>
              <a:t>研究团队于</a:t>
            </a:r>
            <a:r>
              <a:rPr lang="en-US" altLang="zh-CN" sz="2400" dirty="0">
                <a:latin typeface="+mj-ea"/>
                <a:ea typeface="+mj-ea"/>
              </a:rPr>
              <a:t>2018</a:t>
            </a:r>
            <a:r>
              <a:rPr lang="zh-CN" altLang="en-US" sz="2400" dirty="0">
                <a:latin typeface="+mj-ea"/>
                <a:ea typeface="+mj-ea"/>
              </a:rPr>
              <a:t>年提出的一种预训练语言模型。相比于以往的语言模型，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引入了双向（</a:t>
            </a:r>
            <a:r>
              <a:rPr lang="en-US" altLang="zh-CN" sz="2400" dirty="0">
                <a:latin typeface="+mj-ea"/>
                <a:ea typeface="+mj-ea"/>
              </a:rPr>
              <a:t>bidirectional</a:t>
            </a:r>
            <a:r>
              <a:rPr lang="zh-CN" altLang="en-US" sz="2400" dirty="0">
                <a:latin typeface="+mj-ea"/>
                <a:ea typeface="+mj-ea"/>
              </a:rPr>
              <a:t>）训练机制，能够同时利用上下文信息进行预测任务。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模型通常使用了一个双向</a:t>
            </a:r>
            <a:r>
              <a:rPr lang="en-US" altLang="zh-CN" sz="2400" dirty="0">
                <a:latin typeface="+mj-ea"/>
                <a:ea typeface="+mj-ea"/>
              </a:rPr>
              <a:t>Transformer</a:t>
            </a:r>
            <a:r>
              <a:rPr lang="zh-CN" altLang="en-US" sz="2400" dirty="0">
                <a:latin typeface="+mj-ea"/>
                <a:ea typeface="+mj-ea"/>
              </a:rPr>
              <a:t>编码器，该编码器能够学习输入文本中的上下文信息，生成高质量的文本表示。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在多项</a:t>
            </a:r>
            <a:r>
              <a:rPr lang="en-US" altLang="zh-CN" sz="2400" dirty="0">
                <a:latin typeface="+mj-ea"/>
                <a:ea typeface="+mj-ea"/>
              </a:rPr>
              <a:t>NLP</a:t>
            </a:r>
            <a:r>
              <a:rPr lang="zh-CN" altLang="en-US" sz="2400" dirty="0">
                <a:latin typeface="+mj-ea"/>
                <a:ea typeface="+mj-ea"/>
              </a:rPr>
              <a:t>任务中表现出色，如文本分类、命名实体识别、问答系统等。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+mj-ea"/>
                <a:ea typeface="+mj-ea"/>
              </a:rPr>
              <a:t>RoBERTa</a:t>
            </a:r>
            <a:r>
              <a:rPr lang="zh-CN" altLang="en-US" sz="2400" dirty="0">
                <a:latin typeface="+mj-ea"/>
                <a:ea typeface="+mj-ea"/>
              </a:rPr>
              <a:t>是由</a:t>
            </a:r>
            <a:r>
              <a:rPr lang="en-US" altLang="zh-CN" sz="2400" dirty="0">
                <a:latin typeface="+mj-ea"/>
                <a:ea typeface="+mj-ea"/>
              </a:rPr>
              <a:t>Facebook</a:t>
            </a:r>
            <a:r>
              <a:rPr lang="zh-CN" altLang="en-US" sz="2400" dirty="0">
                <a:latin typeface="+mj-ea"/>
                <a:ea typeface="+mj-ea"/>
              </a:rPr>
              <a:t>研究团队在</a:t>
            </a:r>
            <a:r>
              <a:rPr lang="en-US" altLang="zh-CN" sz="2400" dirty="0">
                <a:latin typeface="+mj-ea"/>
                <a:ea typeface="+mj-ea"/>
              </a:rPr>
              <a:t>2019</a:t>
            </a:r>
            <a:r>
              <a:rPr lang="zh-CN" altLang="en-US" sz="2400" dirty="0">
                <a:latin typeface="+mj-ea"/>
                <a:ea typeface="+mj-ea"/>
              </a:rPr>
              <a:t>年改进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模型的基础上提出的。</a:t>
            </a:r>
            <a:r>
              <a:rPr lang="en-US" altLang="zh-CN" sz="2400" dirty="0" err="1">
                <a:latin typeface="+mj-ea"/>
                <a:ea typeface="+mj-ea"/>
              </a:rPr>
              <a:t>RoBERTa</a:t>
            </a:r>
            <a:r>
              <a:rPr lang="zh-CN" altLang="en-US" sz="2400" dirty="0">
                <a:latin typeface="+mj-ea"/>
                <a:ea typeface="+mj-ea"/>
              </a:rPr>
              <a:t>的目标是通过更好的训练策略和超参数调整来进一步提高模型性能。相较于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RoBERTa</a:t>
            </a:r>
            <a:r>
              <a:rPr lang="zh-CN" altLang="en-US" sz="2400" dirty="0">
                <a:latin typeface="+mj-ea"/>
                <a:ea typeface="+mj-ea"/>
              </a:rPr>
              <a:t>使用更大的模型规模和更长的训练时间，并对训练数据进行了增强。</a:t>
            </a:r>
            <a:r>
              <a:rPr lang="en-US" altLang="zh-CN" sz="2400" dirty="0" err="1">
                <a:latin typeface="+mj-ea"/>
                <a:ea typeface="+mj-ea"/>
              </a:rPr>
              <a:t>RoBERTa</a:t>
            </a:r>
            <a:r>
              <a:rPr lang="zh-CN" altLang="en-US" sz="2400" dirty="0">
                <a:latin typeface="+mj-ea"/>
                <a:ea typeface="+mj-ea"/>
              </a:rPr>
              <a:t>在各种</a:t>
            </a:r>
            <a:r>
              <a:rPr lang="en-US" altLang="zh-CN" sz="2400" dirty="0">
                <a:latin typeface="+mj-ea"/>
                <a:ea typeface="+mj-ea"/>
              </a:rPr>
              <a:t>NLP</a:t>
            </a:r>
            <a:r>
              <a:rPr lang="zh-CN" altLang="en-US" sz="2400" dirty="0">
                <a:latin typeface="+mj-ea"/>
                <a:ea typeface="+mj-ea"/>
              </a:rPr>
              <a:t>任务中展现了比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更好的性能。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197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latin typeface="+mj-ea"/>
                <a:ea typeface="+mj-ea"/>
              </a:rPr>
              <a:t>阶段三</a:t>
            </a:r>
            <a:r>
              <a:rPr lang="en-US" altLang="zh-CN" sz="4000" dirty="0" err="1">
                <a:latin typeface="+mj-ea"/>
                <a:ea typeface="+mj-ea"/>
              </a:rPr>
              <a:t>bert</a:t>
            </a:r>
            <a:endParaRPr lang="en-GB" altLang="zh-CN" sz="40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11CA5-7CE7-E59D-E0A0-77E2E83253F2}"/>
              </a:ext>
            </a:extLst>
          </p:cNvPr>
          <p:cNvSpPr txBox="1"/>
          <p:nvPr/>
        </p:nvSpPr>
        <p:spPr>
          <a:xfrm>
            <a:off x="532605" y="1713526"/>
            <a:ext cx="11126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模型选择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基于</a:t>
            </a:r>
            <a:r>
              <a:rPr lang="en-US" altLang="zh-CN" sz="2400" dirty="0">
                <a:latin typeface="+mj-ea"/>
                <a:ea typeface="+mj-ea"/>
              </a:rPr>
              <a:t>Roberta</a:t>
            </a:r>
            <a:r>
              <a:rPr lang="zh-CN" altLang="en-US" sz="2400" dirty="0">
                <a:latin typeface="+mj-ea"/>
                <a:ea typeface="+mj-ea"/>
              </a:rPr>
              <a:t>模型架构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+mj-ea"/>
                <a:ea typeface="+mj-ea"/>
              </a:rPr>
              <a:t>cardiffnlp</a:t>
            </a:r>
            <a:r>
              <a:rPr lang="en-US" altLang="zh-CN" sz="2400" dirty="0">
                <a:latin typeface="+mj-ea"/>
                <a:ea typeface="+mj-ea"/>
              </a:rPr>
              <a:t>/twitter-</a:t>
            </a:r>
            <a:r>
              <a:rPr lang="en-US" altLang="zh-CN" sz="2400" dirty="0" err="1">
                <a:latin typeface="+mj-ea"/>
                <a:ea typeface="+mj-ea"/>
              </a:rPr>
              <a:t>roberta</a:t>
            </a:r>
            <a:r>
              <a:rPr lang="en-US" altLang="zh-CN" sz="2400" dirty="0">
                <a:latin typeface="+mj-ea"/>
                <a:ea typeface="+mj-ea"/>
              </a:rPr>
              <a:t>-base-sentiment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为了实现更好的效果，我们在</a:t>
            </a:r>
            <a:r>
              <a:rPr lang="en-US" altLang="zh-CN" sz="2400" dirty="0">
                <a:latin typeface="+mj-ea"/>
                <a:ea typeface="+mj-ea"/>
              </a:rPr>
              <a:t>Bert</a:t>
            </a:r>
            <a:r>
              <a:rPr lang="zh-CN" altLang="en-US" sz="2400" dirty="0">
                <a:latin typeface="+mj-ea"/>
                <a:ea typeface="+mj-ea"/>
              </a:rPr>
              <a:t>的基础上增加了一些层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多头注意力层：对文本向量进行自注意力计算，增强其语义信息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一维卷积层：对文本向量进行局部特征提取，增加其抽象能力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残差块：对卷积层的输出进行非线性变换和残差连接，增强其表达能力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双向</a:t>
            </a:r>
            <a:r>
              <a:rPr lang="en-US" altLang="zh-CN" sz="2400" dirty="0">
                <a:latin typeface="+mj-ea"/>
                <a:ea typeface="+mj-ea"/>
              </a:rPr>
              <a:t>GRU</a:t>
            </a:r>
            <a:r>
              <a:rPr lang="zh-CN" altLang="en-US" sz="2400" dirty="0">
                <a:latin typeface="+mj-ea"/>
                <a:ea typeface="+mj-ea"/>
              </a:rPr>
              <a:t>层：对文本向量进行序列建模，捕捉其上下文信息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ea"/>
                <a:ea typeface="+mj-ea"/>
              </a:rPr>
              <a:t>LSTM</a:t>
            </a:r>
            <a:r>
              <a:rPr lang="zh-CN" altLang="en-US" sz="2400" dirty="0">
                <a:latin typeface="+mj-ea"/>
                <a:ea typeface="+mj-ea"/>
              </a:rPr>
              <a:t>层：对</a:t>
            </a:r>
            <a:r>
              <a:rPr lang="en-US" altLang="zh-CN" sz="2400" dirty="0">
                <a:latin typeface="+mj-ea"/>
                <a:ea typeface="+mj-ea"/>
              </a:rPr>
              <a:t>GRU</a:t>
            </a:r>
            <a:r>
              <a:rPr lang="zh-CN" altLang="en-US" sz="2400" dirty="0">
                <a:latin typeface="+mj-ea"/>
                <a:ea typeface="+mj-ea"/>
              </a:rPr>
              <a:t>层的输出进行进一步的序列建模，增强其长期依赖能力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自适应最大池化层：对</a:t>
            </a:r>
            <a:r>
              <a:rPr lang="en-US" altLang="zh-CN" sz="2400" dirty="0">
                <a:latin typeface="+mj-ea"/>
                <a:ea typeface="+mj-ea"/>
              </a:rPr>
              <a:t>LSTM</a:t>
            </a:r>
            <a:r>
              <a:rPr lang="zh-CN" altLang="en-US" sz="2400" dirty="0">
                <a:latin typeface="+mj-ea"/>
                <a:ea typeface="+mj-ea"/>
              </a:rPr>
              <a:t>层的输出进行降维和全局特征提取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前馈神经网络作为分类器：池化层的输出进行线性变换、批归一化、激活函数、</a:t>
            </a:r>
            <a:r>
              <a:rPr lang="en-US" altLang="zh-CN" sz="2400" dirty="0">
                <a:latin typeface="+mj-ea"/>
                <a:ea typeface="+mj-ea"/>
              </a:rPr>
              <a:t>Dropout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 err="1">
                <a:latin typeface="+mj-ea"/>
                <a:ea typeface="+mj-ea"/>
              </a:rPr>
              <a:t>Softmax</a:t>
            </a:r>
            <a:r>
              <a:rPr lang="zh-CN" altLang="en-US" sz="2400" dirty="0">
                <a:latin typeface="+mj-ea"/>
                <a:ea typeface="+mj-ea"/>
              </a:rPr>
              <a:t>操作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25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8" y="780278"/>
            <a:ext cx="694769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latin typeface="+mj-ea"/>
                <a:ea typeface="+mj-ea"/>
              </a:rPr>
              <a:t>阶段三</a:t>
            </a:r>
            <a:r>
              <a:rPr lang="en-US" altLang="zh-CN" sz="4000" dirty="0" err="1">
                <a:latin typeface="+mj-ea"/>
                <a:ea typeface="+mj-ea"/>
              </a:rPr>
              <a:t>bert</a:t>
            </a:r>
            <a:r>
              <a:rPr lang="en-US" altLang="zh-CN" sz="4000" dirty="0">
                <a:latin typeface="+mj-ea"/>
                <a:ea typeface="+mj-ea"/>
              </a:rPr>
              <a:t>-</a:t>
            </a:r>
            <a:r>
              <a:rPr lang="zh-CN" altLang="en-US" sz="4000" dirty="0">
                <a:latin typeface="+mj-ea"/>
                <a:ea typeface="+mj-ea"/>
              </a:rPr>
              <a:t>训练参数和结果</a:t>
            </a:r>
            <a:endParaRPr lang="en-GB" altLang="zh-CN" sz="40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75B61-2744-FD14-803B-A1078F49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32" y="1988112"/>
            <a:ext cx="10077968" cy="4089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1D3FB2-CA68-8D1C-8C5E-3128A1CE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1" y="2531065"/>
            <a:ext cx="2222614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latin typeface="+mj-ea"/>
                <a:ea typeface="+mj-ea"/>
              </a:rPr>
              <a:t>结果对比</a:t>
            </a:r>
            <a:endParaRPr lang="en-GB" altLang="zh-CN" sz="40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3D1D5-50A5-92D5-DE4B-D90E58E9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2483616"/>
            <a:ext cx="9506439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422C2E9-E2EE-467B-A50A-4DEBA7CA4792}"/>
              </a:ext>
            </a:extLst>
          </p:cNvPr>
          <p:cNvSpPr/>
          <p:nvPr/>
        </p:nvSpPr>
        <p:spPr>
          <a:xfrm>
            <a:off x="5560616" y="2232755"/>
            <a:ext cx="1086537" cy="108653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BDFB38BC-4252-4A4F-A9FC-EFE9B99E839D}"/>
              </a:ext>
            </a:extLst>
          </p:cNvPr>
          <p:cNvSpPr/>
          <p:nvPr/>
        </p:nvSpPr>
        <p:spPr>
          <a:xfrm>
            <a:off x="5463804" y="2135944"/>
            <a:ext cx="1280160" cy="1280160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2921767" y="3512915"/>
            <a:ext cx="63642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THANK YOU FOR WATCH</a:t>
            </a:r>
          </a:p>
          <a:p>
            <a:pPr algn="ctr"/>
            <a:endParaRPr lang="en-US" altLang="zh-CN" sz="4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Q&amp;A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10480009" y="619376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GOODBYE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10349211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 flipH="1"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3596640" y="119126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9FB0A-26C7-473D-AD24-926EF1052F10}"/>
              </a:ext>
            </a:extLst>
          </p:cNvPr>
          <p:cNvSpPr/>
          <p:nvPr/>
        </p:nvSpPr>
        <p:spPr>
          <a:xfrm>
            <a:off x="3582364" y="2016794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8C3DC2-6F54-4A58-972D-766BCAFE665B}"/>
              </a:ext>
            </a:extLst>
          </p:cNvPr>
          <p:cNvSpPr txBox="1">
            <a:spLocks/>
          </p:cNvSpPr>
          <p:nvPr/>
        </p:nvSpPr>
        <p:spPr>
          <a:xfrm>
            <a:off x="4206138" y="2114590"/>
            <a:ext cx="297252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小组信息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AE78A0-08F7-41CA-B292-0DFD2E3A51D3}"/>
              </a:ext>
            </a:extLst>
          </p:cNvPr>
          <p:cNvSpPr/>
          <p:nvPr/>
        </p:nvSpPr>
        <p:spPr>
          <a:xfrm>
            <a:off x="3595898" y="2842675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ABC46-2629-4562-B4FD-74C1F75D2F7D}"/>
              </a:ext>
            </a:extLst>
          </p:cNvPr>
          <p:cNvSpPr txBox="1">
            <a:spLocks/>
          </p:cNvSpPr>
          <p:nvPr/>
        </p:nvSpPr>
        <p:spPr>
          <a:xfrm>
            <a:off x="4219672" y="2935262"/>
            <a:ext cx="2615238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阶段一 </a:t>
            </a:r>
            <a:r>
              <a:rPr lang="en-US" altLang="zh-CN" sz="2400" dirty="0" err="1">
                <a:latin typeface="+mj-ea"/>
                <a:ea typeface="+mj-ea"/>
              </a:rPr>
              <a:t>sentiCR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0D1C21-D51A-42BC-B239-50427BBCA5F0}"/>
              </a:ext>
            </a:extLst>
          </p:cNvPr>
          <p:cNvSpPr/>
          <p:nvPr/>
        </p:nvSpPr>
        <p:spPr>
          <a:xfrm>
            <a:off x="3609431" y="366855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5F77F8-2C57-4D4E-955D-73CE37D8ED6C}"/>
              </a:ext>
            </a:extLst>
          </p:cNvPr>
          <p:cNvSpPr txBox="1">
            <a:spLocks/>
          </p:cNvSpPr>
          <p:nvPr/>
        </p:nvSpPr>
        <p:spPr>
          <a:xfrm>
            <a:off x="4246739" y="3733528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阶段二 </a:t>
            </a:r>
            <a:r>
              <a:rPr lang="en-US" altLang="zh-CN" sz="2400" dirty="0">
                <a:latin typeface="+mj-ea"/>
                <a:ea typeface="+mj-ea"/>
              </a:rPr>
              <a:t>senti4sd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9415AE-8C0D-F7CC-A62D-8CCA55D4BFAE}"/>
              </a:ext>
            </a:extLst>
          </p:cNvPr>
          <p:cNvSpPr/>
          <p:nvPr/>
        </p:nvSpPr>
        <p:spPr>
          <a:xfrm>
            <a:off x="3609431" y="4518247"/>
            <a:ext cx="57873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818ED5-01D6-6858-369D-D957A2941CBA}"/>
              </a:ext>
            </a:extLst>
          </p:cNvPr>
          <p:cNvSpPr txBox="1">
            <a:spLocks/>
          </p:cNvSpPr>
          <p:nvPr/>
        </p:nvSpPr>
        <p:spPr>
          <a:xfrm>
            <a:off x="4246739" y="4559409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阶段三 </a:t>
            </a:r>
            <a:r>
              <a:rPr lang="en-US" altLang="zh-CN" sz="2400" dirty="0" err="1">
                <a:latin typeface="+mj-ea"/>
                <a:ea typeface="+mj-ea"/>
              </a:rPr>
              <a:t>bert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A2117E-C950-571B-37A4-398089979A58}"/>
              </a:ext>
            </a:extLst>
          </p:cNvPr>
          <p:cNvSpPr/>
          <p:nvPr/>
        </p:nvSpPr>
        <p:spPr>
          <a:xfrm>
            <a:off x="3609431" y="5339899"/>
            <a:ext cx="57873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05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1D7D4-3D30-A6C8-1694-5F96BC60C70E}"/>
              </a:ext>
            </a:extLst>
          </p:cNvPr>
          <p:cNvSpPr txBox="1">
            <a:spLocks/>
          </p:cNvSpPr>
          <p:nvPr/>
        </p:nvSpPr>
        <p:spPr>
          <a:xfrm>
            <a:off x="4246739" y="5381061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总结</a:t>
            </a:r>
            <a:endParaRPr lang="en-GB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9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525487" y="3481001"/>
            <a:ext cx="9666513" cy="24365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小组信息</a:t>
            </a:r>
            <a:endParaRPr lang="en-GB" altLang="zh-CN" sz="8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GB" altLang="zh-CN" sz="8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9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latin typeface="+mj-ea"/>
                <a:ea typeface="+mj-ea"/>
              </a:rPr>
              <a:t>迭代三项目分工</a:t>
            </a:r>
            <a:endParaRPr lang="en-GB" altLang="zh-CN" sz="4000" dirty="0">
              <a:latin typeface="+mj-ea"/>
              <a:ea typeface="+mj-ea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1290D36-04DD-486A-97E4-23E0E486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95939"/>
              </p:ext>
            </p:extLst>
          </p:nvPr>
        </p:nvGraphicFramePr>
        <p:xfrm>
          <a:off x="660399" y="1519455"/>
          <a:ext cx="11196000" cy="5166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70716">
                  <a:extLst>
                    <a:ext uri="{9D8B030D-6E8A-4147-A177-3AD203B41FA5}">
                      <a16:colId xmlns:a16="http://schemas.microsoft.com/office/drawing/2014/main" val="3034764505"/>
                    </a:ext>
                  </a:extLst>
                </a:gridCol>
                <a:gridCol w="5525284">
                  <a:extLst>
                    <a:ext uri="{9D8B030D-6E8A-4147-A177-3AD203B41FA5}">
                      <a16:colId xmlns:a16="http://schemas.microsoft.com/office/drawing/2014/main" val="2314374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人员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具体任务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53293"/>
                  </a:ext>
                </a:extLst>
              </a:tr>
              <a:tr h="92739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游莫凡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数据集处理；数据增广；</a:t>
                      </a:r>
                      <a:r>
                        <a:rPr lang="en-US" altLang="zh-CN" dirty="0">
                          <a:effectLst/>
                        </a:rPr>
                        <a:t>senti4sd </a:t>
                      </a:r>
                      <a:r>
                        <a:rPr lang="en-US" altLang="zh-CN" dirty="0" err="1">
                          <a:effectLst/>
                        </a:rPr>
                        <a:t>java+r</a:t>
                      </a:r>
                      <a:r>
                        <a:rPr lang="zh-CN" altLang="en-US" dirty="0">
                          <a:effectLst/>
                        </a:rPr>
                        <a:t>版本模型实验性跑动；</a:t>
                      </a:r>
                      <a:r>
                        <a:rPr lang="en-US" altLang="zh-CN" dirty="0" err="1">
                          <a:effectLst/>
                        </a:rPr>
                        <a:t>bert</a:t>
                      </a:r>
                      <a:r>
                        <a:rPr lang="zh-CN" altLang="en-US" dirty="0">
                          <a:effectLst/>
                        </a:rPr>
                        <a:t>模型内容填充与超参数调整；训练最高正确率模型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09944"/>
                  </a:ext>
                </a:extLst>
              </a:tr>
              <a:tr h="92739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陈子凡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数据集处理和加载模块编写，日志记录模块编写，模型正确率等性能统计；</a:t>
                      </a:r>
                      <a:r>
                        <a:rPr lang="en-US" altLang="zh-CN" dirty="0" err="1">
                          <a:effectLst/>
                        </a:rPr>
                        <a:t>senticr</a:t>
                      </a:r>
                      <a:r>
                        <a:rPr lang="zh-CN" altLang="en-US" dirty="0">
                          <a:effectLst/>
                        </a:rPr>
                        <a:t>三分类任务改写；</a:t>
                      </a:r>
                      <a:r>
                        <a:rPr lang="en-US" altLang="zh-CN" dirty="0" err="1">
                          <a:effectLst/>
                        </a:rPr>
                        <a:t>bert</a:t>
                      </a:r>
                      <a:r>
                        <a:rPr lang="zh-CN" altLang="en-US" dirty="0">
                          <a:effectLst/>
                        </a:rPr>
                        <a:t>初步搭建和调整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80187"/>
                  </a:ext>
                </a:extLst>
              </a:tr>
              <a:tr h="65596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郁博文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effectLst/>
                        </a:rPr>
                        <a:t>sentistrength</a:t>
                      </a:r>
                      <a:r>
                        <a:rPr lang="zh-CN" altLang="en-US" dirty="0">
                          <a:effectLst/>
                        </a:rPr>
                        <a:t>运行脚本编写 </a:t>
                      </a:r>
                      <a:r>
                        <a:rPr lang="en-US" altLang="zh-CN" dirty="0" err="1">
                          <a:effectLst/>
                        </a:rPr>
                        <a:t>sentistrengh</a:t>
                      </a:r>
                      <a:r>
                        <a:rPr lang="zh-CN" altLang="en-US" dirty="0">
                          <a:effectLst/>
                        </a:rPr>
                        <a:t>性能统计 编写</a:t>
                      </a:r>
                      <a:r>
                        <a:rPr lang="en-US" altLang="zh-CN" dirty="0" err="1">
                          <a:effectLst/>
                        </a:rPr>
                        <a:t>bert</a:t>
                      </a:r>
                      <a:r>
                        <a:rPr lang="zh-CN" altLang="en-US" dirty="0">
                          <a:effectLst/>
                        </a:rPr>
                        <a:t>框架代码 编写</a:t>
                      </a:r>
                      <a:r>
                        <a:rPr lang="en-US" altLang="zh-CN" dirty="0" err="1">
                          <a:effectLst/>
                        </a:rPr>
                        <a:t>bert</a:t>
                      </a:r>
                      <a:r>
                        <a:rPr lang="zh-CN" altLang="en-US" dirty="0">
                          <a:effectLst/>
                        </a:rPr>
                        <a:t>实验报告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693137"/>
                  </a:ext>
                </a:extLst>
              </a:tr>
              <a:tr h="65596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邢佳勇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数据集处理；</a:t>
                      </a:r>
                      <a:r>
                        <a:rPr lang="en-US" dirty="0" err="1">
                          <a:effectLst/>
                        </a:rPr>
                        <a:t>senticr</a:t>
                      </a:r>
                      <a:r>
                        <a:rPr lang="zh-CN" altLang="en-US" dirty="0">
                          <a:effectLst/>
                        </a:rPr>
                        <a:t>调参；</a:t>
                      </a:r>
                      <a:r>
                        <a:rPr lang="en-US" dirty="0">
                          <a:effectLst/>
                        </a:rPr>
                        <a:t>senti4sd Python</a:t>
                      </a:r>
                      <a:r>
                        <a:rPr lang="zh-CN" altLang="en-US" dirty="0">
                          <a:effectLst/>
                        </a:rPr>
                        <a:t>版本模型实验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32115"/>
                  </a:ext>
                </a:extLst>
              </a:tr>
              <a:tr h="92739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郑启睿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使用置信学习进行数据清洗；尝试</a:t>
                      </a:r>
                      <a:r>
                        <a:rPr lang="en-US" altLang="zh-CN" dirty="0" err="1">
                          <a:effectLst/>
                        </a:rPr>
                        <a:t>xgboost</a:t>
                      </a:r>
                      <a:r>
                        <a:rPr lang="zh-CN" altLang="en-US" dirty="0">
                          <a:effectLst/>
                        </a:rPr>
                        <a:t>模型；进行模型集成；</a:t>
                      </a:r>
                      <a:r>
                        <a:rPr lang="en-US" altLang="zh-CN" dirty="0" err="1">
                          <a:effectLst/>
                        </a:rPr>
                        <a:t>sentiCR</a:t>
                      </a:r>
                      <a:r>
                        <a:rPr lang="zh-CN" altLang="en-US" dirty="0">
                          <a:effectLst/>
                        </a:rPr>
                        <a:t>调参；编写</a:t>
                      </a:r>
                      <a:r>
                        <a:rPr lang="en-US" altLang="zh-CN" dirty="0" err="1">
                          <a:effectLst/>
                        </a:rPr>
                        <a:t>sentiCR</a:t>
                      </a:r>
                      <a:r>
                        <a:rPr lang="zh-CN" altLang="en-US" dirty="0">
                          <a:effectLst/>
                        </a:rPr>
                        <a:t>机器学习实验报告；编写会议记录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09969"/>
                  </a:ext>
                </a:extLst>
              </a:tr>
              <a:tr h="65596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邢俊杰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编写计划文档和项目启动文档；对数据集进行筛选；挑选正面词表以提高准确率</a:t>
                      </a:r>
                    </a:p>
                  </a:txBody>
                  <a:tcPr marL="123825" marR="123825" marT="57150" marB="571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8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7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454738" y="304770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TWO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525487" y="3481001"/>
            <a:ext cx="966651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阶段一</a:t>
            </a:r>
            <a:r>
              <a:rPr lang="en-US" altLang="zh-CN" sz="8000" b="1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sentCR</a:t>
            </a:r>
            <a:endParaRPr lang="en-GB" altLang="zh-CN" sz="8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4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err="1">
                <a:latin typeface="+mj-ea"/>
                <a:ea typeface="+mj-ea"/>
              </a:rPr>
              <a:t>sentiCR</a:t>
            </a:r>
            <a:endParaRPr lang="en-GB" altLang="zh-CN" sz="40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742839-4FCD-4203-8000-3B477B9F5645}"/>
              </a:ext>
            </a:extLst>
          </p:cNvPr>
          <p:cNvSpPr txBox="1"/>
          <p:nvPr/>
        </p:nvSpPr>
        <p:spPr>
          <a:xfrm>
            <a:off x="660399" y="1306463"/>
            <a:ext cx="6958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复现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版本支持问题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ea"/>
                <a:ea typeface="+mj-ea"/>
              </a:rPr>
              <a:t>GBT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  <a:r>
              <a:rPr lang="en-US" altLang="zh-CN" sz="2400" dirty="0">
                <a:latin typeface="+mj-ea"/>
                <a:ea typeface="+mj-ea"/>
              </a:rPr>
              <a:t>83.2%</a:t>
            </a:r>
            <a:r>
              <a:rPr lang="zh-CN" altLang="en-US" sz="2400" dirty="0">
                <a:latin typeface="+mj-ea"/>
                <a:ea typeface="+mj-ea"/>
              </a:rPr>
              <a:t>，与原文相符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40CD-17B8-4D2C-ACAC-CE89DECA6C55}"/>
              </a:ext>
            </a:extLst>
          </p:cNvPr>
          <p:cNvSpPr txBox="1"/>
          <p:nvPr/>
        </p:nvSpPr>
        <p:spPr>
          <a:xfrm>
            <a:off x="660399" y="2909210"/>
            <a:ext cx="4980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运行助教提供数据集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三分类修改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A131A-922D-4977-846B-24B6E10D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988964"/>
            <a:ext cx="4547032" cy="2737268"/>
          </a:xfrm>
          <a:prstGeom prst="rect">
            <a:avLst/>
          </a:prstGeo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58073DF0-EB96-42AE-BDDC-A4319BFC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42763"/>
              </p:ext>
            </p:extLst>
          </p:nvPr>
        </p:nvGraphicFramePr>
        <p:xfrm>
          <a:off x="6096000" y="3948790"/>
          <a:ext cx="5949626" cy="277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813">
                  <a:extLst>
                    <a:ext uri="{9D8B030D-6E8A-4147-A177-3AD203B41FA5}">
                      <a16:colId xmlns:a16="http://schemas.microsoft.com/office/drawing/2014/main" val="2616233117"/>
                    </a:ext>
                  </a:extLst>
                </a:gridCol>
                <a:gridCol w="2974813">
                  <a:extLst>
                    <a:ext uri="{9D8B030D-6E8A-4147-A177-3AD203B41FA5}">
                      <a16:colId xmlns:a16="http://schemas.microsoft.com/office/drawing/2014/main" val="2389648550"/>
                    </a:ext>
                  </a:extLst>
                </a:gridCol>
              </a:tblGrid>
              <a:tr h="44572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模型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正确率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47470991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80.32%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2515910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76.09%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21158008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80.39%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39922061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83.25%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02074458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SGD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82.05%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75861514"/>
                  </a:ext>
                </a:extLst>
              </a:tr>
              <a:tr h="3253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SVC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81.98%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3624197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D49150D9-90B7-4037-B148-AFD5957C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49" y="387634"/>
            <a:ext cx="4733333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err="1">
                <a:latin typeface="+mj-ea"/>
                <a:ea typeface="+mj-ea"/>
              </a:rPr>
              <a:t>sentiCR</a:t>
            </a:r>
            <a:endParaRPr lang="en-GB" altLang="zh-CN" sz="40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742839-4FCD-4203-8000-3B477B9F5645}"/>
              </a:ext>
            </a:extLst>
          </p:cNvPr>
          <p:cNvSpPr txBox="1"/>
          <p:nvPr/>
        </p:nvSpPr>
        <p:spPr>
          <a:xfrm>
            <a:off x="660398" y="1534073"/>
            <a:ext cx="6958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尝试优化</a:t>
            </a:r>
            <a:endParaRPr lang="en-US" altLang="zh-CN" sz="3200" dirty="0"/>
          </a:p>
          <a:p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数据集处理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模型优化和集成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887CA8-5147-488F-8C06-B72CFFD444B4}"/>
              </a:ext>
            </a:extLst>
          </p:cNvPr>
          <p:cNvSpPr txBox="1"/>
          <p:nvPr/>
        </p:nvSpPr>
        <p:spPr>
          <a:xfrm>
            <a:off x="660398" y="4062990"/>
            <a:ext cx="69587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实验过程反思</a:t>
            </a:r>
            <a:endParaRPr lang="en-US" altLang="zh-CN" sz="3200" dirty="0"/>
          </a:p>
          <a:p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数据增广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三分类性能区别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否定词真的有用吗</a:t>
            </a:r>
            <a:r>
              <a:rPr lang="zh-CN" altLang="en-US" dirty="0">
                <a:latin typeface="+mj-ea"/>
                <a:ea typeface="+mj-ea"/>
              </a:rPr>
              <a:t>？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66711-F028-4BE1-B2F8-A458ECC7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822" y="1534073"/>
            <a:ext cx="3102737" cy="2793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E0663F-4757-470E-B6A4-244F705D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20" y="1534073"/>
            <a:ext cx="3102737" cy="28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THREE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2633323" y="3317856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阶段二</a:t>
            </a:r>
            <a:r>
              <a:rPr lang="en-US" altLang="zh-CN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sent4SD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6128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8332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+mj-ea"/>
                <a:ea typeface="+mj-ea"/>
              </a:rPr>
              <a:t>senti4SD</a:t>
            </a:r>
            <a:endParaRPr lang="en-GB" altLang="zh-CN" sz="40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11CA5-7CE7-E59D-E0A0-77E2E83253F2}"/>
              </a:ext>
            </a:extLst>
          </p:cNvPr>
          <p:cNvSpPr txBox="1"/>
          <p:nvPr/>
        </p:nvSpPr>
        <p:spPr>
          <a:xfrm>
            <a:off x="723818" y="1968654"/>
            <a:ext cx="107443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选择理由：数据集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ea"/>
                <a:ea typeface="+mj-ea"/>
              </a:rPr>
              <a:t>2000</a:t>
            </a:r>
            <a:r>
              <a:rPr lang="zh-CN" altLang="en-US" sz="2400" dirty="0">
                <a:latin typeface="+mj-ea"/>
                <a:ea typeface="+mj-ea"/>
              </a:rPr>
              <a:t>万条</a:t>
            </a:r>
            <a:r>
              <a:rPr lang="en-US" altLang="zh-CN" sz="2400" dirty="0" err="1">
                <a:latin typeface="+mj-ea"/>
                <a:ea typeface="+mj-ea"/>
              </a:rPr>
              <a:t>StackOverflow</a:t>
            </a:r>
            <a:r>
              <a:rPr lang="zh-CN" altLang="en-US" sz="2400" dirty="0">
                <a:latin typeface="+mj-ea"/>
                <a:ea typeface="+mj-ea"/>
              </a:rPr>
              <a:t>评论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理论上指标是</a:t>
            </a:r>
            <a:r>
              <a:rPr lang="en-US" altLang="zh-CN" sz="2400" dirty="0">
                <a:latin typeface="+mj-ea"/>
                <a:ea typeface="+mj-ea"/>
              </a:rPr>
              <a:t>87%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调试：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分隔符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BDEFBD-A580-D327-834C-088517D0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63" y="4480030"/>
            <a:ext cx="4743531" cy="12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2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644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Wilson Fox</cp:lastModifiedBy>
  <cp:revision>205</cp:revision>
  <dcterms:created xsi:type="dcterms:W3CDTF">2022-02-24T12:47:33Z</dcterms:created>
  <dcterms:modified xsi:type="dcterms:W3CDTF">2023-06-09T17:37:06Z</dcterms:modified>
</cp:coreProperties>
</file>