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6" r:id="rId4"/>
    <p:sldId id="277" r:id="rId5"/>
    <p:sldId id="278" r:id="rId6"/>
    <p:sldId id="279" r:id="rId7"/>
    <p:sldId id="280" r:id="rId8"/>
    <p:sldId id="281" r:id="rId9"/>
    <p:sldId id="258" r:id="rId10"/>
    <p:sldId id="272" r:id="rId11"/>
    <p:sldId id="282" r:id="rId12"/>
    <p:sldId id="260" r:id="rId13"/>
    <p:sldId id="261" r:id="rId14"/>
    <p:sldId id="262" r:id="rId15"/>
    <p:sldId id="273" r:id="rId16"/>
    <p:sldId id="274" r:id="rId17"/>
    <p:sldId id="275" r:id="rId18"/>
    <p:sldId id="269" r:id="rId19"/>
    <p:sldId id="270" r:id="rId20"/>
    <p:sldId id="283" r:id="rId21"/>
    <p:sldId id="271" r:id="rId22"/>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4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3F84C65-0149-4107-B290-4710546019D8}" type="datetimeFigureOut">
              <a:rPr lang="en-IN" smtClean="0"/>
              <a:t>04-12-2023</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E9D726B0-9063-4F2B-B654-E17FB96D3E1B}" type="slidenum">
              <a:rPr lang="en-IN" smtClean="0"/>
              <a:t>‹#›</a:t>
            </a:fld>
            <a:endParaRPr lang="en-IN"/>
          </a:p>
        </p:txBody>
      </p:sp>
    </p:spTree>
    <p:extLst>
      <p:ext uri="{BB962C8B-B14F-4D97-AF65-F5344CB8AC3E}">
        <p14:creationId xmlns:p14="http://schemas.microsoft.com/office/powerpoint/2010/main" val="160040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3</a:t>
            </a:fld>
            <a:endParaRPr lang="en-IN"/>
          </a:p>
        </p:txBody>
      </p:sp>
    </p:spTree>
    <p:extLst>
      <p:ext uri="{BB962C8B-B14F-4D97-AF65-F5344CB8AC3E}">
        <p14:creationId xmlns:p14="http://schemas.microsoft.com/office/powerpoint/2010/main" val="115744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4</a:t>
            </a:fld>
            <a:endParaRPr lang="en-IN"/>
          </a:p>
        </p:txBody>
      </p:sp>
    </p:spTree>
    <p:extLst>
      <p:ext uri="{BB962C8B-B14F-4D97-AF65-F5344CB8AC3E}">
        <p14:creationId xmlns:p14="http://schemas.microsoft.com/office/powerpoint/2010/main" val="195852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5</a:t>
            </a:fld>
            <a:endParaRPr lang="en-IN"/>
          </a:p>
        </p:txBody>
      </p:sp>
    </p:spTree>
    <p:extLst>
      <p:ext uri="{BB962C8B-B14F-4D97-AF65-F5344CB8AC3E}">
        <p14:creationId xmlns:p14="http://schemas.microsoft.com/office/powerpoint/2010/main" val="328859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6</a:t>
            </a:fld>
            <a:endParaRPr lang="en-IN"/>
          </a:p>
        </p:txBody>
      </p:sp>
    </p:spTree>
    <p:extLst>
      <p:ext uri="{BB962C8B-B14F-4D97-AF65-F5344CB8AC3E}">
        <p14:creationId xmlns:p14="http://schemas.microsoft.com/office/powerpoint/2010/main" val="328110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7</a:t>
            </a:fld>
            <a:endParaRPr lang="en-IN"/>
          </a:p>
        </p:txBody>
      </p:sp>
    </p:spTree>
    <p:extLst>
      <p:ext uri="{BB962C8B-B14F-4D97-AF65-F5344CB8AC3E}">
        <p14:creationId xmlns:p14="http://schemas.microsoft.com/office/powerpoint/2010/main" val="195561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726B0-9063-4F2B-B654-E17FB96D3E1B}" type="slidenum">
              <a:rPr lang="en-IN" smtClean="0"/>
              <a:t>8</a:t>
            </a:fld>
            <a:endParaRPr lang="en-IN"/>
          </a:p>
        </p:txBody>
      </p:sp>
    </p:spTree>
    <p:extLst>
      <p:ext uri="{BB962C8B-B14F-4D97-AF65-F5344CB8AC3E}">
        <p14:creationId xmlns:p14="http://schemas.microsoft.com/office/powerpoint/2010/main" val="66960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33533" y="4675771"/>
            <a:ext cx="6237033" cy="2503804"/>
          </a:xfrm>
          <a:prstGeom prst="rect">
            <a:avLst/>
          </a:prstGeom>
        </p:spPr>
        <p:txBody>
          <a:bodyPr wrap="square" lIns="0" tIns="0" rIns="0" bIns="0">
            <a:spAutoFit/>
          </a:bodyPr>
          <a:lstStyle>
            <a:lvl1pPr>
              <a:defRPr sz="10150" b="1" i="0">
                <a:solidFill>
                  <a:srgbClr val="004D80"/>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5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4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50" b="0" i="0">
                <a:solidFill>
                  <a:schemeClr val="bg1"/>
                </a:solidFill>
                <a:latin typeface="Arial MT"/>
                <a:cs typeface="Arial M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34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55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3915" y="4882058"/>
            <a:ext cx="18056269" cy="1483360"/>
          </a:xfrm>
          <a:prstGeom prst="rect">
            <a:avLst/>
          </a:prstGeom>
        </p:spPr>
        <p:txBody>
          <a:bodyPr wrap="square" lIns="0" tIns="0" rIns="0" bIns="0">
            <a:spAutoFit/>
          </a:bodyPr>
          <a:lstStyle>
            <a:lvl1pPr>
              <a:defRPr sz="9550" b="0" i="0">
                <a:solidFill>
                  <a:schemeClr val="bg1"/>
                </a:solidFill>
                <a:latin typeface="Arial MT"/>
                <a:cs typeface="Arial MT"/>
              </a:defRPr>
            </a:lvl1pPr>
          </a:lstStyle>
          <a:p>
            <a:endParaRPr/>
          </a:p>
        </p:txBody>
      </p:sp>
      <p:sp>
        <p:nvSpPr>
          <p:cNvPr id="3" name="Holder 3"/>
          <p:cNvSpPr>
            <a:spLocks noGrp="1"/>
          </p:cNvSpPr>
          <p:nvPr>
            <p:ph type="body" idx="1"/>
          </p:nvPr>
        </p:nvSpPr>
        <p:spPr>
          <a:xfrm>
            <a:off x="1023917" y="3508376"/>
            <a:ext cx="18056264" cy="4171950"/>
          </a:xfrm>
          <a:prstGeom prst="rect">
            <a:avLst/>
          </a:prstGeom>
        </p:spPr>
        <p:txBody>
          <a:bodyPr wrap="square" lIns="0" tIns="0" rIns="0" bIns="0">
            <a:spAutoFit/>
          </a:bodyPr>
          <a:lstStyle>
            <a:lvl1pPr>
              <a:defRPr sz="4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845" y="635"/>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3462"/>
          </a:solidFill>
        </p:spPr>
        <p:txBody>
          <a:bodyPr wrap="square" lIns="0" tIns="0" rIns="0" bIns="0" rtlCol="0"/>
          <a:lstStyle/>
          <a:p>
            <a:endParaRPr/>
          </a:p>
        </p:txBody>
      </p:sp>
      <p:sp>
        <p:nvSpPr>
          <p:cNvPr id="3" name="object 3"/>
          <p:cNvSpPr txBox="1"/>
          <p:nvPr/>
        </p:nvSpPr>
        <p:spPr>
          <a:xfrm>
            <a:off x="1015475" y="9783770"/>
            <a:ext cx="5455175" cy="468717"/>
          </a:xfrm>
          <a:prstGeom prst="rect">
            <a:avLst/>
          </a:prstGeom>
        </p:spPr>
        <p:txBody>
          <a:bodyPr vert="horz" wrap="square" lIns="0" tIns="14604" rIns="0" bIns="0" rtlCol="0">
            <a:spAutoFit/>
          </a:bodyPr>
          <a:lstStyle/>
          <a:p>
            <a:pPr marL="12700">
              <a:lnSpc>
                <a:spcPct val="100000"/>
              </a:lnSpc>
              <a:spcBef>
                <a:spcPts val="114"/>
              </a:spcBef>
            </a:pPr>
            <a:r>
              <a:rPr sz="2950" b="1" spc="15" dirty="0">
                <a:solidFill>
                  <a:srgbClr val="FFFFFF"/>
                </a:solidFill>
                <a:latin typeface="Arial"/>
                <a:cs typeface="Arial"/>
              </a:rPr>
              <a:t>Submitted</a:t>
            </a:r>
            <a:r>
              <a:rPr sz="2950" b="1" spc="5" dirty="0">
                <a:solidFill>
                  <a:srgbClr val="FFFFFF"/>
                </a:solidFill>
                <a:latin typeface="Arial"/>
                <a:cs typeface="Arial"/>
              </a:rPr>
              <a:t> </a:t>
            </a:r>
            <a:r>
              <a:rPr sz="2950" b="1" spc="-155" dirty="0">
                <a:solidFill>
                  <a:srgbClr val="FFFFFF"/>
                </a:solidFill>
                <a:latin typeface="Arial"/>
                <a:cs typeface="Arial"/>
              </a:rPr>
              <a:t>To:</a:t>
            </a:r>
            <a:r>
              <a:rPr sz="2950" b="1" spc="10" dirty="0">
                <a:solidFill>
                  <a:srgbClr val="FFFFFF"/>
                </a:solidFill>
                <a:latin typeface="Arial"/>
                <a:cs typeface="Arial"/>
              </a:rPr>
              <a:t> </a:t>
            </a:r>
            <a:r>
              <a:rPr lang="en-US" sz="2950" b="1" spc="-10" dirty="0">
                <a:solidFill>
                  <a:srgbClr val="FFFFFF"/>
                </a:solidFill>
                <a:latin typeface="Arial"/>
                <a:cs typeface="Arial"/>
              </a:rPr>
              <a:t>Dr. Rajiv </a:t>
            </a:r>
            <a:r>
              <a:rPr lang="en-US" sz="2950" b="1" spc="-10" dirty="0" err="1">
                <a:solidFill>
                  <a:srgbClr val="FFFFFF"/>
                </a:solidFill>
                <a:latin typeface="Arial"/>
                <a:cs typeface="Arial"/>
              </a:rPr>
              <a:t>Verma</a:t>
            </a:r>
            <a:endParaRPr sz="2950" dirty="0">
              <a:latin typeface="Arial"/>
              <a:cs typeface="Arial"/>
            </a:endParaRPr>
          </a:p>
        </p:txBody>
      </p:sp>
      <p:sp>
        <p:nvSpPr>
          <p:cNvPr id="4" name="object 4"/>
          <p:cNvSpPr txBox="1">
            <a:spLocks noGrp="1"/>
          </p:cNvSpPr>
          <p:nvPr>
            <p:ph type="title"/>
          </p:nvPr>
        </p:nvSpPr>
        <p:spPr>
          <a:xfrm>
            <a:off x="1019665" y="4155851"/>
            <a:ext cx="16258540" cy="2418080"/>
          </a:xfrm>
          <a:prstGeom prst="rect">
            <a:avLst/>
          </a:prstGeom>
        </p:spPr>
        <p:txBody>
          <a:bodyPr vert="horz" wrap="square" lIns="0" tIns="259079" rIns="0" bIns="0" rtlCol="0">
            <a:spAutoFit/>
          </a:bodyPr>
          <a:lstStyle/>
          <a:p>
            <a:pPr marL="16510">
              <a:lnSpc>
                <a:spcPct val="100000"/>
              </a:lnSpc>
              <a:spcBef>
                <a:spcPts val="2039"/>
              </a:spcBef>
            </a:pPr>
            <a:r>
              <a:rPr b="1" spc="635" dirty="0">
                <a:latin typeface="Trebuchet MS"/>
                <a:cs typeface="Trebuchet MS"/>
              </a:rPr>
              <a:t>Summer</a:t>
            </a:r>
            <a:r>
              <a:rPr b="1" spc="-434" dirty="0">
                <a:latin typeface="Trebuchet MS"/>
                <a:cs typeface="Trebuchet MS"/>
              </a:rPr>
              <a:t> </a:t>
            </a:r>
            <a:r>
              <a:rPr b="1" spc="315" dirty="0">
                <a:latin typeface="Trebuchet MS"/>
                <a:cs typeface="Trebuchet MS"/>
              </a:rPr>
              <a:t>Internship</a:t>
            </a:r>
            <a:r>
              <a:rPr b="1" spc="-440" dirty="0">
                <a:latin typeface="Trebuchet MS"/>
                <a:cs typeface="Trebuchet MS"/>
              </a:rPr>
              <a:t> </a:t>
            </a:r>
            <a:r>
              <a:rPr b="1" spc="140" dirty="0">
                <a:latin typeface="Trebuchet MS"/>
                <a:cs typeface="Trebuchet MS"/>
              </a:rPr>
              <a:t>Project</a:t>
            </a:r>
          </a:p>
          <a:p>
            <a:pPr marL="12700">
              <a:lnSpc>
                <a:spcPct val="100000"/>
              </a:lnSpc>
              <a:spcBef>
                <a:spcPts val="810"/>
              </a:spcBef>
            </a:pPr>
            <a:r>
              <a:rPr sz="3850" b="1" spc="-5" dirty="0">
                <a:solidFill>
                  <a:srgbClr val="00A2FF"/>
                </a:solidFill>
                <a:latin typeface="Arial"/>
                <a:cs typeface="Arial"/>
              </a:rPr>
              <a:t>Indian</a:t>
            </a:r>
            <a:r>
              <a:rPr sz="3850" b="1" spc="15" dirty="0">
                <a:solidFill>
                  <a:srgbClr val="00A2FF"/>
                </a:solidFill>
                <a:latin typeface="Arial"/>
                <a:cs typeface="Arial"/>
              </a:rPr>
              <a:t> Institute </a:t>
            </a:r>
            <a:r>
              <a:rPr sz="3850" b="1" spc="10" dirty="0">
                <a:solidFill>
                  <a:srgbClr val="00A2FF"/>
                </a:solidFill>
                <a:latin typeface="Arial"/>
                <a:cs typeface="Arial"/>
              </a:rPr>
              <a:t>of</a:t>
            </a:r>
            <a:r>
              <a:rPr sz="3850" b="1" spc="15" dirty="0">
                <a:solidFill>
                  <a:srgbClr val="00A2FF"/>
                </a:solidFill>
                <a:latin typeface="Arial"/>
                <a:cs typeface="Arial"/>
              </a:rPr>
              <a:t> Information </a:t>
            </a:r>
            <a:r>
              <a:rPr sz="3850" b="1" spc="-55" dirty="0">
                <a:solidFill>
                  <a:srgbClr val="00A2FF"/>
                </a:solidFill>
                <a:latin typeface="Arial"/>
                <a:cs typeface="Arial"/>
              </a:rPr>
              <a:t>Technology</a:t>
            </a:r>
            <a:r>
              <a:rPr sz="3850" b="1" spc="15" dirty="0">
                <a:solidFill>
                  <a:srgbClr val="00A2FF"/>
                </a:solidFill>
                <a:latin typeface="Arial"/>
                <a:cs typeface="Arial"/>
              </a:rPr>
              <a:t> </a:t>
            </a:r>
            <a:r>
              <a:rPr sz="3850" b="1" spc="20" dirty="0">
                <a:solidFill>
                  <a:srgbClr val="00A2FF"/>
                </a:solidFill>
                <a:latin typeface="Arial"/>
                <a:cs typeface="Arial"/>
              </a:rPr>
              <a:t>Sonepat</a:t>
            </a:r>
            <a:endParaRPr sz="3850">
              <a:latin typeface="Arial"/>
              <a:cs typeface="Arial"/>
            </a:endParaRPr>
          </a:p>
        </p:txBody>
      </p:sp>
      <p:pic>
        <p:nvPicPr>
          <p:cNvPr id="5" name="object 5"/>
          <p:cNvPicPr/>
          <p:nvPr/>
        </p:nvPicPr>
        <p:blipFill>
          <a:blip r:embed="rId2" cstate="print"/>
          <a:stretch>
            <a:fillRect/>
          </a:stretch>
        </p:blipFill>
        <p:spPr>
          <a:xfrm>
            <a:off x="18588135" y="423083"/>
            <a:ext cx="1014267" cy="11664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1023917" y="4435475"/>
            <a:ext cx="10765790" cy="3723455"/>
          </a:xfrm>
          <a:prstGeom prst="rect">
            <a:avLst/>
          </a:prstGeom>
        </p:spPr>
        <p:txBody>
          <a:bodyPr vert="horz" wrap="square" lIns="0" tIns="29845" rIns="0" bIns="0" rtlCol="0">
            <a:spAutoFit/>
          </a:bodyPr>
          <a:lstStyle/>
          <a:p>
            <a:pPr marL="12700" marR="17780">
              <a:lnSpc>
                <a:spcPts val="3629"/>
              </a:lnSpc>
              <a:spcBef>
                <a:spcPts val="235"/>
              </a:spcBef>
            </a:pPr>
            <a:r>
              <a:rPr lang="en-US" sz="3050" spc="30" dirty="0">
                <a:latin typeface="Trebuchet MS"/>
                <a:cs typeface="Trebuchet MS"/>
              </a:rPr>
              <a:t>Front-end development focuses on creating the user interface and experience of websites and web applications. Using HTML, CSS, and JavaScript, front-end developers craft visually appealing and interactive elements, ensuring a seamless user journey. They leverage frameworks like React or Angular to enhance efficiency and collaborate with back-end developers to deliver fully functional, modern web solutions.</a:t>
            </a:r>
            <a:endParaRPr sz="3050" dirty="0">
              <a:latin typeface="Trebuchet MS"/>
              <a:cs typeface="Trebuchet MS"/>
            </a:endParaRPr>
          </a:p>
        </p:txBody>
      </p:sp>
      <p:pic>
        <p:nvPicPr>
          <p:cNvPr id="3" name="object 4"/>
          <p:cNvPicPr/>
          <p:nvPr/>
        </p:nvPicPr>
        <p:blipFill>
          <a:blip r:embed="rId2" cstate="print"/>
          <a:stretch>
            <a:fillRect/>
          </a:stretch>
        </p:blipFill>
        <p:spPr>
          <a:xfrm>
            <a:off x="18588135" y="423083"/>
            <a:ext cx="1014267" cy="1166407"/>
          </a:xfrm>
          <a:prstGeom prst="rect">
            <a:avLst/>
          </a:prstGeom>
        </p:spPr>
      </p:pic>
      <p:pic>
        <p:nvPicPr>
          <p:cNvPr id="4" name="Picture 3"/>
          <p:cNvPicPr>
            <a:picLocks noChangeAspect="1"/>
          </p:cNvPicPr>
          <p:nvPr/>
        </p:nvPicPr>
        <p:blipFill>
          <a:blip r:embed="rId3"/>
          <a:stretch>
            <a:fillRect/>
          </a:stretch>
        </p:blipFill>
        <p:spPr>
          <a:xfrm>
            <a:off x="13328650" y="4378607"/>
            <a:ext cx="4694111" cy="3780323"/>
          </a:xfrm>
          <a:prstGeom prst="rect">
            <a:avLst/>
          </a:prstGeom>
        </p:spPr>
      </p:pic>
      <p:sp>
        <p:nvSpPr>
          <p:cNvPr id="5" name="object 2"/>
          <p:cNvSpPr txBox="1">
            <a:spLocks/>
          </p:cNvSpPr>
          <p:nvPr/>
        </p:nvSpPr>
        <p:spPr>
          <a:xfrm>
            <a:off x="1023917" y="797744"/>
            <a:ext cx="8436610" cy="2551339"/>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8250" b="1" kern="0" spc="-170" dirty="0">
                <a:solidFill>
                  <a:srgbClr val="004D80"/>
                </a:solidFill>
                <a:latin typeface="Arial"/>
                <a:cs typeface="Arial"/>
              </a:rPr>
              <a:t>Front-End Development</a:t>
            </a:r>
            <a:endParaRPr lang="en-US" sz="8250" kern="0" dirty="0">
              <a:solidFill>
                <a:sysClr val="windowText" lastClr="000000"/>
              </a:solidFill>
              <a:latin typeface="Arial"/>
              <a:cs typeface="Arial"/>
            </a:endParaRPr>
          </a:p>
        </p:txBody>
      </p:sp>
    </p:spTree>
    <p:extLst>
      <p:ext uri="{BB962C8B-B14F-4D97-AF65-F5344CB8AC3E}">
        <p14:creationId xmlns:p14="http://schemas.microsoft.com/office/powerpoint/2010/main" val="333694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23917" y="3798007"/>
            <a:ext cx="10765790" cy="6544740"/>
          </a:xfrm>
          <a:prstGeom prst="rect">
            <a:avLst/>
          </a:prstGeom>
        </p:spPr>
        <p:txBody>
          <a:bodyPr vert="horz" wrap="square" lIns="0" tIns="29845" rIns="0" bIns="0" rtlCol="0">
            <a:spAutoFit/>
          </a:bodyPr>
          <a:lstStyle/>
          <a:p>
            <a:pPr marL="12700" marR="17780">
              <a:lnSpc>
                <a:spcPts val="3629"/>
              </a:lnSpc>
              <a:spcBef>
                <a:spcPts val="235"/>
              </a:spcBef>
            </a:pPr>
            <a:r>
              <a:rPr lang="en-US" sz="3050" spc="30" dirty="0">
                <a:latin typeface="Trebuchet MS"/>
                <a:cs typeface="Trebuchet MS"/>
              </a:rPr>
              <a:t>JavaScript is a versatile programming language commonly used for web development. It enables dynamic and interactive content on websites, enhancing user experience. </a:t>
            </a:r>
          </a:p>
          <a:p>
            <a:pPr marL="12700" marR="17780">
              <a:lnSpc>
                <a:spcPts val="3629"/>
              </a:lnSpc>
              <a:spcBef>
                <a:spcPts val="235"/>
              </a:spcBef>
            </a:pPr>
            <a:r>
              <a:rPr lang="en-US" sz="3050" spc="30" dirty="0">
                <a:latin typeface="Trebuchet MS"/>
                <a:cs typeface="Trebuchet MS"/>
              </a:rPr>
              <a:t>As a client-side scripting language, it runs in web browsers, allowing manipulation of HTML and CSS to create dynamic web pages. JavaScript supports event-driven programming, enabling actions in response to user interactions. With the advent of Node.js, JavaScript can also be used for server-side development. </a:t>
            </a:r>
          </a:p>
          <a:p>
            <a:pPr marL="12700" marR="17780">
              <a:lnSpc>
                <a:spcPts val="3629"/>
              </a:lnSpc>
              <a:spcBef>
                <a:spcPts val="235"/>
              </a:spcBef>
            </a:pPr>
            <a:r>
              <a:rPr lang="en-US" sz="3050" spc="30" dirty="0">
                <a:latin typeface="Trebuchet MS"/>
                <a:cs typeface="Trebuchet MS"/>
              </a:rPr>
              <a:t>Its wide range of libraries and frameworks, such as React and Angular, simplifies building complex applications. JavaScript's asynchronous nature enhances performance by handling multiple tasks simultaneously. </a:t>
            </a:r>
            <a:endParaRPr sz="3050" dirty="0">
              <a:latin typeface="Trebuchet MS"/>
              <a:cs typeface="Trebuchet MS"/>
            </a:endParaRPr>
          </a:p>
        </p:txBody>
      </p:sp>
      <p:pic>
        <p:nvPicPr>
          <p:cNvPr id="4" name="object 4"/>
          <p:cNvPicPr/>
          <p:nvPr/>
        </p:nvPicPr>
        <p:blipFill>
          <a:blip r:embed="rId2" cstate="print"/>
          <a:stretch>
            <a:fillRect/>
          </a:stretch>
        </p:blipFill>
        <p:spPr>
          <a:xfrm>
            <a:off x="18588135" y="423083"/>
            <a:ext cx="1014267" cy="1166407"/>
          </a:xfrm>
          <a:prstGeom prst="rect">
            <a:avLst/>
          </a:prstGeom>
        </p:spPr>
      </p:pic>
      <p:sp>
        <p:nvSpPr>
          <p:cNvPr id="8" name="object 2"/>
          <p:cNvSpPr txBox="1">
            <a:spLocks/>
          </p:cNvSpPr>
          <p:nvPr/>
        </p:nvSpPr>
        <p:spPr>
          <a:xfrm>
            <a:off x="1023917" y="797744"/>
            <a:ext cx="8436610" cy="128176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8250" b="1" kern="0" spc="-170" dirty="0">
                <a:solidFill>
                  <a:srgbClr val="004D80"/>
                </a:solidFill>
                <a:latin typeface="Arial"/>
                <a:cs typeface="Arial"/>
              </a:rPr>
              <a:t> JS</a:t>
            </a:r>
            <a:endParaRPr lang="en-US" sz="8250" kern="0" dirty="0">
              <a:solidFill>
                <a:sysClr val="windowText" lastClr="000000"/>
              </a:solidFill>
              <a:latin typeface="Arial"/>
              <a:cs typeface="Arial"/>
            </a:endParaRPr>
          </a:p>
        </p:txBody>
      </p:sp>
      <p:pic>
        <p:nvPicPr>
          <p:cNvPr id="4098" name="Picture 2" descr="upload.wikimedia.org/wikipedia/commons/thumb/9/99/...">
            <a:extLst>
              <a:ext uri="{FF2B5EF4-FFF2-40B4-BE49-F238E27FC236}">
                <a16:creationId xmlns:a16="http://schemas.microsoft.com/office/drawing/2014/main" id="{69AD8FCE-7E71-9369-F7DC-1A0206CA3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8850" y="4054475"/>
            <a:ext cx="4673552" cy="467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42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23917" y="3798007"/>
            <a:ext cx="10765790" cy="4646785"/>
          </a:xfrm>
          <a:prstGeom prst="rect">
            <a:avLst/>
          </a:prstGeom>
        </p:spPr>
        <p:txBody>
          <a:bodyPr vert="horz" wrap="square" lIns="0" tIns="29845" rIns="0" bIns="0" rtlCol="0">
            <a:spAutoFit/>
          </a:bodyPr>
          <a:lstStyle/>
          <a:p>
            <a:pPr marL="12700" marR="17780">
              <a:lnSpc>
                <a:spcPts val="3629"/>
              </a:lnSpc>
              <a:spcBef>
                <a:spcPts val="235"/>
              </a:spcBef>
            </a:pPr>
            <a:r>
              <a:rPr lang="en-US" sz="3050" spc="30" dirty="0">
                <a:latin typeface="Trebuchet MS"/>
                <a:cs typeface="Trebuchet MS"/>
              </a:rPr>
              <a:t>React is a powerful JavaScript library for building user interfaces. Developed and maintained by Facebook, React simplifies the process of creating interactive and dynamic UIs by using a component-based architecture. Its virtual DOM system enhances performance, and the introduction of React Hooks has streamlined state management. Widely adopted in web development, React is known for its declarative syntax, reusability, and efficient rendering, making it a go-to choice for building modern and responsive applications.</a:t>
            </a:r>
            <a:endParaRPr sz="3050" dirty="0">
              <a:latin typeface="Trebuchet MS"/>
              <a:cs typeface="Trebuchet MS"/>
            </a:endParaRPr>
          </a:p>
        </p:txBody>
      </p:sp>
      <p:pic>
        <p:nvPicPr>
          <p:cNvPr id="4" name="object 4"/>
          <p:cNvPicPr/>
          <p:nvPr/>
        </p:nvPicPr>
        <p:blipFill>
          <a:blip r:embed="rId2" cstate="print"/>
          <a:stretch>
            <a:fillRect/>
          </a:stretch>
        </p:blipFill>
        <p:spPr>
          <a:xfrm>
            <a:off x="18588135" y="423083"/>
            <a:ext cx="1014267" cy="1166407"/>
          </a:xfrm>
          <a:prstGeom prst="rect">
            <a:avLst/>
          </a:prstGeom>
        </p:spPr>
      </p:pic>
      <p:sp>
        <p:nvSpPr>
          <p:cNvPr id="8" name="object 2"/>
          <p:cNvSpPr txBox="1">
            <a:spLocks/>
          </p:cNvSpPr>
          <p:nvPr/>
        </p:nvSpPr>
        <p:spPr>
          <a:xfrm>
            <a:off x="1023917" y="797744"/>
            <a:ext cx="8436610" cy="128176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8250" b="1" kern="0" spc="-170" dirty="0">
                <a:solidFill>
                  <a:srgbClr val="004D80"/>
                </a:solidFill>
                <a:latin typeface="Arial"/>
                <a:cs typeface="Arial"/>
              </a:rPr>
              <a:t>React JS</a:t>
            </a:r>
            <a:endParaRPr lang="en-US" sz="8250" kern="0" dirty="0">
              <a:solidFill>
                <a:sysClr val="windowText" lastClr="000000"/>
              </a:solidFill>
              <a:latin typeface="Arial"/>
              <a:cs typeface="Arial"/>
            </a:endParaRPr>
          </a:p>
        </p:txBody>
      </p:sp>
      <p:pic>
        <p:nvPicPr>
          <p:cNvPr id="10" name="Picture 9"/>
          <p:cNvPicPr>
            <a:picLocks noChangeAspect="1"/>
          </p:cNvPicPr>
          <p:nvPr/>
        </p:nvPicPr>
        <p:blipFill>
          <a:blip r:embed="rId3"/>
          <a:stretch>
            <a:fillRect/>
          </a:stretch>
        </p:blipFill>
        <p:spPr>
          <a:xfrm>
            <a:off x="14547850" y="4435475"/>
            <a:ext cx="3190875" cy="3371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4" y="4882058"/>
            <a:ext cx="11466535" cy="1483740"/>
          </a:xfrm>
          <a:prstGeom prst="rect">
            <a:avLst/>
          </a:prstGeom>
        </p:spPr>
        <p:txBody>
          <a:bodyPr vert="horz" wrap="square" lIns="0" tIns="13970" rIns="0" bIns="0" rtlCol="0">
            <a:spAutoFit/>
          </a:bodyPr>
          <a:lstStyle/>
          <a:p>
            <a:pPr marL="12700">
              <a:lnSpc>
                <a:spcPct val="100000"/>
              </a:lnSpc>
              <a:spcBef>
                <a:spcPts val="110"/>
              </a:spcBef>
            </a:pPr>
            <a:r>
              <a:rPr lang="en-US" spc="65" dirty="0"/>
              <a:t>Tech Stack Learned</a:t>
            </a:r>
            <a:endParaRPr spc="-40" dirty="0"/>
          </a:p>
        </p:txBody>
      </p:sp>
      <p:pic>
        <p:nvPicPr>
          <p:cNvPr id="3" name="object 3"/>
          <p:cNvPicPr/>
          <p:nvPr/>
        </p:nvPicPr>
        <p:blipFill>
          <a:blip r:embed="rId2" cstate="print"/>
          <a:stretch>
            <a:fillRect/>
          </a:stretch>
        </p:blipFill>
        <p:spPr>
          <a:xfrm>
            <a:off x="18588135" y="423083"/>
            <a:ext cx="1014267" cy="11664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8588135" y="423083"/>
            <a:ext cx="1014267" cy="1166407"/>
          </a:xfrm>
          <a:prstGeom prst="rect">
            <a:avLst/>
          </a:prstGeom>
        </p:spPr>
      </p:pic>
      <p:pic>
        <p:nvPicPr>
          <p:cNvPr id="7" name="Picture 6"/>
          <p:cNvPicPr>
            <a:picLocks noChangeAspect="1"/>
          </p:cNvPicPr>
          <p:nvPr/>
        </p:nvPicPr>
        <p:blipFill>
          <a:blip r:embed="rId3"/>
          <a:stretch>
            <a:fillRect/>
          </a:stretch>
        </p:blipFill>
        <p:spPr>
          <a:xfrm>
            <a:off x="1974849" y="2701701"/>
            <a:ext cx="3755015" cy="3733800"/>
          </a:xfrm>
          <a:prstGeom prst="rect">
            <a:avLst/>
          </a:prstGeom>
        </p:spPr>
      </p:pic>
      <p:pic>
        <p:nvPicPr>
          <p:cNvPr id="8" name="Picture 7"/>
          <p:cNvPicPr>
            <a:picLocks noChangeAspect="1"/>
          </p:cNvPicPr>
          <p:nvPr/>
        </p:nvPicPr>
        <p:blipFill>
          <a:blip r:embed="rId4"/>
          <a:stretch>
            <a:fillRect/>
          </a:stretch>
        </p:blipFill>
        <p:spPr>
          <a:xfrm>
            <a:off x="7671656" y="2647769"/>
            <a:ext cx="3962400" cy="3753853"/>
          </a:xfrm>
          <a:prstGeom prst="rect">
            <a:avLst/>
          </a:prstGeom>
        </p:spPr>
      </p:pic>
      <p:pic>
        <p:nvPicPr>
          <p:cNvPr id="9" name="Picture 8"/>
          <p:cNvPicPr>
            <a:picLocks noChangeAspect="1"/>
          </p:cNvPicPr>
          <p:nvPr/>
        </p:nvPicPr>
        <p:blipFill>
          <a:blip r:embed="rId5"/>
          <a:stretch>
            <a:fillRect/>
          </a:stretch>
        </p:blipFill>
        <p:spPr>
          <a:xfrm>
            <a:off x="13404850" y="3369497"/>
            <a:ext cx="5543550" cy="3048000"/>
          </a:xfrm>
          <a:prstGeom prst="rect">
            <a:avLst/>
          </a:prstGeom>
        </p:spPr>
      </p:pic>
      <p:sp>
        <p:nvSpPr>
          <p:cNvPr id="11" name="TextBox 10"/>
          <p:cNvSpPr txBox="1"/>
          <p:nvPr/>
        </p:nvSpPr>
        <p:spPr>
          <a:xfrm>
            <a:off x="1974849" y="6873875"/>
            <a:ext cx="3755015"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React</a:t>
            </a:r>
            <a:endParaRPr lang="en-IN" sz="4000" b="1" dirty="0">
              <a:latin typeface="Arial" panose="020B0604020202020204" pitchFamily="34" charset="0"/>
              <a:cs typeface="Arial" panose="020B0604020202020204" pitchFamily="34" charset="0"/>
            </a:endParaRPr>
          </a:p>
        </p:txBody>
      </p:sp>
      <p:sp>
        <p:nvSpPr>
          <p:cNvPr id="12" name="TextBox 11"/>
          <p:cNvSpPr txBox="1"/>
          <p:nvPr/>
        </p:nvSpPr>
        <p:spPr>
          <a:xfrm>
            <a:off x="7613651" y="6825530"/>
            <a:ext cx="3755015" cy="707886"/>
          </a:xfrm>
          <a:prstGeom prst="rect">
            <a:avLst/>
          </a:prstGeom>
          <a:noFill/>
        </p:spPr>
        <p:txBody>
          <a:bodyPr wrap="square" rtlCol="0">
            <a:spAutoFit/>
          </a:bodyPr>
          <a:lstStyle/>
          <a:p>
            <a:pPr algn="ctr"/>
            <a:r>
              <a:rPr lang="en-US" sz="4000" b="1" dirty="0" err="1">
                <a:latin typeface="Arial" panose="020B0604020202020204" pitchFamily="34" charset="0"/>
                <a:cs typeface="Arial" panose="020B0604020202020204" pitchFamily="34" charset="0"/>
              </a:rPr>
              <a:t>Redux</a:t>
            </a:r>
            <a:endParaRPr lang="en-IN" sz="4000" b="1" dirty="0">
              <a:latin typeface="Arial" panose="020B0604020202020204" pitchFamily="34" charset="0"/>
              <a:cs typeface="Arial" panose="020B0604020202020204" pitchFamily="34" charset="0"/>
            </a:endParaRPr>
          </a:p>
        </p:txBody>
      </p:sp>
      <p:sp>
        <p:nvSpPr>
          <p:cNvPr id="13" name="TextBox 12"/>
          <p:cNvSpPr txBox="1"/>
          <p:nvPr/>
        </p:nvSpPr>
        <p:spPr>
          <a:xfrm>
            <a:off x="14470115" y="6645275"/>
            <a:ext cx="3755015"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React Router</a:t>
            </a:r>
            <a:endParaRPr lang="en-IN" sz="4000" b="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8588135" y="423083"/>
            <a:ext cx="1014267" cy="1166407"/>
          </a:xfrm>
          <a:prstGeom prst="rect">
            <a:avLst/>
          </a:prstGeom>
        </p:spPr>
      </p:pic>
      <p:sp>
        <p:nvSpPr>
          <p:cNvPr id="11" name="TextBox 10"/>
          <p:cNvSpPr txBox="1"/>
          <p:nvPr/>
        </p:nvSpPr>
        <p:spPr>
          <a:xfrm>
            <a:off x="2072224" y="6608306"/>
            <a:ext cx="3755015"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React Query</a:t>
            </a:r>
            <a:endParaRPr lang="en-IN" sz="4000" b="1" dirty="0">
              <a:latin typeface="Arial" panose="020B0604020202020204" pitchFamily="34" charset="0"/>
              <a:cs typeface="Arial" panose="020B0604020202020204" pitchFamily="34" charset="0"/>
            </a:endParaRPr>
          </a:p>
        </p:txBody>
      </p:sp>
      <p:sp>
        <p:nvSpPr>
          <p:cNvPr id="12" name="TextBox 11"/>
          <p:cNvSpPr txBox="1"/>
          <p:nvPr/>
        </p:nvSpPr>
        <p:spPr>
          <a:xfrm>
            <a:off x="7689850" y="6546076"/>
            <a:ext cx="3755015"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Tailwind </a:t>
            </a:r>
            <a:r>
              <a:rPr lang="en-IN" sz="4000" b="1" dirty="0">
                <a:latin typeface="Arial" panose="020B0604020202020204" pitchFamily="34" charset="0"/>
                <a:cs typeface="Arial" panose="020B0604020202020204" pitchFamily="34" charset="0"/>
              </a:rPr>
              <a:t>CSS</a:t>
            </a:r>
            <a:endParaRPr lang="en-US" sz="4000" b="1" dirty="0">
              <a:latin typeface="Arial" panose="020B0604020202020204" pitchFamily="34" charset="0"/>
              <a:cs typeface="Arial" panose="020B0604020202020204" pitchFamily="34" charset="0"/>
            </a:endParaRPr>
          </a:p>
        </p:txBody>
      </p:sp>
      <p:sp>
        <p:nvSpPr>
          <p:cNvPr id="13" name="TextBox 12"/>
          <p:cNvSpPr txBox="1"/>
          <p:nvPr/>
        </p:nvSpPr>
        <p:spPr>
          <a:xfrm>
            <a:off x="14470113" y="6416675"/>
            <a:ext cx="3726445" cy="707886"/>
          </a:xfrm>
          <a:prstGeom prst="rect">
            <a:avLst/>
          </a:prstGeom>
          <a:noFill/>
        </p:spPr>
        <p:txBody>
          <a:bodyPr wrap="square" rtlCol="0">
            <a:spAutoFit/>
          </a:bodyPr>
          <a:lstStyle/>
          <a:p>
            <a:pPr algn="ctr"/>
            <a:r>
              <a:rPr lang="en-US" sz="4000" b="1" dirty="0" err="1">
                <a:latin typeface="Arial" panose="020B0604020202020204" pitchFamily="34" charset="0"/>
                <a:cs typeface="Arial" panose="020B0604020202020204" pitchFamily="34" charset="0"/>
              </a:rPr>
              <a:t>Vite</a:t>
            </a:r>
            <a:endParaRPr lang="en-IN" sz="40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206429" y="3267627"/>
            <a:ext cx="3486604" cy="3278449"/>
          </a:xfrm>
          <a:prstGeom prst="rect">
            <a:avLst/>
          </a:prstGeom>
        </p:spPr>
      </p:pic>
      <p:pic>
        <p:nvPicPr>
          <p:cNvPr id="3" name="Picture 2"/>
          <p:cNvPicPr>
            <a:picLocks noChangeAspect="1"/>
          </p:cNvPicPr>
          <p:nvPr/>
        </p:nvPicPr>
        <p:blipFill>
          <a:blip r:embed="rId4"/>
          <a:stretch>
            <a:fillRect/>
          </a:stretch>
        </p:blipFill>
        <p:spPr>
          <a:xfrm>
            <a:off x="8055626" y="3579622"/>
            <a:ext cx="3023462" cy="2654457"/>
          </a:xfrm>
          <a:prstGeom prst="rect">
            <a:avLst/>
          </a:prstGeom>
        </p:spPr>
      </p:pic>
      <p:pic>
        <p:nvPicPr>
          <p:cNvPr id="5122" name="Picture 2" descr="Vite | Next Generation Frontend Tooling">
            <a:extLst>
              <a:ext uri="{FF2B5EF4-FFF2-40B4-BE49-F238E27FC236}">
                <a16:creationId xmlns:a16="http://schemas.microsoft.com/office/drawing/2014/main" id="{FB03A5B1-D400-0627-BDDA-6319D6646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7942" y="3705889"/>
            <a:ext cx="2710786" cy="271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57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4" y="4882058"/>
            <a:ext cx="11466535" cy="1483740"/>
          </a:xfrm>
          <a:prstGeom prst="rect">
            <a:avLst/>
          </a:prstGeom>
        </p:spPr>
        <p:txBody>
          <a:bodyPr vert="horz" wrap="square" lIns="0" tIns="13970" rIns="0" bIns="0" rtlCol="0">
            <a:spAutoFit/>
          </a:bodyPr>
          <a:lstStyle/>
          <a:p>
            <a:pPr marL="12700">
              <a:lnSpc>
                <a:spcPct val="100000"/>
              </a:lnSpc>
              <a:spcBef>
                <a:spcPts val="110"/>
              </a:spcBef>
            </a:pPr>
            <a:r>
              <a:rPr lang="en-US" spc="65" dirty="0"/>
              <a:t>Deployment Tools</a:t>
            </a:r>
            <a:endParaRPr spc="-40" dirty="0"/>
          </a:p>
        </p:txBody>
      </p:sp>
      <p:pic>
        <p:nvPicPr>
          <p:cNvPr id="3" name="object 3"/>
          <p:cNvPicPr/>
          <p:nvPr/>
        </p:nvPicPr>
        <p:blipFill>
          <a:blip r:embed="rId2" cstate="print"/>
          <a:stretch>
            <a:fillRect/>
          </a:stretch>
        </p:blipFill>
        <p:spPr>
          <a:xfrm>
            <a:off x="18588135" y="423083"/>
            <a:ext cx="1014267" cy="1166407"/>
          </a:xfrm>
          <a:prstGeom prst="rect">
            <a:avLst/>
          </a:prstGeom>
        </p:spPr>
      </p:pic>
    </p:spTree>
    <p:extLst>
      <p:ext uri="{BB962C8B-B14F-4D97-AF65-F5344CB8AC3E}">
        <p14:creationId xmlns:p14="http://schemas.microsoft.com/office/powerpoint/2010/main" val="96031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8588135" y="423083"/>
            <a:ext cx="1014267" cy="1166407"/>
          </a:xfrm>
          <a:prstGeom prst="rect">
            <a:avLst/>
          </a:prstGeom>
        </p:spPr>
      </p:pic>
      <p:sp>
        <p:nvSpPr>
          <p:cNvPr id="11" name="TextBox 10"/>
          <p:cNvSpPr txBox="1"/>
          <p:nvPr/>
        </p:nvSpPr>
        <p:spPr>
          <a:xfrm>
            <a:off x="2288201" y="6721475"/>
            <a:ext cx="3755015" cy="707886"/>
          </a:xfrm>
          <a:prstGeom prst="rect">
            <a:avLst/>
          </a:prstGeom>
          <a:noFill/>
        </p:spPr>
        <p:txBody>
          <a:bodyPr wrap="square" rtlCol="0">
            <a:spAutoFit/>
          </a:bodyPr>
          <a:lstStyle/>
          <a:p>
            <a:pPr algn="ctr"/>
            <a:r>
              <a:rPr lang="en-US" sz="4000" b="1" dirty="0" err="1">
                <a:latin typeface="Arial" panose="020B0604020202020204" pitchFamily="34" charset="0"/>
                <a:cs typeface="Arial" panose="020B0604020202020204" pitchFamily="34" charset="0"/>
              </a:rPr>
              <a:t>Git</a:t>
            </a:r>
            <a:r>
              <a:rPr lang="en-US" sz="4000" b="1" dirty="0">
                <a:latin typeface="Arial" panose="020B0604020202020204" pitchFamily="34" charset="0"/>
                <a:cs typeface="Arial" panose="020B0604020202020204" pitchFamily="34" charset="0"/>
              </a:rPr>
              <a:t> Hub</a:t>
            </a:r>
            <a:endParaRPr lang="en-IN" sz="4000" b="1" dirty="0">
              <a:latin typeface="Arial" panose="020B0604020202020204" pitchFamily="34" charset="0"/>
              <a:cs typeface="Arial" panose="020B0604020202020204" pitchFamily="34" charset="0"/>
            </a:endParaRPr>
          </a:p>
        </p:txBody>
      </p:sp>
      <p:sp>
        <p:nvSpPr>
          <p:cNvPr id="12" name="TextBox 11"/>
          <p:cNvSpPr txBox="1"/>
          <p:nvPr/>
        </p:nvSpPr>
        <p:spPr>
          <a:xfrm>
            <a:off x="8342106" y="6546076"/>
            <a:ext cx="3755015" cy="707886"/>
          </a:xfrm>
          <a:prstGeom prst="rect">
            <a:avLst/>
          </a:prstGeom>
          <a:noFill/>
        </p:spPr>
        <p:txBody>
          <a:bodyPr wrap="square" rtlCol="0">
            <a:spAutoFit/>
          </a:bodyPr>
          <a:lstStyle/>
          <a:p>
            <a:pPr algn="ctr"/>
            <a:r>
              <a:rPr lang="en-US" sz="4000" b="1" dirty="0" err="1">
                <a:latin typeface="Arial" panose="020B0604020202020204" pitchFamily="34" charset="0"/>
                <a:cs typeface="Arial" panose="020B0604020202020204" pitchFamily="34" charset="0"/>
              </a:rPr>
              <a:t>Netlify</a:t>
            </a:r>
            <a:endParaRPr lang="en-US" sz="4000" b="1" dirty="0">
              <a:latin typeface="Arial" panose="020B0604020202020204" pitchFamily="34" charset="0"/>
              <a:cs typeface="Arial" panose="020B0604020202020204" pitchFamily="34" charset="0"/>
            </a:endParaRPr>
          </a:p>
        </p:txBody>
      </p:sp>
      <p:sp>
        <p:nvSpPr>
          <p:cNvPr id="13" name="TextBox 12"/>
          <p:cNvSpPr txBox="1"/>
          <p:nvPr/>
        </p:nvSpPr>
        <p:spPr>
          <a:xfrm>
            <a:off x="14470111" y="6546076"/>
            <a:ext cx="3726445" cy="707886"/>
          </a:xfrm>
          <a:prstGeom prst="rect">
            <a:avLst/>
          </a:prstGeom>
          <a:noFill/>
        </p:spPr>
        <p:txBody>
          <a:bodyPr wrap="square" rtlCol="0">
            <a:spAutoFit/>
          </a:bodyPr>
          <a:lstStyle/>
          <a:p>
            <a:pPr algn="ctr"/>
            <a:r>
              <a:rPr lang="en-US" sz="4000" b="1" dirty="0" err="1">
                <a:latin typeface="Arial" panose="020B0604020202020204" pitchFamily="34" charset="0"/>
                <a:cs typeface="Arial" panose="020B0604020202020204" pitchFamily="34" charset="0"/>
              </a:rPr>
              <a:t>Vercel</a:t>
            </a:r>
            <a:endParaRPr lang="en-IN" sz="40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2387089" y="3027965"/>
            <a:ext cx="3676509" cy="3518111"/>
          </a:xfrm>
          <a:prstGeom prst="rect">
            <a:avLst/>
          </a:prstGeom>
        </p:spPr>
      </p:pic>
      <p:pic>
        <p:nvPicPr>
          <p:cNvPr id="8" name="Picture 7"/>
          <p:cNvPicPr>
            <a:picLocks noChangeAspect="1"/>
          </p:cNvPicPr>
          <p:nvPr/>
        </p:nvPicPr>
        <p:blipFill>
          <a:blip r:embed="rId4"/>
          <a:stretch>
            <a:fillRect/>
          </a:stretch>
        </p:blipFill>
        <p:spPr>
          <a:xfrm>
            <a:off x="8256793" y="3027965"/>
            <a:ext cx="3840328" cy="3222584"/>
          </a:xfrm>
          <a:prstGeom prst="rect">
            <a:avLst/>
          </a:prstGeom>
        </p:spPr>
      </p:pic>
      <p:pic>
        <p:nvPicPr>
          <p:cNvPr id="9" name="Picture 8"/>
          <p:cNvPicPr>
            <a:picLocks noChangeAspect="1"/>
          </p:cNvPicPr>
          <p:nvPr/>
        </p:nvPicPr>
        <p:blipFill>
          <a:blip r:embed="rId5"/>
          <a:stretch>
            <a:fillRect/>
          </a:stretch>
        </p:blipFill>
        <p:spPr>
          <a:xfrm>
            <a:off x="14770390" y="3027965"/>
            <a:ext cx="3125885" cy="3085062"/>
          </a:xfrm>
          <a:prstGeom prst="rect">
            <a:avLst/>
          </a:prstGeom>
        </p:spPr>
      </p:pic>
    </p:spTree>
    <p:extLst>
      <p:ext uri="{BB962C8B-B14F-4D97-AF65-F5344CB8AC3E}">
        <p14:creationId xmlns:p14="http://schemas.microsoft.com/office/powerpoint/2010/main" val="370589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5" y="4882058"/>
            <a:ext cx="11247120" cy="2953373"/>
          </a:xfrm>
          <a:prstGeom prst="rect">
            <a:avLst/>
          </a:prstGeom>
        </p:spPr>
        <p:txBody>
          <a:bodyPr vert="horz" wrap="square" lIns="0" tIns="13970" rIns="0" bIns="0" rtlCol="0">
            <a:spAutoFit/>
          </a:bodyPr>
          <a:lstStyle/>
          <a:p>
            <a:pPr marL="12700">
              <a:lnSpc>
                <a:spcPct val="100000"/>
              </a:lnSpc>
              <a:spcBef>
                <a:spcPts val="110"/>
              </a:spcBef>
            </a:pPr>
            <a:r>
              <a:rPr lang="en-US" spc="55" dirty="0"/>
              <a:t>Course and Intern </a:t>
            </a:r>
            <a:r>
              <a:rPr spc="-425" dirty="0"/>
              <a:t> </a:t>
            </a:r>
            <a:r>
              <a:rPr spc="35" dirty="0"/>
              <a:t>Certificate</a:t>
            </a:r>
          </a:p>
        </p:txBody>
      </p:sp>
      <p:pic>
        <p:nvPicPr>
          <p:cNvPr id="3" name="object 3"/>
          <p:cNvPicPr/>
          <p:nvPr/>
        </p:nvPicPr>
        <p:blipFill>
          <a:blip r:embed="rId2" cstate="print"/>
          <a:stretch>
            <a:fillRect/>
          </a:stretch>
        </p:blipFill>
        <p:spPr>
          <a:xfrm>
            <a:off x="18588135" y="423083"/>
            <a:ext cx="1014267" cy="11664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588135" y="423083"/>
            <a:ext cx="1014267" cy="1166407"/>
          </a:xfrm>
          <a:prstGeom prst="rect">
            <a:avLst/>
          </a:prstGeom>
        </p:spPr>
      </p:pic>
      <p:pic>
        <p:nvPicPr>
          <p:cNvPr id="5" name="Picture 4">
            <a:extLst>
              <a:ext uri="{FF2B5EF4-FFF2-40B4-BE49-F238E27FC236}">
                <a16:creationId xmlns:a16="http://schemas.microsoft.com/office/drawing/2014/main" id="{E27E9712-F628-4382-BEF1-51F631B53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850" y="746232"/>
            <a:ext cx="13163550" cy="9816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97744"/>
            <a:ext cx="5870575" cy="1282065"/>
          </a:xfrm>
          <a:prstGeom prst="rect">
            <a:avLst/>
          </a:prstGeom>
        </p:spPr>
        <p:txBody>
          <a:bodyPr vert="horz" wrap="square" lIns="0" tIns="12065" rIns="0" bIns="0" rtlCol="0">
            <a:spAutoFit/>
          </a:bodyPr>
          <a:lstStyle/>
          <a:p>
            <a:pPr marL="12700">
              <a:lnSpc>
                <a:spcPct val="100000"/>
              </a:lnSpc>
              <a:spcBef>
                <a:spcPts val="95"/>
              </a:spcBef>
            </a:pPr>
            <a:r>
              <a:rPr sz="8250" b="1" spc="-185" dirty="0">
                <a:solidFill>
                  <a:srgbClr val="004D80"/>
                </a:solidFill>
                <a:latin typeface="Arial"/>
                <a:cs typeface="Arial"/>
              </a:rPr>
              <a:t>Introduction</a:t>
            </a:r>
            <a:endParaRPr sz="8250">
              <a:latin typeface="Arial"/>
              <a:cs typeface="Arial"/>
            </a:endParaRPr>
          </a:p>
        </p:txBody>
      </p:sp>
      <p:sp>
        <p:nvSpPr>
          <p:cNvPr id="3" name="object 3"/>
          <p:cNvSpPr txBox="1"/>
          <p:nvPr/>
        </p:nvSpPr>
        <p:spPr>
          <a:xfrm>
            <a:off x="1023917" y="6111875"/>
            <a:ext cx="13981133" cy="2962991"/>
          </a:xfrm>
          <a:prstGeom prst="rect">
            <a:avLst/>
          </a:prstGeom>
        </p:spPr>
        <p:txBody>
          <a:bodyPr vert="horz" wrap="square" lIns="0" tIns="208915" rIns="0" bIns="0" rtlCol="0">
            <a:spAutoFit/>
          </a:bodyPr>
          <a:lstStyle/>
          <a:p>
            <a:pPr marL="12700">
              <a:lnSpc>
                <a:spcPct val="100000"/>
              </a:lnSpc>
              <a:spcBef>
                <a:spcPts val="1645"/>
              </a:spcBef>
            </a:pPr>
            <a:r>
              <a:rPr sz="5100" b="1" spc="-25" dirty="0">
                <a:latin typeface="Arial"/>
                <a:cs typeface="Arial"/>
              </a:rPr>
              <a:t>Name:</a:t>
            </a:r>
            <a:r>
              <a:rPr sz="5100" b="1" spc="-125" dirty="0">
                <a:latin typeface="Arial"/>
                <a:cs typeface="Arial"/>
              </a:rPr>
              <a:t> </a:t>
            </a:r>
            <a:r>
              <a:rPr lang="en-US" sz="5100" spc="170" dirty="0">
                <a:latin typeface="Trebuchet MS"/>
                <a:cs typeface="Trebuchet MS"/>
              </a:rPr>
              <a:t>Dipankar Yadav</a:t>
            </a:r>
            <a:endParaRPr sz="5100" dirty="0">
              <a:latin typeface="Trebuchet MS"/>
              <a:cs typeface="Trebuchet MS"/>
            </a:endParaRPr>
          </a:p>
          <a:p>
            <a:pPr marL="12700">
              <a:lnSpc>
                <a:spcPct val="100000"/>
              </a:lnSpc>
              <a:spcBef>
                <a:spcPts val="1545"/>
              </a:spcBef>
            </a:pPr>
            <a:r>
              <a:rPr sz="5100" b="1" spc="-90" dirty="0">
                <a:latin typeface="Arial"/>
                <a:cs typeface="Arial"/>
              </a:rPr>
              <a:t>Roll</a:t>
            </a:r>
            <a:r>
              <a:rPr sz="5100" b="1" spc="-120" dirty="0">
                <a:latin typeface="Arial"/>
                <a:cs typeface="Arial"/>
              </a:rPr>
              <a:t> </a:t>
            </a:r>
            <a:r>
              <a:rPr sz="5100" b="1" spc="-55" dirty="0">
                <a:latin typeface="Arial"/>
                <a:cs typeface="Arial"/>
              </a:rPr>
              <a:t>Number:</a:t>
            </a:r>
            <a:r>
              <a:rPr sz="5100" b="1" spc="-120" dirty="0">
                <a:latin typeface="Arial"/>
                <a:cs typeface="Arial"/>
              </a:rPr>
              <a:t> </a:t>
            </a:r>
            <a:r>
              <a:rPr sz="5100" spc="110" dirty="0">
                <a:latin typeface="Trebuchet MS"/>
                <a:cs typeface="Trebuchet MS"/>
              </a:rPr>
              <a:t>12</a:t>
            </a:r>
            <a:r>
              <a:rPr lang="en-US" sz="5100" spc="110" dirty="0">
                <a:latin typeface="Trebuchet MS"/>
                <a:cs typeface="Trebuchet MS"/>
              </a:rPr>
              <a:t>111070</a:t>
            </a:r>
            <a:endParaRPr sz="5100" dirty="0">
              <a:latin typeface="Trebuchet MS"/>
              <a:cs typeface="Trebuchet MS"/>
            </a:endParaRPr>
          </a:p>
          <a:p>
            <a:pPr marL="12700">
              <a:lnSpc>
                <a:spcPct val="100000"/>
              </a:lnSpc>
              <a:spcBef>
                <a:spcPts val="1550"/>
              </a:spcBef>
            </a:pPr>
            <a:r>
              <a:rPr sz="5100" b="1" spc="-20" dirty="0">
                <a:latin typeface="Arial"/>
                <a:cs typeface="Arial"/>
              </a:rPr>
              <a:t>Department:</a:t>
            </a:r>
            <a:r>
              <a:rPr sz="5100" b="1" spc="-100" dirty="0">
                <a:latin typeface="Arial"/>
                <a:cs typeface="Arial"/>
              </a:rPr>
              <a:t> </a:t>
            </a:r>
            <a:r>
              <a:rPr lang="en-US" sz="5100" spc="-125" dirty="0">
                <a:latin typeface="Trebuchet MS"/>
                <a:cs typeface="Trebuchet MS"/>
              </a:rPr>
              <a:t>Computer Science and Engineering</a:t>
            </a:r>
            <a:endParaRPr sz="5100" dirty="0">
              <a:latin typeface="Trebuchet MS"/>
              <a:cs typeface="Trebuchet MS"/>
            </a:endParaRPr>
          </a:p>
        </p:txBody>
      </p:sp>
      <p:pic>
        <p:nvPicPr>
          <p:cNvPr id="4" name="object 4"/>
          <p:cNvPicPr/>
          <p:nvPr/>
        </p:nvPicPr>
        <p:blipFill>
          <a:blip r:embed="rId2" cstate="print"/>
          <a:stretch>
            <a:fillRect/>
          </a:stretch>
        </p:blipFill>
        <p:spPr>
          <a:xfrm>
            <a:off x="18588135" y="433554"/>
            <a:ext cx="1014267" cy="11664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EA51C-8512-0956-8CED-FF37DD689878}"/>
              </a:ext>
            </a:extLst>
          </p:cNvPr>
          <p:cNvPicPr>
            <a:picLocks noChangeAspect="1"/>
          </p:cNvPicPr>
          <p:nvPr/>
        </p:nvPicPr>
        <p:blipFill>
          <a:blip r:embed="rId2"/>
          <a:stretch>
            <a:fillRect/>
          </a:stretch>
        </p:blipFill>
        <p:spPr>
          <a:xfrm>
            <a:off x="5403850" y="342447"/>
            <a:ext cx="9067800" cy="10363200"/>
          </a:xfrm>
          <a:prstGeom prst="rect">
            <a:avLst/>
          </a:prstGeom>
        </p:spPr>
      </p:pic>
      <p:sp>
        <p:nvSpPr>
          <p:cNvPr id="4" name="Rectangle 3">
            <a:extLst>
              <a:ext uri="{FF2B5EF4-FFF2-40B4-BE49-F238E27FC236}">
                <a16:creationId xmlns:a16="http://schemas.microsoft.com/office/drawing/2014/main" id="{B86DCCFF-0419-A9E6-5CA4-04F1D143533B}"/>
              </a:ext>
            </a:extLst>
          </p:cNvPr>
          <p:cNvSpPr/>
          <p:nvPr/>
        </p:nvSpPr>
        <p:spPr>
          <a:xfrm>
            <a:off x="6013450" y="7331075"/>
            <a:ext cx="8001000" cy="457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F7B0A52-431C-D76B-74F9-650C7ED3A7A4}"/>
              </a:ext>
            </a:extLst>
          </p:cNvPr>
          <p:cNvSpPr/>
          <p:nvPr/>
        </p:nvSpPr>
        <p:spPr>
          <a:xfrm>
            <a:off x="11271250" y="9464675"/>
            <a:ext cx="2971800" cy="762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9298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33533" y="4675771"/>
            <a:ext cx="6237033" cy="1747273"/>
          </a:xfrm>
          <a:prstGeom prst="rect">
            <a:avLst/>
          </a:prstGeom>
        </p:spPr>
        <p:txBody>
          <a:bodyPr vert="horz" wrap="square" lIns="0" tIns="183515" rIns="0" bIns="0" rtlCol="0">
            <a:spAutoFit/>
          </a:bodyPr>
          <a:lstStyle/>
          <a:p>
            <a:pPr marR="5080" algn="ctr">
              <a:lnSpc>
                <a:spcPct val="100000"/>
              </a:lnSpc>
              <a:spcBef>
                <a:spcPts val="1445"/>
              </a:spcBef>
            </a:pPr>
            <a:r>
              <a:rPr spc="-170"/>
              <a:t>Thank</a:t>
            </a:r>
            <a:r>
              <a:rPr spc="-484"/>
              <a:t> </a:t>
            </a:r>
            <a:r>
              <a:rPr spc="-650"/>
              <a:t>You</a:t>
            </a:r>
            <a:endParaRPr spc="-650" dirty="0"/>
          </a:p>
        </p:txBody>
      </p:sp>
      <p:pic>
        <p:nvPicPr>
          <p:cNvPr id="3" name="object 3"/>
          <p:cNvPicPr/>
          <p:nvPr/>
        </p:nvPicPr>
        <p:blipFill>
          <a:blip r:embed="rId2" cstate="print"/>
          <a:stretch>
            <a:fillRect/>
          </a:stretch>
        </p:blipFill>
        <p:spPr>
          <a:xfrm>
            <a:off x="18588135" y="423083"/>
            <a:ext cx="1014267" cy="11664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831850" y="996537"/>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Summer Internship Details</a:t>
            </a:r>
            <a:endParaRPr lang="en-US" sz="4400" kern="0" dirty="0">
              <a:latin typeface="Arial"/>
              <a:cs typeface="Arial"/>
            </a:endParaRPr>
          </a:p>
        </p:txBody>
      </p:sp>
      <p:sp>
        <p:nvSpPr>
          <p:cNvPr id="8" name="object 2">
            <a:extLst>
              <a:ext uri="{FF2B5EF4-FFF2-40B4-BE49-F238E27FC236}">
                <a16:creationId xmlns:a16="http://schemas.microsoft.com/office/drawing/2014/main" id="{44FC9E14-1ED8-1396-7946-ECE5C319F3D1}"/>
              </a:ext>
            </a:extLst>
          </p:cNvPr>
          <p:cNvSpPr txBox="1">
            <a:spLocks/>
          </p:cNvSpPr>
          <p:nvPr/>
        </p:nvSpPr>
        <p:spPr>
          <a:xfrm>
            <a:off x="837532" y="2606675"/>
            <a:ext cx="8436610" cy="1699824"/>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Company Name:    </a:t>
            </a:r>
            <a:r>
              <a:rPr lang="en-US" sz="3600" b="1" kern="0" spc="-170" dirty="0">
                <a:solidFill>
                  <a:srgbClr val="00B0F0"/>
                </a:solidFill>
                <a:latin typeface="Arial"/>
                <a:cs typeface="Arial"/>
              </a:rPr>
              <a:t>Ask Senior</a:t>
            </a:r>
          </a:p>
          <a:p>
            <a:pPr marL="12700">
              <a:spcBef>
                <a:spcPts val="95"/>
              </a:spcBef>
            </a:pPr>
            <a:r>
              <a:rPr lang="en-US" sz="3600" b="1" kern="0" spc="-170" dirty="0">
                <a:latin typeface="Arial"/>
                <a:cs typeface="Arial"/>
              </a:rPr>
              <a:t>Role :			 </a:t>
            </a:r>
            <a:r>
              <a:rPr lang="en-US" sz="3600" b="1" kern="0" spc="-170" dirty="0">
                <a:solidFill>
                  <a:srgbClr val="00B0F0"/>
                </a:solidFill>
                <a:latin typeface="Arial"/>
                <a:cs typeface="Arial"/>
              </a:rPr>
              <a:t>Teaching Assistant</a:t>
            </a:r>
          </a:p>
          <a:p>
            <a:pPr marL="12700">
              <a:spcBef>
                <a:spcPts val="95"/>
              </a:spcBef>
            </a:pPr>
            <a:r>
              <a:rPr lang="en-US" sz="3600" b="1" kern="0" spc="-170" dirty="0">
                <a:latin typeface="Arial"/>
                <a:cs typeface="Arial"/>
              </a:rPr>
              <a:t>Duration:                   </a:t>
            </a:r>
            <a:r>
              <a:rPr lang="en-US" sz="3600" b="1" kern="0" spc="-170" dirty="0">
                <a:solidFill>
                  <a:srgbClr val="00B0F0"/>
                </a:solidFill>
                <a:latin typeface="Arial"/>
                <a:cs typeface="Arial"/>
              </a:rPr>
              <a:t>3 Months +</a:t>
            </a:r>
            <a:endParaRPr lang="en-US" sz="3600" kern="0" dirty="0">
              <a:solidFill>
                <a:srgbClr val="00B0F0"/>
              </a:solidFill>
              <a:latin typeface="Arial"/>
              <a:cs typeface="Arial"/>
            </a:endParaRPr>
          </a:p>
        </p:txBody>
      </p:sp>
      <p:pic>
        <p:nvPicPr>
          <p:cNvPr id="1026" name="Picture 2" descr="Ask Senior logo">
            <a:extLst>
              <a:ext uri="{FF2B5EF4-FFF2-40B4-BE49-F238E27FC236}">
                <a16:creationId xmlns:a16="http://schemas.microsoft.com/office/drawing/2014/main" id="{A2D82727-7F92-F1B2-BD98-E113A0A8B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2650" y="2401332"/>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a:extLst>
              <a:ext uri="{FF2B5EF4-FFF2-40B4-BE49-F238E27FC236}">
                <a16:creationId xmlns:a16="http://schemas.microsoft.com/office/drawing/2014/main" id="{FB52A58E-B0AA-22E4-A1BB-D147B28664D8}"/>
              </a:ext>
            </a:extLst>
          </p:cNvPr>
          <p:cNvSpPr txBox="1">
            <a:spLocks/>
          </p:cNvSpPr>
          <p:nvPr/>
        </p:nvSpPr>
        <p:spPr>
          <a:xfrm>
            <a:off x="831850" y="6152940"/>
            <a:ext cx="15925800" cy="2684709"/>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ABOUT:</a:t>
            </a:r>
          </a:p>
          <a:p>
            <a:pPr marL="12700">
              <a:spcBef>
                <a:spcPts val="95"/>
              </a:spcBef>
            </a:pPr>
            <a:endParaRPr lang="en-US" sz="3600" b="1" kern="0" spc="-170" dirty="0">
              <a:latin typeface="Arial"/>
              <a:cs typeface="Arial"/>
            </a:endParaRPr>
          </a:p>
          <a:p>
            <a:pPr marL="12700">
              <a:spcBef>
                <a:spcPts val="95"/>
              </a:spcBef>
            </a:pPr>
            <a:r>
              <a:rPr lang="en-US" sz="2000" b="0" i="0" dirty="0">
                <a:solidFill>
                  <a:srgbClr val="1B4E5E"/>
                </a:solidFill>
                <a:effectLst/>
                <a:latin typeface="Montserrat" panose="00000500000000000000" pitchFamily="2" charset="0"/>
              </a:rPr>
              <a:t>Founded in </a:t>
            </a:r>
            <a:r>
              <a:rPr lang="en-US" sz="2000" b="1" i="0" dirty="0">
                <a:solidFill>
                  <a:srgbClr val="1B4E5E"/>
                </a:solidFill>
                <a:effectLst/>
                <a:latin typeface="Montserrat" panose="00000500000000000000" pitchFamily="2" charset="0"/>
              </a:rPr>
              <a:t>January 2023</a:t>
            </a:r>
            <a:r>
              <a:rPr lang="en-US" sz="2000" b="0" i="0" dirty="0">
                <a:solidFill>
                  <a:srgbClr val="1B4E5E"/>
                </a:solidFill>
                <a:effectLst/>
                <a:latin typeface="Montserrat" panose="00000500000000000000" pitchFamily="2" charset="0"/>
              </a:rPr>
              <a:t>, the Senior - DCD Discord Server offers Daily Contest Discussions (DCDs) to anyone who wants them. We are now a successful community of contributors with a lot going on.</a:t>
            </a:r>
            <a:br>
              <a:rPr lang="en-US" sz="2000" dirty="0"/>
            </a:br>
            <a:br>
              <a:rPr lang="en-US" sz="2000" dirty="0"/>
            </a:br>
            <a:r>
              <a:rPr lang="en-US" sz="2000" b="0" i="0" dirty="0">
                <a:solidFill>
                  <a:srgbClr val="1B4E5E"/>
                </a:solidFill>
                <a:effectLst/>
                <a:latin typeface="Montserrat" panose="00000500000000000000" pitchFamily="2" charset="0"/>
              </a:rPr>
              <a:t>The</a:t>
            </a:r>
            <a:r>
              <a:rPr lang="en-US" sz="2000" b="1" i="0" dirty="0">
                <a:solidFill>
                  <a:srgbClr val="1B4E5E"/>
                </a:solidFill>
                <a:effectLst/>
                <a:latin typeface="Montserrat" panose="00000500000000000000" pitchFamily="2" charset="0"/>
              </a:rPr>
              <a:t> DCDs</a:t>
            </a:r>
            <a:r>
              <a:rPr lang="en-US" sz="2000" b="0" i="0" dirty="0">
                <a:solidFill>
                  <a:srgbClr val="1B4E5E"/>
                </a:solidFill>
                <a:effectLst/>
                <a:latin typeface="Montserrat" panose="00000500000000000000" pitchFamily="2" charset="0"/>
              </a:rPr>
              <a:t> for </a:t>
            </a:r>
            <a:r>
              <a:rPr lang="en-US" sz="2000" b="1" i="0" dirty="0">
                <a:solidFill>
                  <a:srgbClr val="1B4E5E"/>
                </a:solidFill>
                <a:effectLst/>
                <a:latin typeface="Montserrat" panose="00000500000000000000" pitchFamily="2" charset="0"/>
              </a:rPr>
              <a:t>Codeforces, Codechef, and at times</a:t>
            </a:r>
            <a:r>
              <a:rPr lang="en-US" sz="2000" b="0" i="0" dirty="0">
                <a:solidFill>
                  <a:srgbClr val="1B4E5E"/>
                </a:solidFill>
                <a:effectLst/>
                <a:latin typeface="Montserrat" panose="00000500000000000000" pitchFamily="2" charset="0"/>
              </a:rPr>
              <a:t> </a:t>
            </a:r>
            <a:r>
              <a:rPr lang="en-US" sz="2000" b="1" i="0" dirty="0" err="1">
                <a:solidFill>
                  <a:srgbClr val="1B4E5E"/>
                </a:solidFill>
                <a:effectLst/>
                <a:latin typeface="Montserrat" panose="00000500000000000000" pitchFamily="2" charset="0"/>
              </a:rPr>
              <a:t>Atcoder</a:t>
            </a:r>
            <a:r>
              <a:rPr lang="en-US" sz="2000" b="0" i="0" dirty="0">
                <a:solidFill>
                  <a:srgbClr val="1B4E5E"/>
                </a:solidFill>
                <a:effectLst/>
                <a:latin typeface="Montserrat" panose="00000500000000000000" pitchFamily="2" charset="0"/>
              </a:rPr>
              <a:t> and </a:t>
            </a:r>
            <a:r>
              <a:rPr lang="en-US" sz="2000" b="1" i="0" dirty="0">
                <a:solidFill>
                  <a:srgbClr val="1B4E5E"/>
                </a:solidFill>
                <a:effectLst/>
                <a:latin typeface="Montserrat" panose="00000500000000000000" pitchFamily="2" charset="0"/>
              </a:rPr>
              <a:t>Leetcode</a:t>
            </a:r>
            <a:r>
              <a:rPr lang="en-US" sz="2000" b="0" i="0" dirty="0">
                <a:solidFill>
                  <a:srgbClr val="1B4E5E"/>
                </a:solidFill>
                <a:effectLst/>
                <a:latin typeface="Montserrat" panose="00000500000000000000" pitchFamily="2" charset="0"/>
              </a:rPr>
              <a:t> are also available. As part of our mentoring program, we organize regular sessions.</a:t>
            </a:r>
            <a:endParaRPr lang="en-US" sz="2000" kern="0" dirty="0">
              <a:solidFill>
                <a:srgbClr val="00B0F0"/>
              </a:solidFill>
              <a:latin typeface="Arial"/>
              <a:cs typeface="Arial"/>
            </a:endParaRPr>
          </a:p>
        </p:txBody>
      </p:sp>
    </p:spTree>
    <p:extLst>
      <p:ext uri="{BB962C8B-B14F-4D97-AF65-F5344CB8AC3E}">
        <p14:creationId xmlns:p14="http://schemas.microsoft.com/office/powerpoint/2010/main" val="294204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831850" y="996537"/>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My Role at </a:t>
            </a:r>
            <a:r>
              <a:rPr lang="en-US" sz="4400" b="1" kern="0" spc="-170" dirty="0" err="1">
                <a:latin typeface="Arial"/>
                <a:cs typeface="Arial"/>
              </a:rPr>
              <a:t>AskSenior</a:t>
            </a:r>
            <a:endParaRPr lang="en-US" sz="4400" kern="0" dirty="0">
              <a:latin typeface="Arial"/>
              <a:cs typeface="Arial"/>
            </a:endParaRPr>
          </a:p>
        </p:txBody>
      </p:sp>
      <p:sp>
        <p:nvSpPr>
          <p:cNvPr id="8" name="object 2">
            <a:extLst>
              <a:ext uri="{FF2B5EF4-FFF2-40B4-BE49-F238E27FC236}">
                <a16:creationId xmlns:a16="http://schemas.microsoft.com/office/drawing/2014/main" id="{44FC9E14-1ED8-1396-7946-ECE5C319F3D1}"/>
              </a:ext>
            </a:extLst>
          </p:cNvPr>
          <p:cNvSpPr txBox="1">
            <a:spLocks/>
          </p:cNvSpPr>
          <p:nvPr/>
        </p:nvSpPr>
        <p:spPr>
          <a:xfrm>
            <a:off x="837532" y="2606675"/>
            <a:ext cx="10890918" cy="3215624"/>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Internship Experience :    </a:t>
            </a:r>
            <a:r>
              <a:rPr lang="en-US" sz="3600" b="1" kern="0" spc="-170" dirty="0">
                <a:solidFill>
                  <a:srgbClr val="00B0F0"/>
                </a:solidFill>
                <a:latin typeface="Arial"/>
                <a:cs typeface="Arial"/>
              </a:rPr>
              <a:t>Ask Senior</a:t>
            </a:r>
          </a:p>
          <a:p>
            <a:pPr marL="12700">
              <a:spcBef>
                <a:spcPts val="95"/>
              </a:spcBef>
            </a:pPr>
            <a:endParaRPr lang="en-US" sz="3600" b="1" kern="0" spc="-170" dirty="0">
              <a:solidFill>
                <a:srgbClr val="00B0F0"/>
              </a:solidFill>
              <a:latin typeface="Arial"/>
              <a:cs typeface="Arial"/>
            </a:endParaRPr>
          </a:p>
          <a:p>
            <a:pPr marL="355600" indent="-342900">
              <a:spcBef>
                <a:spcPts val="95"/>
              </a:spcBef>
              <a:buFont typeface="Arial" panose="020B0604020202020204" pitchFamily="34" charset="0"/>
              <a:buChar char="•"/>
            </a:pPr>
            <a:r>
              <a:rPr lang="en-US" sz="2400" dirty="0"/>
              <a:t>Resolved over 100+ doubts related to DSA/CP</a:t>
            </a:r>
          </a:p>
          <a:p>
            <a:pPr marL="355600" indent="-342900">
              <a:spcBef>
                <a:spcPts val="95"/>
              </a:spcBef>
              <a:buFont typeface="Arial" panose="020B0604020202020204" pitchFamily="34" charset="0"/>
              <a:buChar char="•"/>
            </a:pPr>
            <a:r>
              <a:rPr lang="en-US" sz="2400" dirty="0"/>
              <a:t>Utilized strong problem-solving skills to address a variety of challenges posed by students.</a:t>
            </a:r>
          </a:p>
          <a:p>
            <a:pPr marL="355600" indent="-342900">
              <a:spcBef>
                <a:spcPts val="95"/>
              </a:spcBef>
              <a:buFont typeface="Arial" panose="020B0604020202020204" pitchFamily="34" charset="0"/>
              <a:buChar char="•"/>
            </a:pPr>
            <a:r>
              <a:rPr lang="en-US" sz="2400" dirty="0"/>
              <a:t>Resolved the maximum number of doubts in batch 3</a:t>
            </a:r>
          </a:p>
          <a:p>
            <a:pPr marL="12700">
              <a:spcBef>
                <a:spcPts val="95"/>
              </a:spcBef>
            </a:pPr>
            <a:endParaRPr lang="en-US" sz="3600" b="1" kern="0" spc="-170" dirty="0">
              <a:solidFill>
                <a:srgbClr val="00B0F0"/>
              </a:solidFill>
              <a:latin typeface="Arial"/>
              <a:cs typeface="Arial"/>
            </a:endParaRPr>
          </a:p>
        </p:txBody>
      </p:sp>
      <p:pic>
        <p:nvPicPr>
          <p:cNvPr id="1026" name="Picture 2" descr="Ask Senior logo">
            <a:extLst>
              <a:ext uri="{FF2B5EF4-FFF2-40B4-BE49-F238E27FC236}">
                <a16:creationId xmlns:a16="http://schemas.microsoft.com/office/drawing/2014/main" id="{A2D82727-7F92-F1B2-BD98-E113A0A8B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2650" y="2401332"/>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AC25AD19-ED09-55A7-67BA-BC8AF9D2109A}"/>
              </a:ext>
            </a:extLst>
          </p:cNvPr>
          <p:cNvSpPr txBox="1">
            <a:spLocks/>
          </p:cNvSpPr>
          <p:nvPr/>
        </p:nvSpPr>
        <p:spPr>
          <a:xfrm>
            <a:off x="837532" y="6416675"/>
            <a:ext cx="10890918" cy="113300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err="1">
                <a:latin typeface="Arial"/>
                <a:cs typeface="Arial"/>
              </a:rPr>
              <a:t>Techstack</a:t>
            </a:r>
            <a:r>
              <a:rPr lang="en-US" sz="3600" b="1" kern="0" spc="-170" dirty="0">
                <a:latin typeface="Arial"/>
                <a:cs typeface="Arial"/>
              </a:rPr>
              <a:t>:   </a:t>
            </a:r>
            <a:endParaRPr lang="en-US" sz="3600" b="1" kern="0" spc="-170" dirty="0">
              <a:solidFill>
                <a:srgbClr val="00B0F0"/>
              </a:solidFill>
              <a:latin typeface="Arial"/>
              <a:cs typeface="Arial"/>
            </a:endParaRPr>
          </a:p>
          <a:p>
            <a:pPr marL="12700">
              <a:spcBef>
                <a:spcPts val="95"/>
              </a:spcBef>
            </a:pPr>
            <a:endParaRPr lang="en-US" sz="3600" b="1" kern="0" spc="-170" dirty="0">
              <a:solidFill>
                <a:srgbClr val="00B0F0"/>
              </a:solidFill>
              <a:latin typeface="Arial"/>
              <a:cs typeface="Arial"/>
            </a:endParaRPr>
          </a:p>
        </p:txBody>
      </p:sp>
      <p:pic>
        <p:nvPicPr>
          <p:cNvPr id="2050" name="Picture 2" descr="2+ Thousand C Plus Plus Royalty-Free Images, Stock Photos ...">
            <a:extLst>
              <a:ext uri="{FF2B5EF4-FFF2-40B4-BE49-F238E27FC236}">
                <a16:creationId xmlns:a16="http://schemas.microsoft.com/office/drawing/2014/main" id="{F96B209C-280B-4A56-94F2-DE8D7BF2F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50" y="7525447"/>
            <a:ext cx="372427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bugging Python C extensions with GDB | Red Hat Developer">
            <a:extLst>
              <a:ext uri="{FF2B5EF4-FFF2-40B4-BE49-F238E27FC236}">
                <a16:creationId xmlns:a16="http://schemas.microsoft.com/office/drawing/2014/main" id="{F52EC89D-8480-5B69-424C-6BE7350D8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2050" y="7549677"/>
            <a:ext cx="4795838" cy="239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33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677484" y="168275"/>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My Work at </a:t>
            </a:r>
            <a:r>
              <a:rPr lang="en-US" sz="4400" b="1" kern="0" spc="-170" dirty="0" err="1">
                <a:latin typeface="Arial"/>
                <a:cs typeface="Arial"/>
              </a:rPr>
              <a:t>AskSenior</a:t>
            </a:r>
            <a:endParaRPr lang="en-US" sz="4400" kern="0" dirty="0">
              <a:latin typeface="Arial"/>
              <a:cs typeface="Arial"/>
            </a:endParaRPr>
          </a:p>
        </p:txBody>
      </p:sp>
      <p:pic>
        <p:nvPicPr>
          <p:cNvPr id="4" name="Picture 3">
            <a:extLst>
              <a:ext uri="{FF2B5EF4-FFF2-40B4-BE49-F238E27FC236}">
                <a16:creationId xmlns:a16="http://schemas.microsoft.com/office/drawing/2014/main" id="{3288729A-F0CE-01D8-1BC5-D6448E5565F9}"/>
              </a:ext>
            </a:extLst>
          </p:cNvPr>
          <p:cNvPicPr>
            <a:picLocks noChangeAspect="1"/>
          </p:cNvPicPr>
          <p:nvPr/>
        </p:nvPicPr>
        <p:blipFill>
          <a:blip r:embed="rId3"/>
          <a:stretch>
            <a:fillRect/>
          </a:stretch>
        </p:blipFill>
        <p:spPr>
          <a:xfrm>
            <a:off x="643060" y="1311275"/>
            <a:ext cx="5793166" cy="4675977"/>
          </a:xfrm>
          <a:prstGeom prst="rect">
            <a:avLst/>
          </a:prstGeom>
        </p:spPr>
      </p:pic>
      <p:pic>
        <p:nvPicPr>
          <p:cNvPr id="10" name="Picture 9">
            <a:extLst>
              <a:ext uri="{FF2B5EF4-FFF2-40B4-BE49-F238E27FC236}">
                <a16:creationId xmlns:a16="http://schemas.microsoft.com/office/drawing/2014/main" id="{336D5204-AF0A-6A6B-11CB-D35C798FC7C8}"/>
              </a:ext>
            </a:extLst>
          </p:cNvPr>
          <p:cNvPicPr>
            <a:picLocks noChangeAspect="1"/>
          </p:cNvPicPr>
          <p:nvPr/>
        </p:nvPicPr>
        <p:blipFill>
          <a:blip r:embed="rId4"/>
          <a:stretch>
            <a:fillRect/>
          </a:stretch>
        </p:blipFill>
        <p:spPr>
          <a:xfrm>
            <a:off x="7537450" y="1311274"/>
            <a:ext cx="10629412" cy="4675977"/>
          </a:xfrm>
          <a:prstGeom prst="rect">
            <a:avLst/>
          </a:prstGeom>
        </p:spPr>
      </p:pic>
      <p:pic>
        <p:nvPicPr>
          <p:cNvPr id="12" name="Picture 11">
            <a:extLst>
              <a:ext uri="{FF2B5EF4-FFF2-40B4-BE49-F238E27FC236}">
                <a16:creationId xmlns:a16="http://schemas.microsoft.com/office/drawing/2014/main" id="{016F2624-8D02-2DB1-CFA0-598FC851BCE4}"/>
              </a:ext>
            </a:extLst>
          </p:cNvPr>
          <p:cNvPicPr>
            <a:picLocks noChangeAspect="1"/>
          </p:cNvPicPr>
          <p:nvPr/>
        </p:nvPicPr>
        <p:blipFill>
          <a:blip r:embed="rId5"/>
          <a:stretch>
            <a:fillRect/>
          </a:stretch>
        </p:blipFill>
        <p:spPr>
          <a:xfrm>
            <a:off x="643060" y="6468868"/>
            <a:ext cx="6096000" cy="4470400"/>
          </a:xfrm>
          <a:prstGeom prst="rect">
            <a:avLst/>
          </a:prstGeom>
        </p:spPr>
      </p:pic>
      <p:pic>
        <p:nvPicPr>
          <p:cNvPr id="14" name="Picture 13">
            <a:extLst>
              <a:ext uri="{FF2B5EF4-FFF2-40B4-BE49-F238E27FC236}">
                <a16:creationId xmlns:a16="http://schemas.microsoft.com/office/drawing/2014/main" id="{AF0F2C2D-6C3F-510E-F7B4-1E47B53629B2}"/>
              </a:ext>
            </a:extLst>
          </p:cNvPr>
          <p:cNvPicPr>
            <a:picLocks noChangeAspect="1"/>
          </p:cNvPicPr>
          <p:nvPr/>
        </p:nvPicPr>
        <p:blipFill>
          <a:blip r:embed="rId6"/>
          <a:stretch>
            <a:fillRect/>
          </a:stretch>
        </p:blipFill>
        <p:spPr>
          <a:xfrm>
            <a:off x="7537450" y="6468868"/>
            <a:ext cx="10629412" cy="4570556"/>
          </a:xfrm>
          <a:prstGeom prst="rect">
            <a:avLst/>
          </a:prstGeom>
        </p:spPr>
      </p:pic>
    </p:spTree>
    <p:extLst>
      <p:ext uri="{BB962C8B-B14F-4D97-AF65-F5344CB8AC3E}">
        <p14:creationId xmlns:p14="http://schemas.microsoft.com/office/powerpoint/2010/main" val="167012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831850" y="996537"/>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Summer Internship Details</a:t>
            </a:r>
            <a:endParaRPr lang="en-US" sz="4400" kern="0" dirty="0">
              <a:latin typeface="Arial"/>
              <a:cs typeface="Arial"/>
            </a:endParaRPr>
          </a:p>
        </p:txBody>
      </p:sp>
      <p:sp>
        <p:nvSpPr>
          <p:cNvPr id="8" name="object 2">
            <a:extLst>
              <a:ext uri="{FF2B5EF4-FFF2-40B4-BE49-F238E27FC236}">
                <a16:creationId xmlns:a16="http://schemas.microsoft.com/office/drawing/2014/main" id="{44FC9E14-1ED8-1396-7946-ECE5C319F3D1}"/>
              </a:ext>
            </a:extLst>
          </p:cNvPr>
          <p:cNvSpPr txBox="1">
            <a:spLocks/>
          </p:cNvSpPr>
          <p:nvPr/>
        </p:nvSpPr>
        <p:spPr>
          <a:xfrm>
            <a:off x="837532" y="2606675"/>
            <a:ext cx="8436610" cy="1699824"/>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Company Name:    </a:t>
            </a:r>
            <a:r>
              <a:rPr lang="en-US" sz="3600" b="1" kern="0" spc="-170" dirty="0" err="1">
                <a:solidFill>
                  <a:srgbClr val="00B0F0"/>
                </a:solidFill>
                <a:latin typeface="Arial"/>
                <a:cs typeface="Arial"/>
              </a:rPr>
              <a:t>AIChefMaster</a:t>
            </a:r>
            <a:endParaRPr lang="en-US" sz="3600" b="1" kern="0" spc="-170" dirty="0">
              <a:solidFill>
                <a:srgbClr val="00B0F0"/>
              </a:solidFill>
              <a:latin typeface="Arial"/>
              <a:cs typeface="Arial"/>
            </a:endParaRPr>
          </a:p>
          <a:p>
            <a:pPr marL="12700">
              <a:spcBef>
                <a:spcPts val="95"/>
              </a:spcBef>
            </a:pPr>
            <a:r>
              <a:rPr lang="en-US" sz="3600" b="1" kern="0" spc="-170" dirty="0">
                <a:latin typeface="Arial"/>
                <a:cs typeface="Arial"/>
              </a:rPr>
              <a:t>Role :			 </a:t>
            </a:r>
            <a:r>
              <a:rPr lang="en-US" sz="3600" b="1" kern="0" spc="-170" dirty="0">
                <a:solidFill>
                  <a:srgbClr val="00B0F0"/>
                </a:solidFill>
                <a:latin typeface="Arial"/>
                <a:cs typeface="Arial"/>
              </a:rPr>
              <a:t>Frontend Developer</a:t>
            </a:r>
          </a:p>
          <a:p>
            <a:pPr marL="12700">
              <a:spcBef>
                <a:spcPts val="95"/>
              </a:spcBef>
            </a:pPr>
            <a:r>
              <a:rPr lang="en-US" sz="3600" b="1" kern="0" spc="-170" dirty="0">
                <a:latin typeface="Arial"/>
                <a:cs typeface="Arial"/>
              </a:rPr>
              <a:t>Duration:                   </a:t>
            </a:r>
            <a:r>
              <a:rPr lang="en-US" sz="3600" b="1" kern="0" spc="-170" dirty="0">
                <a:solidFill>
                  <a:srgbClr val="00B0F0"/>
                </a:solidFill>
                <a:latin typeface="Arial"/>
                <a:cs typeface="Arial"/>
              </a:rPr>
              <a:t>1 Month +</a:t>
            </a:r>
            <a:endParaRPr lang="en-US" sz="3600" kern="0" dirty="0">
              <a:solidFill>
                <a:srgbClr val="00B0F0"/>
              </a:solidFill>
              <a:latin typeface="Arial"/>
              <a:cs typeface="Arial"/>
            </a:endParaRPr>
          </a:p>
        </p:txBody>
      </p:sp>
      <p:sp>
        <p:nvSpPr>
          <p:cNvPr id="13" name="object 2">
            <a:extLst>
              <a:ext uri="{FF2B5EF4-FFF2-40B4-BE49-F238E27FC236}">
                <a16:creationId xmlns:a16="http://schemas.microsoft.com/office/drawing/2014/main" id="{FB52A58E-B0AA-22E4-A1BB-D147B28664D8}"/>
              </a:ext>
            </a:extLst>
          </p:cNvPr>
          <p:cNvSpPr txBox="1">
            <a:spLocks/>
          </p:cNvSpPr>
          <p:nvPr/>
        </p:nvSpPr>
        <p:spPr>
          <a:xfrm>
            <a:off x="831850" y="6152940"/>
            <a:ext cx="15925800" cy="490070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ABOUT:</a:t>
            </a:r>
          </a:p>
          <a:p>
            <a:pPr marL="12700">
              <a:spcBef>
                <a:spcPts val="95"/>
              </a:spcBef>
            </a:pPr>
            <a:endParaRPr lang="en-US" sz="2400" b="1" kern="0" spc="-170" dirty="0">
              <a:latin typeface="Calibri" panose="020F0502020204030204" pitchFamily="34" charset="0"/>
              <a:cs typeface="Calibri" panose="020F0502020204030204" pitchFamily="34" charset="0"/>
            </a:endParaRPr>
          </a:p>
          <a:p>
            <a:pPr marL="12700">
              <a:spcBef>
                <a:spcPts val="95"/>
              </a:spcBef>
            </a:pPr>
            <a:r>
              <a:rPr lang="en-US" sz="2400" b="0" i="0" dirty="0">
                <a:solidFill>
                  <a:srgbClr val="484848"/>
                </a:solidFill>
                <a:effectLst/>
                <a:latin typeface="Calibri" panose="020F0502020204030204" pitchFamily="34" charset="0"/>
                <a:cs typeface="Calibri" panose="020F0502020204030204" pitchFamily="34" charset="0"/>
              </a:rPr>
              <a:t>At </a:t>
            </a:r>
            <a:r>
              <a:rPr lang="en-US" sz="2400" b="0" i="0" dirty="0" err="1">
                <a:solidFill>
                  <a:srgbClr val="484848"/>
                </a:solidFill>
                <a:effectLst/>
                <a:latin typeface="Calibri" panose="020F0502020204030204" pitchFamily="34" charset="0"/>
                <a:cs typeface="Calibri" panose="020F0502020204030204" pitchFamily="34" charset="0"/>
              </a:rPr>
              <a:t>AIChefMaster</a:t>
            </a:r>
            <a:r>
              <a:rPr lang="en-US" sz="2400" b="0" i="0" dirty="0">
                <a:solidFill>
                  <a:srgbClr val="484848"/>
                </a:solidFill>
                <a:effectLst/>
                <a:latin typeface="Calibri" panose="020F0502020204030204" pitchFamily="34" charset="0"/>
                <a:cs typeface="Calibri" panose="020F0502020204030204" pitchFamily="34" charset="0"/>
              </a:rPr>
              <a:t> we revolutionize cooking and catering services with our AI chef, access to diverse international recipes, and exceptional catering solutions. Our AI chef offers personalized guidance, diet plans, diverse recipes, and real-time assistance, making cooking a breeze. We simplify recipe adaptation based on ingredient availability, ensuring a creative and varied culinary experience.</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b="0" i="0" dirty="0">
                <a:solidFill>
                  <a:srgbClr val="484848"/>
                </a:solidFill>
                <a:effectLst/>
                <a:latin typeface="Calibri" panose="020F0502020204030204" pitchFamily="34" charset="0"/>
                <a:cs typeface="Calibri" panose="020F0502020204030204" pitchFamily="34" charset="0"/>
              </a:rPr>
              <a:t>Our catering services are designed to elevate your special occasions with exquisite culinary offerings. Collaborating with local caterers and expert chefs, we create a customized menu that reflects your unique taste and style. Explore a wide range of diverse international recipes with House of Dishes. Our curated collection includes flavors and techniques from various cultures, allowing you to embark on a culinary journey without leaving your kitchen.</a:t>
            </a:r>
            <a:br>
              <a:rPr lang="en-US" sz="2000" dirty="0"/>
            </a:br>
            <a:br>
              <a:rPr lang="en-US" sz="2000" dirty="0"/>
            </a:br>
            <a:endParaRPr lang="en-US" sz="2000" kern="0" dirty="0">
              <a:solidFill>
                <a:srgbClr val="00B0F0"/>
              </a:solidFill>
              <a:latin typeface="Arial"/>
              <a:cs typeface="Arial"/>
            </a:endParaRPr>
          </a:p>
        </p:txBody>
      </p:sp>
      <p:pic>
        <p:nvPicPr>
          <p:cNvPr id="3" name="Picture 2">
            <a:extLst>
              <a:ext uri="{FF2B5EF4-FFF2-40B4-BE49-F238E27FC236}">
                <a16:creationId xmlns:a16="http://schemas.microsoft.com/office/drawing/2014/main" id="{B190DE2F-CF54-F879-9FA0-9ABF1BBDA4BD}"/>
              </a:ext>
            </a:extLst>
          </p:cNvPr>
          <p:cNvPicPr>
            <a:picLocks noChangeAspect="1"/>
          </p:cNvPicPr>
          <p:nvPr/>
        </p:nvPicPr>
        <p:blipFill>
          <a:blip r:embed="rId3"/>
          <a:stretch>
            <a:fillRect/>
          </a:stretch>
        </p:blipFill>
        <p:spPr>
          <a:xfrm>
            <a:off x="13328650" y="2445392"/>
            <a:ext cx="3987189" cy="981075"/>
          </a:xfrm>
          <a:prstGeom prst="rect">
            <a:avLst/>
          </a:prstGeom>
        </p:spPr>
      </p:pic>
    </p:spTree>
    <p:extLst>
      <p:ext uri="{BB962C8B-B14F-4D97-AF65-F5344CB8AC3E}">
        <p14:creationId xmlns:p14="http://schemas.microsoft.com/office/powerpoint/2010/main" val="37574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831850" y="996537"/>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My Role at </a:t>
            </a:r>
            <a:r>
              <a:rPr lang="en-US" sz="4400" b="1" kern="0" spc="-170" dirty="0" err="1">
                <a:latin typeface="Arial"/>
                <a:cs typeface="Arial"/>
              </a:rPr>
              <a:t>AIChefMaster</a:t>
            </a:r>
            <a:endParaRPr lang="en-US" sz="4400" kern="0" dirty="0">
              <a:latin typeface="Arial"/>
              <a:cs typeface="Arial"/>
            </a:endParaRPr>
          </a:p>
        </p:txBody>
      </p:sp>
      <p:sp>
        <p:nvSpPr>
          <p:cNvPr id="8" name="object 2">
            <a:extLst>
              <a:ext uri="{FF2B5EF4-FFF2-40B4-BE49-F238E27FC236}">
                <a16:creationId xmlns:a16="http://schemas.microsoft.com/office/drawing/2014/main" id="{44FC9E14-1ED8-1396-7946-ECE5C319F3D1}"/>
              </a:ext>
            </a:extLst>
          </p:cNvPr>
          <p:cNvSpPr txBox="1">
            <a:spLocks/>
          </p:cNvSpPr>
          <p:nvPr/>
        </p:nvSpPr>
        <p:spPr>
          <a:xfrm>
            <a:off x="837532" y="2606675"/>
            <a:ext cx="10890918" cy="320280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a:latin typeface="Arial"/>
                <a:cs typeface="Arial"/>
              </a:rPr>
              <a:t>Internship Experience :    </a:t>
            </a:r>
            <a:r>
              <a:rPr lang="en-US" sz="3600" b="1" kern="0" spc="-170" dirty="0" err="1">
                <a:solidFill>
                  <a:srgbClr val="00B0F0"/>
                </a:solidFill>
                <a:latin typeface="Arial"/>
                <a:cs typeface="Arial"/>
              </a:rPr>
              <a:t>AichefMaster</a:t>
            </a:r>
            <a:endParaRPr lang="en-US" sz="3600" b="1" kern="0" spc="-170" dirty="0">
              <a:solidFill>
                <a:srgbClr val="00B0F0"/>
              </a:solidFill>
              <a:latin typeface="Arial"/>
              <a:cs typeface="Arial"/>
            </a:endParaRPr>
          </a:p>
          <a:p>
            <a:pPr marL="12700">
              <a:spcBef>
                <a:spcPts val="95"/>
              </a:spcBef>
            </a:pPr>
            <a:endParaRPr lang="en-US" sz="3600" b="1" kern="0" spc="-170" dirty="0">
              <a:solidFill>
                <a:srgbClr val="00B0F0"/>
              </a:solidFill>
              <a:latin typeface="Arial"/>
              <a:cs typeface="Arial"/>
            </a:endParaRPr>
          </a:p>
          <a:p>
            <a:pPr marL="355600" indent="-342900">
              <a:spcBef>
                <a:spcPts val="95"/>
              </a:spcBef>
              <a:buFont typeface="Arial" panose="020B0604020202020204" pitchFamily="34" charset="0"/>
              <a:buChar char="•"/>
            </a:pPr>
            <a:r>
              <a:rPr lang="en-US" sz="2400" dirty="0"/>
              <a:t>Developed the website’s dashboard and implemented authentication, seamlessly integrating them with the backend.” </a:t>
            </a:r>
          </a:p>
          <a:p>
            <a:pPr marL="355600" indent="-342900">
              <a:spcBef>
                <a:spcPts val="95"/>
              </a:spcBef>
              <a:buFont typeface="Arial" panose="020B0604020202020204" pitchFamily="34" charset="0"/>
              <a:buChar char="•"/>
            </a:pPr>
            <a:r>
              <a:rPr lang="en-US" sz="2400" dirty="0"/>
              <a:t>Implemented the ’Forgot Password’ feature</a:t>
            </a:r>
          </a:p>
          <a:p>
            <a:pPr marL="355600" indent="-342900">
              <a:spcBef>
                <a:spcPts val="95"/>
              </a:spcBef>
              <a:buFont typeface="Arial" panose="020B0604020202020204" pitchFamily="34" charset="0"/>
              <a:buChar char="•"/>
            </a:pPr>
            <a:r>
              <a:rPr lang="en-US" sz="2400" dirty="0"/>
              <a:t>Developed the career page from scratch </a:t>
            </a:r>
          </a:p>
          <a:p>
            <a:pPr marL="12700">
              <a:spcBef>
                <a:spcPts val="95"/>
              </a:spcBef>
            </a:pPr>
            <a:endParaRPr lang="en-US" sz="3600" b="1" kern="0" spc="-170" dirty="0">
              <a:solidFill>
                <a:srgbClr val="00B0F0"/>
              </a:solidFill>
              <a:latin typeface="Arial"/>
              <a:cs typeface="Arial"/>
            </a:endParaRPr>
          </a:p>
        </p:txBody>
      </p:sp>
      <p:sp>
        <p:nvSpPr>
          <p:cNvPr id="2" name="object 2">
            <a:extLst>
              <a:ext uri="{FF2B5EF4-FFF2-40B4-BE49-F238E27FC236}">
                <a16:creationId xmlns:a16="http://schemas.microsoft.com/office/drawing/2014/main" id="{AC25AD19-ED09-55A7-67BA-BC8AF9D2109A}"/>
              </a:ext>
            </a:extLst>
          </p:cNvPr>
          <p:cNvSpPr txBox="1">
            <a:spLocks/>
          </p:cNvSpPr>
          <p:nvPr/>
        </p:nvSpPr>
        <p:spPr>
          <a:xfrm>
            <a:off x="837532" y="6416675"/>
            <a:ext cx="10890918" cy="113300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3600" b="1" kern="0" spc="-170" dirty="0" err="1">
                <a:latin typeface="Arial"/>
                <a:cs typeface="Arial"/>
              </a:rPr>
              <a:t>Techstack</a:t>
            </a:r>
            <a:r>
              <a:rPr lang="en-US" sz="3600" b="1" kern="0" spc="-170" dirty="0">
                <a:latin typeface="Arial"/>
                <a:cs typeface="Arial"/>
              </a:rPr>
              <a:t>:   </a:t>
            </a:r>
            <a:endParaRPr lang="en-US" sz="3600" b="1" kern="0" spc="-170" dirty="0">
              <a:solidFill>
                <a:srgbClr val="00B0F0"/>
              </a:solidFill>
              <a:latin typeface="Arial"/>
              <a:cs typeface="Arial"/>
            </a:endParaRPr>
          </a:p>
          <a:p>
            <a:pPr marL="12700">
              <a:spcBef>
                <a:spcPts val="95"/>
              </a:spcBef>
            </a:pPr>
            <a:endParaRPr lang="en-US" sz="3600" b="1" kern="0" spc="-170" dirty="0">
              <a:solidFill>
                <a:srgbClr val="00B0F0"/>
              </a:solidFill>
              <a:latin typeface="Arial"/>
              <a:cs typeface="Arial"/>
            </a:endParaRPr>
          </a:p>
        </p:txBody>
      </p:sp>
      <p:pic>
        <p:nvPicPr>
          <p:cNvPr id="3" name="Picture 2">
            <a:extLst>
              <a:ext uri="{FF2B5EF4-FFF2-40B4-BE49-F238E27FC236}">
                <a16:creationId xmlns:a16="http://schemas.microsoft.com/office/drawing/2014/main" id="{988F25BB-2AB6-7BF3-05A0-07C08162CC3D}"/>
              </a:ext>
            </a:extLst>
          </p:cNvPr>
          <p:cNvPicPr>
            <a:picLocks noChangeAspect="1"/>
          </p:cNvPicPr>
          <p:nvPr/>
        </p:nvPicPr>
        <p:blipFill>
          <a:blip r:embed="rId3"/>
          <a:stretch>
            <a:fillRect/>
          </a:stretch>
        </p:blipFill>
        <p:spPr>
          <a:xfrm>
            <a:off x="14243050" y="2378075"/>
            <a:ext cx="3987189" cy="981075"/>
          </a:xfrm>
          <a:prstGeom prst="rect">
            <a:avLst/>
          </a:prstGeom>
        </p:spPr>
      </p:pic>
      <p:pic>
        <p:nvPicPr>
          <p:cNvPr id="3074" name="Picture 2" descr="Want to build engaging and dynamic user interfaces? Let Solidstudio's  ReactJS development team create a scalable web app that meets your business  goals.">
            <a:extLst>
              <a:ext uri="{FF2B5EF4-FFF2-40B4-BE49-F238E27FC236}">
                <a16:creationId xmlns:a16="http://schemas.microsoft.com/office/drawing/2014/main" id="{5EBCDE7D-33FC-0918-51B7-9FBA9BD7F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7" y="7798416"/>
            <a:ext cx="4599489" cy="33706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ree Ways to Configure TailwindCSS with Vanilla HTML &amp; JS | by James  McArthur | Dev Genius">
            <a:extLst>
              <a:ext uri="{FF2B5EF4-FFF2-40B4-BE49-F238E27FC236}">
                <a16:creationId xmlns:a16="http://schemas.microsoft.com/office/drawing/2014/main" id="{5A0469F1-00D2-40CC-B443-352FC89FB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773" y="8702675"/>
            <a:ext cx="37528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On Earth Is Redux &amp; Why Should I Consider It For My React App? | by  Lukonde Mwila | Medium">
            <a:extLst>
              <a:ext uri="{FF2B5EF4-FFF2-40B4-BE49-F238E27FC236}">
                <a16:creationId xmlns:a16="http://schemas.microsoft.com/office/drawing/2014/main" id="{D2634A5A-B388-6465-936B-1607515EF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6943" y="815687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Vite | Next Generation Frontend Tooling">
            <a:extLst>
              <a:ext uri="{FF2B5EF4-FFF2-40B4-BE49-F238E27FC236}">
                <a16:creationId xmlns:a16="http://schemas.microsoft.com/office/drawing/2014/main" id="{6CEC7EB4-CC61-E4EF-CB72-9A915365D5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99925" y="795020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56A8702-BCF7-2EF4-F054-9DE22AAFB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5050" y="8378825"/>
            <a:ext cx="41243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2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A77DF03-8F46-24E8-5712-CC6EED156CD7}"/>
              </a:ext>
            </a:extLst>
          </p:cNvPr>
          <p:cNvSpPr txBox="1">
            <a:spLocks/>
          </p:cNvSpPr>
          <p:nvPr/>
        </p:nvSpPr>
        <p:spPr>
          <a:xfrm>
            <a:off x="677484" y="168275"/>
            <a:ext cx="8436610" cy="689291"/>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4400" b="1" kern="0" spc="-170" dirty="0">
                <a:latin typeface="Arial"/>
                <a:cs typeface="Arial"/>
              </a:rPr>
              <a:t>My Work at </a:t>
            </a:r>
            <a:r>
              <a:rPr lang="en-US" sz="4400" b="1" kern="0" spc="-170" dirty="0" err="1">
                <a:latin typeface="Arial"/>
                <a:cs typeface="Arial"/>
              </a:rPr>
              <a:t>AIChefMaster</a:t>
            </a:r>
            <a:endParaRPr lang="en-US" sz="4400" kern="0" dirty="0">
              <a:latin typeface="Arial"/>
              <a:cs typeface="Arial"/>
            </a:endParaRPr>
          </a:p>
        </p:txBody>
      </p:sp>
      <p:pic>
        <p:nvPicPr>
          <p:cNvPr id="3" name="Picture 2">
            <a:extLst>
              <a:ext uri="{FF2B5EF4-FFF2-40B4-BE49-F238E27FC236}">
                <a16:creationId xmlns:a16="http://schemas.microsoft.com/office/drawing/2014/main" id="{AAD6FBD5-B4AC-0860-5A96-BD7C18581DA0}"/>
              </a:ext>
            </a:extLst>
          </p:cNvPr>
          <p:cNvPicPr>
            <a:picLocks noChangeAspect="1"/>
          </p:cNvPicPr>
          <p:nvPr/>
        </p:nvPicPr>
        <p:blipFill>
          <a:blip r:embed="rId3"/>
          <a:stretch>
            <a:fillRect/>
          </a:stretch>
        </p:blipFill>
        <p:spPr>
          <a:xfrm>
            <a:off x="374650" y="968375"/>
            <a:ext cx="9420097" cy="4686300"/>
          </a:xfrm>
          <a:prstGeom prst="rect">
            <a:avLst/>
          </a:prstGeom>
        </p:spPr>
      </p:pic>
      <p:pic>
        <p:nvPicPr>
          <p:cNvPr id="6" name="Picture 5">
            <a:extLst>
              <a:ext uri="{FF2B5EF4-FFF2-40B4-BE49-F238E27FC236}">
                <a16:creationId xmlns:a16="http://schemas.microsoft.com/office/drawing/2014/main" id="{602B08BB-D175-30E6-1582-BAA91A6F71D7}"/>
              </a:ext>
            </a:extLst>
          </p:cNvPr>
          <p:cNvPicPr>
            <a:picLocks noChangeAspect="1"/>
          </p:cNvPicPr>
          <p:nvPr/>
        </p:nvPicPr>
        <p:blipFill>
          <a:blip r:embed="rId4"/>
          <a:stretch>
            <a:fillRect/>
          </a:stretch>
        </p:blipFill>
        <p:spPr>
          <a:xfrm>
            <a:off x="8832850" y="5550214"/>
            <a:ext cx="10896600" cy="5590861"/>
          </a:xfrm>
          <a:prstGeom prst="rect">
            <a:avLst/>
          </a:prstGeom>
        </p:spPr>
      </p:pic>
      <p:pic>
        <p:nvPicPr>
          <p:cNvPr id="9" name="Picture 8">
            <a:extLst>
              <a:ext uri="{FF2B5EF4-FFF2-40B4-BE49-F238E27FC236}">
                <a16:creationId xmlns:a16="http://schemas.microsoft.com/office/drawing/2014/main" id="{E014A3DE-3A96-5A89-E934-40A475E5AEE5}"/>
              </a:ext>
            </a:extLst>
          </p:cNvPr>
          <p:cNvPicPr>
            <a:picLocks noChangeAspect="1"/>
          </p:cNvPicPr>
          <p:nvPr/>
        </p:nvPicPr>
        <p:blipFill>
          <a:blip r:embed="rId5"/>
          <a:stretch>
            <a:fillRect/>
          </a:stretch>
        </p:blipFill>
        <p:spPr>
          <a:xfrm>
            <a:off x="13176250" y="793353"/>
            <a:ext cx="3726655" cy="4623381"/>
          </a:xfrm>
          <a:prstGeom prst="rect">
            <a:avLst/>
          </a:prstGeom>
        </p:spPr>
      </p:pic>
      <p:pic>
        <p:nvPicPr>
          <p:cNvPr id="16" name="Picture 15">
            <a:extLst>
              <a:ext uri="{FF2B5EF4-FFF2-40B4-BE49-F238E27FC236}">
                <a16:creationId xmlns:a16="http://schemas.microsoft.com/office/drawing/2014/main" id="{BB6B9F0F-FFC1-ED1C-CE20-411DD89E30F5}"/>
              </a:ext>
            </a:extLst>
          </p:cNvPr>
          <p:cNvPicPr>
            <a:picLocks noChangeAspect="1"/>
          </p:cNvPicPr>
          <p:nvPr/>
        </p:nvPicPr>
        <p:blipFill>
          <a:blip r:embed="rId6"/>
          <a:stretch>
            <a:fillRect/>
          </a:stretch>
        </p:blipFill>
        <p:spPr>
          <a:xfrm>
            <a:off x="146051" y="5957094"/>
            <a:ext cx="8673776" cy="3812382"/>
          </a:xfrm>
          <a:prstGeom prst="rect">
            <a:avLst/>
          </a:prstGeom>
        </p:spPr>
      </p:pic>
    </p:spTree>
    <p:extLst>
      <p:ext uri="{BB962C8B-B14F-4D97-AF65-F5344CB8AC3E}">
        <p14:creationId xmlns:p14="http://schemas.microsoft.com/office/powerpoint/2010/main" val="160784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996537"/>
            <a:ext cx="8436610" cy="2551339"/>
          </a:xfrm>
          <a:prstGeom prst="rect">
            <a:avLst/>
          </a:prstGeom>
        </p:spPr>
        <p:txBody>
          <a:bodyPr vert="horz" wrap="square" lIns="0" tIns="12065" rIns="0" bIns="0" rtlCol="0">
            <a:spAutoFit/>
          </a:bodyPr>
          <a:lstStyle/>
          <a:p>
            <a:pPr marL="12700">
              <a:lnSpc>
                <a:spcPct val="100000"/>
              </a:lnSpc>
              <a:spcBef>
                <a:spcPts val="95"/>
              </a:spcBef>
            </a:pPr>
            <a:r>
              <a:rPr lang="en-US" sz="8250" b="1" spc="-170" dirty="0">
                <a:solidFill>
                  <a:srgbClr val="004D80"/>
                </a:solidFill>
                <a:latin typeface="Arial"/>
                <a:cs typeface="Arial"/>
              </a:rPr>
              <a:t>Course</a:t>
            </a:r>
            <a:r>
              <a:rPr sz="8250" b="1" spc="-375" dirty="0">
                <a:solidFill>
                  <a:srgbClr val="004D80"/>
                </a:solidFill>
                <a:latin typeface="Arial"/>
                <a:cs typeface="Arial"/>
              </a:rPr>
              <a:t> </a:t>
            </a:r>
            <a:r>
              <a:rPr lang="en-US" sz="8250" b="1" spc="-155" dirty="0">
                <a:solidFill>
                  <a:srgbClr val="004D80"/>
                </a:solidFill>
                <a:latin typeface="Arial"/>
                <a:cs typeface="Arial"/>
              </a:rPr>
              <a:t>Introduction</a:t>
            </a:r>
            <a:endParaRPr sz="8250" dirty="0">
              <a:latin typeface="Arial"/>
              <a:cs typeface="Arial"/>
            </a:endParaRPr>
          </a:p>
        </p:txBody>
      </p:sp>
      <p:sp>
        <p:nvSpPr>
          <p:cNvPr id="3" name="object 3"/>
          <p:cNvSpPr txBox="1"/>
          <p:nvPr/>
        </p:nvSpPr>
        <p:spPr>
          <a:xfrm>
            <a:off x="392727" y="5045075"/>
            <a:ext cx="8875733" cy="5070619"/>
          </a:xfrm>
          <a:prstGeom prst="rect">
            <a:avLst/>
          </a:prstGeom>
        </p:spPr>
        <p:txBody>
          <a:bodyPr vert="horz" wrap="square" lIns="0" tIns="198120" rIns="0" bIns="0" rtlCol="0">
            <a:spAutoFit/>
          </a:bodyPr>
          <a:lstStyle/>
          <a:p>
            <a:pPr marL="12700">
              <a:lnSpc>
                <a:spcPct val="100000"/>
              </a:lnSpc>
              <a:spcBef>
                <a:spcPts val="1560"/>
              </a:spcBef>
            </a:pPr>
            <a:r>
              <a:rPr lang="en-US" sz="4650" b="1" spc="-45" dirty="0">
                <a:latin typeface="Arial"/>
                <a:cs typeface="Arial"/>
              </a:rPr>
              <a:t>Course</a:t>
            </a:r>
            <a:r>
              <a:rPr sz="4650" b="1" spc="-105" dirty="0">
                <a:latin typeface="Arial"/>
                <a:cs typeface="Arial"/>
              </a:rPr>
              <a:t> </a:t>
            </a:r>
            <a:r>
              <a:rPr sz="4650" b="1" spc="-25" dirty="0">
                <a:latin typeface="Arial"/>
                <a:cs typeface="Arial"/>
              </a:rPr>
              <a:t>Name:</a:t>
            </a:r>
            <a:r>
              <a:rPr sz="4650" b="1" spc="-100" dirty="0">
                <a:latin typeface="Arial"/>
                <a:cs typeface="Arial"/>
              </a:rPr>
              <a:t> </a:t>
            </a:r>
            <a:r>
              <a:rPr lang="en-US" sz="4650" spc="20" dirty="0">
                <a:latin typeface="Trebuchet MS"/>
                <a:cs typeface="Trebuchet MS"/>
              </a:rPr>
              <a:t>The Complete JavaScript Course</a:t>
            </a:r>
          </a:p>
          <a:p>
            <a:pPr marL="12700">
              <a:lnSpc>
                <a:spcPct val="100000"/>
              </a:lnSpc>
              <a:spcBef>
                <a:spcPts val="1460"/>
              </a:spcBef>
            </a:pPr>
            <a:r>
              <a:rPr lang="en-US" sz="4650" b="1" spc="-80" dirty="0">
                <a:latin typeface="Arial"/>
                <a:cs typeface="Arial"/>
              </a:rPr>
              <a:t>Course Instructor: </a:t>
            </a:r>
            <a:r>
              <a:rPr lang="en-US" sz="4650" spc="20" dirty="0">
                <a:latin typeface="Trebuchet MS"/>
                <a:cs typeface="Trebuchet MS"/>
              </a:rPr>
              <a:t>Jonas </a:t>
            </a:r>
            <a:r>
              <a:rPr lang="en-US" sz="4650" spc="20" dirty="0" err="1">
                <a:latin typeface="Trebuchet MS"/>
                <a:cs typeface="Trebuchet MS"/>
              </a:rPr>
              <a:t>Schmedtmann</a:t>
            </a:r>
            <a:endParaRPr lang="en-US" sz="4650" spc="20" dirty="0">
              <a:latin typeface="Trebuchet MS"/>
              <a:cs typeface="Trebuchet MS"/>
            </a:endParaRPr>
          </a:p>
          <a:p>
            <a:pPr marL="12700">
              <a:lnSpc>
                <a:spcPct val="100000"/>
              </a:lnSpc>
              <a:spcBef>
                <a:spcPts val="1460"/>
              </a:spcBef>
            </a:pPr>
            <a:r>
              <a:rPr lang="en-US" sz="4650" b="1" spc="-80" dirty="0">
                <a:latin typeface="Arial"/>
                <a:cs typeface="Arial"/>
              </a:rPr>
              <a:t>Course Platform: </a:t>
            </a:r>
            <a:r>
              <a:rPr lang="en-US" sz="4650" spc="20" dirty="0" err="1">
                <a:latin typeface="Trebuchet MS"/>
                <a:cs typeface="Trebuchet MS"/>
              </a:rPr>
              <a:t>Udemy</a:t>
            </a:r>
            <a:endParaRPr lang="en-US" sz="4650" spc="20" dirty="0">
              <a:latin typeface="Trebuchet MS"/>
              <a:cs typeface="Trebuchet MS"/>
            </a:endParaRPr>
          </a:p>
          <a:p>
            <a:pPr marL="12700">
              <a:lnSpc>
                <a:spcPct val="100000"/>
              </a:lnSpc>
              <a:spcBef>
                <a:spcPts val="1460"/>
              </a:spcBef>
            </a:pPr>
            <a:r>
              <a:rPr lang="en-US" sz="4650" b="1" spc="-80" dirty="0">
                <a:latin typeface="Arial"/>
                <a:cs typeface="Arial"/>
              </a:rPr>
              <a:t>Course Duration: </a:t>
            </a:r>
            <a:r>
              <a:rPr lang="en-US" sz="4650" spc="20" dirty="0">
                <a:latin typeface="Trebuchet MS"/>
                <a:cs typeface="Trebuchet MS"/>
              </a:rPr>
              <a:t>68.5 hours</a:t>
            </a:r>
          </a:p>
        </p:txBody>
      </p:sp>
      <p:pic>
        <p:nvPicPr>
          <p:cNvPr id="4" name="object 4"/>
          <p:cNvPicPr/>
          <p:nvPr/>
        </p:nvPicPr>
        <p:blipFill>
          <a:blip r:embed="rId2" cstate="print"/>
          <a:stretch>
            <a:fillRect/>
          </a:stretch>
        </p:blipFill>
        <p:spPr>
          <a:xfrm>
            <a:off x="18588135" y="433554"/>
            <a:ext cx="1014267" cy="1166407"/>
          </a:xfrm>
          <a:prstGeom prst="rect">
            <a:avLst/>
          </a:prstGeom>
        </p:spPr>
      </p:pic>
      <p:sp>
        <p:nvSpPr>
          <p:cNvPr id="5" name="object 3">
            <a:extLst>
              <a:ext uri="{FF2B5EF4-FFF2-40B4-BE49-F238E27FC236}">
                <a16:creationId xmlns:a16="http://schemas.microsoft.com/office/drawing/2014/main" id="{B913BA98-B4F4-235B-B786-2A94BB2DFDBF}"/>
              </a:ext>
            </a:extLst>
          </p:cNvPr>
          <p:cNvSpPr txBox="1"/>
          <p:nvPr/>
        </p:nvSpPr>
        <p:spPr>
          <a:xfrm>
            <a:off x="9442450" y="5045075"/>
            <a:ext cx="8875733" cy="5070619"/>
          </a:xfrm>
          <a:prstGeom prst="rect">
            <a:avLst/>
          </a:prstGeom>
        </p:spPr>
        <p:txBody>
          <a:bodyPr vert="horz" wrap="square" lIns="0" tIns="198120" rIns="0" bIns="0" rtlCol="0">
            <a:spAutoFit/>
          </a:bodyPr>
          <a:lstStyle/>
          <a:p>
            <a:pPr marL="12700">
              <a:lnSpc>
                <a:spcPct val="100000"/>
              </a:lnSpc>
              <a:spcBef>
                <a:spcPts val="1560"/>
              </a:spcBef>
            </a:pPr>
            <a:r>
              <a:rPr lang="en-US" sz="4650" b="1" spc="-45" dirty="0">
                <a:latin typeface="Arial"/>
                <a:cs typeface="Arial"/>
              </a:rPr>
              <a:t>Course</a:t>
            </a:r>
            <a:r>
              <a:rPr sz="4650" b="1" spc="-105" dirty="0">
                <a:latin typeface="Arial"/>
                <a:cs typeface="Arial"/>
              </a:rPr>
              <a:t> </a:t>
            </a:r>
            <a:r>
              <a:rPr sz="4650" b="1" spc="-25" dirty="0">
                <a:latin typeface="Arial"/>
                <a:cs typeface="Arial"/>
              </a:rPr>
              <a:t>Name:</a:t>
            </a:r>
            <a:r>
              <a:rPr sz="4650" b="1" spc="-100" dirty="0">
                <a:latin typeface="Arial"/>
                <a:cs typeface="Arial"/>
              </a:rPr>
              <a:t> </a:t>
            </a:r>
            <a:r>
              <a:rPr lang="en-US" sz="4650" spc="20" dirty="0">
                <a:latin typeface="Trebuchet MS"/>
                <a:cs typeface="Trebuchet MS"/>
              </a:rPr>
              <a:t>The Ultimate React Course</a:t>
            </a:r>
          </a:p>
          <a:p>
            <a:pPr marL="12700">
              <a:lnSpc>
                <a:spcPct val="100000"/>
              </a:lnSpc>
              <a:spcBef>
                <a:spcPts val="1460"/>
              </a:spcBef>
            </a:pPr>
            <a:r>
              <a:rPr lang="en-US" sz="4650" b="1" spc="-80" dirty="0">
                <a:latin typeface="Arial"/>
                <a:cs typeface="Arial"/>
              </a:rPr>
              <a:t>Course Instructor: </a:t>
            </a:r>
            <a:r>
              <a:rPr lang="en-US" sz="4650" spc="20" dirty="0">
                <a:latin typeface="Trebuchet MS"/>
                <a:cs typeface="Trebuchet MS"/>
              </a:rPr>
              <a:t>Jonas </a:t>
            </a:r>
            <a:r>
              <a:rPr lang="en-US" sz="4650" spc="20" dirty="0" err="1">
                <a:latin typeface="Trebuchet MS"/>
                <a:cs typeface="Trebuchet MS"/>
              </a:rPr>
              <a:t>Schmedtmann</a:t>
            </a:r>
            <a:endParaRPr lang="en-US" sz="4650" spc="20" dirty="0">
              <a:latin typeface="Trebuchet MS"/>
              <a:cs typeface="Trebuchet MS"/>
            </a:endParaRPr>
          </a:p>
          <a:p>
            <a:pPr marL="12700">
              <a:lnSpc>
                <a:spcPct val="100000"/>
              </a:lnSpc>
              <a:spcBef>
                <a:spcPts val="1460"/>
              </a:spcBef>
            </a:pPr>
            <a:r>
              <a:rPr lang="en-US" sz="4650" b="1" spc="-80" dirty="0">
                <a:latin typeface="Arial"/>
                <a:cs typeface="Arial"/>
              </a:rPr>
              <a:t>Course Platform: </a:t>
            </a:r>
            <a:r>
              <a:rPr lang="en-US" sz="4650" spc="20" dirty="0" err="1">
                <a:latin typeface="Trebuchet MS"/>
                <a:cs typeface="Trebuchet MS"/>
              </a:rPr>
              <a:t>Udemy</a:t>
            </a:r>
            <a:endParaRPr lang="en-US" sz="4650" spc="20" dirty="0">
              <a:latin typeface="Trebuchet MS"/>
              <a:cs typeface="Trebuchet MS"/>
            </a:endParaRPr>
          </a:p>
          <a:p>
            <a:pPr marL="12700">
              <a:lnSpc>
                <a:spcPct val="100000"/>
              </a:lnSpc>
              <a:spcBef>
                <a:spcPts val="1460"/>
              </a:spcBef>
            </a:pPr>
            <a:r>
              <a:rPr lang="en-US" sz="4650" b="1" spc="-80" dirty="0">
                <a:latin typeface="Arial"/>
                <a:cs typeface="Arial"/>
              </a:rPr>
              <a:t>Course Duration: </a:t>
            </a:r>
            <a:r>
              <a:rPr lang="en-US" sz="4650" spc="20" dirty="0">
                <a:latin typeface="Trebuchet MS"/>
                <a:cs typeface="Trebuchet MS"/>
              </a:rPr>
              <a:t>67 hours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710</Words>
  <Application>Microsoft Office PowerPoint</Application>
  <PresentationFormat>Custom</PresentationFormat>
  <Paragraphs>73</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MT</vt:lpstr>
      <vt:lpstr>Calibri</vt:lpstr>
      <vt:lpstr>Montserrat</vt:lpstr>
      <vt:lpstr>Trebuchet MS</vt:lpstr>
      <vt:lpstr>Office Theme</vt:lpstr>
      <vt:lpstr>Summer Internship Project Indian Institute of Information Technology Sonepat</vt:lpstr>
      <vt:lpstr>Introduction</vt:lpstr>
      <vt:lpstr>PowerPoint Presentation</vt:lpstr>
      <vt:lpstr>PowerPoint Presentation</vt:lpstr>
      <vt:lpstr>PowerPoint Presentation</vt:lpstr>
      <vt:lpstr>PowerPoint Presentation</vt:lpstr>
      <vt:lpstr>PowerPoint Presentation</vt:lpstr>
      <vt:lpstr>PowerPoint Presentation</vt:lpstr>
      <vt:lpstr>Course Introduction</vt:lpstr>
      <vt:lpstr>PowerPoint Presentation</vt:lpstr>
      <vt:lpstr>PowerPoint Presentation</vt:lpstr>
      <vt:lpstr>PowerPoint Presentation</vt:lpstr>
      <vt:lpstr>Tech Stack Learned</vt:lpstr>
      <vt:lpstr>PowerPoint Presentation</vt:lpstr>
      <vt:lpstr>PowerPoint Presentation</vt:lpstr>
      <vt:lpstr>Deployment Tools</vt:lpstr>
      <vt:lpstr>PowerPoint Presentation</vt:lpstr>
      <vt:lpstr>Course and Intern  Certificate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Manan Vij 12012016</dc:title>
  <dc:creator>DIPANKAR</dc:creator>
  <cp:lastModifiedBy>dipankar yadav</cp:lastModifiedBy>
  <cp:revision>12</cp:revision>
  <dcterms:created xsi:type="dcterms:W3CDTF">2023-12-03T15:45:05Z</dcterms:created>
  <dcterms:modified xsi:type="dcterms:W3CDTF">2023-12-03T19:39:49Z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2022-10-31T00:00:00Z</vt:filetime>
  </property>
  <property fmtid="{D5CDD505-2E9C-101B-9397-08002B2CF9AE}" pid="3" name="Creator">
    <vt:lpwstr>Keynote</vt:lpwstr>
  </property>
  <property fmtid="{D5CDD505-2E9C-101B-9397-08002B2CF9AE}" pid="4" name="LastSaved">
    <vt:filetime>2023-12-03T00:00:00Z</vt:filetime>
  </property>
</Properties>
</file>