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260" r:id="rId2"/>
    <p:sldId id="259" r:id="rId3"/>
    <p:sldId id="261" r:id="rId4"/>
    <p:sldId id="262" r:id="rId5"/>
    <p:sldId id="274" r:id="rId6"/>
    <p:sldId id="265" r:id="rId7"/>
    <p:sldId id="263" r:id="rId8"/>
    <p:sldId id="273" r:id="rId9"/>
    <p:sldId id="264" r:id="rId10"/>
    <p:sldId id="276" r:id="rId11"/>
    <p:sldId id="269" r:id="rId12"/>
    <p:sldId id="266" r:id="rId13"/>
    <p:sldId id="267" r:id="rId14"/>
    <p:sldId id="270" r:id="rId15"/>
    <p:sldId id="271" r:id="rId16"/>
    <p:sldId id="278" r:id="rId17"/>
    <p:sldId id="268" r:id="rId18"/>
    <p:sldId id="2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90C4B-6861-9047-AA41-73DB37431590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BF96D-0F90-6340-B1A4-465581025D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167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88AF8-1A70-49DA-8521-47D5E6F867E9}" type="datetimeFigureOut">
              <a:rPr lang="en-GB" smtClean="0"/>
              <a:pPr/>
              <a:t>19/10/2023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4BC27-FAFF-4482-B25F-35D3915B3A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549457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myself: 8 years data engineering, data analytics (make sense)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9388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NameNode</a:t>
            </a:r>
            <a:r>
              <a:rPr lang="en-US" dirty="0" smtClean="0"/>
              <a:t> and </a:t>
            </a:r>
            <a:r>
              <a:rPr lang="en-US" dirty="0" err="1" smtClean="0"/>
              <a:t>DataNode</a:t>
            </a:r>
            <a:r>
              <a:rPr lang="en-US" dirty="0" smtClean="0"/>
              <a:t> each run an internal web server in order to display basic information about the current status of the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818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NameNode</a:t>
            </a:r>
            <a:r>
              <a:rPr lang="en-US" dirty="0" smtClean="0"/>
              <a:t> and </a:t>
            </a:r>
            <a:r>
              <a:rPr lang="en-US" dirty="0" err="1" smtClean="0"/>
              <a:t>DataNode</a:t>
            </a:r>
            <a:r>
              <a:rPr lang="en-US" dirty="0" smtClean="0"/>
              <a:t> each run an internal web server in order to display basic information about the current status of the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6754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NameNode</a:t>
            </a:r>
            <a:r>
              <a:rPr lang="en-US" dirty="0" smtClean="0"/>
              <a:t> and </a:t>
            </a:r>
            <a:r>
              <a:rPr lang="en-US" dirty="0" err="1" smtClean="0"/>
              <a:t>DataNode</a:t>
            </a:r>
            <a:r>
              <a:rPr lang="en-US" dirty="0" smtClean="0"/>
              <a:t> each run an internal web server in order to display basic information about the current status of the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28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NameNode</a:t>
            </a:r>
            <a:r>
              <a:rPr lang="en-US" dirty="0" smtClean="0"/>
              <a:t> and </a:t>
            </a:r>
            <a:r>
              <a:rPr lang="en-US" dirty="0" err="1" smtClean="0"/>
              <a:t>DataNode</a:t>
            </a:r>
            <a:r>
              <a:rPr lang="en-US" dirty="0" smtClean="0"/>
              <a:t> each run an internal web server in order to display basic information about the current status of the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4447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NameNode</a:t>
            </a:r>
            <a:r>
              <a:rPr lang="en-US" dirty="0" smtClean="0"/>
              <a:t> and </a:t>
            </a:r>
            <a:r>
              <a:rPr lang="en-US" dirty="0" err="1" smtClean="0"/>
              <a:t>DataNode</a:t>
            </a:r>
            <a:r>
              <a:rPr lang="en-US" dirty="0" smtClean="0"/>
              <a:t> each run an internal web server in order to display basic information about the current status of the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062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865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57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4202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179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NameNode</a:t>
            </a:r>
            <a:r>
              <a:rPr lang="en-US" dirty="0" smtClean="0"/>
              <a:t> and </a:t>
            </a:r>
            <a:r>
              <a:rPr lang="en-US" dirty="0" err="1" smtClean="0"/>
              <a:t>DataNode</a:t>
            </a:r>
            <a:r>
              <a:rPr lang="en-US" dirty="0" smtClean="0"/>
              <a:t> each run an internal web server in order to display basic information about the current status of the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7073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855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3612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NameNode</a:t>
            </a:r>
            <a:r>
              <a:rPr lang="en-US" dirty="0" smtClean="0"/>
              <a:t> and </a:t>
            </a:r>
            <a:r>
              <a:rPr lang="en-US" dirty="0" err="1" smtClean="0"/>
              <a:t>DataNode</a:t>
            </a:r>
            <a:r>
              <a:rPr lang="en-US" dirty="0" smtClean="0"/>
              <a:t> each run an internal web server in order to display basic information about the current status of the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920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outline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429922" y="2999946"/>
            <a:ext cx="1112012" cy="11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2654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933" b="1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745063" y="802197"/>
            <a:ext cx="6346019" cy="475951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4267"/>
            </a:lvl1pPr>
          </a:lstStyle>
          <a:p>
            <a:r>
              <a:rPr kumimoji="0" lang="fr-FR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3"/>
          </a:xfrm>
        </p:spPr>
        <p:txBody>
          <a:bodyPr lIns="45720" rIns="45720"/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 sz="1600"/>
            </a:lvl2pPr>
            <a:lvl3pPr>
              <a:buFontTx/>
              <a:buNone/>
              <a:defRPr sz="1333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0486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7164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971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fin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328357" y="2703285"/>
            <a:ext cx="1179407" cy="147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5077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F9098-C507-DC48-893B-F8E0D612DCA4}" type="datetime1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10/19/2023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55A0">
                    <a:tint val="75000"/>
                  </a:srgbClr>
                </a:solidFill>
              </a:rPr>
              <a:t>Introduction to HDFS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3225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LOGOfin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328357" y="2444446"/>
            <a:ext cx="1563273" cy="19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6805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BadgeWeb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270787" y="2878269"/>
            <a:ext cx="1218184" cy="153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220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09600" y="1325607"/>
            <a:ext cx="10969139" cy="4667421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379979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5733" y="2515819"/>
            <a:ext cx="11021312" cy="1826363"/>
          </a:xfrm>
        </p:spPr>
        <p:txBody>
          <a:bodyPr tIns="0" bIns="0" anchor="t"/>
          <a:lstStyle>
            <a:lvl1pPr algn="l">
              <a:buNone/>
              <a:defRPr kumimoji="0" lang="en-US" sz="6133" b="1" kern="1200" cap="none" spc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75733" y="1329869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667">
                <a:solidFill>
                  <a:schemeClr val="tx1"/>
                </a:solidFill>
                <a:effectLst/>
              </a:defRPr>
            </a:lvl1pPr>
            <a:lvl2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3016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9956800" cy="1143000"/>
          </a:xfrm>
        </p:spPr>
        <p:txBody>
          <a:bodyPr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3467"/>
            </a:lvl1pPr>
            <a:lvl2pPr>
              <a:defRPr sz="2933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3467"/>
            </a:lvl1pPr>
            <a:lvl2pPr>
              <a:defRPr sz="2933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092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2"/>
            <a:ext cx="10972800" cy="89397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5101967"/>
            <a:ext cx="5386917" cy="838200"/>
          </a:xfrm>
        </p:spPr>
        <p:txBody>
          <a:bodyPr anchor="t"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9" y="5101967"/>
            <a:ext cx="5389033" cy="838200"/>
          </a:xfrm>
        </p:spPr>
        <p:txBody>
          <a:bodyPr anchor="t"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9600" y="1269778"/>
            <a:ext cx="5386917" cy="368665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1269778"/>
            <a:ext cx="5389033" cy="368665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1821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6133"/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500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5394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1"/>
          </a:xfrm>
        </p:spPr>
        <p:txBody>
          <a:bodyPr tIns="0" bIns="0" anchor="t"/>
          <a:lstStyle>
            <a:lvl1pPr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867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933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1256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4" descr="bande-01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090165" y="6157638"/>
            <a:ext cx="9110303" cy="704596"/>
          </a:xfrm>
          <a:prstGeom prst="rect">
            <a:avLst/>
          </a:prstGeom>
        </p:spPr>
      </p:pic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609600" y="233493"/>
            <a:ext cx="10969139" cy="94044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 smtClean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609600" y="1325607"/>
            <a:ext cx="10969139" cy="466742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 smtClean="0"/>
              <a:t>Deuxième niveau</a:t>
            </a:r>
          </a:p>
          <a:p>
            <a:pPr lvl="2" eaLnBrk="1" latinLnBrk="0" hangingPunct="1"/>
            <a:r>
              <a:rPr kumimoji="0" lang="fr-CH" dirty="0" smtClean="0"/>
              <a:t>Troisième niveau</a:t>
            </a:r>
          </a:p>
          <a:p>
            <a:pPr lvl="3" eaLnBrk="1" latinLnBrk="0" hangingPunct="1"/>
            <a:r>
              <a:rPr kumimoji="0" lang="fr-CH" dirty="0" smtClean="0"/>
              <a:t>Quatrième niveau</a:t>
            </a:r>
          </a:p>
          <a:p>
            <a:pPr lvl="4" eaLnBrk="1" latinLnBrk="0" hangingPunct="1"/>
            <a:r>
              <a:rPr kumimoji="0" lang="fr-CH" dirty="0" smtClean="0"/>
              <a:t>Cinquième niveau</a:t>
            </a:r>
            <a:endParaRPr kumimoji="0" lang="en-US" dirty="0"/>
          </a:p>
        </p:txBody>
      </p:sp>
      <p:pic>
        <p:nvPicPr>
          <p:cNvPr id="5" name="Image 4" descr="bande-01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" y="6157665"/>
            <a:ext cx="9110303" cy="7045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234301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608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61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8352" indent="-609585" algn="l" rtl="0" eaLnBrk="1" latinLnBrk="0" hangingPunct="1">
        <a:spcBef>
          <a:spcPct val="20000"/>
        </a:spcBef>
        <a:buClr>
          <a:schemeClr val="accent1"/>
        </a:buClr>
        <a:buSzPct val="80000"/>
        <a:buFont typeface="Arial"/>
        <a:buChar char="•"/>
        <a:defRPr kumimoji="0"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206978" indent="-609585" algn="l" rtl="0" eaLnBrk="1" latinLnBrk="0" hangingPunct="1">
        <a:spcBef>
          <a:spcPct val="20000"/>
        </a:spcBef>
        <a:buClr>
          <a:schemeClr val="accent1"/>
        </a:buClr>
        <a:buSzPct val="90000"/>
        <a:buFont typeface="Arial"/>
        <a:buChar char="•"/>
        <a:defRPr kumimoji="0"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456908" indent="-457189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847042" indent="-457189" algn="l" rtl="0" eaLnBrk="1" latinLnBrk="0" hangingPunct="1">
        <a:spcBef>
          <a:spcPct val="20000"/>
        </a:spcBef>
        <a:buClr>
          <a:schemeClr val="accent3"/>
        </a:buClr>
        <a:buSzPct val="90000"/>
        <a:buFont typeface="Arial"/>
        <a:buChar char="•"/>
        <a:defRPr kumimoji="0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200601" indent="-457189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•"/>
        <a:defRPr kumimoji="0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2267655" indent="-243834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6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60256" indent="-243834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852857" indent="-243834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3108882" indent="-243834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534" y="1752600"/>
            <a:ext cx="12914711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733" b="1" dirty="0" smtClean="0">
                <a:solidFill>
                  <a:srgbClr val="0055A0"/>
                </a:solidFill>
              </a:rPr>
              <a:t>Introduction to HDFS</a:t>
            </a:r>
            <a:endParaRPr lang="en-GB" sz="2667" b="1" dirty="0">
              <a:solidFill>
                <a:srgbClr val="0055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4"/>
            <a:ext cx="10969139" cy="77923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HDFS Configuration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2726"/>
            <a:ext cx="10969139" cy="5144001"/>
          </a:xfrm>
        </p:spPr>
        <p:txBody>
          <a:bodyPr>
            <a:normAutofit fontScale="47500" lnSpcReduction="20000"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3800" dirty="0" smtClean="0">
                <a:solidFill>
                  <a:schemeClr val="tx2"/>
                </a:solidFill>
              </a:rPr>
              <a:t>HDFS Defaults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3200" dirty="0" smtClean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de-CH" sz="3200" dirty="0" smtClean="0">
                <a:solidFill>
                  <a:schemeClr val="tx2"/>
                </a:solidFill>
              </a:rPr>
              <a:t>Block Size – 64 MB</a:t>
            </a:r>
          </a:p>
          <a:p>
            <a:pPr>
              <a:buClr>
                <a:schemeClr val="tx2"/>
              </a:buClr>
            </a:pPr>
            <a:r>
              <a:rPr lang="de-CH" sz="3200" dirty="0" smtClean="0">
                <a:solidFill>
                  <a:schemeClr val="tx2"/>
                </a:solidFill>
              </a:rPr>
              <a:t>Replication Factor – 3</a:t>
            </a:r>
          </a:p>
          <a:p>
            <a:pPr>
              <a:buClr>
                <a:schemeClr val="tx2"/>
              </a:buClr>
            </a:pPr>
            <a:r>
              <a:rPr lang="de-CH" sz="3200" dirty="0" smtClean="0">
                <a:solidFill>
                  <a:schemeClr val="tx2"/>
                </a:solidFill>
              </a:rPr>
              <a:t>Web UI Port – 50070</a:t>
            </a:r>
            <a:endParaRPr lang="de-CH" sz="3200" dirty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3200" dirty="0" smtClean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800" dirty="0" smtClean="0">
                <a:solidFill>
                  <a:schemeClr val="tx2"/>
                </a:solidFill>
              </a:rPr>
              <a:t>HDFS conf file </a:t>
            </a:r>
            <a:r>
              <a:rPr lang="de-CH" sz="3800" dirty="0">
                <a:solidFill>
                  <a:schemeClr val="tx2"/>
                </a:solidFill>
              </a:rPr>
              <a:t>- </a:t>
            </a:r>
            <a:r>
              <a:rPr lang="de-CH" sz="29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29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etc/hadoop/conf/hdfs-site.xml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&lt;property&gt;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en-GB" sz="23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dfs.namenode.name.dir</a:t>
            </a: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&lt;value&gt;file:///data1/cloudera/dfs/nn,file:///data2/cloudera/dfs/nn&lt;/value&gt;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3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GB" sz="23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en-GB" sz="23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300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en-GB" sz="23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property&gt;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en-GB" sz="23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dfs.blocksize</a:t>
            </a: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&lt;value&gt;268435456&lt;/value&gt;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3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property&gt;</a:t>
            </a:r>
          </a:p>
          <a:p>
            <a:pPr marL="48767" indent="0">
              <a:buClr>
                <a:schemeClr val="tx2"/>
              </a:buClr>
              <a:buNone/>
            </a:pPr>
            <a:endParaRPr lang="en-GB" sz="2300" dirty="0" smtClean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en-GB" sz="23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&lt;property&gt;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en-GB" sz="23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dfs.replication</a:t>
            </a: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&lt;value&gt;3&lt;/value&gt;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3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GB" sz="23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8767" indent="0">
              <a:buClr>
                <a:schemeClr val="tx2"/>
              </a:buClr>
              <a:buNone/>
            </a:pPr>
            <a:endParaRPr lang="en-GB" sz="2300" dirty="0" smtClean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3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property&gt;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en-GB" sz="23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dfs.namenode.http</a:t>
            </a: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-address&lt;/name&gt;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23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value&gt;itracXXX.cern.ch:50070</a:t>
            </a: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3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2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GB" sz="2300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CH" sz="2300" dirty="0" smtClean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10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55A0">
                    <a:tint val="75000"/>
                  </a:srgbClr>
                </a:solidFill>
              </a:rPr>
              <a:t>Introduction to HDFS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77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3"/>
            <a:ext cx="10969139" cy="7953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Interfaces to HDFS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0463"/>
            <a:ext cx="10969139" cy="474256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Java API </a:t>
            </a:r>
            <a:r>
              <a:rPr lang="en-US" sz="3200" dirty="0" smtClean="0">
                <a:solidFill>
                  <a:srgbClr val="191919"/>
                </a:solidFill>
                <a:latin typeface="Courier New"/>
                <a:cs typeface="Courier New"/>
              </a:rPr>
              <a:t>(</a:t>
            </a:r>
            <a:r>
              <a:rPr lang="en-US" sz="3200" dirty="0" err="1" smtClean="0">
                <a:solidFill>
                  <a:srgbClr val="191919"/>
                </a:solidFill>
                <a:latin typeface="Courier New"/>
                <a:cs typeface="Courier New"/>
              </a:rPr>
              <a:t>DistributedFileSystem</a:t>
            </a:r>
            <a:r>
              <a:rPr lang="en-US" sz="3200" dirty="0" smtClean="0">
                <a:solidFill>
                  <a:srgbClr val="191919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3600" dirty="0" smtClean="0"/>
              <a:t>C wrapper </a:t>
            </a:r>
            <a:r>
              <a:rPr lang="en-US" sz="3200" dirty="0" smtClean="0">
                <a:solidFill>
                  <a:srgbClr val="191919"/>
                </a:solidFill>
                <a:latin typeface="Courier New"/>
                <a:cs typeface="Courier New"/>
              </a:rPr>
              <a:t>(</a:t>
            </a:r>
            <a:r>
              <a:rPr lang="en-US" sz="3200" dirty="0" err="1" smtClean="0">
                <a:solidFill>
                  <a:srgbClr val="191919"/>
                </a:solidFill>
                <a:latin typeface="Courier New"/>
                <a:cs typeface="Courier New"/>
              </a:rPr>
              <a:t>libhdfs</a:t>
            </a:r>
            <a:r>
              <a:rPr lang="en-US" sz="3200" dirty="0" smtClean="0">
                <a:solidFill>
                  <a:srgbClr val="191919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3600" dirty="0" smtClean="0"/>
              <a:t>HTTP protocol</a:t>
            </a:r>
          </a:p>
          <a:p>
            <a:r>
              <a:rPr lang="en-US" sz="3600" dirty="0" smtClean="0"/>
              <a:t>WebDAV protocol</a:t>
            </a:r>
          </a:p>
          <a:p>
            <a:r>
              <a:rPr lang="en-US" sz="3600" dirty="0" smtClean="0"/>
              <a:t>Shell Commands</a:t>
            </a:r>
          </a:p>
          <a:p>
            <a:pPr marL="48767" indent="0">
              <a:buNone/>
            </a:pPr>
            <a:r>
              <a:rPr lang="en-US" sz="3600" dirty="0" smtClean="0"/>
              <a:t>However the command line is one of the simplest and most familiar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55A0">
                    <a:tint val="75000"/>
                  </a:srgbClr>
                </a:solidFill>
              </a:rPr>
              <a:t>Introduction to HDFS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11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79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HDFS – Shell Commands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3937"/>
            <a:ext cx="10969139" cy="4819092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3200" dirty="0" smtClean="0">
                <a:solidFill>
                  <a:schemeClr val="tx2"/>
                </a:solidFill>
              </a:rPr>
              <a:t>There are two types of shell commands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 smtClean="0">
                <a:solidFill>
                  <a:schemeClr val="tx2"/>
                </a:solidFill>
              </a:rPr>
              <a:t>User Commands</a:t>
            </a:r>
          </a:p>
          <a:p>
            <a:pPr marL="597393" lvl="1" indent="0">
              <a:buClr>
                <a:schemeClr val="tx2"/>
              </a:buClr>
              <a:buNone/>
            </a:pPr>
            <a:r>
              <a:rPr lang="de-CH" sz="2667" dirty="0" smtClean="0">
                <a:solidFill>
                  <a:srgbClr val="191919"/>
                </a:solidFill>
                <a:latin typeface="Courier New"/>
                <a:cs typeface="Courier New"/>
              </a:rPr>
              <a:t>hdfs dfs </a:t>
            </a:r>
            <a:r>
              <a:rPr lang="de-CH" sz="2667" dirty="0" smtClean="0">
                <a:solidFill>
                  <a:schemeClr val="tx2"/>
                </a:solidFill>
              </a:rPr>
              <a:t>– runs filesystem commands on the HDFS</a:t>
            </a:r>
          </a:p>
          <a:p>
            <a:pPr marL="597393" lvl="1" indent="0">
              <a:buClr>
                <a:schemeClr val="tx2"/>
              </a:buClr>
              <a:buNone/>
            </a:pPr>
            <a:r>
              <a:rPr lang="de-CH" sz="2667" dirty="0" smtClean="0">
                <a:solidFill>
                  <a:srgbClr val="191919"/>
                </a:solidFill>
                <a:latin typeface="Courier New"/>
                <a:cs typeface="Courier New"/>
              </a:rPr>
              <a:t>hdfs fsck </a:t>
            </a:r>
            <a:r>
              <a:rPr lang="de-CH" sz="2667" dirty="0" smtClean="0">
                <a:solidFill>
                  <a:schemeClr val="tx2"/>
                </a:solidFill>
              </a:rPr>
              <a:t>– runs a HDFS filesystem checking command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 smtClean="0">
                <a:solidFill>
                  <a:schemeClr val="tx2"/>
                </a:solidFill>
              </a:rPr>
              <a:t>Administration Commands</a:t>
            </a:r>
          </a:p>
          <a:p>
            <a:pPr marL="597393" lvl="1" indent="0">
              <a:buClr>
                <a:schemeClr val="tx2"/>
              </a:buClr>
              <a:buNone/>
            </a:pPr>
            <a:r>
              <a:rPr lang="de-CH" sz="2667" dirty="0" smtClean="0">
                <a:solidFill>
                  <a:srgbClr val="191919"/>
                </a:solidFill>
                <a:latin typeface="Courier New"/>
                <a:cs typeface="Courier New"/>
              </a:rPr>
              <a:t>hdfs dfsadmin </a:t>
            </a:r>
            <a:r>
              <a:rPr lang="de-CH" sz="2667" dirty="0" smtClean="0">
                <a:solidFill>
                  <a:schemeClr val="tx2"/>
                </a:solidFill>
              </a:rPr>
              <a:t>– runs HDFS administration commands</a:t>
            </a:r>
            <a:endParaRPr lang="en-GB" sz="2667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12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55A0">
                    <a:tint val="75000"/>
                  </a:srgbClr>
                </a:solidFill>
              </a:rPr>
              <a:t>Introduction to HDFS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21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4"/>
            <a:ext cx="10969139" cy="84353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HDFS – User Commands (</a:t>
            </a:r>
            <a:r>
              <a:rPr lang="en-US" sz="4000" dirty="0" err="1" smtClean="0"/>
              <a:t>dfs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3936"/>
            <a:ext cx="10969139" cy="4950641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3200" dirty="0" smtClean="0">
                <a:solidFill>
                  <a:schemeClr val="tx2"/>
                </a:solidFill>
              </a:rPr>
              <a:t>List directory contents</a:t>
            </a:r>
            <a:endParaRPr lang="de-CH" sz="3200" dirty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3200" dirty="0" smtClean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3200" dirty="0" smtClean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400" dirty="0" smtClean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 smtClean="0">
                <a:solidFill>
                  <a:schemeClr val="tx2"/>
                </a:solidFill>
              </a:rPr>
              <a:t>Display </a:t>
            </a:r>
            <a:r>
              <a:rPr lang="de-CH" sz="3200" dirty="0">
                <a:solidFill>
                  <a:schemeClr val="tx2"/>
                </a:solidFill>
              </a:rPr>
              <a:t>the disk space used by files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3200" dirty="0" smtClean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3200" dirty="0" smtClean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3200" dirty="0" smtClean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13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55A0">
                    <a:tint val="75000"/>
                  </a:srgbClr>
                </a:solidFill>
              </a:rPr>
              <a:t>Introduction to HDFS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7960" y="1806948"/>
            <a:ext cx="8682552" cy="136245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</a:t>
            </a: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dfs </a:t>
            </a: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–ls</a:t>
            </a:r>
          </a:p>
          <a:p>
            <a:pPr marL="48767">
              <a:buClr>
                <a:schemeClr val="tx2"/>
              </a:buClr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-ls </a:t>
            </a: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/</a:t>
            </a:r>
            <a:endParaRPr lang="de-CH" sz="24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-ls -R /</a:t>
            </a: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var</a:t>
            </a:r>
            <a:endParaRPr lang="de-CH" sz="24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960" y="4023457"/>
            <a:ext cx="8682552" cy="17317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-du -h /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-du /hbase/data/hbase/namespace/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-du -h /hbase/data/hbase/namespace/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-du -s /hbase/data/hbase/namespace</a:t>
            </a: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/</a:t>
            </a:r>
            <a:endParaRPr lang="de-CH" sz="24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47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23" y="201343"/>
            <a:ext cx="10969139" cy="94044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HDFS – User Commands (</a:t>
            </a:r>
            <a:r>
              <a:rPr lang="en-US" sz="4000" dirty="0" err="1" smtClean="0"/>
              <a:t>dfs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2725"/>
            <a:ext cx="11192256" cy="5083275"/>
          </a:xfrm>
        </p:spPr>
        <p:txBody>
          <a:bodyPr>
            <a:noAutofit/>
          </a:bodyPr>
          <a:lstStyle/>
          <a:p>
            <a:pPr marL="48767" indent="0">
              <a:buClr>
                <a:schemeClr val="tx2"/>
              </a:buClr>
              <a:buNone/>
            </a:pPr>
            <a:endParaRPr lang="de-CH" sz="2400" dirty="0" smtClean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 smtClean="0">
                <a:solidFill>
                  <a:schemeClr val="tx2"/>
                </a:solidFill>
              </a:rPr>
              <a:t>Copy </a:t>
            </a:r>
            <a:r>
              <a:rPr lang="de-CH" sz="3200" dirty="0">
                <a:solidFill>
                  <a:schemeClr val="tx2"/>
                </a:solidFill>
              </a:rPr>
              <a:t>data to HDFS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2000" dirty="0" smtClean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 smtClean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400" dirty="0" smtClean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 smtClean="0">
                <a:solidFill>
                  <a:schemeClr val="tx2"/>
                </a:solidFill>
              </a:rPr>
              <a:t>Copy </a:t>
            </a:r>
            <a:r>
              <a:rPr lang="de-CH" sz="3200" dirty="0">
                <a:solidFill>
                  <a:schemeClr val="tx2"/>
                </a:solidFill>
              </a:rPr>
              <a:t>the file back to local filesystem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2000" dirty="0" smtClean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55A0">
                    <a:tint val="75000"/>
                  </a:srgbClr>
                </a:solidFill>
              </a:rPr>
              <a:t>Introduction to HDFS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14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536" y="2050788"/>
            <a:ext cx="11017320" cy="17317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</a:t>
            </a: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dfs -mkdir </a:t>
            </a: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tdata</a:t>
            </a:r>
            <a:endParaRPr lang="de-CH" sz="24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-ls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</a:t>
            </a: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copyFromLocal tutorials/data/geneva.csv tdata</a:t>
            </a:r>
            <a:endParaRPr lang="de-CH" sz="24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-ls –</a:t>
            </a: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R</a:t>
            </a:r>
            <a:endParaRPr lang="de-CH" sz="24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536" y="4471514"/>
            <a:ext cx="11017320" cy="136245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>
              <a:buClr>
                <a:schemeClr val="tx2"/>
              </a:buClr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cd tutorials/data</a:t>
            </a: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/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</a:t>
            </a: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dfs –</a:t>
            </a: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copyToLocal tdata/geneva.csv geneva.csv.hdfs</a:t>
            </a:r>
          </a:p>
          <a:p>
            <a:pPr marL="48767">
              <a:buClr>
                <a:schemeClr val="tx2"/>
              </a:buClr>
            </a:pP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md5sum geneva.csv geneva.csv.hdfs</a:t>
            </a:r>
          </a:p>
        </p:txBody>
      </p:sp>
    </p:spTree>
    <p:extLst>
      <p:ext uri="{BB962C8B-B14F-4D97-AF65-F5344CB8AC3E}">
        <p14:creationId xmlns:p14="http://schemas.microsoft.com/office/powerpoint/2010/main" xmlns="" val="228168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HDFS – User Commands (</a:t>
            </a:r>
            <a:r>
              <a:rPr lang="en-US" sz="4000" dirty="0" err="1" smtClean="0"/>
              <a:t>acls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1326"/>
            <a:ext cx="10969139" cy="4939723"/>
          </a:xfrm>
        </p:spPr>
        <p:txBody>
          <a:bodyPr>
            <a:no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3200" dirty="0">
                <a:solidFill>
                  <a:schemeClr val="tx2"/>
                </a:solidFill>
              </a:rPr>
              <a:t>List </a:t>
            </a:r>
            <a:r>
              <a:rPr lang="de-CH" sz="3200" dirty="0" smtClean="0">
                <a:solidFill>
                  <a:schemeClr val="tx2"/>
                </a:solidFill>
              </a:rPr>
              <a:t>acl for a file</a:t>
            </a:r>
            <a:endParaRPr lang="de-CH" sz="3200" dirty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 smtClean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None/>
            </a:pPr>
            <a:endParaRPr lang="de-CH" sz="1000" dirty="0" smtClean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>
                <a:solidFill>
                  <a:schemeClr val="tx2"/>
                </a:solidFill>
              </a:rPr>
              <a:t>List the </a:t>
            </a:r>
            <a:r>
              <a:rPr lang="de-CH" sz="3200" dirty="0" smtClean="0">
                <a:solidFill>
                  <a:schemeClr val="tx2"/>
                </a:solidFill>
              </a:rPr>
              <a:t>file statistics – (%r – replication factor)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 smtClean="0">
                <a:solidFill>
                  <a:schemeClr val="tx2"/>
                </a:solidFill>
              </a:rPr>
              <a:t>Write to hdfs reading from stdin</a:t>
            </a:r>
            <a:endParaRPr lang="en-US" sz="3200" dirty="0">
              <a:solidFill>
                <a:schemeClr val="tx2"/>
              </a:solidFill>
            </a:endParaRPr>
          </a:p>
          <a:p>
            <a:pPr marL="48767" indent="0">
              <a:buNone/>
            </a:pPr>
            <a:endParaRPr lang="en-US" sz="20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None/>
            </a:pPr>
            <a:endParaRPr lang="en-US" sz="2000" dirty="0" smtClean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None/>
            </a:pPr>
            <a:endParaRPr lang="en-US" sz="20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None/>
            </a:pPr>
            <a:endParaRPr lang="en-US" sz="2000" dirty="0">
              <a:solidFill>
                <a:srgbClr val="191919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55A0">
                    <a:tint val="75000"/>
                  </a:srgbClr>
                </a:solidFill>
              </a:rPr>
              <a:t>Introduction to HDFS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15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960" y="1806948"/>
            <a:ext cx="8682552" cy="623793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-getfacl </a:t>
            </a: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tdata/geneva.csv</a:t>
            </a:r>
            <a:endParaRPr lang="de-CH" sz="24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960" y="3273961"/>
            <a:ext cx="8682552" cy="623793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>
              <a:buClr>
                <a:schemeClr val="tx2"/>
              </a:buClr>
            </a:pPr>
            <a:r>
              <a:rPr lang="de-CH" sz="2400" dirty="0">
                <a:solidFill>
                  <a:srgbClr val="191919"/>
                </a:solidFill>
                <a:latin typeface="Courier New"/>
                <a:cs typeface="Courier New"/>
              </a:rPr>
              <a:t>hdfs dfs -stat "%r" tdata/geneva.csv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7960" y="4621024"/>
            <a:ext cx="11017321" cy="136245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None/>
            </a:pP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echo "blah 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blah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blah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" | 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hdfs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dfs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 -put - 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tdataset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/tfile.txt</a:t>
            </a:r>
          </a:p>
          <a:p>
            <a:pPr marL="48767" indent="0">
              <a:buNone/>
            </a:pP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hdfs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dfs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 -ls –R</a:t>
            </a:r>
          </a:p>
          <a:p>
            <a:pPr marL="48767" indent="0">
              <a:buNone/>
            </a:pP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hdfs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dfs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 -cat </a:t>
            </a:r>
            <a:r>
              <a:rPr lang="en-US" sz="2400" dirty="0" err="1" smtClean="0">
                <a:solidFill>
                  <a:srgbClr val="191919"/>
                </a:solidFill>
                <a:latin typeface="Courier New"/>
                <a:cs typeface="Courier New"/>
              </a:rPr>
              <a:t>tdataset</a:t>
            </a:r>
            <a:r>
              <a:rPr lang="en-US" sz="2400" dirty="0" smtClean="0">
                <a:solidFill>
                  <a:srgbClr val="191919"/>
                </a:solidFill>
                <a:latin typeface="Courier New"/>
                <a:cs typeface="Courier New"/>
              </a:rPr>
              <a:t>/tfile.txt</a:t>
            </a:r>
            <a:endParaRPr lang="en-US" sz="2400" dirty="0">
              <a:solidFill>
                <a:srgbClr val="191919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95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HDFS – User Commands (</a:t>
            </a:r>
            <a:r>
              <a:rPr lang="en-US" sz="4000" dirty="0" err="1" smtClean="0"/>
              <a:t>fsck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1326"/>
            <a:ext cx="10969139" cy="4939723"/>
          </a:xfrm>
        </p:spPr>
        <p:txBody>
          <a:bodyPr>
            <a:no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3200" dirty="0" err="1">
                <a:solidFill>
                  <a:schemeClr val="tx2"/>
                </a:solidFill>
              </a:rPr>
              <a:t>Removing</a:t>
            </a:r>
            <a:r>
              <a:rPr lang="de-CH" sz="3200" dirty="0">
                <a:solidFill>
                  <a:schemeClr val="tx2"/>
                </a:solidFill>
              </a:rPr>
              <a:t> a </a:t>
            </a:r>
            <a:r>
              <a:rPr lang="de-CH" sz="3200" dirty="0" err="1">
                <a:solidFill>
                  <a:schemeClr val="tx2"/>
                </a:solidFill>
              </a:rPr>
              <a:t>file</a:t>
            </a:r>
            <a:endParaRPr lang="de-CH" sz="3200" dirty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 smtClean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None/>
            </a:pPr>
            <a:endParaRPr lang="de-CH" sz="2000" dirty="0" smtClean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>
                <a:solidFill>
                  <a:schemeClr val="tx2"/>
                </a:solidFill>
              </a:rPr>
              <a:t>List the blocks of a file and their </a:t>
            </a:r>
            <a:r>
              <a:rPr lang="de-CH" sz="3200" dirty="0" smtClean="0">
                <a:solidFill>
                  <a:schemeClr val="tx2"/>
                </a:solidFill>
              </a:rPr>
              <a:t>locations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3200" dirty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3200" dirty="0" smtClean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Print </a:t>
            </a:r>
            <a:r>
              <a:rPr lang="en-US" sz="3200" dirty="0">
                <a:solidFill>
                  <a:schemeClr val="tx2"/>
                </a:solidFill>
              </a:rPr>
              <a:t>missing blocks and the files they belong to</a:t>
            </a:r>
          </a:p>
          <a:p>
            <a:pPr marL="48767" indent="0">
              <a:buNone/>
            </a:pPr>
            <a:endParaRPr lang="en-US" sz="20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None/>
            </a:pPr>
            <a:endParaRPr lang="en-US" sz="20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None/>
            </a:pPr>
            <a:endParaRPr lang="en-US" sz="2000" dirty="0" smtClean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None/>
            </a:pPr>
            <a:endParaRPr lang="en-US" sz="20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None/>
            </a:pPr>
            <a:endParaRPr lang="en-US" sz="2000" dirty="0">
              <a:solidFill>
                <a:srgbClr val="191919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55A0">
                    <a:tint val="75000"/>
                  </a:srgbClr>
                </a:solidFill>
              </a:rPr>
              <a:t>Introduction to HDFS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16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960" y="1806948"/>
            <a:ext cx="8682552" cy="99312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-rm tdataset/tfile.txt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-ls –</a:t>
            </a: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R</a:t>
            </a:r>
            <a:endParaRPr lang="de-CH" sz="24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960" y="3433085"/>
            <a:ext cx="8682552" cy="99312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>
              <a:buClr>
                <a:schemeClr val="tx2"/>
              </a:buClr>
            </a:pPr>
            <a:r>
              <a:rPr lang="de-CH" sz="2400" dirty="0">
                <a:solidFill>
                  <a:srgbClr val="191919"/>
                </a:solidFill>
                <a:latin typeface="Courier New"/>
                <a:cs typeface="Courier New"/>
              </a:rPr>
              <a:t>hdfs fsck /</a:t>
            </a:r>
            <a:r>
              <a:rPr lang="de-CH" sz="2400" dirty="0" smtClean="0">
                <a:solidFill>
                  <a:srgbClr val="191919"/>
                </a:solidFill>
                <a:latin typeface="Courier New"/>
                <a:cs typeface="Courier New"/>
              </a:rPr>
              <a:t>user/cloudera/tdata/geneva.csv </a:t>
            </a:r>
            <a:r>
              <a:rPr lang="de-CH" sz="2400" dirty="0">
                <a:solidFill>
                  <a:srgbClr val="191919"/>
                </a:solidFill>
                <a:latin typeface="Courier New"/>
                <a:cs typeface="Courier New"/>
              </a:rPr>
              <a:t>-files -blocks –</a:t>
            </a:r>
            <a:r>
              <a:rPr lang="de-CH" sz="2400" dirty="0" smtClean="0">
                <a:solidFill>
                  <a:srgbClr val="191919"/>
                </a:solidFill>
                <a:latin typeface="Courier New"/>
                <a:cs typeface="Courier New"/>
              </a:rPr>
              <a:t>locations</a:t>
            </a:r>
            <a:endParaRPr lang="de-CH" sz="2400" dirty="0">
              <a:solidFill>
                <a:srgbClr val="191919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7960" y="5283011"/>
            <a:ext cx="8682552" cy="623793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None/>
            </a:pP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hdfs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fsck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 / -list-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corruptfileblocks</a:t>
            </a:r>
            <a:endParaRPr lang="en-US" sz="2400" dirty="0">
              <a:solidFill>
                <a:srgbClr val="191919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821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HDFS – </a:t>
            </a:r>
            <a:r>
              <a:rPr lang="en-US" sz="4000" dirty="0" err="1" smtClean="0"/>
              <a:t>Adminstration</a:t>
            </a:r>
            <a:r>
              <a:rPr lang="en-US" sz="4000" dirty="0" smtClean="0"/>
              <a:t> Commands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3937"/>
            <a:ext cx="10969139" cy="4819092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3200" dirty="0" err="1">
                <a:solidFill>
                  <a:schemeClr val="tx2"/>
                </a:solidFill>
              </a:rPr>
              <a:t>Comprehensive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status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report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of</a:t>
            </a:r>
            <a:r>
              <a:rPr lang="de-CH" sz="3200" dirty="0">
                <a:solidFill>
                  <a:schemeClr val="tx2"/>
                </a:solidFill>
              </a:rPr>
              <a:t> HDFS </a:t>
            </a:r>
            <a:r>
              <a:rPr lang="de-CH" sz="3200" dirty="0" err="1">
                <a:solidFill>
                  <a:schemeClr val="tx2"/>
                </a:solidFill>
              </a:rPr>
              <a:t>cluster</a:t>
            </a:r>
            <a:endParaRPr lang="de-CH" sz="3200" dirty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 smtClean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 smtClean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>
                <a:solidFill>
                  <a:schemeClr val="tx2"/>
                </a:solidFill>
              </a:rPr>
              <a:t>Prints a </a:t>
            </a:r>
            <a:r>
              <a:rPr lang="de-CH" sz="3200" dirty="0" err="1">
                <a:solidFill>
                  <a:schemeClr val="tx2"/>
                </a:solidFill>
              </a:rPr>
              <a:t>tree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of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racks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and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their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nodes</a:t>
            </a:r>
            <a:endParaRPr lang="de-CH" sz="3200" dirty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 smtClean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 smtClean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 smtClean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>
                <a:solidFill>
                  <a:schemeClr val="tx2"/>
                </a:solidFill>
              </a:rPr>
              <a:t>Get the information for a given datanode (like ping)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 smtClean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 smtClean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400" dirty="0">
              <a:solidFill>
                <a:srgbClr val="191919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17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55A0">
                    <a:tint val="75000"/>
                  </a:srgbClr>
                </a:solidFill>
              </a:rPr>
              <a:t>Introduction to HDFS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768" y="1753012"/>
            <a:ext cx="8682552" cy="623793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rgbClr val="191919"/>
                </a:solidFill>
                <a:latin typeface="Courier New"/>
                <a:cs typeface="Courier New"/>
              </a:rPr>
              <a:t>hdfs dfsadmin –report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768" y="3087182"/>
            <a:ext cx="8682552" cy="623793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rgbClr val="191919"/>
                </a:solidFill>
                <a:latin typeface="Courier New"/>
                <a:cs typeface="Courier New"/>
              </a:rPr>
              <a:t>hdfs dfsadmin –printTopology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5768" y="4913844"/>
            <a:ext cx="8682552" cy="99312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rgbClr val="191919"/>
                </a:solidFill>
                <a:latin typeface="Courier New"/>
                <a:cs typeface="Courier New"/>
              </a:rPr>
              <a:t>hdfs dfsadmin -getDatanodeInfo </a:t>
            </a:r>
            <a:r>
              <a:rPr lang="de-CH" sz="2400" dirty="0" smtClean="0">
                <a:solidFill>
                  <a:srgbClr val="191919"/>
                </a:solidFill>
                <a:latin typeface="Courier New"/>
                <a:cs typeface="Courier New"/>
              </a:rPr>
              <a:t>localhost:50020</a:t>
            </a:r>
            <a:endParaRPr lang="de-CH" sz="2400" dirty="0">
              <a:solidFill>
                <a:srgbClr val="191919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HDFS – Advanced Commands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3937"/>
            <a:ext cx="10969139" cy="4819092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3200" dirty="0">
                <a:solidFill>
                  <a:schemeClr val="tx2"/>
                </a:solidFill>
              </a:rPr>
              <a:t>Get a list of namenodes in the Hadoop cluster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2000" dirty="0" smtClean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3200" dirty="0" smtClean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 smtClean="0">
                <a:solidFill>
                  <a:schemeClr val="tx2"/>
                </a:solidFill>
              </a:rPr>
              <a:t>Dump </a:t>
            </a:r>
            <a:r>
              <a:rPr lang="de-CH" sz="3200" dirty="0">
                <a:solidFill>
                  <a:schemeClr val="tx2"/>
                </a:solidFill>
              </a:rPr>
              <a:t>the NameNode fsimage to XML </a:t>
            </a:r>
            <a:r>
              <a:rPr lang="de-CH" sz="3200" dirty="0" smtClean="0">
                <a:solidFill>
                  <a:schemeClr val="tx2"/>
                </a:solidFill>
              </a:rPr>
              <a:t>file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3200" dirty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3200" dirty="0" smtClean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3200" dirty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en-GB" sz="2400" dirty="0">
                <a:solidFill>
                  <a:srgbClr val="191919"/>
                </a:solidFill>
                <a:latin typeface="Courier New"/>
                <a:cs typeface="Courier New"/>
              </a:rPr>
              <a:t>The general command line syntax is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en-GB" sz="2400" b="1" dirty="0" err="1" smtClean="0">
                <a:solidFill>
                  <a:srgbClr val="191919"/>
                </a:solidFill>
                <a:latin typeface="Courier New"/>
                <a:cs typeface="Courier New"/>
              </a:rPr>
              <a:t>hdfs</a:t>
            </a:r>
            <a:r>
              <a:rPr lang="en-GB" sz="2400" b="1" dirty="0" smtClean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lang="en-GB" sz="2400" b="1" dirty="0">
                <a:solidFill>
                  <a:srgbClr val="191919"/>
                </a:solidFill>
                <a:latin typeface="Courier New"/>
                <a:cs typeface="Courier New"/>
              </a:rPr>
              <a:t>command [</a:t>
            </a:r>
            <a:r>
              <a:rPr lang="en-GB" sz="2400" b="1" dirty="0" err="1">
                <a:solidFill>
                  <a:srgbClr val="191919"/>
                </a:solidFill>
                <a:latin typeface="Courier New"/>
                <a:cs typeface="Courier New"/>
              </a:rPr>
              <a:t>genericOptions</a:t>
            </a:r>
            <a:r>
              <a:rPr lang="en-GB" sz="2400" b="1" dirty="0">
                <a:solidFill>
                  <a:srgbClr val="191919"/>
                </a:solidFill>
                <a:latin typeface="Courier New"/>
                <a:cs typeface="Courier New"/>
              </a:rPr>
              <a:t>] [</a:t>
            </a:r>
            <a:r>
              <a:rPr lang="en-GB" sz="2400" b="1" dirty="0" err="1">
                <a:solidFill>
                  <a:srgbClr val="191919"/>
                </a:solidFill>
                <a:latin typeface="Courier New"/>
                <a:cs typeface="Courier New"/>
              </a:rPr>
              <a:t>commandOptions</a:t>
            </a:r>
            <a:r>
              <a:rPr lang="en-GB" sz="2400" b="1" dirty="0">
                <a:solidFill>
                  <a:srgbClr val="191919"/>
                </a:solidFill>
                <a:latin typeface="Courier New"/>
                <a:cs typeface="Courier New"/>
              </a:rPr>
              <a:t>]</a:t>
            </a:r>
            <a:endParaRPr lang="de-CH" sz="2400" b="1" dirty="0">
              <a:solidFill>
                <a:srgbClr val="191919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18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55A0">
                    <a:tint val="75000"/>
                  </a:srgbClr>
                </a:solidFill>
              </a:rPr>
              <a:t>Introduction to HDFS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480" y="1832688"/>
            <a:ext cx="9865176" cy="623793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/>
            <a:r>
              <a:rPr lang="de-CH" sz="2400" dirty="0" smtClean="0">
                <a:solidFill>
                  <a:srgbClr val="191919"/>
                </a:solidFill>
                <a:latin typeface="Courier New"/>
                <a:cs typeface="Courier New"/>
              </a:rPr>
              <a:t>hdfs getconf –namenodes</a:t>
            </a:r>
            <a:endParaRPr lang="de-CH" sz="2400" dirty="0">
              <a:solidFill>
                <a:srgbClr val="191919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480" y="3233412"/>
            <a:ext cx="9865176" cy="136245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2400" dirty="0" smtClean="0">
                <a:solidFill>
                  <a:srgbClr val="191919"/>
                </a:solidFill>
                <a:latin typeface="Courier New"/>
                <a:cs typeface="Courier New"/>
              </a:rPr>
              <a:t>cd </a:t>
            </a:r>
            <a:r>
              <a:rPr lang="de-CH" sz="2400" dirty="0">
                <a:solidFill>
                  <a:srgbClr val="191919"/>
                </a:solidFill>
                <a:latin typeface="Courier New"/>
                <a:cs typeface="Courier New"/>
              </a:rPr>
              <a:t>/var/lib/hadoop-hdfs/cache/hdfs/dfs/name/current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rgbClr val="191919"/>
                </a:solidFill>
                <a:latin typeface="Courier New"/>
                <a:cs typeface="Courier New"/>
              </a:rPr>
              <a:t>hdfs oiv -i </a:t>
            </a:r>
            <a:r>
              <a:rPr lang="de-CH" sz="2400" dirty="0" smtClean="0">
                <a:solidFill>
                  <a:srgbClr val="191919"/>
                </a:solidFill>
                <a:latin typeface="Courier New"/>
                <a:cs typeface="Courier New"/>
              </a:rPr>
              <a:t>fsimage_0000000000000003388 -</a:t>
            </a:r>
            <a:r>
              <a:rPr lang="de-CH" sz="2400" dirty="0">
                <a:solidFill>
                  <a:srgbClr val="191919"/>
                </a:solidFill>
                <a:latin typeface="Courier New"/>
                <a:cs typeface="Courier New"/>
              </a:rPr>
              <a:t>o </a:t>
            </a:r>
            <a:r>
              <a:rPr lang="de-CH" sz="2400" dirty="0" smtClean="0">
                <a:solidFill>
                  <a:srgbClr val="191919"/>
                </a:solidFill>
                <a:latin typeface="Courier New"/>
                <a:cs typeface="Courier New"/>
              </a:rPr>
              <a:t>/tmp/fsimage.xml </a:t>
            </a:r>
            <a:r>
              <a:rPr lang="de-CH" sz="2400" dirty="0">
                <a:solidFill>
                  <a:srgbClr val="191919"/>
                </a:solidFill>
                <a:latin typeface="Courier New"/>
                <a:cs typeface="Courier New"/>
              </a:rPr>
              <a:t>-p XML</a:t>
            </a:r>
          </a:p>
        </p:txBody>
      </p:sp>
    </p:spTree>
    <p:extLst>
      <p:ext uri="{BB962C8B-B14F-4D97-AF65-F5344CB8AC3E}">
        <p14:creationId xmlns:p14="http://schemas.microsoft.com/office/powerpoint/2010/main" xmlns="" val="27218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4"/>
            <a:ext cx="10969139" cy="74708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Other Interfaces to HDFS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1326"/>
            <a:ext cx="10969139" cy="4999327"/>
          </a:xfrm>
        </p:spPr>
        <p:txBody>
          <a:bodyPr>
            <a:normAutofit/>
          </a:bodyPr>
          <a:lstStyle/>
          <a:p>
            <a:pPr marL="48767" indent="0">
              <a:buNone/>
            </a:pPr>
            <a:r>
              <a:rPr lang="en-US" sz="3200" dirty="0" smtClean="0"/>
              <a:t>HTTP Interface</a:t>
            </a:r>
          </a:p>
          <a:p>
            <a:pPr marL="48767" indent="0">
              <a:buNone/>
            </a:pPr>
            <a:endParaRPr lang="en-US" sz="2400" dirty="0" smtClean="0"/>
          </a:p>
          <a:p>
            <a:pPr marL="48767" indent="0">
              <a:buNone/>
            </a:pPr>
            <a:endParaRPr lang="en-US" sz="2400" dirty="0"/>
          </a:p>
          <a:p>
            <a:pPr marL="48767" indent="0">
              <a:buNone/>
            </a:pPr>
            <a:r>
              <a:rPr lang="en-US" sz="3200" dirty="0" err="1" smtClean="0"/>
              <a:t>MountableHDFS</a:t>
            </a:r>
            <a:r>
              <a:rPr lang="en-US" sz="3200" dirty="0" smtClean="0"/>
              <a:t> – FUSE</a:t>
            </a:r>
          </a:p>
          <a:p>
            <a:pPr marL="48767" indent="0">
              <a:buNone/>
            </a:pPr>
            <a:endParaRPr lang="en-US" sz="1700" dirty="0" smtClean="0">
              <a:latin typeface="Courier New"/>
              <a:cs typeface="Courier New"/>
            </a:endParaRPr>
          </a:p>
          <a:p>
            <a:pPr marL="48767" indent="0">
              <a:buNone/>
            </a:pPr>
            <a:endParaRPr lang="en-US" sz="1800" dirty="0" smtClean="0"/>
          </a:p>
          <a:p>
            <a:pPr marL="48767" indent="0">
              <a:buNone/>
            </a:pPr>
            <a:endParaRPr lang="en-US" sz="2400" dirty="0" smtClean="0"/>
          </a:p>
          <a:p>
            <a:pPr marL="48767" indent="0">
              <a:buNone/>
            </a:pPr>
            <a:endParaRPr lang="en-US" sz="2400" dirty="0"/>
          </a:p>
          <a:p>
            <a:pPr marL="48767" indent="0">
              <a:buNone/>
            </a:pPr>
            <a:endParaRPr lang="en-US" sz="2400" dirty="0" smtClean="0"/>
          </a:p>
          <a:p>
            <a:pPr marL="48767" indent="0">
              <a:buNone/>
            </a:pPr>
            <a:r>
              <a:rPr lang="en-US" sz="2400" dirty="0" smtClean="0"/>
              <a:t>Once mounted all operations on HDFS can be performed </a:t>
            </a:r>
            <a:r>
              <a:rPr lang="en-US" sz="2400" dirty="0"/>
              <a:t>using standard Unix utilities such as 'ls', 'cd', '</a:t>
            </a:r>
            <a:r>
              <a:rPr lang="en-US" sz="2400" dirty="0" err="1"/>
              <a:t>cp</a:t>
            </a:r>
            <a:r>
              <a:rPr lang="en-US" sz="2400" dirty="0"/>
              <a:t>', '</a:t>
            </a:r>
            <a:r>
              <a:rPr lang="en-US" sz="2400" dirty="0" err="1"/>
              <a:t>mkdir</a:t>
            </a:r>
            <a:r>
              <a:rPr lang="en-US" sz="2400" dirty="0"/>
              <a:t>', 'find', '</a:t>
            </a:r>
            <a:r>
              <a:rPr lang="en-US" sz="2400" dirty="0" err="1"/>
              <a:t>grep</a:t>
            </a:r>
            <a:r>
              <a:rPr lang="en-US" sz="2400" dirty="0"/>
              <a:t>',</a:t>
            </a:r>
            <a:endParaRPr lang="en-US" sz="24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55A0">
                    <a:tint val="75000"/>
                  </a:srgbClr>
                </a:solidFill>
              </a:rPr>
              <a:t>Introduction to HDFS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19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056" y="1886196"/>
            <a:ext cx="9865176" cy="623793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None/>
            </a:pP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http://quickstart.cloudera:50070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4056" y="3376779"/>
            <a:ext cx="9865176" cy="136245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None/>
            </a:pP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mkdir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 /home/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cloudera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/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hdfs</a:t>
            </a:r>
            <a:endParaRPr lang="en-US" sz="24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None/>
            </a:pP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sudo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hadoop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-fuse-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dfs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 dfs://quickstart.cloudera:8020 /home/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cloudera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/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hdfs</a:t>
            </a:r>
            <a:endParaRPr lang="en-US" sz="2400" dirty="0">
              <a:solidFill>
                <a:srgbClr val="191919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58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3"/>
            <a:ext cx="10969139" cy="72879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What’s HDFS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5415"/>
            <a:ext cx="10969139" cy="4867613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de-CH" sz="3200" dirty="0" smtClean="0">
                <a:solidFill>
                  <a:schemeClr val="tx2"/>
                </a:solidFill>
              </a:rPr>
              <a:t>HDFS is a distributed file system that is fault tolerant, scalable and extremely easy to expand.</a:t>
            </a:r>
          </a:p>
          <a:p>
            <a:pPr>
              <a:buClr>
                <a:schemeClr val="tx2"/>
              </a:buClr>
            </a:pPr>
            <a:r>
              <a:rPr lang="de-CH" sz="3200" dirty="0" smtClean="0">
                <a:solidFill>
                  <a:schemeClr val="tx2"/>
                </a:solidFill>
              </a:rPr>
              <a:t>HDFS is the primary distributed storage for Hadoop applications.</a:t>
            </a:r>
          </a:p>
          <a:p>
            <a:pPr>
              <a:buClr>
                <a:schemeClr val="tx2"/>
              </a:buClr>
            </a:pPr>
            <a:r>
              <a:rPr lang="de-CH" sz="3200" dirty="0" smtClean="0">
                <a:solidFill>
                  <a:schemeClr val="tx2"/>
                </a:solidFill>
              </a:rPr>
              <a:t>HDFS </a:t>
            </a:r>
            <a:r>
              <a:rPr lang="de-CH" sz="3200" dirty="0" err="1" smtClean="0">
                <a:solidFill>
                  <a:schemeClr val="tx2"/>
                </a:solidFill>
              </a:rPr>
              <a:t>provides</a:t>
            </a:r>
            <a:r>
              <a:rPr lang="de-CH" sz="3200" dirty="0" smtClean="0">
                <a:solidFill>
                  <a:schemeClr val="tx2"/>
                </a:solidFill>
              </a:rPr>
              <a:t> </a:t>
            </a:r>
            <a:r>
              <a:rPr lang="de-CH" sz="3200" dirty="0" err="1" smtClean="0">
                <a:solidFill>
                  <a:schemeClr val="tx2"/>
                </a:solidFill>
              </a:rPr>
              <a:t>interfaces</a:t>
            </a:r>
            <a:r>
              <a:rPr lang="de-CH" sz="3200" dirty="0" smtClean="0">
                <a:solidFill>
                  <a:schemeClr val="tx2"/>
                </a:solidFill>
              </a:rPr>
              <a:t> </a:t>
            </a:r>
            <a:r>
              <a:rPr lang="de-CH" sz="3200" dirty="0" err="1" smtClean="0">
                <a:solidFill>
                  <a:schemeClr val="tx2"/>
                </a:solidFill>
              </a:rPr>
              <a:t>for</a:t>
            </a:r>
            <a:r>
              <a:rPr lang="de-CH" sz="3200" dirty="0" smtClean="0">
                <a:solidFill>
                  <a:schemeClr val="tx2"/>
                </a:solidFill>
              </a:rPr>
              <a:t> </a:t>
            </a:r>
            <a:r>
              <a:rPr lang="de-CH" sz="3200" dirty="0" err="1" smtClean="0">
                <a:solidFill>
                  <a:schemeClr val="tx2"/>
                </a:solidFill>
              </a:rPr>
              <a:t>applications</a:t>
            </a:r>
            <a:r>
              <a:rPr lang="de-CH" sz="3200" dirty="0" smtClean="0">
                <a:solidFill>
                  <a:schemeClr val="tx2"/>
                </a:solidFill>
              </a:rPr>
              <a:t> </a:t>
            </a:r>
            <a:r>
              <a:rPr lang="de-CH" sz="3200" dirty="0" err="1" smtClean="0">
                <a:solidFill>
                  <a:schemeClr val="tx2"/>
                </a:solidFill>
              </a:rPr>
              <a:t>to</a:t>
            </a:r>
            <a:r>
              <a:rPr lang="de-CH" sz="3200" dirty="0" smtClean="0">
                <a:solidFill>
                  <a:schemeClr val="tx2"/>
                </a:solidFill>
              </a:rPr>
              <a:t> </a:t>
            </a:r>
            <a:r>
              <a:rPr lang="de-CH" sz="3200" dirty="0" err="1" smtClean="0">
                <a:solidFill>
                  <a:schemeClr val="tx2"/>
                </a:solidFill>
              </a:rPr>
              <a:t>move</a:t>
            </a:r>
            <a:r>
              <a:rPr lang="de-CH" sz="3200" dirty="0" smtClean="0">
                <a:solidFill>
                  <a:schemeClr val="tx2"/>
                </a:solidFill>
              </a:rPr>
              <a:t> </a:t>
            </a:r>
            <a:r>
              <a:rPr lang="de-CH" sz="3200" dirty="0" err="1" smtClean="0">
                <a:solidFill>
                  <a:schemeClr val="tx2"/>
                </a:solidFill>
              </a:rPr>
              <a:t>themselves</a:t>
            </a:r>
            <a:r>
              <a:rPr lang="de-CH" sz="3200" dirty="0" smtClean="0">
                <a:solidFill>
                  <a:schemeClr val="tx2"/>
                </a:solidFill>
              </a:rPr>
              <a:t> </a:t>
            </a:r>
            <a:r>
              <a:rPr lang="de-CH" sz="3200" dirty="0" err="1" smtClean="0">
                <a:solidFill>
                  <a:schemeClr val="tx2"/>
                </a:solidFill>
              </a:rPr>
              <a:t>closer</a:t>
            </a:r>
            <a:r>
              <a:rPr lang="de-CH" sz="3200" dirty="0" smtClean="0">
                <a:solidFill>
                  <a:schemeClr val="tx2"/>
                </a:solidFill>
              </a:rPr>
              <a:t> </a:t>
            </a:r>
            <a:r>
              <a:rPr lang="de-CH" sz="3200" dirty="0" err="1" smtClean="0">
                <a:solidFill>
                  <a:schemeClr val="tx2"/>
                </a:solidFill>
              </a:rPr>
              <a:t>to</a:t>
            </a:r>
            <a:r>
              <a:rPr lang="de-CH" sz="3200" dirty="0" smtClean="0">
                <a:solidFill>
                  <a:schemeClr val="tx2"/>
                </a:solidFill>
              </a:rPr>
              <a:t> </a:t>
            </a:r>
            <a:r>
              <a:rPr lang="de-CH" sz="3200" dirty="0" err="1" smtClean="0">
                <a:solidFill>
                  <a:schemeClr val="tx2"/>
                </a:solidFill>
              </a:rPr>
              <a:t>data</a:t>
            </a:r>
            <a:r>
              <a:rPr lang="de-CH" sz="3200" smtClean="0">
                <a:solidFill>
                  <a:schemeClr val="tx2"/>
                </a:solidFill>
              </a:rPr>
              <a:t>.</a:t>
            </a:r>
            <a:endParaRPr lang="de-CH" sz="3200" dirty="0" smtClean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de-CH" sz="3200" dirty="0" smtClean="0">
                <a:solidFill>
                  <a:schemeClr val="tx2"/>
                </a:solidFill>
              </a:rPr>
              <a:t>HDFS is designed to ‘just work’, however a working knowledge helps in diagnostics and improvements.</a:t>
            </a:r>
            <a:endParaRPr lang="en-GB" sz="3200" dirty="0" smtClean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2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55A0">
                    <a:tint val="75000"/>
                  </a:srgbClr>
                </a:solidFill>
              </a:rPr>
              <a:t>Introduction to HDFS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96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3"/>
            <a:ext cx="10969139" cy="80595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Components of HDFS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39446"/>
            <a:ext cx="10969139" cy="4953583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en-GB" sz="3200" dirty="0">
                <a:solidFill>
                  <a:schemeClr val="tx2"/>
                </a:solidFill>
              </a:rPr>
              <a:t>There are two </a:t>
            </a:r>
            <a:r>
              <a:rPr lang="en-GB" sz="3200" dirty="0" smtClean="0">
                <a:solidFill>
                  <a:schemeClr val="tx2"/>
                </a:solidFill>
              </a:rPr>
              <a:t>(</a:t>
            </a:r>
            <a:r>
              <a:rPr lang="en-GB" sz="3200" i="1" dirty="0" smtClean="0">
                <a:solidFill>
                  <a:schemeClr val="tx2"/>
                </a:solidFill>
              </a:rPr>
              <a:t>and </a:t>
            </a:r>
            <a:r>
              <a:rPr lang="en-GB" sz="3200" i="1" dirty="0">
                <a:solidFill>
                  <a:schemeClr val="tx2"/>
                </a:solidFill>
              </a:rPr>
              <a:t>a </a:t>
            </a:r>
            <a:r>
              <a:rPr lang="en-GB" sz="3200" i="1" dirty="0" smtClean="0">
                <a:solidFill>
                  <a:schemeClr val="tx2"/>
                </a:solidFill>
              </a:rPr>
              <a:t>half</a:t>
            </a:r>
            <a:r>
              <a:rPr lang="en-GB" sz="3200" dirty="0" smtClean="0">
                <a:solidFill>
                  <a:schemeClr val="tx2"/>
                </a:solidFill>
              </a:rPr>
              <a:t>) </a:t>
            </a:r>
            <a:r>
              <a:rPr lang="en-GB" sz="3200" dirty="0">
                <a:solidFill>
                  <a:schemeClr val="tx2"/>
                </a:solidFill>
              </a:rPr>
              <a:t>types of </a:t>
            </a:r>
            <a:r>
              <a:rPr lang="en-GB" sz="3200" dirty="0" smtClean="0">
                <a:solidFill>
                  <a:schemeClr val="tx2"/>
                </a:solidFill>
              </a:rPr>
              <a:t>machines </a:t>
            </a:r>
            <a:r>
              <a:rPr lang="en-GB" sz="3200" dirty="0">
                <a:solidFill>
                  <a:schemeClr val="tx2"/>
                </a:solidFill>
              </a:rPr>
              <a:t>in a HDFS </a:t>
            </a:r>
            <a:r>
              <a:rPr lang="en-GB" sz="3200" dirty="0" smtClean="0">
                <a:solidFill>
                  <a:schemeClr val="tx2"/>
                </a:solidFill>
              </a:rPr>
              <a:t>cluster</a:t>
            </a:r>
          </a:p>
          <a:p>
            <a:pPr>
              <a:buClr>
                <a:schemeClr val="tx2"/>
              </a:buClr>
            </a:pPr>
            <a:r>
              <a:rPr lang="en-GB" sz="3200" u="sng" dirty="0" err="1" smtClean="0">
                <a:solidFill>
                  <a:schemeClr val="tx2"/>
                </a:solidFill>
              </a:rPr>
              <a:t>NameNode</a:t>
            </a:r>
            <a:r>
              <a:rPr lang="en-GB" sz="3200" dirty="0" smtClean="0">
                <a:solidFill>
                  <a:schemeClr val="tx2"/>
                </a:solidFill>
              </a:rPr>
              <a:t> :– is the heart of an HDFS </a:t>
            </a:r>
            <a:r>
              <a:rPr lang="en-GB" sz="3200" dirty="0" err="1" smtClean="0">
                <a:solidFill>
                  <a:schemeClr val="tx2"/>
                </a:solidFill>
              </a:rPr>
              <a:t>filesystem</a:t>
            </a:r>
            <a:r>
              <a:rPr lang="en-GB" sz="3200" dirty="0" smtClean="0">
                <a:solidFill>
                  <a:schemeClr val="tx2"/>
                </a:solidFill>
              </a:rPr>
              <a:t>,  it maintains and manages the file system metadata</a:t>
            </a:r>
            <a:r>
              <a:rPr lang="en-GB" sz="3200" dirty="0">
                <a:solidFill>
                  <a:schemeClr val="tx2"/>
                </a:solidFill>
              </a:rPr>
              <a:t>. </a:t>
            </a:r>
            <a:r>
              <a:rPr lang="en-GB" sz="3200" dirty="0" err="1" smtClean="0">
                <a:solidFill>
                  <a:schemeClr val="tx2"/>
                </a:solidFill>
              </a:rPr>
              <a:t>E.g</a:t>
            </a:r>
            <a:r>
              <a:rPr lang="en-GB" sz="3200" dirty="0" smtClean="0">
                <a:solidFill>
                  <a:schemeClr val="tx2"/>
                </a:solidFill>
              </a:rPr>
              <a:t>; what </a:t>
            </a:r>
            <a:r>
              <a:rPr lang="en-GB" sz="3200" dirty="0">
                <a:solidFill>
                  <a:schemeClr val="tx2"/>
                </a:solidFill>
              </a:rPr>
              <a:t>blocks make up a file, and on which </a:t>
            </a:r>
            <a:r>
              <a:rPr lang="en-GB" sz="3200" dirty="0" err="1">
                <a:solidFill>
                  <a:schemeClr val="tx2"/>
                </a:solidFill>
              </a:rPr>
              <a:t>datanodes</a:t>
            </a:r>
            <a:r>
              <a:rPr lang="en-GB" sz="3200" dirty="0">
                <a:solidFill>
                  <a:schemeClr val="tx2"/>
                </a:solidFill>
              </a:rPr>
              <a:t> those blocks are stored</a:t>
            </a:r>
            <a:r>
              <a:rPr lang="en-GB" sz="3200" dirty="0" smtClean="0">
                <a:solidFill>
                  <a:schemeClr val="tx2"/>
                </a:solidFill>
              </a:rPr>
              <a:t>.</a:t>
            </a:r>
          </a:p>
          <a:p>
            <a:pPr>
              <a:buClr>
                <a:schemeClr val="tx2"/>
              </a:buClr>
            </a:pPr>
            <a:r>
              <a:rPr lang="en-GB" sz="3200" u="sng" dirty="0" err="1" smtClean="0">
                <a:solidFill>
                  <a:schemeClr val="tx2"/>
                </a:solidFill>
              </a:rPr>
              <a:t>DataNode</a:t>
            </a:r>
            <a:r>
              <a:rPr lang="en-GB" sz="3200" dirty="0" smtClean="0">
                <a:solidFill>
                  <a:schemeClr val="tx2"/>
                </a:solidFill>
              </a:rPr>
              <a:t> :- </a:t>
            </a:r>
            <a:r>
              <a:rPr lang="en-GB" sz="3200" dirty="0">
                <a:solidFill>
                  <a:schemeClr val="tx2"/>
                </a:solidFill>
              </a:rPr>
              <a:t>where HDFS </a:t>
            </a:r>
            <a:r>
              <a:rPr lang="en-GB" sz="3200" dirty="0" smtClean="0">
                <a:solidFill>
                  <a:schemeClr val="tx2"/>
                </a:solidFill>
              </a:rPr>
              <a:t>stores </a:t>
            </a:r>
            <a:r>
              <a:rPr lang="en-GB" sz="3200" dirty="0">
                <a:solidFill>
                  <a:schemeClr val="tx2"/>
                </a:solidFill>
              </a:rPr>
              <a:t>the </a:t>
            </a:r>
            <a:r>
              <a:rPr lang="en-GB" sz="3200" dirty="0" smtClean="0">
                <a:solidFill>
                  <a:schemeClr val="tx2"/>
                </a:solidFill>
              </a:rPr>
              <a:t>actual data</a:t>
            </a:r>
            <a:r>
              <a:rPr lang="en-GB" sz="3200" dirty="0">
                <a:solidFill>
                  <a:schemeClr val="tx2"/>
                </a:solidFill>
              </a:rPr>
              <a:t>, there are usually quite a few of these.</a:t>
            </a:r>
          </a:p>
          <a:p>
            <a:pPr>
              <a:buClr>
                <a:schemeClr val="tx2"/>
              </a:buClr>
            </a:pPr>
            <a:endParaRPr lang="en-GB" sz="3200" dirty="0" smtClean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55A0">
                    <a:tint val="75000"/>
                  </a:srgbClr>
                </a:solidFill>
              </a:rPr>
              <a:t>Introduction to HDFS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2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4"/>
            <a:ext cx="10969139" cy="64183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HDFS Architecture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4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55A0">
                    <a:tint val="75000"/>
                  </a:srgbClr>
                </a:solidFill>
              </a:rPr>
              <a:t>Introduction to HDFS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pic>
        <p:nvPicPr>
          <p:cNvPr id="101" name="Content Placeholder 10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3478" y="938213"/>
            <a:ext cx="8301868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8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4"/>
            <a:ext cx="10969139" cy="64183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Unique features of HDFS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62285"/>
            <a:ext cx="10969139" cy="5211870"/>
          </a:xfrm>
        </p:spPr>
        <p:txBody>
          <a:bodyPr>
            <a:normAutofit fontScale="77500" lnSpcReduction="20000"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en-GB" sz="3200" dirty="0">
                <a:solidFill>
                  <a:schemeClr val="tx2"/>
                </a:solidFill>
              </a:rPr>
              <a:t>HDFS also has a bunch of unique features that make it ideal for distributed systems:</a:t>
            </a:r>
          </a:p>
          <a:p>
            <a:pPr>
              <a:buClr>
                <a:schemeClr val="tx2"/>
              </a:buClr>
            </a:pPr>
            <a:endParaRPr lang="en-GB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GB" sz="3200" u="sng" dirty="0">
                <a:solidFill>
                  <a:schemeClr val="tx2"/>
                </a:solidFill>
              </a:rPr>
              <a:t>Failure tolerant</a:t>
            </a:r>
            <a:r>
              <a:rPr lang="en-GB" sz="3200" dirty="0">
                <a:solidFill>
                  <a:schemeClr val="tx2"/>
                </a:solidFill>
              </a:rPr>
              <a:t> - data </a:t>
            </a:r>
            <a:r>
              <a:rPr lang="en-GB" sz="3200" dirty="0" smtClean="0">
                <a:solidFill>
                  <a:schemeClr val="tx2"/>
                </a:solidFill>
              </a:rPr>
              <a:t>is </a:t>
            </a:r>
            <a:r>
              <a:rPr lang="en-GB" sz="3200" dirty="0">
                <a:solidFill>
                  <a:schemeClr val="tx2"/>
                </a:solidFill>
              </a:rPr>
              <a:t>duplicated across multiple </a:t>
            </a:r>
            <a:r>
              <a:rPr lang="en-GB" sz="3200" dirty="0" err="1" smtClean="0">
                <a:solidFill>
                  <a:schemeClr val="tx2"/>
                </a:solidFill>
              </a:rPr>
              <a:t>DataNodes</a:t>
            </a:r>
            <a:r>
              <a:rPr lang="en-GB" sz="3200" dirty="0" smtClean="0">
                <a:solidFill>
                  <a:schemeClr val="tx2"/>
                </a:solidFill>
              </a:rPr>
              <a:t> </a:t>
            </a:r>
            <a:r>
              <a:rPr lang="en-GB" sz="3200" dirty="0">
                <a:solidFill>
                  <a:schemeClr val="tx2"/>
                </a:solidFill>
              </a:rPr>
              <a:t>to protect against machine failures. The </a:t>
            </a:r>
            <a:r>
              <a:rPr lang="en-GB" sz="3200" dirty="0" smtClean="0">
                <a:solidFill>
                  <a:schemeClr val="tx2"/>
                </a:solidFill>
              </a:rPr>
              <a:t>default is a </a:t>
            </a:r>
            <a:r>
              <a:rPr lang="en-GB" sz="3200" dirty="0">
                <a:solidFill>
                  <a:schemeClr val="tx2"/>
                </a:solidFill>
              </a:rPr>
              <a:t>replication factor of 3 (</a:t>
            </a:r>
            <a:r>
              <a:rPr lang="en-GB" sz="3200" dirty="0" smtClean="0">
                <a:solidFill>
                  <a:schemeClr val="tx2"/>
                </a:solidFill>
              </a:rPr>
              <a:t>every block </a:t>
            </a:r>
            <a:r>
              <a:rPr lang="en-GB" sz="3200" dirty="0">
                <a:solidFill>
                  <a:schemeClr val="tx2"/>
                </a:solidFill>
              </a:rPr>
              <a:t>is stored on three machines).</a:t>
            </a:r>
          </a:p>
          <a:p>
            <a:pPr>
              <a:buClr>
                <a:schemeClr val="tx2"/>
              </a:buClr>
            </a:pPr>
            <a:r>
              <a:rPr lang="en-GB" sz="3200" u="sng" dirty="0">
                <a:solidFill>
                  <a:schemeClr val="tx2"/>
                </a:solidFill>
              </a:rPr>
              <a:t>Scalability</a:t>
            </a:r>
            <a:r>
              <a:rPr lang="en-GB" sz="3200" dirty="0">
                <a:solidFill>
                  <a:schemeClr val="tx2"/>
                </a:solidFill>
              </a:rPr>
              <a:t> - data transfers happen directly with the </a:t>
            </a:r>
            <a:r>
              <a:rPr lang="en-GB" sz="3200" dirty="0" err="1" smtClean="0">
                <a:solidFill>
                  <a:schemeClr val="tx2"/>
                </a:solidFill>
              </a:rPr>
              <a:t>DataNodes</a:t>
            </a:r>
            <a:r>
              <a:rPr lang="en-GB" sz="3200" dirty="0" smtClean="0">
                <a:solidFill>
                  <a:schemeClr val="tx2"/>
                </a:solidFill>
              </a:rPr>
              <a:t> </a:t>
            </a:r>
            <a:r>
              <a:rPr lang="en-GB" sz="3200" dirty="0">
                <a:solidFill>
                  <a:schemeClr val="tx2"/>
                </a:solidFill>
              </a:rPr>
              <a:t>so your read/write capacity scales fairly well with the number of </a:t>
            </a:r>
            <a:r>
              <a:rPr lang="en-GB" sz="3200" dirty="0" err="1" smtClean="0">
                <a:solidFill>
                  <a:schemeClr val="tx2"/>
                </a:solidFill>
              </a:rPr>
              <a:t>DataNodes</a:t>
            </a:r>
            <a:endParaRPr lang="en-GB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GB" sz="3200" u="sng" dirty="0">
                <a:solidFill>
                  <a:schemeClr val="tx2"/>
                </a:solidFill>
              </a:rPr>
              <a:t>Space</a:t>
            </a:r>
            <a:r>
              <a:rPr lang="en-GB" sz="3200" dirty="0">
                <a:solidFill>
                  <a:schemeClr val="tx2"/>
                </a:solidFill>
              </a:rPr>
              <a:t> - need more disk space? Just add more </a:t>
            </a:r>
            <a:r>
              <a:rPr lang="en-GB" sz="3200" dirty="0" err="1" smtClean="0">
                <a:solidFill>
                  <a:schemeClr val="tx2"/>
                </a:solidFill>
              </a:rPr>
              <a:t>DataNodes</a:t>
            </a:r>
            <a:r>
              <a:rPr lang="en-GB" sz="3200" dirty="0" smtClean="0">
                <a:solidFill>
                  <a:schemeClr val="tx2"/>
                </a:solidFill>
              </a:rPr>
              <a:t> </a:t>
            </a:r>
            <a:r>
              <a:rPr lang="en-GB" sz="3200" dirty="0">
                <a:solidFill>
                  <a:schemeClr val="tx2"/>
                </a:solidFill>
              </a:rPr>
              <a:t>and re-balance</a:t>
            </a:r>
          </a:p>
          <a:p>
            <a:pPr>
              <a:buClr>
                <a:schemeClr val="tx2"/>
              </a:buClr>
            </a:pPr>
            <a:r>
              <a:rPr lang="en-GB" sz="3200" u="sng" dirty="0">
                <a:solidFill>
                  <a:schemeClr val="tx2"/>
                </a:solidFill>
              </a:rPr>
              <a:t>Industry standard</a:t>
            </a:r>
            <a:r>
              <a:rPr lang="en-GB" sz="3200" dirty="0">
                <a:solidFill>
                  <a:schemeClr val="tx2"/>
                </a:solidFill>
              </a:rPr>
              <a:t> - </a:t>
            </a:r>
            <a:r>
              <a:rPr lang="en-GB" sz="3200" dirty="0" smtClean="0">
                <a:solidFill>
                  <a:schemeClr val="tx2"/>
                </a:solidFill>
              </a:rPr>
              <a:t>Other </a:t>
            </a:r>
            <a:r>
              <a:rPr lang="en-GB" sz="3200" dirty="0">
                <a:solidFill>
                  <a:schemeClr val="tx2"/>
                </a:solidFill>
              </a:rPr>
              <a:t>distributed applications </a:t>
            </a:r>
            <a:r>
              <a:rPr lang="en-GB" sz="3200" dirty="0" smtClean="0">
                <a:solidFill>
                  <a:schemeClr val="tx2"/>
                </a:solidFill>
              </a:rPr>
              <a:t>are built </a:t>
            </a:r>
            <a:r>
              <a:rPr lang="en-GB" sz="3200" dirty="0">
                <a:solidFill>
                  <a:schemeClr val="tx2"/>
                </a:solidFill>
              </a:rPr>
              <a:t>on top of HDFS (</a:t>
            </a:r>
            <a:r>
              <a:rPr lang="en-GB" sz="3200" dirty="0" err="1">
                <a:solidFill>
                  <a:schemeClr val="tx2"/>
                </a:solidFill>
              </a:rPr>
              <a:t>HBase</a:t>
            </a:r>
            <a:r>
              <a:rPr lang="en-GB" sz="3200" dirty="0">
                <a:solidFill>
                  <a:schemeClr val="tx2"/>
                </a:solidFill>
              </a:rPr>
              <a:t>, Map-Reduce</a:t>
            </a:r>
            <a:r>
              <a:rPr lang="en-GB" sz="3200" dirty="0" smtClean="0">
                <a:solidFill>
                  <a:schemeClr val="tx2"/>
                </a:solidFill>
              </a:rPr>
              <a:t>)</a:t>
            </a:r>
          </a:p>
          <a:p>
            <a:pPr>
              <a:buClr>
                <a:schemeClr val="tx2"/>
              </a:buClr>
            </a:pPr>
            <a:endParaRPr lang="en-GB" sz="3200" dirty="0" smtClean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 smtClean="0">
                <a:solidFill>
                  <a:schemeClr val="tx2"/>
                </a:solidFill>
              </a:rPr>
              <a:t>HDFS is designed to process large data sets with write-once-read-many semantics, </a:t>
            </a:r>
            <a:r>
              <a:rPr lang="de-CH" sz="3200" dirty="0" smtClean="0">
                <a:solidFill>
                  <a:srgbClr val="FF0000"/>
                </a:solidFill>
              </a:rPr>
              <a:t>it is not for low latency access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5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55A0">
                    <a:tint val="75000"/>
                  </a:srgbClr>
                </a:solidFill>
              </a:rPr>
              <a:t>Introduction to HDFS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79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HDFS – Data Organization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3937"/>
            <a:ext cx="10969139" cy="4819092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GB" sz="3200" dirty="0" smtClean="0">
                <a:solidFill>
                  <a:schemeClr val="tx2"/>
                </a:solidFill>
              </a:rPr>
              <a:t>Each file written into HDFS is split into data blocks</a:t>
            </a:r>
          </a:p>
          <a:p>
            <a:pPr>
              <a:buClr>
                <a:schemeClr val="tx2"/>
              </a:buClr>
            </a:pPr>
            <a:r>
              <a:rPr lang="en-GB" sz="3200" dirty="0" smtClean="0">
                <a:solidFill>
                  <a:schemeClr val="tx2"/>
                </a:solidFill>
              </a:rPr>
              <a:t>Each block is stored on one or more nodes</a:t>
            </a:r>
          </a:p>
          <a:p>
            <a:pPr>
              <a:buClr>
                <a:schemeClr val="tx2"/>
              </a:buClr>
            </a:pPr>
            <a:r>
              <a:rPr lang="en-GB" sz="3200" dirty="0" smtClean="0">
                <a:solidFill>
                  <a:schemeClr val="tx2"/>
                </a:solidFill>
              </a:rPr>
              <a:t>Each copy of the block is called replica</a:t>
            </a:r>
          </a:p>
          <a:p>
            <a:pPr>
              <a:buClr>
                <a:schemeClr val="tx2"/>
              </a:buClr>
            </a:pPr>
            <a:r>
              <a:rPr lang="en-GB" sz="3200" dirty="0" smtClean="0">
                <a:solidFill>
                  <a:schemeClr val="tx2"/>
                </a:solidFill>
              </a:rPr>
              <a:t>Block placement policy</a:t>
            </a:r>
          </a:p>
          <a:p>
            <a:pPr lvl="1">
              <a:buClr>
                <a:schemeClr val="tx2"/>
              </a:buClr>
            </a:pPr>
            <a:r>
              <a:rPr lang="en-GB" sz="2667" dirty="0" smtClean="0">
                <a:solidFill>
                  <a:schemeClr val="tx2"/>
                </a:solidFill>
              </a:rPr>
              <a:t>First replica is placed on the local node</a:t>
            </a:r>
          </a:p>
          <a:p>
            <a:pPr lvl="1">
              <a:buClr>
                <a:schemeClr val="tx2"/>
              </a:buClr>
            </a:pPr>
            <a:r>
              <a:rPr lang="en-GB" sz="2667" dirty="0" smtClean="0">
                <a:solidFill>
                  <a:schemeClr val="tx2"/>
                </a:solidFill>
              </a:rPr>
              <a:t>Second replica is placed in a different rack</a:t>
            </a:r>
          </a:p>
          <a:p>
            <a:pPr lvl="1">
              <a:buClr>
                <a:schemeClr val="tx2"/>
              </a:buClr>
            </a:pPr>
            <a:r>
              <a:rPr lang="en-GB" sz="2667" dirty="0" smtClean="0">
                <a:solidFill>
                  <a:schemeClr val="tx2"/>
                </a:solidFill>
              </a:rPr>
              <a:t>Third replica is placed in the same rack as the second replica</a:t>
            </a:r>
          </a:p>
          <a:p>
            <a:pPr>
              <a:buClr>
                <a:schemeClr val="tx2"/>
              </a:buClr>
            </a:pP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6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55A0">
                    <a:tint val="75000"/>
                  </a:srgbClr>
                </a:solidFill>
              </a:rPr>
              <a:t>Introduction to HDFS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91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4"/>
            <a:ext cx="10969139" cy="74342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Read Operation in HDFS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7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55A0">
                    <a:tint val="75000"/>
                  </a:srgbClr>
                </a:solidFill>
              </a:rPr>
              <a:t>Introduction to HDFS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6186" y="1232938"/>
            <a:ext cx="7995966" cy="486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68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4"/>
            <a:ext cx="10969139" cy="74342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Write Operation in HDFS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8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55A0">
                    <a:tint val="75000"/>
                  </a:srgbClr>
                </a:solidFill>
              </a:rPr>
              <a:t>Introduction to HDFS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9713" y="1231779"/>
            <a:ext cx="7508912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34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8786"/>
            <a:ext cx="10969139" cy="696537"/>
          </a:xfrm>
        </p:spPr>
        <p:txBody>
          <a:bodyPr>
            <a:noAutofit/>
          </a:bodyPr>
          <a:lstStyle/>
          <a:p>
            <a:r>
              <a:rPr lang="en-US" sz="4000" dirty="0" smtClean="0"/>
              <a:t>HDFS Security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62892"/>
            <a:ext cx="11496431" cy="509383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de-CH" sz="3200" dirty="0" smtClean="0">
                <a:solidFill>
                  <a:schemeClr val="tx2"/>
                </a:solidFill>
              </a:rPr>
              <a:t>Authentication to Hadoop</a:t>
            </a:r>
          </a:p>
          <a:p>
            <a:pPr lvl="1">
              <a:buClr>
                <a:schemeClr val="tx2"/>
              </a:buClr>
            </a:pPr>
            <a:r>
              <a:rPr lang="de-CH" sz="2400" dirty="0" smtClean="0">
                <a:solidFill>
                  <a:schemeClr val="tx2"/>
                </a:solidFill>
              </a:rPr>
              <a:t>Simple – insecure way of using OS username to determine hadoop identity</a:t>
            </a:r>
          </a:p>
          <a:p>
            <a:pPr lvl="1">
              <a:buClr>
                <a:schemeClr val="tx2"/>
              </a:buClr>
            </a:pPr>
            <a:r>
              <a:rPr lang="de-CH" sz="2400" dirty="0" smtClean="0">
                <a:solidFill>
                  <a:schemeClr val="tx2"/>
                </a:solidFill>
              </a:rPr>
              <a:t>Kerberos – authentication using kerberos ticket</a:t>
            </a:r>
          </a:p>
          <a:p>
            <a:pPr lvl="1">
              <a:buClr>
                <a:schemeClr val="tx2"/>
              </a:buClr>
            </a:pPr>
            <a:r>
              <a:rPr lang="de-CH" sz="2400" dirty="0" smtClean="0">
                <a:solidFill>
                  <a:schemeClr val="tx2"/>
                </a:solidFill>
              </a:rPr>
              <a:t>Set by </a:t>
            </a:r>
            <a:r>
              <a:rPr lang="de-CH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hadoop.security.authentication=simple|kerberos</a:t>
            </a:r>
          </a:p>
          <a:p>
            <a:pPr>
              <a:buClr>
                <a:schemeClr val="tx2"/>
              </a:buClr>
            </a:pPr>
            <a:r>
              <a:rPr lang="de-CH" sz="3200" dirty="0">
                <a:solidFill>
                  <a:schemeClr val="tx2"/>
                </a:solidFill>
              </a:rPr>
              <a:t>File and Directory permissions are same like in POSIX</a:t>
            </a:r>
          </a:p>
          <a:p>
            <a:pPr lvl="1">
              <a:buClr>
                <a:schemeClr val="tx2"/>
              </a:buClr>
            </a:pPr>
            <a:r>
              <a:rPr lang="de-CH" sz="2400" dirty="0">
                <a:solidFill>
                  <a:schemeClr val="tx2"/>
                </a:solidFill>
              </a:rPr>
              <a:t>read (r), write (w), and execute (x) permissions</a:t>
            </a:r>
          </a:p>
          <a:p>
            <a:pPr lvl="1">
              <a:buClr>
                <a:schemeClr val="tx2"/>
              </a:buClr>
            </a:pPr>
            <a:r>
              <a:rPr lang="de-CH" sz="2400" dirty="0">
                <a:solidFill>
                  <a:schemeClr val="tx2"/>
                </a:solidFill>
              </a:rPr>
              <a:t>also has an owner, group and mode</a:t>
            </a:r>
          </a:p>
          <a:p>
            <a:pPr lvl="1">
              <a:buClr>
                <a:schemeClr val="tx2"/>
              </a:buClr>
            </a:pPr>
            <a:r>
              <a:rPr lang="de-CH" sz="2400" dirty="0">
                <a:solidFill>
                  <a:schemeClr val="tx2"/>
                </a:solidFill>
              </a:rPr>
              <a:t>enabled by default </a:t>
            </a:r>
            <a:r>
              <a:rPr lang="de-CH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(dfs.permissions.enabled=true)</a:t>
            </a:r>
          </a:p>
          <a:p>
            <a:pPr>
              <a:buClr>
                <a:schemeClr val="tx2"/>
              </a:buClr>
            </a:pPr>
            <a:r>
              <a:rPr lang="de-CH" sz="3200" dirty="0" smtClean="0">
                <a:solidFill>
                  <a:schemeClr val="tx2"/>
                </a:solidFill>
              </a:rPr>
              <a:t>ACLs are used for implemention permissions that differ from natural hierarchy of users and groups</a:t>
            </a:r>
          </a:p>
          <a:p>
            <a:pPr lvl="1">
              <a:buClr>
                <a:schemeClr val="tx2"/>
              </a:buClr>
            </a:pPr>
            <a:r>
              <a:rPr lang="de-CH" sz="2400" dirty="0">
                <a:solidFill>
                  <a:schemeClr val="tx2"/>
                </a:solidFill>
              </a:rPr>
              <a:t>enabled by </a:t>
            </a:r>
            <a:r>
              <a:rPr lang="de-CH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dfs.namenode.acls.enabled=true</a:t>
            </a:r>
            <a:endParaRPr lang="de-CH" sz="24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chemeClr val="tx2"/>
              </a:buClr>
            </a:pPr>
            <a:endParaRPr lang="de-CH" sz="2667" dirty="0" smtClean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9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55A0">
                    <a:tint val="75000"/>
                  </a:srgbClr>
                </a:solidFill>
              </a:rPr>
              <a:t>Introduction to HDFS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74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NPrésentation1_16x9numpages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1227</Words>
  <Application>Microsoft Macintosh PowerPoint</Application>
  <PresentationFormat>Custom</PresentationFormat>
  <Paragraphs>243</Paragraphs>
  <Slides>19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CERNPrésentation1_16x9numpages</vt:lpstr>
      <vt:lpstr>Slide 1</vt:lpstr>
      <vt:lpstr>What’s HDFS</vt:lpstr>
      <vt:lpstr>Components of HDFS</vt:lpstr>
      <vt:lpstr>HDFS Architecture</vt:lpstr>
      <vt:lpstr>Unique features of HDFS</vt:lpstr>
      <vt:lpstr>HDFS – Data Organization</vt:lpstr>
      <vt:lpstr>Read Operation in HDFS</vt:lpstr>
      <vt:lpstr>Write Operation in HDFS</vt:lpstr>
      <vt:lpstr>HDFS Security</vt:lpstr>
      <vt:lpstr>HDFS Configuration</vt:lpstr>
      <vt:lpstr>Interfaces to HDFS</vt:lpstr>
      <vt:lpstr>HDFS – Shell Commands</vt:lpstr>
      <vt:lpstr>HDFS – User Commands (dfs)</vt:lpstr>
      <vt:lpstr>HDFS – User Commands (dfs)</vt:lpstr>
      <vt:lpstr>HDFS – User Commands (acls)</vt:lpstr>
      <vt:lpstr>HDFS – User Commands (fsck)</vt:lpstr>
      <vt:lpstr>HDFS – Adminstration Commands</vt:lpstr>
      <vt:lpstr>HDFS – Advanced Commands</vt:lpstr>
      <vt:lpstr>Other Interfaces to HDFS</vt:lpstr>
    </vt:vector>
  </TitlesOfParts>
  <Company>CERN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Prasanth Kothuri</dc:creator>
  <cp:lastModifiedBy>DELL</cp:lastModifiedBy>
  <cp:revision>166</cp:revision>
  <dcterms:created xsi:type="dcterms:W3CDTF">2015-06-04T19:48:32Z</dcterms:created>
  <dcterms:modified xsi:type="dcterms:W3CDTF">2023-10-18T18:47:45Z</dcterms:modified>
</cp:coreProperties>
</file>