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8" r:id="rId8"/>
    <p:sldId id="262" r:id="rId9"/>
    <p:sldId id="263" r:id="rId10"/>
    <p:sldId id="269"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p:scale>
          <a:sx n="80" d="100"/>
          <a:sy n="80" d="100"/>
        </p:scale>
        <p:origin x="-1536" y="-14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CE1414-CFE0-4E94-8A83-7290A65D3BDE}"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E1414-CFE0-4E94-8A83-7290A65D3BDE}"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E1414-CFE0-4E94-8A83-7290A65D3BDE}"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E1414-CFE0-4E94-8A83-7290A65D3BDE}"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E1414-CFE0-4E94-8A83-7290A65D3BDE}"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CE1414-CFE0-4E94-8A83-7290A65D3BDE}"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CE1414-CFE0-4E94-8A83-7290A65D3BDE}"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CE1414-CFE0-4E94-8A83-7290A65D3BDE}"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E1414-CFE0-4E94-8A83-7290A65D3BDE}"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E1414-CFE0-4E94-8A83-7290A65D3BDE}"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E1414-CFE0-4E94-8A83-7290A65D3BDE}"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815F9-CDEB-4400-AD0D-05973AB235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E1414-CFE0-4E94-8A83-7290A65D3BDE}" type="datetimeFigureOut">
              <a:rPr lang="en-US" smtClean="0"/>
              <a:t>9/1/2022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815F9-CDEB-4400-AD0D-05973AB235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8077200" cy="1470025"/>
          </a:xfrm>
        </p:spPr>
        <p:txBody>
          <a:bodyPr/>
          <a:lstStyle/>
          <a:p>
            <a:r>
              <a:rPr lang="en-US" dirty="0" smtClean="0"/>
              <a:t>8085 Microprocessor Architecture</a:t>
            </a:r>
            <a:endParaRPr lang="en-US" dirty="0"/>
          </a:p>
        </p:txBody>
      </p:sp>
      <p:sp>
        <p:nvSpPr>
          <p:cNvPr id="3" name="Subtitle 2"/>
          <p:cNvSpPr>
            <a:spLocks noGrp="1"/>
          </p:cNvSpPr>
          <p:nvPr>
            <p:ph type="subTitle" idx="1"/>
          </p:nvPr>
        </p:nvSpPr>
        <p:spPr>
          <a:xfrm>
            <a:off x="381000" y="3962400"/>
            <a:ext cx="7162800" cy="1752600"/>
          </a:xfrm>
        </p:spPr>
        <p:txBody>
          <a:bodyPr>
            <a:normAutofit/>
          </a:bodyPr>
          <a:lstStyle/>
          <a:p>
            <a:pPr algn="l">
              <a:buFont typeface="Wingdings" pitchFamily="2" charset="2"/>
              <a:buChar char="Ø"/>
            </a:pPr>
            <a:r>
              <a:rPr lang="en-US" sz="3600" dirty="0" smtClean="0">
                <a:solidFill>
                  <a:srgbClr val="0070C0"/>
                </a:solidFill>
              </a:rPr>
              <a:t> Block Diagram</a:t>
            </a:r>
          </a:p>
          <a:p>
            <a:pPr algn="l">
              <a:buFont typeface="Wingdings" pitchFamily="2" charset="2"/>
              <a:buChar char="Ø"/>
            </a:pPr>
            <a:r>
              <a:rPr lang="en-US" sz="3600" dirty="0" smtClean="0">
                <a:solidFill>
                  <a:srgbClr val="0070C0"/>
                </a:solidFill>
              </a:rPr>
              <a:t> Pin Diagram</a:t>
            </a:r>
            <a:endParaRPr lang="en-US" sz="3600" dirty="0">
              <a:solidFill>
                <a:srgbClr val="0070C0"/>
              </a:solidFill>
            </a:endParaRPr>
          </a:p>
        </p:txBody>
      </p:sp>
      <p:sp>
        <p:nvSpPr>
          <p:cNvPr id="4" name="TextBox 3"/>
          <p:cNvSpPr txBox="1"/>
          <p:nvPr/>
        </p:nvSpPr>
        <p:spPr>
          <a:xfrm>
            <a:off x="304800" y="1981200"/>
            <a:ext cx="8077200" cy="1631216"/>
          </a:xfrm>
          <a:prstGeom prst="rect">
            <a:avLst/>
          </a:prstGeom>
          <a:noFill/>
        </p:spPr>
        <p:txBody>
          <a:bodyPr wrap="square" rtlCol="0">
            <a:spAutoFit/>
          </a:bodyPr>
          <a:lstStyle/>
          <a:p>
            <a:pPr>
              <a:buFont typeface="Arial" pitchFamily="34" charset="0"/>
              <a:buChar char="•"/>
            </a:pPr>
            <a:r>
              <a:rPr lang="en-US" sz="2000" dirty="0" smtClean="0"/>
              <a:t>  8- Bit General purpose Microprocessor</a:t>
            </a:r>
          </a:p>
          <a:p>
            <a:pPr>
              <a:buFont typeface="Arial" pitchFamily="34" charset="0"/>
              <a:buChar char="•"/>
            </a:pPr>
            <a:r>
              <a:rPr lang="en-US" sz="2000" dirty="0" smtClean="0"/>
              <a:t>  NMOS, 40 Pin IC, fabricated on single LSI chip</a:t>
            </a:r>
          </a:p>
          <a:p>
            <a:pPr>
              <a:buFont typeface="Arial" pitchFamily="34" charset="0"/>
              <a:buChar char="•"/>
            </a:pPr>
            <a:r>
              <a:rPr lang="en-US" sz="2000" dirty="0" smtClean="0"/>
              <a:t>  Require +5V DC power supply, 3MHz Clock speed, 320 ns clock cycle</a:t>
            </a:r>
          </a:p>
          <a:p>
            <a:pPr>
              <a:buFont typeface="Arial" pitchFamily="34" charset="0"/>
              <a:buChar char="•"/>
            </a:pPr>
            <a:r>
              <a:rPr lang="en-US" sz="2000" dirty="0" smtClean="0"/>
              <a:t>  Memory addressing capability- 64K  </a:t>
            </a:r>
          </a:p>
          <a:p>
            <a:pPr>
              <a:buFont typeface="Arial" pitchFamily="34" charset="0"/>
              <a:buChar char="•"/>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5105400"/>
                <a:ext cx="8763000" cy="1200329"/>
              </a:xfrm>
              <a:prstGeom prst="rect">
                <a:avLst/>
              </a:prstGeom>
            </p:spPr>
            <p:txBody>
              <a:bodyPr wrap="square">
                <a:spAutoFit/>
              </a:bodyPr>
              <a:lstStyle/>
              <a:p>
                <a:pPr algn="just"/>
                <a:r>
                  <a:rPr lang="en-GB" b="1" dirty="0"/>
                  <a:t>IO/</a:t>
                </a:r>
                <a:r>
                  <a:rPr lang="en-US" dirty="0"/>
                  <a:t> </a:t>
                </a:r>
                <a14:m>
                  <m:oMath xmlns:m="http://schemas.openxmlformats.org/officeDocument/2006/math">
                    <m:acc>
                      <m:accPr>
                        <m:chr m:val="̅"/>
                        <m:ctrlPr>
                          <a:rPr lang="en-US" i="1">
                            <a:latin typeface="Cambria Math"/>
                          </a:rPr>
                        </m:ctrlPr>
                      </m:accPr>
                      <m:e>
                        <m:r>
                          <a:rPr lang="en-IN" b="1">
                            <a:latin typeface="Cambria Math"/>
                          </a:rPr>
                          <m:t>𝐌</m:t>
                        </m:r>
                      </m:e>
                    </m:acc>
                  </m:oMath>
                </a14:m>
                <a:r>
                  <a:rPr lang="en-GB" b="1" dirty="0"/>
                  <a:t>(output)-</a:t>
                </a:r>
                <a:r>
                  <a:rPr lang="en-GB" dirty="0"/>
                  <a:t>it is a status signal which distinguishes whether the address is for memory or I/O. </a:t>
                </a:r>
                <a:endParaRPr lang="en-GB" dirty="0" smtClean="0"/>
              </a:p>
              <a:p>
                <a:pPr algn="just"/>
                <a:r>
                  <a:rPr lang="en-GB" dirty="0"/>
                  <a:t>IO/</a:t>
                </a:r>
                <a:r>
                  <a:rPr lang="en-US" dirty="0"/>
                  <a:t> </a:t>
                </a:r>
                <a14:m>
                  <m:oMath xmlns:m="http://schemas.openxmlformats.org/officeDocument/2006/math">
                    <m:acc>
                      <m:accPr>
                        <m:chr m:val="̅"/>
                        <m:ctrlPr>
                          <a:rPr lang="en-US" i="1">
                            <a:latin typeface="Cambria Math"/>
                          </a:rPr>
                        </m:ctrlPr>
                      </m:accPr>
                      <m:e>
                        <m:r>
                          <m:rPr>
                            <m:sty m:val="p"/>
                          </m:rPr>
                          <a:rPr lang="en-IN" b="0" i="1">
                            <a:latin typeface="Cambria Math"/>
                          </a:rPr>
                          <m:t>M</m:t>
                        </m:r>
                      </m:e>
                    </m:acc>
                    <m:r>
                      <a:rPr lang="en-IN" b="0" i="1">
                        <a:latin typeface="Cambria Math"/>
                      </a:rPr>
                      <m:t> </m:t>
                    </m:r>
                  </m:oMath>
                </a14:m>
                <a:r>
                  <a:rPr lang="en-GB" dirty="0" smtClean="0"/>
                  <a:t>= 1, when </a:t>
                </a:r>
                <a:r>
                  <a:rPr lang="en-GB" dirty="0"/>
                  <a:t>it goes high the address on the address bus is for an I/O device. </a:t>
                </a:r>
                <a:endParaRPr lang="en-GB" dirty="0" smtClean="0"/>
              </a:p>
              <a:p>
                <a:pPr algn="just"/>
                <a:r>
                  <a:rPr lang="en-GB" dirty="0"/>
                  <a:t>IO/</a:t>
                </a:r>
                <a:r>
                  <a:rPr lang="en-US" dirty="0"/>
                  <a:t> </a:t>
                </a:r>
                <a14:m>
                  <m:oMath xmlns:m="http://schemas.openxmlformats.org/officeDocument/2006/math">
                    <m:acc>
                      <m:accPr>
                        <m:chr m:val="̅"/>
                        <m:ctrlPr>
                          <a:rPr lang="en-US" i="1">
                            <a:latin typeface="Cambria Math"/>
                          </a:rPr>
                        </m:ctrlPr>
                      </m:accPr>
                      <m:e>
                        <m:r>
                          <m:rPr>
                            <m:sty m:val="p"/>
                          </m:rPr>
                          <a:rPr lang="en-IN" b="0" i="1">
                            <a:latin typeface="Cambria Math"/>
                          </a:rPr>
                          <m:t>M</m:t>
                        </m:r>
                      </m:e>
                    </m:acc>
                    <m:r>
                      <a:rPr lang="en-IN" b="0" i="1">
                        <a:latin typeface="Cambria Math"/>
                      </a:rPr>
                      <m:t> </m:t>
                    </m:r>
                  </m:oMath>
                </a14:m>
                <a:r>
                  <a:rPr lang="en-GB" dirty="0" smtClean="0"/>
                  <a:t> = 0, When </a:t>
                </a:r>
                <a:r>
                  <a:rPr lang="en-GB" dirty="0"/>
                  <a:t>it goes low the address on the address bus is for a memory location. </a:t>
                </a:r>
              </a:p>
            </p:txBody>
          </p:sp>
        </mc:Choice>
        <mc:Fallback xmlns="">
          <p:sp>
            <p:nvSpPr>
              <p:cNvPr id="2" name="Rectangle 1"/>
              <p:cNvSpPr>
                <a:spLocks noRot="1" noChangeAspect="1" noMove="1" noResize="1" noEditPoints="1" noAdjustHandles="1" noChangeArrowheads="1" noChangeShapeType="1" noTextEdit="1"/>
              </p:cNvSpPr>
              <p:nvPr/>
            </p:nvSpPr>
            <p:spPr>
              <a:xfrm>
                <a:off x="228600" y="5105400"/>
                <a:ext cx="8763000" cy="1200329"/>
              </a:xfrm>
              <a:prstGeom prst="rect">
                <a:avLst/>
              </a:prstGeom>
              <a:blipFill rotWithShape="1">
                <a:blip r:embed="rId2"/>
                <a:stretch>
                  <a:fillRect l="-626" t="-2551" r="-1113" b="-7143"/>
                </a:stretch>
              </a:blipFill>
            </p:spPr>
            <p:txBody>
              <a:bodyPr/>
              <a:lstStyle/>
              <a:p>
                <a:r>
                  <a:rPr lang="en-GB">
                    <a:noFill/>
                  </a:rPr>
                  <a:t> </a:t>
                </a:r>
              </a:p>
            </p:txBody>
          </p:sp>
        </mc:Fallback>
      </mc:AlternateContent>
      <p:pic>
        <p:nvPicPr>
          <p:cNvPr id="3" name="Picture 2"/>
          <p:cNvPicPr>
            <a:picLocks noChangeAspect="1" noChangeArrowheads="1"/>
          </p:cNvPicPr>
          <p:nvPr/>
        </p:nvPicPr>
        <p:blipFill>
          <a:blip r:embed="rId3"/>
          <a:srcRect l="11127" t="23958" r="27965" b="31250"/>
          <a:stretch>
            <a:fillRect/>
          </a:stretch>
        </p:blipFill>
        <p:spPr bwMode="auto">
          <a:xfrm>
            <a:off x="152399" y="1066800"/>
            <a:ext cx="2895601" cy="2277533"/>
          </a:xfrm>
          <a:prstGeom prst="rect">
            <a:avLst/>
          </a:prstGeom>
          <a:noFill/>
          <a:ln w="9525">
            <a:noFill/>
            <a:miter lim="800000"/>
            <a:headEnd/>
            <a:tailEnd/>
          </a:ln>
          <a:effectLst/>
        </p:spPr>
      </p:pic>
      <p:pic>
        <p:nvPicPr>
          <p:cNvPr id="1026" name="Picture 2" descr="Instruction cycle in 8085 microprocessor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04800"/>
            <a:ext cx="6096000" cy="434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86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220133" y="914400"/>
                <a:ext cx="8763000" cy="5632311"/>
              </a:xfrm>
              <a:prstGeom prst="rect">
                <a:avLst/>
              </a:prstGeom>
            </p:spPr>
            <p:txBody>
              <a:bodyPr wrap="square">
                <a:spAutoFit/>
              </a:bodyPr>
              <a:lstStyle/>
              <a:p>
                <a:pPr algn="just"/>
                <a:r>
                  <a:rPr lang="en-US" b="1" dirty="0" smtClean="0"/>
                  <a:t>READY (</a:t>
                </a:r>
                <a:r>
                  <a:rPr lang="en-US" b="1" dirty="0" smtClean="0"/>
                  <a:t>input</a:t>
                </a:r>
                <a:r>
                  <a:rPr lang="en-US" b="1" dirty="0" smtClean="0"/>
                  <a:t>)- </a:t>
                </a:r>
                <a:r>
                  <a:rPr lang="en-US" dirty="0"/>
                  <a:t>µP </a:t>
                </a:r>
                <a:r>
                  <a:rPr lang="en-US" dirty="0" smtClean="0"/>
                  <a:t>has to communicate with </a:t>
                </a:r>
                <a:r>
                  <a:rPr lang="en-US" dirty="0"/>
                  <a:t>peripheral </a:t>
                </a:r>
                <a:r>
                  <a:rPr lang="en-US" dirty="0" smtClean="0"/>
                  <a:t> which are slow as compared to</a:t>
                </a:r>
                <a:r>
                  <a:rPr lang="en-US" dirty="0"/>
                  <a:t> µP</a:t>
                </a:r>
                <a:r>
                  <a:rPr lang="en-US" dirty="0" smtClean="0"/>
                  <a:t>. </a:t>
                </a:r>
                <a:r>
                  <a:rPr lang="en-US" dirty="0"/>
                  <a:t>The slow peripheral may be connected to the microprocessor through READY </a:t>
                </a:r>
                <a:r>
                  <a:rPr lang="en-US" dirty="0" smtClean="0"/>
                  <a:t>line. READY signal </a:t>
                </a:r>
                <a:r>
                  <a:rPr lang="en-US" dirty="0" smtClean="0"/>
                  <a:t>is </a:t>
                </a:r>
                <a:r>
                  <a:rPr lang="en-US" dirty="0"/>
                  <a:t>used by the </a:t>
                </a:r>
                <a:r>
                  <a:rPr lang="en-US" dirty="0"/>
                  <a:t>µP</a:t>
                </a:r>
                <a:r>
                  <a:rPr lang="en-US" dirty="0" smtClean="0"/>
                  <a:t> </a:t>
                </a:r>
                <a:r>
                  <a:rPr lang="en-US" dirty="0"/>
                  <a:t>to sense whether a peripheral is ready </a:t>
                </a:r>
                <a:r>
                  <a:rPr lang="en-US" dirty="0" smtClean="0"/>
                  <a:t>to transfer </a:t>
                </a:r>
                <a:r>
                  <a:rPr lang="en-US" dirty="0"/>
                  <a:t>data or </a:t>
                </a:r>
                <a:r>
                  <a:rPr lang="en-US" dirty="0" smtClean="0"/>
                  <a:t>not. </a:t>
                </a:r>
              </a:p>
              <a:p>
                <a:pPr algn="just"/>
                <a:r>
                  <a:rPr lang="en-US" dirty="0" smtClean="0"/>
                  <a:t>if  READY </a:t>
                </a:r>
                <a:r>
                  <a:rPr lang="en-US" dirty="0"/>
                  <a:t>is high the peripheral is ready </a:t>
                </a:r>
                <a:r>
                  <a:rPr lang="en-US" dirty="0" smtClean="0"/>
                  <a:t>to send/ accept data.</a:t>
                </a:r>
              </a:p>
              <a:p>
                <a:pPr algn="just"/>
                <a:r>
                  <a:rPr lang="en-US" dirty="0" smtClean="0"/>
                  <a:t>if </a:t>
                </a:r>
                <a:r>
                  <a:rPr lang="en-US" dirty="0"/>
                  <a:t>it is low the microprocessor waits till it </a:t>
                </a:r>
                <a:r>
                  <a:rPr lang="en-US" dirty="0" smtClean="0"/>
                  <a:t>goes high.</a:t>
                </a:r>
              </a:p>
              <a:p>
                <a:pPr algn="just"/>
                <a:endParaRPr lang="en-US" dirty="0"/>
              </a:p>
              <a:p>
                <a:pPr algn="just"/>
                <a:r>
                  <a:rPr lang="en-US" b="1" dirty="0"/>
                  <a:t>HOLD (input</a:t>
                </a:r>
                <a:r>
                  <a:rPr lang="en-US" dirty="0" smtClean="0"/>
                  <a:t>)- When it goes high- another device (e.g. Peripherals) </a:t>
                </a:r>
                <a:r>
                  <a:rPr lang="en-US" dirty="0"/>
                  <a:t>is requesting for the use of the address and </a:t>
                </a:r>
                <a:r>
                  <a:rPr lang="en-US" dirty="0" smtClean="0"/>
                  <a:t>data bus</a:t>
                </a:r>
                <a:r>
                  <a:rPr lang="en-US" dirty="0"/>
                  <a:t>. Having received a HOLD request the microprocessor relinquishes the use of the </a:t>
                </a:r>
                <a:r>
                  <a:rPr lang="en-US" dirty="0" smtClean="0"/>
                  <a:t>buses. Internal </a:t>
                </a:r>
                <a:r>
                  <a:rPr lang="en-US" dirty="0"/>
                  <a:t>processing may continue. </a:t>
                </a:r>
                <a:r>
                  <a:rPr lang="en-US" dirty="0" smtClean="0"/>
                  <a:t>The </a:t>
                </a:r>
                <a:r>
                  <a:rPr lang="en-US" dirty="0" smtClean="0"/>
                  <a:t>processor regains </a:t>
                </a:r>
                <a:r>
                  <a:rPr lang="en-US" dirty="0"/>
                  <a:t>the bus after the removal of the HOLD signal. </a:t>
                </a:r>
                <a:endParaRPr lang="en-US" dirty="0" smtClean="0"/>
              </a:p>
              <a:p>
                <a:pPr algn="just"/>
                <a:endParaRPr lang="en-US" dirty="0"/>
              </a:p>
              <a:p>
                <a:pPr algn="just"/>
                <a:r>
                  <a:rPr lang="en-US" b="1" dirty="0"/>
                  <a:t>HLDA (output</a:t>
                </a:r>
                <a:r>
                  <a:rPr lang="en-US" b="1" dirty="0" smtClean="0"/>
                  <a:t>)-</a:t>
                </a:r>
                <a:r>
                  <a:rPr lang="en-US" b="1" dirty="0"/>
                  <a:t> </a:t>
                </a:r>
                <a:r>
                  <a:rPr lang="en-US" dirty="0" smtClean="0"/>
                  <a:t>HOLD </a:t>
                </a:r>
                <a:r>
                  <a:rPr lang="en-US" dirty="0"/>
                  <a:t>acknowledgement. It </a:t>
                </a:r>
                <a:r>
                  <a:rPr lang="en-US" dirty="0" smtClean="0"/>
                  <a:t> goes high when </a:t>
                </a:r>
                <a:r>
                  <a:rPr lang="en-US" dirty="0" smtClean="0"/>
                  <a:t>µP  receives </a:t>
                </a:r>
                <a:r>
                  <a:rPr lang="en-US" dirty="0" smtClean="0"/>
                  <a:t>HOLD request. </a:t>
                </a:r>
                <a:r>
                  <a:rPr lang="en-US" dirty="0"/>
                  <a:t>after the removal of a HOLD request the HLDA goes </a:t>
                </a:r>
                <a:r>
                  <a:rPr lang="en-US" dirty="0" smtClean="0"/>
                  <a:t>low</a:t>
                </a:r>
                <a:r>
                  <a:rPr lang="en-US" dirty="0"/>
                  <a:t> </a:t>
                </a:r>
                <a:r>
                  <a:rPr lang="en-US" dirty="0" smtClean="0"/>
                  <a:t>and</a:t>
                </a:r>
                <a:r>
                  <a:rPr lang="en-US" dirty="0"/>
                  <a:t> µP </a:t>
                </a:r>
                <a:r>
                  <a:rPr lang="en-US" dirty="0"/>
                  <a:t>takes </a:t>
                </a:r>
                <a:r>
                  <a:rPr lang="en-US" dirty="0" smtClean="0"/>
                  <a:t>over </a:t>
                </a:r>
                <a:r>
                  <a:rPr lang="en-US" dirty="0" smtClean="0"/>
                  <a:t>the buses. </a:t>
                </a:r>
              </a:p>
              <a:p>
                <a:pPr algn="just"/>
                <a:endParaRPr lang="en-US" dirty="0" smtClean="0"/>
              </a:p>
              <a:p>
                <a:pPr algn="just"/>
                <a14:m>
                  <m:oMath xmlns:m="http://schemas.openxmlformats.org/officeDocument/2006/math">
                    <m:acc>
                      <m:accPr>
                        <m:chr m:val="̅"/>
                        <m:ctrlPr>
                          <a:rPr lang="en-US" i="1">
                            <a:latin typeface="Cambria Math"/>
                          </a:rPr>
                        </m:ctrlPr>
                      </m:accPr>
                      <m:e>
                        <m:r>
                          <m:rPr>
                            <m:nor/>
                          </m:rPr>
                          <a:rPr lang="en-US" b="1" dirty="0"/>
                          <m:t>RESET</m:t>
                        </m:r>
                        <m:r>
                          <m:rPr>
                            <m:nor/>
                          </m:rPr>
                          <a:rPr lang="en-US" b="1" dirty="0"/>
                          <m:t> </m:t>
                        </m:r>
                        <m:r>
                          <m:rPr>
                            <m:nor/>
                          </m:rPr>
                          <a:rPr lang="en-US" b="1" dirty="0"/>
                          <m:t>IN</m:t>
                        </m:r>
                      </m:e>
                    </m:acc>
                  </m:oMath>
                </a14:m>
                <a:r>
                  <a:rPr lang="en-US" b="1" dirty="0"/>
                  <a:t> </a:t>
                </a:r>
                <a:r>
                  <a:rPr lang="en-US" b="1" dirty="0" smtClean="0"/>
                  <a:t>(</a:t>
                </a:r>
                <a:r>
                  <a:rPr lang="en-US" b="1" dirty="0"/>
                  <a:t>input</a:t>
                </a:r>
                <a:r>
                  <a:rPr lang="en-US" b="1" dirty="0" smtClean="0"/>
                  <a:t>)- </a:t>
                </a:r>
                <a:r>
                  <a:rPr lang="en-US" dirty="0" smtClean="0"/>
                  <a:t>Active low type.. When it goes low.. it </a:t>
                </a:r>
                <a:r>
                  <a:rPr lang="en-US" dirty="0"/>
                  <a:t>resets the program counter </a:t>
                </a:r>
                <a:r>
                  <a:rPr lang="en-US" dirty="0" smtClean="0"/>
                  <a:t>to </a:t>
                </a:r>
                <a:r>
                  <a:rPr lang="en-US" dirty="0"/>
                  <a:t>zero </a:t>
                </a:r>
                <a:r>
                  <a:rPr lang="en-US" dirty="0"/>
                  <a:t>(PC= 00H</a:t>
                </a:r>
                <a:r>
                  <a:rPr lang="en-US" dirty="0" smtClean="0"/>
                  <a:t>). I</a:t>
                </a:r>
                <a:r>
                  <a:rPr lang="en-US" dirty="0" smtClean="0"/>
                  <a:t>t </a:t>
                </a:r>
                <a:r>
                  <a:rPr lang="en-US" dirty="0"/>
                  <a:t>also resets interrupts enable that is an HLDA flip-flops</a:t>
                </a:r>
                <a:r>
                  <a:rPr lang="en-US" dirty="0" smtClean="0"/>
                  <a:t>. Buses goes in tri state.</a:t>
                </a:r>
                <a:endParaRPr lang="en-US" dirty="0"/>
              </a:p>
              <a:p>
                <a:pPr algn="just"/>
                <a:endParaRPr lang="en-US" dirty="0"/>
              </a:p>
              <a:p>
                <a:pPr algn="just"/>
                <a:r>
                  <a:rPr lang="en-US" b="1" dirty="0" smtClean="0"/>
                  <a:t>RESET OUT </a:t>
                </a:r>
                <a:r>
                  <a:rPr lang="en-US" b="1" dirty="0"/>
                  <a:t>(output</a:t>
                </a:r>
                <a:r>
                  <a:rPr lang="en-US" b="1" dirty="0" smtClean="0"/>
                  <a:t>)- </a:t>
                </a:r>
                <a:r>
                  <a:rPr lang="en-US" dirty="0" smtClean="0"/>
                  <a:t>Active high.. it </a:t>
                </a:r>
                <a:r>
                  <a:rPr lang="en-US" dirty="0"/>
                  <a:t>indicates that the </a:t>
                </a:r>
                <a:r>
                  <a:rPr lang="en-US" dirty="0"/>
                  <a:t>µP</a:t>
                </a:r>
                <a:r>
                  <a:rPr lang="en-US" dirty="0" smtClean="0"/>
                  <a:t> </a:t>
                </a:r>
                <a:r>
                  <a:rPr lang="en-US" dirty="0"/>
                  <a:t>is being reset</a:t>
                </a:r>
                <a:r>
                  <a:rPr lang="en-US" dirty="0" smtClean="0"/>
                  <a:t>. Used to reset other devices.</a:t>
                </a:r>
                <a:endParaRPr lang="en-US" dirty="0"/>
              </a:p>
              <a:p>
                <a:pPr algn="just"/>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220133" y="914400"/>
                <a:ext cx="8763000" cy="5632311"/>
              </a:xfrm>
              <a:prstGeom prst="rect">
                <a:avLst/>
              </a:prstGeom>
              <a:blipFill rotWithShape="1">
                <a:blip r:embed="rId2"/>
                <a:stretch>
                  <a:fillRect l="-556" t="-541" r="-1113" b="-758"/>
                </a:stretch>
              </a:blipFill>
            </p:spPr>
            <p:txBody>
              <a:bodyPr/>
              <a:lstStyle/>
              <a:p>
                <a:r>
                  <a:rPr lang="en-GB">
                    <a:noFill/>
                  </a:rPr>
                  <a:t> </a:t>
                </a:r>
              </a:p>
            </p:txBody>
          </p:sp>
        </mc:Fallback>
      </mc:AlternateContent>
      <p:sp>
        <p:nvSpPr>
          <p:cNvPr id="4" name="TextBox 3"/>
          <p:cNvSpPr txBox="1"/>
          <p:nvPr/>
        </p:nvSpPr>
        <p:spPr>
          <a:xfrm>
            <a:off x="186266" y="76200"/>
            <a:ext cx="7400424" cy="584775"/>
          </a:xfrm>
          <a:prstGeom prst="rect">
            <a:avLst/>
          </a:prstGeom>
          <a:noFill/>
        </p:spPr>
        <p:txBody>
          <a:bodyPr wrap="none" rtlCol="0">
            <a:spAutoFit/>
          </a:bodyPr>
          <a:lstStyle/>
          <a:p>
            <a:r>
              <a:rPr lang="en-IN" sz="3200" b="1" dirty="0" smtClean="0">
                <a:solidFill>
                  <a:srgbClr val="FF0000"/>
                </a:solidFill>
              </a:rPr>
              <a:t>Other Externally Initiated Signals- </a:t>
            </a:r>
            <a:r>
              <a:rPr lang="en-IN" sz="3200" dirty="0" smtClean="0"/>
              <a:t>5 signals</a:t>
            </a:r>
            <a:endParaRPr lang="en-GB"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66800"/>
            <a:ext cx="8839200" cy="5355312"/>
          </a:xfrm>
          <a:prstGeom prst="rect">
            <a:avLst/>
          </a:prstGeom>
        </p:spPr>
        <p:txBody>
          <a:bodyPr wrap="square">
            <a:spAutoFit/>
          </a:bodyPr>
          <a:lstStyle/>
          <a:p>
            <a:pPr algn="just"/>
            <a:r>
              <a:rPr lang="en-US" b="1" dirty="0"/>
              <a:t>INTR (input)-</a:t>
            </a:r>
            <a:r>
              <a:rPr lang="en-US" dirty="0"/>
              <a:t>it is an </a:t>
            </a:r>
            <a:r>
              <a:rPr lang="en-US" b="1" dirty="0"/>
              <a:t>interrupt request </a:t>
            </a:r>
            <a:r>
              <a:rPr lang="en-US" dirty="0"/>
              <a:t>signal. Among interrupts it has the lowest priority. An</a:t>
            </a:r>
          </a:p>
          <a:p>
            <a:pPr algn="just"/>
            <a:r>
              <a:rPr lang="en-US" dirty="0"/>
              <a:t>interrupt is used by </a:t>
            </a:r>
            <a:r>
              <a:rPr lang="en-US" dirty="0" smtClean="0"/>
              <a:t>I/O </a:t>
            </a:r>
            <a:r>
              <a:rPr lang="en-US" dirty="0"/>
              <a:t>devices to transfer data to the microprocessor without wasting its time</a:t>
            </a:r>
            <a:r>
              <a:rPr lang="en-US" dirty="0" smtClean="0"/>
              <a:t>.</a:t>
            </a:r>
          </a:p>
          <a:p>
            <a:pPr algn="just"/>
            <a:endParaRPr lang="en-US" dirty="0"/>
          </a:p>
          <a:p>
            <a:pPr algn="just"/>
            <a:r>
              <a:rPr lang="en-US" b="1" dirty="0"/>
              <a:t>INTA (output</a:t>
            </a:r>
            <a:r>
              <a:rPr lang="en-US" b="1" dirty="0" smtClean="0"/>
              <a:t>)- interrupt </a:t>
            </a:r>
            <a:r>
              <a:rPr lang="en-US" b="1" dirty="0"/>
              <a:t>acknowledgement </a:t>
            </a:r>
            <a:r>
              <a:rPr lang="en-US" dirty="0"/>
              <a:t>sent by the microprocessor after </a:t>
            </a:r>
            <a:r>
              <a:rPr lang="en-US" b="1" dirty="0"/>
              <a:t>INTR</a:t>
            </a:r>
            <a:r>
              <a:rPr lang="en-US" dirty="0"/>
              <a:t> is</a:t>
            </a:r>
          </a:p>
          <a:p>
            <a:pPr algn="just"/>
            <a:r>
              <a:rPr lang="en-US" dirty="0"/>
              <a:t>received</a:t>
            </a:r>
            <a:r>
              <a:rPr lang="en-US" dirty="0" smtClean="0"/>
              <a:t>.</a:t>
            </a:r>
          </a:p>
          <a:p>
            <a:pPr algn="just"/>
            <a:endParaRPr lang="en-US" dirty="0"/>
          </a:p>
          <a:p>
            <a:pPr algn="just"/>
            <a:r>
              <a:rPr lang="en-US" b="1" dirty="0"/>
              <a:t>RST5.5, RST6.5, RST 7.5(input</a:t>
            </a:r>
            <a:r>
              <a:rPr lang="en-US" b="1" dirty="0" smtClean="0"/>
              <a:t>)- </a:t>
            </a:r>
            <a:r>
              <a:rPr lang="en-US" dirty="0" smtClean="0"/>
              <a:t>these </a:t>
            </a:r>
            <a:r>
              <a:rPr lang="en-US" dirty="0"/>
              <a:t>are </a:t>
            </a:r>
            <a:r>
              <a:rPr lang="en-US" b="1" dirty="0"/>
              <a:t>restart </a:t>
            </a:r>
            <a:r>
              <a:rPr lang="en-US" b="1" dirty="0" smtClean="0"/>
              <a:t>interrupts Signals. </a:t>
            </a:r>
            <a:r>
              <a:rPr lang="en-US" dirty="0" smtClean="0"/>
              <a:t> </a:t>
            </a:r>
            <a:r>
              <a:rPr lang="en-US" dirty="0"/>
              <a:t>they</a:t>
            </a:r>
          </a:p>
          <a:p>
            <a:pPr algn="just"/>
            <a:r>
              <a:rPr lang="en-US" dirty="0"/>
              <a:t>causes an internal restart to be automatically inserted each of them of a programmable mask</a:t>
            </a:r>
            <a:r>
              <a:rPr lang="en-US" dirty="0" smtClean="0"/>
              <a:t>.</a:t>
            </a:r>
          </a:p>
          <a:p>
            <a:pPr algn="just"/>
            <a:endParaRPr lang="en-US" dirty="0"/>
          </a:p>
          <a:p>
            <a:pPr algn="just"/>
            <a:r>
              <a:rPr lang="en-US" b="1" dirty="0"/>
              <a:t>TRAP-TRAP has the highest priority. </a:t>
            </a:r>
            <a:r>
              <a:rPr lang="en-US" dirty="0"/>
              <a:t>It is used in emergency situation. it is an non-mask able</a:t>
            </a:r>
          </a:p>
          <a:p>
            <a:pPr algn="just"/>
            <a:r>
              <a:rPr lang="en-US" dirty="0"/>
              <a:t>interrupt</a:t>
            </a:r>
            <a:r>
              <a:rPr lang="en-US" dirty="0" smtClean="0"/>
              <a:t>.</a:t>
            </a:r>
          </a:p>
          <a:p>
            <a:pPr algn="just"/>
            <a:endParaRPr lang="en-US" dirty="0"/>
          </a:p>
          <a:p>
            <a:pPr algn="just"/>
            <a:r>
              <a:rPr lang="en-US" b="1" dirty="0"/>
              <a:t>Order of priority-</a:t>
            </a:r>
          </a:p>
          <a:p>
            <a:pPr algn="just"/>
            <a:r>
              <a:rPr lang="en-US" b="1" dirty="0" smtClean="0">
                <a:solidFill>
                  <a:srgbClr val="0070C0"/>
                </a:solidFill>
              </a:rPr>
              <a:t>TRAP  </a:t>
            </a:r>
            <a:r>
              <a:rPr lang="en-US" b="1" dirty="0" smtClean="0">
                <a:solidFill>
                  <a:srgbClr val="0070C0"/>
                </a:solidFill>
                <a:latin typeface="Courier New"/>
                <a:cs typeface="Courier New"/>
              </a:rPr>
              <a:t>→ </a:t>
            </a:r>
            <a:r>
              <a:rPr lang="en-US" b="1" dirty="0" smtClean="0">
                <a:solidFill>
                  <a:srgbClr val="0070C0"/>
                </a:solidFill>
              </a:rPr>
              <a:t>RST 7.5 </a:t>
            </a:r>
            <a:r>
              <a:rPr lang="en-US" b="1" dirty="0">
                <a:solidFill>
                  <a:srgbClr val="0070C0"/>
                </a:solidFill>
                <a:latin typeface="Courier New"/>
                <a:cs typeface="Courier New"/>
              </a:rPr>
              <a:t>→</a:t>
            </a:r>
            <a:r>
              <a:rPr lang="en-US" b="1" dirty="0" smtClean="0">
                <a:solidFill>
                  <a:srgbClr val="0070C0"/>
                </a:solidFill>
              </a:rPr>
              <a:t> </a:t>
            </a:r>
            <a:r>
              <a:rPr lang="en-US" b="1" dirty="0">
                <a:solidFill>
                  <a:srgbClr val="0070C0"/>
                </a:solidFill>
              </a:rPr>
              <a:t>RST 6.5 </a:t>
            </a:r>
            <a:r>
              <a:rPr lang="en-US" b="1" dirty="0">
                <a:solidFill>
                  <a:srgbClr val="0070C0"/>
                </a:solidFill>
                <a:latin typeface="Courier New"/>
                <a:cs typeface="Courier New"/>
              </a:rPr>
              <a:t>→ </a:t>
            </a:r>
            <a:r>
              <a:rPr lang="en-US" b="1" dirty="0" smtClean="0">
                <a:solidFill>
                  <a:srgbClr val="0070C0"/>
                </a:solidFill>
              </a:rPr>
              <a:t>RST </a:t>
            </a:r>
            <a:r>
              <a:rPr lang="en-US" b="1" dirty="0">
                <a:solidFill>
                  <a:srgbClr val="0070C0"/>
                </a:solidFill>
              </a:rPr>
              <a:t>5.5 </a:t>
            </a:r>
            <a:r>
              <a:rPr lang="en-US" b="1" dirty="0">
                <a:solidFill>
                  <a:srgbClr val="0070C0"/>
                </a:solidFill>
                <a:latin typeface="Courier New"/>
                <a:cs typeface="Courier New"/>
              </a:rPr>
              <a:t>→ </a:t>
            </a:r>
            <a:r>
              <a:rPr lang="en-US" b="1" dirty="0" smtClean="0">
                <a:solidFill>
                  <a:srgbClr val="0070C0"/>
                </a:solidFill>
              </a:rPr>
              <a:t>INTR</a:t>
            </a:r>
          </a:p>
          <a:p>
            <a:pPr algn="just"/>
            <a:endParaRPr lang="en-US" dirty="0"/>
          </a:p>
          <a:p>
            <a:pPr algn="just"/>
            <a:r>
              <a:rPr lang="en-US" dirty="0"/>
              <a:t>When an interrupt is recognize the next instruction is executed from a fixed location in </a:t>
            </a:r>
            <a:r>
              <a:rPr lang="en-US" dirty="0" smtClean="0"/>
              <a:t>memory. A </a:t>
            </a:r>
            <a:r>
              <a:rPr lang="en-US" dirty="0"/>
              <a:t>subroutine is executed which is called ISS(interrupt service subroutine).</a:t>
            </a:r>
          </a:p>
        </p:txBody>
      </p:sp>
      <p:sp>
        <p:nvSpPr>
          <p:cNvPr id="3" name="Rectangle 2"/>
          <p:cNvSpPr/>
          <p:nvPr/>
        </p:nvSpPr>
        <p:spPr>
          <a:xfrm>
            <a:off x="304800" y="304800"/>
            <a:ext cx="6912918" cy="584775"/>
          </a:xfrm>
          <a:prstGeom prst="rect">
            <a:avLst/>
          </a:prstGeom>
        </p:spPr>
        <p:txBody>
          <a:bodyPr wrap="none">
            <a:spAutoFit/>
          </a:bodyPr>
          <a:lstStyle/>
          <a:p>
            <a:r>
              <a:rPr lang="en-IN" sz="3200" b="1" dirty="0" smtClean="0">
                <a:solidFill>
                  <a:srgbClr val="FF0000"/>
                </a:solidFill>
              </a:rPr>
              <a:t>Interrupt Signals- </a:t>
            </a:r>
            <a:r>
              <a:rPr lang="en-IN" sz="3200" dirty="0" smtClean="0"/>
              <a:t>5 interrupts+ 1 output</a:t>
            </a:r>
            <a:endParaRPr lang="en-GB"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600"/>
            <a:ext cx="8839200" cy="5355312"/>
          </a:xfrm>
          <a:prstGeom prst="rect">
            <a:avLst/>
          </a:prstGeom>
        </p:spPr>
        <p:txBody>
          <a:bodyPr wrap="square">
            <a:spAutoFit/>
          </a:bodyPr>
          <a:lstStyle/>
          <a:p>
            <a:pPr algn="just"/>
            <a:endParaRPr lang="en-US" dirty="0"/>
          </a:p>
          <a:p>
            <a:pPr algn="just"/>
            <a:r>
              <a:rPr lang="en-US" b="1" dirty="0"/>
              <a:t>SID (input</a:t>
            </a:r>
            <a:r>
              <a:rPr lang="en-US" b="1" dirty="0" smtClean="0"/>
              <a:t>)- </a:t>
            </a:r>
            <a:r>
              <a:rPr lang="en-US" dirty="0" smtClean="0"/>
              <a:t>it </a:t>
            </a:r>
            <a:r>
              <a:rPr lang="en-US" dirty="0"/>
              <a:t>is data line for serial input. </a:t>
            </a:r>
            <a:r>
              <a:rPr lang="en-US" dirty="0" smtClean="0"/>
              <a:t>Single input bit can be entered </a:t>
            </a:r>
            <a:r>
              <a:rPr lang="en-US" dirty="0" smtClean="0"/>
              <a:t>through this pin and </a:t>
            </a:r>
            <a:r>
              <a:rPr lang="en-US" dirty="0" smtClean="0"/>
              <a:t>The </a:t>
            </a:r>
            <a:r>
              <a:rPr lang="en-US" dirty="0"/>
              <a:t>data on this line is loaded into the 7th bit of the </a:t>
            </a:r>
            <a:r>
              <a:rPr lang="en-US" dirty="0" smtClean="0"/>
              <a:t>accumulator.</a:t>
            </a:r>
            <a:endParaRPr lang="en-US" dirty="0"/>
          </a:p>
          <a:p>
            <a:pPr algn="just"/>
            <a:endParaRPr lang="en-US" dirty="0"/>
          </a:p>
          <a:p>
            <a:pPr algn="just"/>
            <a:r>
              <a:rPr lang="en-US" b="1" dirty="0"/>
              <a:t>SOD (output)- </a:t>
            </a:r>
            <a:r>
              <a:rPr lang="en-US" dirty="0"/>
              <a:t>it is data line for serial output. </a:t>
            </a:r>
            <a:r>
              <a:rPr lang="en-US" dirty="0"/>
              <a:t>Single </a:t>
            </a:r>
            <a:r>
              <a:rPr lang="en-US" dirty="0" smtClean="0"/>
              <a:t>output </a:t>
            </a:r>
            <a:r>
              <a:rPr lang="en-US" dirty="0"/>
              <a:t>bit can be </a:t>
            </a:r>
            <a:r>
              <a:rPr lang="en-US" dirty="0" smtClean="0"/>
              <a:t>send out </a:t>
            </a:r>
            <a:r>
              <a:rPr lang="en-US" dirty="0"/>
              <a:t>through this pin </a:t>
            </a:r>
            <a:r>
              <a:rPr lang="en-US" dirty="0" smtClean="0"/>
              <a:t>and t</a:t>
            </a:r>
            <a:r>
              <a:rPr lang="en-US" dirty="0" smtClean="0"/>
              <a:t>he </a:t>
            </a:r>
            <a:r>
              <a:rPr lang="en-US" dirty="0"/>
              <a:t>7th bit of the accumulator is output on sod </a:t>
            </a:r>
            <a:r>
              <a:rPr lang="en-US" dirty="0" smtClean="0"/>
              <a:t>line. </a:t>
            </a:r>
            <a:endParaRPr lang="en-US" dirty="0"/>
          </a:p>
          <a:p>
            <a:pPr algn="just"/>
            <a:endParaRPr lang="en-US" b="1" dirty="0"/>
          </a:p>
          <a:p>
            <a:pPr algn="just"/>
            <a:endParaRPr lang="en-US" b="1" dirty="0" smtClean="0"/>
          </a:p>
          <a:p>
            <a:pPr algn="just"/>
            <a:endParaRPr lang="en-US" b="1" dirty="0"/>
          </a:p>
          <a:p>
            <a:pPr algn="just"/>
            <a:endParaRPr lang="en-US" b="1" dirty="0" smtClean="0"/>
          </a:p>
          <a:p>
            <a:pPr algn="just"/>
            <a:r>
              <a:rPr lang="en-US" b="1" dirty="0" smtClean="0"/>
              <a:t>X1</a:t>
            </a:r>
            <a:r>
              <a:rPr lang="en-US" b="1" dirty="0"/>
              <a:t>, X2 (input</a:t>
            </a:r>
            <a:r>
              <a:rPr lang="en-US" b="1" dirty="0" smtClean="0"/>
              <a:t>)- </a:t>
            </a:r>
            <a:r>
              <a:rPr lang="en-US" dirty="0" smtClean="0"/>
              <a:t>these two </a:t>
            </a:r>
            <a:r>
              <a:rPr lang="en-US" dirty="0"/>
              <a:t>terminals </a:t>
            </a:r>
            <a:r>
              <a:rPr lang="en-US" dirty="0" smtClean="0"/>
              <a:t>are used to connect </a:t>
            </a:r>
            <a:r>
              <a:rPr lang="en-US" dirty="0"/>
              <a:t>an external crystal oscillator which </a:t>
            </a:r>
            <a:r>
              <a:rPr lang="en-US" dirty="0" smtClean="0"/>
              <a:t>drives an </a:t>
            </a:r>
            <a:r>
              <a:rPr lang="en-US" dirty="0"/>
              <a:t>internal circuitry of the microprocessor to </a:t>
            </a:r>
            <a:r>
              <a:rPr lang="en-US" dirty="0" smtClean="0"/>
              <a:t>generate </a:t>
            </a:r>
            <a:r>
              <a:rPr lang="en-US" dirty="0"/>
              <a:t>clock for the operation </a:t>
            </a:r>
            <a:r>
              <a:rPr lang="en-US" dirty="0" smtClean="0"/>
              <a:t>of microprocessor.</a:t>
            </a:r>
          </a:p>
          <a:p>
            <a:pPr algn="just"/>
            <a:endParaRPr lang="en-US" dirty="0"/>
          </a:p>
          <a:p>
            <a:pPr algn="just"/>
            <a:r>
              <a:rPr lang="en-US" b="1" dirty="0"/>
              <a:t>CLK (output)-</a:t>
            </a:r>
            <a:r>
              <a:rPr lang="en-US" dirty="0"/>
              <a:t>it is </a:t>
            </a:r>
            <a:r>
              <a:rPr lang="en-US" dirty="0" smtClean="0"/>
              <a:t>output clock</a:t>
            </a:r>
            <a:r>
              <a:rPr lang="en-US" dirty="0" smtClean="0"/>
              <a:t>, </a:t>
            </a:r>
            <a:r>
              <a:rPr lang="en-US" dirty="0"/>
              <a:t>which can </a:t>
            </a:r>
            <a:r>
              <a:rPr lang="en-US" dirty="0" smtClean="0"/>
              <a:t>provide clock signal to </a:t>
            </a:r>
            <a:r>
              <a:rPr lang="en-US" dirty="0"/>
              <a:t>other </a:t>
            </a:r>
            <a:r>
              <a:rPr lang="en-US" dirty="0" smtClean="0"/>
              <a:t>devices (digital IC) to synchronize with the microprocessor.</a:t>
            </a:r>
            <a:endParaRPr lang="en-US" dirty="0" smtClean="0"/>
          </a:p>
          <a:p>
            <a:pPr algn="just"/>
            <a:endParaRPr lang="en-US" dirty="0"/>
          </a:p>
          <a:p>
            <a:pPr algn="just"/>
            <a:r>
              <a:rPr lang="en-US" b="1" dirty="0" err="1" smtClean="0"/>
              <a:t>Vcc</a:t>
            </a:r>
            <a:r>
              <a:rPr lang="en-US" b="1" dirty="0" smtClean="0"/>
              <a:t>-   </a:t>
            </a:r>
            <a:r>
              <a:rPr lang="en-US" b="1" dirty="0"/>
              <a:t>+5 volt dc supply.</a:t>
            </a:r>
          </a:p>
          <a:p>
            <a:pPr algn="just"/>
            <a:r>
              <a:rPr lang="en-US" b="1" dirty="0" err="1" smtClean="0"/>
              <a:t>Vss</a:t>
            </a:r>
            <a:r>
              <a:rPr lang="en-US" b="1" smtClean="0"/>
              <a:t>- </a:t>
            </a:r>
            <a:r>
              <a:rPr lang="en-US" b="1" dirty="0"/>
              <a:t>ground reference</a:t>
            </a:r>
            <a:r>
              <a:rPr lang="en-US" b="1" dirty="0" smtClean="0"/>
              <a:t>.</a:t>
            </a:r>
            <a:endParaRPr lang="en-US" b="1" dirty="0"/>
          </a:p>
        </p:txBody>
      </p:sp>
      <p:sp>
        <p:nvSpPr>
          <p:cNvPr id="3" name="Rectangle 2"/>
          <p:cNvSpPr/>
          <p:nvPr/>
        </p:nvSpPr>
        <p:spPr>
          <a:xfrm>
            <a:off x="228600" y="228600"/>
            <a:ext cx="4131259" cy="584775"/>
          </a:xfrm>
          <a:prstGeom prst="rect">
            <a:avLst/>
          </a:prstGeom>
        </p:spPr>
        <p:txBody>
          <a:bodyPr wrap="none">
            <a:spAutoFit/>
          </a:bodyPr>
          <a:lstStyle/>
          <a:p>
            <a:r>
              <a:rPr lang="en-IN" sz="3200" b="1" dirty="0" smtClean="0">
                <a:solidFill>
                  <a:srgbClr val="FF0000"/>
                </a:solidFill>
              </a:rPr>
              <a:t>Serial Input and output</a:t>
            </a:r>
            <a:endParaRPr lang="en-GB" sz="3200" b="1" dirty="0">
              <a:solidFill>
                <a:srgbClr val="FF0000"/>
              </a:solidFill>
            </a:endParaRPr>
          </a:p>
        </p:txBody>
      </p:sp>
      <p:sp>
        <p:nvSpPr>
          <p:cNvPr id="4" name="Rectangle 3"/>
          <p:cNvSpPr/>
          <p:nvPr/>
        </p:nvSpPr>
        <p:spPr>
          <a:xfrm>
            <a:off x="228600" y="3075920"/>
            <a:ext cx="5283306" cy="523220"/>
          </a:xfrm>
          <a:prstGeom prst="rect">
            <a:avLst/>
          </a:prstGeom>
        </p:spPr>
        <p:txBody>
          <a:bodyPr wrap="none">
            <a:spAutoFit/>
          </a:bodyPr>
          <a:lstStyle/>
          <a:p>
            <a:r>
              <a:rPr lang="en-IN" sz="2800" b="1" dirty="0" smtClean="0">
                <a:solidFill>
                  <a:srgbClr val="FF0000"/>
                </a:solidFill>
              </a:rPr>
              <a:t>Power Supply and clock frequency</a:t>
            </a:r>
            <a:endParaRPr lang="en-GB" sz="28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Block Diagram</a:t>
            </a:r>
            <a:endParaRPr lang="en-US" b="1" dirty="0"/>
          </a:p>
        </p:txBody>
      </p:sp>
      <p:sp>
        <p:nvSpPr>
          <p:cNvPr id="3" name="Content Placeholder 2"/>
          <p:cNvSpPr>
            <a:spLocks noGrp="1"/>
          </p:cNvSpPr>
          <p:nvPr>
            <p:ph idx="1"/>
          </p:nvPr>
        </p:nvSpPr>
        <p:spPr>
          <a:xfrm>
            <a:off x="228600" y="1600200"/>
            <a:ext cx="1676400" cy="4525963"/>
          </a:xfrm>
        </p:spPr>
        <p:txBody>
          <a:bodyPr/>
          <a:lstStyle/>
          <a:p>
            <a:endParaRPr lang="en-US" dirty="0"/>
          </a:p>
        </p:txBody>
      </p:sp>
      <p:pic>
        <p:nvPicPr>
          <p:cNvPr id="15362" name="Picture 2"/>
          <p:cNvPicPr>
            <a:picLocks noChangeAspect="1" noChangeArrowheads="1"/>
          </p:cNvPicPr>
          <p:nvPr/>
        </p:nvPicPr>
        <p:blipFill>
          <a:blip r:embed="rId2"/>
          <a:srcRect/>
          <a:stretch>
            <a:fillRect/>
          </a:stretch>
        </p:blipFill>
        <p:spPr bwMode="auto">
          <a:xfrm>
            <a:off x="533400" y="1143000"/>
            <a:ext cx="8001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lstStyle/>
          <a:p>
            <a:r>
              <a:rPr lang="en-US" dirty="0" smtClean="0"/>
              <a:t>Timing and Control Unit</a:t>
            </a:r>
          </a:p>
          <a:p>
            <a:r>
              <a:rPr lang="en-US" dirty="0" smtClean="0"/>
              <a:t>ALU</a:t>
            </a:r>
          </a:p>
          <a:p>
            <a:r>
              <a:rPr lang="en-US" dirty="0" smtClean="0"/>
              <a:t>Address and Data buses</a:t>
            </a:r>
          </a:p>
          <a:p>
            <a:r>
              <a:rPr lang="en-US" dirty="0" smtClean="0"/>
              <a:t>Interrupts</a:t>
            </a:r>
          </a:p>
          <a:p>
            <a:r>
              <a:rPr lang="en-US" dirty="0" smtClean="0"/>
              <a:t>Registers</a:t>
            </a:r>
          </a:p>
          <a:p>
            <a:pPr lvl="1"/>
            <a:r>
              <a:rPr lang="en-US" dirty="0" smtClean="0"/>
              <a:t>Accumulator (8bit) and Flags (S, Z, AC, P, CY)</a:t>
            </a:r>
          </a:p>
          <a:p>
            <a:pPr lvl="1"/>
            <a:r>
              <a:rPr lang="en-US" dirty="0" smtClean="0"/>
              <a:t>General Purpose Registers (B, C, D, E, H, L) (8 bit each)</a:t>
            </a:r>
          </a:p>
          <a:p>
            <a:pPr lvl="1"/>
            <a:r>
              <a:rPr lang="en-US" dirty="0" smtClean="0"/>
              <a:t>Program Counter and Stack pointer (16 bit)</a:t>
            </a:r>
          </a:p>
          <a:p>
            <a:pPr lvl="1"/>
            <a:r>
              <a:rPr lang="en-US" dirty="0" smtClean="0"/>
              <a:t>Instruction and Temporary Registers (8 bit)</a:t>
            </a:r>
          </a:p>
          <a:p>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686800" cy="2031325"/>
          </a:xfrm>
          <a:prstGeom prst="rect">
            <a:avLst/>
          </a:prstGeom>
        </p:spPr>
        <p:txBody>
          <a:bodyPr wrap="square">
            <a:spAutoFit/>
          </a:bodyPr>
          <a:lstStyle/>
          <a:p>
            <a:pPr algn="just">
              <a:buFont typeface="Wingdings" pitchFamily="2" charset="2"/>
              <a:buChar char="q"/>
            </a:pPr>
            <a:r>
              <a:rPr lang="en-US" dirty="0" smtClean="0"/>
              <a:t>  </a:t>
            </a:r>
            <a:r>
              <a:rPr lang="en-US" b="1" dirty="0" smtClean="0"/>
              <a:t>six </a:t>
            </a:r>
            <a:r>
              <a:rPr lang="en-US" b="1" dirty="0"/>
              <a:t>general- purpose registers </a:t>
            </a:r>
            <a:r>
              <a:rPr lang="en-US" dirty="0"/>
              <a:t>to store 8-bit data; these are identified as B, C, D, E, H, and </a:t>
            </a:r>
            <a:r>
              <a:rPr lang="en-US" dirty="0" smtClean="0"/>
              <a:t>L. </a:t>
            </a:r>
            <a:r>
              <a:rPr lang="en-US" dirty="0"/>
              <a:t>They can be combined as register pairs - BC, DE, and HL - to perform some 16-bit operations. The programmer can use these registers to store or copy data into the registers by using data copy instructions</a:t>
            </a:r>
            <a:r>
              <a:rPr lang="en-US" dirty="0" smtClean="0"/>
              <a:t>.</a:t>
            </a:r>
          </a:p>
          <a:p>
            <a:pPr algn="just">
              <a:buFont typeface="Arial" charset="0"/>
              <a:buChar char="•"/>
            </a:pPr>
            <a:r>
              <a:rPr lang="en-US" dirty="0" smtClean="0"/>
              <a:t>HL pair used as memory pointer, store 16 bit memory address… also used to store one 16 bit operand.</a:t>
            </a:r>
          </a:p>
          <a:p>
            <a:pPr algn="just"/>
            <a:r>
              <a:rPr lang="en-US" dirty="0" smtClean="0"/>
              <a:t>   </a:t>
            </a:r>
            <a:endParaRPr lang="en-US" dirty="0"/>
          </a:p>
        </p:txBody>
      </p:sp>
      <p:sp>
        <p:nvSpPr>
          <p:cNvPr id="5" name="Rectangle 4"/>
          <p:cNvSpPr/>
          <p:nvPr/>
        </p:nvSpPr>
        <p:spPr>
          <a:xfrm>
            <a:off x="228600" y="2286000"/>
            <a:ext cx="8763000" cy="4247317"/>
          </a:xfrm>
          <a:prstGeom prst="rect">
            <a:avLst/>
          </a:prstGeom>
        </p:spPr>
        <p:txBody>
          <a:bodyPr wrap="square">
            <a:spAutoFit/>
          </a:bodyPr>
          <a:lstStyle/>
          <a:p>
            <a:pPr algn="just"/>
            <a:r>
              <a:rPr lang="en-US" b="1" dirty="0" smtClean="0"/>
              <a:t>Program Counter (PC): </a:t>
            </a:r>
          </a:p>
          <a:p>
            <a:pPr algn="just"/>
            <a:r>
              <a:rPr lang="en-US" dirty="0" smtClean="0"/>
              <a:t>• </a:t>
            </a:r>
            <a:r>
              <a:rPr lang="en-US" dirty="0"/>
              <a:t>This 16-bit register sequencing the execution of instructions. It is a memory pointer. </a:t>
            </a:r>
          </a:p>
          <a:p>
            <a:pPr algn="just"/>
            <a:r>
              <a:rPr lang="en-US" dirty="0"/>
              <a:t>• The function of the program counter is to point to the memory address of the next instruction to be executed. </a:t>
            </a:r>
            <a:endParaRPr lang="en-US" dirty="0" smtClean="0"/>
          </a:p>
          <a:p>
            <a:pPr algn="just">
              <a:buFont typeface="Arial" pitchFamily="34" charset="0"/>
              <a:buChar char="•"/>
            </a:pPr>
            <a:r>
              <a:rPr lang="en-US" dirty="0"/>
              <a:t> </a:t>
            </a:r>
            <a:r>
              <a:rPr lang="en-US" dirty="0" smtClean="0"/>
              <a:t>Hold memory address of the next instruction to be executed.</a:t>
            </a:r>
            <a:endParaRPr lang="en-US" dirty="0"/>
          </a:p>
          <a:p>
            <a:pPr algn="just"/>
            <a:r>
              <a:rPr lang="en-US" dirty="0"/>
              <a:t>• When an </a:t>
            </a:r>
            <a:r>
              <a:rPr lang="en-US" dirty="0" err="1"/>
              <a:t>opcode</a:t>
            </a:r>
            <a:r>
              <a:rPr lang="en-US" dirty="0"/>
              <a:t> is being fetched, the program counter is incremented by one to point to the next memory location. </a:t>
            </a:r>
            <a:endParaRPr lang="en-US" dirty="0" smtClean="0"/>
          </a:p>
          <a:p>
            <a:pPr algn="just"/>
            <a:endParaRPr lang="en-US" dirty="0" smtClean="0"/>
          </a:p>
          <a:p>
            <a:pPr algn="just"/>
            <a:r>
              <a:rPr lang="en-US" b="1" dirty="0" smtClean="0"/>
              <a:t>Stack </a:t>
            </a:r>
            <a:r>
              <a:rPr lang="en-US" b="1" dirty="0"/>
              <a:t>Pointer (SP): </a:t>
            </a:r>
          </a:p>
          <a:p>
            <a:pPr algn="just">
              <a:buFont typeface="Arial" pitchFamily="34" charset="0"/>
              <a:buChar char="•"/>
            </a:pPr>
            <a:r>
              <a:rPr lang="en-US" dirty="0" smtClean="0"/>
              <a:t>The stack pointer is also a 16-bit register. It points to a memory location in R/W memory, called the stack. Stack is a sequence of memory location defined by the programmer in LIFO function.</a:t>
            </a:r>
          </a:p>
          <a:p>
            <a:pPr algn="just">
              <a:buFont typeface="Arial" pitchFamily="34" charset="0"/>
              <a:buChar char="•"/>
            </a:pPr>
            <a:r>
              <a:rPr lang="en-US" dirty="0" smtClean="0"/>
              <a:t>Sequence of memory locations (stack) used to store/ </a:t>
            </a:r>
            <a:r>
              <a:rPr lang="en-US" dirty="0" err="1" smtClean="0"/>
              <a:t>retrive</a:t>
            </a:r>
            <a:r>
              <a:rPr lang="en-US" dirty="0" smtClean="0"/>
              <a:t> the content of A, flags, PC, general purpose registers during execution of program.</a:t>
            </a:r>
          </a:p>
          <a:p>
            <a:pPr algn="just">
              <a:buFont typeface="Arial"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5355312"/>
          </a:xfrm>
          <a:prstGeom prst="rect">
            <a:avLst/>
          </a:prstGeom>
        </p:spPr>
        <p:txBody>
          <a:bodyPr wrap="square">
            <a:spAutoFit/>
          </a:bodyPr>
          <a:lstStyle/>
          <a:p>
            <a:pPr algn="just">
              <a:buFont typeface="Arial" pitchFamily="34" charset="0"/>
              <a:buChar char="•"/>
            </a:pPr>
            <a:r>
              <a:rPr lang="en-US" dirty="0" smtClean="0"/>
              <a:t> The beginning of the stack (defined at beginning of program) is defined by loading a 16-bit address in the stack pointer. </a:t>
            </a:r>
          </a:p>
          <a:p>
            <a:pPr algn="just"/>
            <a:endParaRPr lang="en-US" b="1" dirty="0" smtClean="0"/>
          </a:p>
          <a:p>
            <a:pPr algn="just"/>
            <a:r>
              <a:rPr lang="en-US" b="1" dirty="0" smtClean="0"/>
              <a:t>Temporary Register: </a:t>
            </a:r>
          </a:p>
          <a:p>
            <a:pPr algn="just"/>
            <a:endParaRPr lang="en-US" dirty="0" smtClean="0"/>
          </a:p>
          <a:p>
            <a:pPr algn="just"/>
            <a:r>
              <a:rPr lang="en-US" dirty="0" smtClean="0"/>
              <a:t>• It is used to hold the data during the arithmetic and logical operations. It is associated with ALU.</a:t>
            </a:r>
          </a:p>
          <a:p>
            <a:pPr algn="just">
              <a:buFont typeface="Arial" pitchFamily="34" charset="0"/>
              <a:buChar char="•"/>
            </a:pPr>
            <a:r>
              <a:rPr lang="en-US" dirty="0" smtClean="0"/>
              <a:t> It is used to store intermediate results and for intermediate calculations.</a:t>
            </a:r>
          </a:p>
          <a:p>
            <a:pPr algn="just"/>
            <a:endParaRPr lang="en-US" dirty="0" smtClean="0"/>
          </a:p>
          <a:p>
            <a:pPr algn="just"/>
            <a:r>
              <a:rPr lang="en-US" b="1" dirty="0" smtClean="0"/>
              <a:t>Instruction Register: </a:t>
            </a:r>
          </a:p>
          <a:p>
            <a:pPr algn="just"/>
            <a:endParaRPr lang="en-US" dirty="0" smtClean="0"/>
          </a:p>
          <a:p>
            <a:pPr algn="just"/>
            <a:r>
              <a:rPr lang="en-US" dirty="0" smtClean="0"/>
              <a:t>• When an instruction is fetched from the memory, it is loaded in the instruction register.</a:t>
            </a:r>
          </a:p>
          <a:p>
            <a:pPr algn="just">
              <a:buFont typeface="Arial" pitchFamily="34" charset="0"/>
              <a:buChar char="•"/>
            </a:pPr>
            <a:r>
              <a:rPr lang="en-US" dirty="0"/>
              <a:t> </a:t>
            </a:r>
            <a:r>
              <a:rPr lang="en-US" dirty="0" smtClean="0"/>
              <a:t>hold </a:t>
            </a:r>
            <a:r>
              <a:rPr lang="en-US" dirty="0" err="1" smtClean="0"/>
              <a:t>opcode</a:t>
            </a:r>
            <a:r>
              <a:rPr lang="en-US" dirty="0" smtClean="0"/>
              <a:t> of instruction.. being decoded or executed. </a:t>
            </a:r>
            <a:r>
              <a:rPr lang="en-US" dirty="0" err="1" smtClean="0"/>
              <a:t>i.e</a:t>
            </a:r>
            <a:r>
              <a:rPr lang="en-US" dirty="0" smtClean="0"/>
              <a:t> current instruction</a:t>
            </a:r>
          </a:p>
          <a:p>
            <a:pPr algn="just"/>
            <a:endParaRPr lang="en-US" b="1" dirty="0" smtClean="0"/>
          </a:p>
          <a:p>
            <a:pPr algn="just"/>
            <a:r>
              <a:rPr lang="en-US" b="1" dirty="0" smtClean="0"/>
              <a:t>Instruction Decoder: </a:t>
            </a:r>
          </a:p>
          <a:p>
            <a:pPr algn="just"/>
            <a:r>
              <a:rPr lang="en-US" b="1" dirty="0" smtClean="0"/>
              <a:t> </a:t>
            </a:r>
          </a:p>
          <a:p>
            <a:pPr algn="just"/>
            <a:r>
              <a:rPr lang="en-US" dirty="0" smtClean="0"/>
              <a:t>• It gets the instruction from the instruction register and decodes the instruction. It identifies the instruction to be performed. </a:t>
            </a:r>
          </a:p>
          <a:p>
            <a:pPr algn="just"/>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pPr algn="l"/>
            <a:r>
              <a:rPr lang="en-US" dirty="0" smtClean="0"/>
              <a:t>Signal Diagram</a:t>
            </a:r>
            <a:endParaRPr lang="en-US" dirty="0"/>
          </a:p>
        </p:txBody>
      </p:sp>
      <p:sp>
        <p:nvSpPr>
          <p:cNvPr id="3" name="Content Placeholder 2"/>
          <p:cNvSpPr>
            <a:spLocks noGrp="1"/>
          </p:cNvSpPr>
          <p:nvPr>
            <p:ph idx="1"/>
          </p:nvPr>
        </p:nvSpPr>
        <p:spPr>
          <a:xfrm>
            <a:off x="228600" y="1600200"/>
            <a:ext cx="4191000" cy="4953000"/>
          </a:xfrm>
        </p:spPr>
        <p:txBody>
          <a:bodyPr>
            <a:normAutofit fontScale="77500" lnSpcReduction="20000"/>
          </a:bodyPr>
          <a:lstStyle/>
          <a:p>
            <a:pPr>
              <a:buNone/>
            </a:pPr>
            <a:r>
              <a:rPr lang="en-US" dirty="0" smtClean="0"/>
              <a:t>Signals can be classified as:</a:t>
            </a:r>
          </a:p>
          <a:p>
            <a:endParaRPr lang="en-US" dirty="0" smtClean="0"/>
          </a:p>
          <a:p>
            <a:pPr marL="514350" indent="-514350">
              <a:buFont typeface="+mj-lt"/>
              <a:buAutoNum type="arabicPeriod"/>
            </a:pPr>
            <a:r>
              <a:rPr lang="en-US" dirty="0" smtClean="0"/>
              <a:t>Address bus</a:t>
            </a:r>
          </a:p>
          <a:p>
            <a:pPr marL="514350" indent="-514350">
              <a:buFont typeface="+mj-lt"/>
              <a:buAutoNum type="arabicPeriod"/>
            </a:pPr>
            <a:r>
              <a:rPr lang="en-US" dirty="0" smtClean="0"/>
              <a:t>Multiplexed address/ data bus</a:t>
            </a:r>
          </a:p>
          <a:p>
            <a:pPr marL="514350" indent="-514350">
              <a:buFont typeface="+mj-lt"/>
              <a:buAutoNum type="arabicPeriod"/>
            </a:pPr>
            <a:endParaRPr lang="en-US" dirty="0" smtClean="0"/>
          </a:p>
          <a:p>
            <a:pPr marL="514350" indent="-514350">
              <a:buFont typeface="+mj-lt"/>
              <a:buAutoNum type="arabicPeriod"/>
            </a:pPr>
            <a:r>
              <a:rPr lang="en-US" dirty="0" smtClean="0"/>
              <a:t>Control and status signals</a:t>
            </a:r>
          </a:p>
          <a:p>
            <a:pPr marL="514350" indent="-514350">
              <a:buFont typeface="+mj-lt"/>
              <a:buAutoNum type="arabicPeriod"/>
            </a:pPr>
            <a:r>
              <a:rPr lang="en-US" dirty="0" smtClean="0"/>
              <a:t>Interrupt Signals</a:t>
            </a:r>
          </a:p>
          <a:p>
            <a:pPr marL="514350" indent="-514350">
              <a:buFont typeface="+mj-lt"/>
              <a:buAutoNum type="arabicPeriod"/>
            </a:pPr>
            <a:r>
              <a:rPr lang="en-US" dirty="0" smtClean="0"/>
              <a:t>Externally initiated signals</a:t>
            </a:r>
          </a:p>
          <a:p>
            <a:pPr marL="514350" indent="-514350">
              <a:buFont typeface="+mj-lt"/>
              <a:buAutoNum type="arabicPeriod"/>
            </a:pPr>
            <a:r>
              <a:rPr lang="en-US" dirty="0" smtClean="0"/>
              <a:t>Serial input/output signal</a:t>
            </a:r>
          </a:p>
          <a:p>
            <a:pPr marL="514350" indent="-514350">
              <a:buFont typeface="+mj-lt"/>
              <a:buAutoNum type="arabicPeriod"/>
            </a:pPr>
            <a:r>
              <a:rPr lang="en-US" dirty="0" smtClean="0"/>
              <a:t>Power supply </a:t>
            </a:r>
          </a:p>
          <a:p>
            <a:pPr marL="514350" indent="-514350">
              <a:buFont typeface="+mj-lt"/>
              <a:buAutoNum type="arabicPeriod"/>
            </a:pPr>
            <a:r>
              <a:rPr lang="en-US" dirty="0" smtClean="0"/>
              <a:t>Reset and Clock signals</a:t>
            </a:r>
            <a:endParaRPr lang="en-US" dirty="0"/>
          </a:p>
        </p:txBody>
      </p:sp>
      <p:pic>
        <p:nvPicPr>
          <p:cNvPr id="1026" name="Picture 2" descr="Pin Diagram of Intel 8085 Microprocessor"/>
          <p:cNvPicPr>
            <a:picLocks noChangeAspect="1" noChangeArrowheads="1"/>
          </p:cNvPicPr>
          <p:nvPr/>
        </p:nvPicPr>
        <p:blipFill>
          <a:blip r:embed="rId2"/>
          <a:srcRect r="3333"/>
          <a:stretch>
            <a:fillRect/>
          </a:stretch>
        </p:blipFill>
        <p:spPr bwMode="auto">
          <a:xfrm>
            <a:off x="4495800" y="228600"/>
            <a:ext cx="4495800" cy="6477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067" y="914400"/>
            <a:ext cx="8915400" cy="5355312"/>
          </a:xfrm>
          <a:prstGeom prst="rect">
            <a:avLst/>
          </a:prstGeom>
        </p:spPr>
        <p:txBody>
          <a:bodyPr wrap="square">
            <a:spAutoFit/>
          </a:bodyPr>
          <a:lstStyle/>
          <a:p>
            <a:r>
              <a:rPr lang="en-GB" dirty="0" smtClean="0"/>
              <a:t>• </a:t>
            </a:r>
            <a:r>
              <a:rPr lang="en-US" dirty="0"/>
              <a:t>A8-A15 (output)-These are address bus and are used for the most significant bits of the memory address or 8 bits of I/O address. </a:t>
            </a:r>
            <a:r>
              <a:rPr lang="en-US" dirty="0" smtClean="0"/>
              <a:t>These </a:t>
            </a:r>
            <a:r>
              <a:rPr lang="en-GB" dirty="0" smtClean="0"/>
              <a:t>8 </a:t>
            </a:r>
            <a:r>
              <a:rPr lang="en-GB" dirty="0"/>
              <a:t>signal lines A8 – A15 </a:t>
            </a:r>
            <a:r>
              <a:rPr lang="en-GB" dirty="0" smtClean="0"/>
              <a:t>are </a:t>
            </a:r>
            <a:r>
              <a:rPr lang="en-GB" dirty="0"/>
              <a:t>unidirectional. </a:t>
            </a:r>
            <a:endParaRPr lang="en-GB" dirty="0" smtClean="0"/>
          </a:p>
          <a:p>
            <a:endParaRPr lang="en-GB" dirty="0" smtClean="0"/>
          </a:p>
          <a:p>
            <a:r>
              <a:rPr lang="en-GB" dirty="0" smtClean="0"/>
              <a:t>• </a:t>
            </a:r>
            <a:r>
              <a:rPr lang="en-US" dirty="0"/>
              <a:t>AD0-AD7 (input/output</a:t>
            </a:r>
            <a:r>
              <a:rPr lang="en-US" dirty="0" smtClean="0"/>
              <a:t>)- time </a:t>
            </a:r>
            <a:r>
              <a:rPr lang="en-US" dirty="0"/>
              <a:t>multiplexed address /data bus that is they serve dual purpose . </a:t>
            </a:r>
            <a:r>
              <a:rPr lang="en-GB" dirty="0" smtClean="0"/>
              <a:t>The </a:t>
            </a:r>
            <a:r>
              <a:rPr lang="en-GB" dirty="0"/>
              <a:t>other 8 address bits are multiplexed (time shared) with the 8 data bits</a:t>
            </a:r>
            <a:r>
              <a:rPr lang="en-GB" dirty="0" smtClean="0"/>
              <a:t>.</a:t>
            </a:r>
          </a:p>
          <a:p>
            <a:r>
              <a:rPr lang="en-GB" dirty="0" smtClean="0"/>
              <a:t> </a:t>
            </a:r>
            <a:r>
              <a:rPr lang="en-GB" dirty="0"/>
              <a:t>– So, the bits AD0 – AD7 are bi-directional and serve as A0 – A7 and D0 – D7 </a:t>
            </a:r>
            <a:r>
              <a:rPr lang="en-GB" dirty="0" smtClean="0"/>
              <a:t>both. </a:t>
            </a:r>
          </a:p>
          <a:p>
            <a:r>
              <a:rPr lang="en-GB" dirty="0" smtClean="0"/>
              <a:t>• These </a:t>
            </a:r>
            <a:r>
              <a:rPr lang="en-GB" dirty="0"/>
              <a:t>lines carry the </a:t>
            </a:r>
            <a:r>
              <a:rPr lang="en-GB" dirty="0" smtClean="0"/>
              <a:t>8 Least significant </a:t>
            </a:r>
            <a:r>
              <a:rPr lang="en-GB" b="1" dirty="0" smtClean="0"/>
              <a:t>address </a:t>
            </a:r>
            <a:r>
              <a:rPr lang="en-GB" b="1" dirty="0"/>
              <a:t>bits </a:t>
            </a:r>
            <a:r>
              <a:rPr lang="en-GB" dirty="0"/>
              <a:t>during the early </a:t>
            </a:r>
            <a:r>
              <a:rPr lang="en-GB" dirty="0" smtClean="0"/>
              <a:t>part (first clock cycle), </a:t>
            </a:r>
            <a:r>
              <a:rPr lang="en-GB" dirty="0"/>
              <a:t>then during the late </a:t>
            </a:r>
            <a:r>
              <a:rPr lang="en-GB" dirty="0" smtClean="0"/>
              <a:t>parts (2</a:t>
            </a:r>
            <a:r>
              <a:rPr lang="en-GB" baseline="30000" dirty="0" smtClean="0"/>
              <a:t>nd</a:t>
            </a:r>
            <a:r>
              <a:rPr lang="en-GB" dirty="0" smtClean="0"/>
              <a:t> and 3</a:t>
            </a:r>
            <a:r>
              <a:rPr lang="en-GB" baseline="30000" dirty="0" smtClean="0"/>
              <a:t>rd</a:t>
            </a:r>
            <a:r>
              <a:rPr lang="en-GB" dirty="0" smtClean="0"/>
              <a:t> clock cycle), </a:t>
            </a:r>
            <a:r>
              <a:rPr lang="en-GB" dirty="0"/>
              <a:t>they carry the </a:t>
            </a:r>
            <a:r>
              <a:rPr lang="en-GB" b="1" dirty="0"/>
              <a:t>8 data bits</a:t>
            </a:r>
            <a:r>
              <a:rPr lang="en-GB" dirty="0"/>
              <a:t>. </a:t>
            </a:r>
            <a:endParaRPr lang="en-GB" dirty="0" smtClean="0"/>
          </a:p>
          <a:p>
            <a:endParaRPr lang="en-GB" dirty="0"/>
          </a:p>
          <a:p>
            <a:r>
              <a:rPr lang="en-GB" dirty="0" err="1" smtClean="0"/>
              <a:t>Demultiplexing</a:t>
            </a:r>
            <a:r>
              <a:rPr lang="en-GB" dirty="0" smtClean="0"/>
              <a:t> </a:t>
            </a:r>
            <a:r>
              <a:rPr lang="en-GB" dirty="0"/>
              <a:t>AD7-AD0 </a:t>
            </a:r>
            <a:endParaRPr lang="en-GB" dirty="0" smtClean="0"/>
          </a:p>
          <a:p>
            <a:r>
              <a:rPr lang="en-GB" dirty="0" smtClean="0"/>
              <a:t>– As the </a:t>
            </a:r>
            <a:r>
              <a:rPr lang="en-GB" dirty="0"/>
              <a:t>AD7– AD0 lines are serving a dual purpose  </a:t>
            </a:r>
            <a:r>
              <a:rPr lang="en-GB" dirty="0" smtClean="0"/>
              <a:t>(multiplexed) so, they </a:t>
            </a:r>
            <a:r>
              <a:rPr lang="en-GB" dirty="0"/>
              <a:t>need to be </a:t>
            </a:r>
            <a:r>
              <a:rPr lang="en-GB" dirty="0" err="1"/>
              <a:t>demultiplexed</a:t>
            </a:r>
            <a:r>
              <a:rPr lang="en-GB" dirty="0"/>
              <a:t> to get all the information. In order to separate the address from the data, we can use a </a:t>
            </a:r>
            <a:r>
              <a:rPr lang="en-GB" dirty="0" smtClean="0"/>
              <a:t>latch </a:t>
            </a:r>
            <a:r>
              <a:rPr lang="en-US" dirty="0"/>
              <a:t>(either memory or external latch)</a:t>
            </a:r>
            <a:r>
              <a:rPr lang="en-GB" dirty="0" smtClean="0"/>
              <a:t> </a:t>
            </a:r>
            <a:r>
              <a:rPr lang="en-GB" dirty="0"/>
              <a:t>to save the </a:t>
            </a:r>
            <a:r>
              <a:rPr lang="en-GB" dirty="0" smtClean="0"/>
              <a:t>value. </a:t>
            </a:r>
          </a:p>
          <a:p>
            <a:r>
              <a:rPr lang="en-GB" dirty="0" smtClean="0"/>
              <a:t>– </a:t>
            </a:r>
            <a:r>
              <a:rPr lang="en-GB" dirty="0"/>
              <a:t>The high order bits of the address remain on the bus for three clock periods. However, the low order bits remain for only one clock period and they would be lost if they are not saved externally. </a:t>
            </a:r>
            <a:endParaRPr lang="en-GB" dirty="0" smtClean="0"/>
          </a:p>
          <a:p>
            <a:r>
              <a:rPr lang="en-GB" dirty="0" smtClean="0"/>
              <a:t>– </a:t>
            </a:r>
            <a:r>
              <a:rPr lang="en-GB" dirty="0"/>
              <a:t>To make sure we have the entire address for the full three clock cycles, we will use an external latch to save the value of AD7– AD0 when it is carrying the address bits. We use the </a:t>
            </a:r>
            <a:r>
              <a:rPr lang="en-GB" b="1" dirty="0"/>
              <a:t>ALE</a:t>
            </a:r>
            <a:r>
              <a:rPr lang="en-GB" dirty="0"/>
              <a:t> signal to enable this </a:t>
            </a:r>
            <a:r>
              <a:rPr lang="en-GB" dirty="0" smtClean="0"/>
              <a:t>latch.</a:t>
            </a:r>
          </a:p>
        </p:txBody>
      </p:sp>
      <p:sp>
        <p:nvSpPr>
          <p:cNvPr id="3" name="Rectangle 2"/>
          <p:cNvSpPr/>
          <p:nvPr/>
        </p:nvSpPr>
        <p:spPr>
          <a:xfrm>
            <a:off x="2286000" y="228600"/>
            <a:ext cx="4604466" cy="523220"/>
          </a:xfrm>
          <a:prstGeom prst="rect">
            <a:avLst/>
          </a:prstGeom>
        </p:spPr>
        <p:txBody>
          <a:bodyPr wrap="none">
            <a:spAutoFit/>
          </a:bodyPr>
          <a:lstStyle/>
          <a:p>
            <a:r>
              <a:rPr lang="en-GB" sz="2800" b="1" dirty="0" smtClean="0"/>
              <a:t>The Address and Data Busses </a:t>
            </a:r>
            <a:endParaRPr lang="en-GB" sz="2800" b="1" dirty="0"/>
          </a:p>
        </p:txBody>
      </p:sp>
    </p:spTree>
    <p:extLst>
      <p:ext uri="{BB962C8B-B14F-4D97-AF65-F5344CB8AC3E}">
        <p14:creationId xmlns:p14="http://schemas.microsoft.com/office/powerpoint/2010/main" val="78896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8085 Pin Diagram in Microprocessor | Diagram, Pin, New home designs"/>
          <p:cNvPicPr>
            <a:picLocks noChangeAspect="1" noChangeArrowheads="1"/>
          </p:cNvPicPr>
          <p:nvPr/>
        </p:nvPicPr>
        <p:blipFill>
          <a:blip r:embed="rId2"/>
          <a:srcRect t="10467"/>
          <a:stretch>
            <a:fillRect/>
          </a:stretch>
        </p:blipFill>
        <p:spPr bwMode="auto">
          <a:xfrm>
            <a:off x="152400" y="1244599"/>
            <a:ext cx="4724400" cy="5291667"/>
          </a:xfrm>
          <a:prstGeom prst="rect">
            <a:avLst/>
          </a:prstGeom>
          <a:noFill/>
        </p:spPr>
      </p:pic>
      <p:sp>
        <p:nvSpPr>
          <p:cNvPr id="6" name="TextBox 5"/>
          <p:cNvSpPr txBox="1"/>
          <p:nvPr/>
        </p:nvSpPr>
        <p:spPr>
          <a:xfrm>
            <a:off x="304800" y="228600"/>
            <a:ext cx="3810000" cy="646331"/>
          </a:xfrm>
          <a:prstGeom prst="rect">
            <a:avLst/>
          </a:prstGeom>
          <a:noFill/>
        </p:spPr>
        <p:txBody>
          <a:bodyPr wrap="square" rtlCol="0">
            <a:spAutoFit/>
          </a:bodyPr>
          <a:lstStyle/>
          <a:p>
            <a:r>
              <a:rPr lang="en-US" sz="3600" b="1" dirty="0" smtClean="0"/>
              <a:t>8085 Pin Diagram</a:t>
            </a:r>
            <a:endParaRPr lang="en-US" sz="3600" b="1" dirty="0"/>
          </a:p>
        </p:txBody>
      </p:sp>
      <p:pic>
        <p:nvPicPr>
          <p:cNvPr id="16392" name="Picture 8" descr="Pin Diagram and Pin description of 8085"/>
          <p:cNvPicPr>
            <a:picLocks noChangeAspect="1" noChangeArrowheads="1"/>
          </p:cNvPicPr>
          <p:nvPr/>
        </p:nvPicPr>
        <p:blipFill>
          <a:blip r:embed="rId3"/>
          <a:srcRect/>
          <a:stretch>
            <a:fillRect/>
          </a:stretch>
        </p:blipFill>
        <p:spPr bwMode="auto">
          <a:xfrm>
            <a:off x="5257800" y="381000"/>
            <a:ext cx="3600450" cy="613833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1154331"/>
                <a:ext cx="8839200" cy="5416868"/>
              </a:xfrm>
              <a:prstGeom prst="rect">
                <a:avLst/>
              </a:prstGeom>
            </p:spPr>
            <p:txBody>
              <a:bodyPr wrap="square">
                <a:spAutoFit/>
              </a:bodyPr>
              <a:lstStyle/>
              <a:p>
                <a:pPr algn="just"/>
                <a:r>
                  <a:rPr lang="en-US" sz="2000" b="1" dirty="0" smtClean="0">
                    <a:solidFill>
                      <a:srgbClr val="FF0000"/>
                    </a:solidFill>
                  </a:rPr>
                  <a:t>Control Signals: </a:t>
                </a:r>
                <a:r>
                  <a:rPr lang="en-US" dirty="0" smtClean="0"/>
                  <a:t>Three control signal, all are output signals.</a:t>
                </a:r>
              </a:p>
              <a:p>
                <a:pPr algn="just"/>
                <a:endParaRPr lang="en-US" dirty="0" smtClean="0"/>
              </a:p>
              <a:p>
                <a:pPr algn="just"/>
                <a:r>
                  <a:rPr lang="en-US" b="1" dirty="0" smtClean="0"/>
                  <a:t>ALE </a:t>
                </a:r>
                <a:r>
                  <a:rPr lang="en-US" b="1" dirty="0"/>
                  <a:t>(output)- address latch enable </a:t>
                </a:r>
                <a:r>
                  <a:rPr lang="en-US" dirty="0"/>
                  <a:t>signal. </a:t>
                </a:r>
                <a:endParaRPr lang="en-US" dirty="0" smtClean="0"/>
              </a:p>
              <a:p>
                <a:pPr algn="just"/>
                <a:r>
                  <a:rPr lang="en-US" dirty="0"/>
                  <a:t>Active </a:t>
                </a:r>
                <a:r>
                  <a:rPr lang="en-US" dirty="0" smtClean="0"/>
                  <a:t>high </a:t>
                </a:r>
                <a:r>
                  <a:rPr lang="en-US" dirty="0">
                    <a:latin typeface="Courier New"/>
                    <a:cs typeface="Courier New"/>
                  </a:rPr>
                  <a:t>→ </a:t>
                </a:r>
                <a:r>
                  <a:rPr lang="en-US" dirty="0" smtClean="0"/>
                  <a:t>It </a:t>
                </a:r>
                <a:r>
                  <a:rPr lang="en-US" dirty="0"/>
                  <a:t>goes high during first clock cycle of a machine cycle and enables the lower 8 bits of the address to be stored in the  </a:t>
                </a:r>
                <a:r>
                  <a:rPr lang="en-US" dirty="0" smtClean="0"/>
                  <a:t>latch.</a:t>
                </a:r>
              </a:p>
              <a:p>
                <a:pPr algn="just"/>
                <a:endParaRPr lang="en-US" dirty="0" smtClean="0"/>
              </a:p>
              <a:p>
                <a:pPr algn="just"/>
                <a14:m>
                  <m:oMath xmlns:m="http://schemas.openxmlformats.org/officeDocument/2006/math">
                    <m:acc>
                      <m:accPr>
                        <m:chr m:val="̅"/>
                        <m:ctrlPr>
                          <a:rPr lang="en-US" i="1">
                            <a:latin typeface="Cambria Math"/>
                          </a:rPr>
                        </m:ctrlPr>
                      </m:accPr>
                      <m:e>
                        <m:r>
                          <a:rPr lang="en-IN" b="1">
                            <a:latin typeface="Cambria Math"/>
                          </a:rPr>
                          <m:t>𝐑𝐃</m:t>
                        </m:r>
                      </m:e>
                    </m:acc>
                  </m:oMath>
                </a14:m>
                <a:r>
                  <a:rPr lang="en-US" b="1" dirty="0"/>
                  <a:t> (output)-</a:t>
                </a:r>
                <a:r>
                  <a:rPr lang="en-US" dirty="0"/>
                  <a:t>it is a signal to control READ </a:t>
                </a:r>
                <a:r>
                  <a:rPr lang="en-US" dirty="0" smtClean="0"/>
                  <a:t>operation. </a:t>
                </a:r>
              </a:p>
              <a:p>
                <a:pPr algn="just"/>
                <a:r>
                  <a:rPr lang="en-US" dirty="0" smtClean="0"/>
                  <a:t>Active low </a:t>
                </a:r>
                <a:r>
                  <a:rPr lang="en-US" dirty="0" smtClean="0">
                    <a:latin typeface="Courier New"/>
                    <a:cs typeface="Courier New"/>
                  </a:rPr>
                  <a:t>→ </a:t>
                </a:r>
                <a:r>
                  <a:rPr lang="en-US" dirty="0" smtClean="0"/>
                  <a:t>when </a:t>
                </a:r>
                <a:r>
                  <a:rPr lang="en-US" dirty="0"/>
                  <a:t>it goes low </a:t>
                </a:r>
                <a:r>
                  <a:rPr lang="en-US" dirty="0" smtClean="0"/>
                  <a:t>– read operation has performed from selected </a:t>
                </a:r>
                <a:r>
                  <a:rPr lang="en-US" dirty="0"/>
                  <a:t>memory or I/O </a:t>
                </a:r>
                <a:r>
                  <a:rPr lang="en-US" dirty="0" smtClean="0"/>
                  <a:t>device.</a:t>
                </a:r>
              </a:p>
              <a:p>
                <a:pPr algn="just"/>
                <a:r>
                  <a:rPr lang="en-US" dirty="0" smtClean="0"/>
                  <a:t>i.e. data is available on data bus.</a:t>
                </a:r>
                <a:endParaRPr lang="en-US" dirty="0"/>
              </a:p>
              <a:p>
                <a:pPr algn="just"/>
                <a:endParaRPr lang="en-US" dirty="0"/>
              </a:p>
              <a:p>
                <a:pPr algn="just"/>
                <a14:m>
                  <m:oMath xmlns:m="http://schemas.openxmlformats.org/officeDocument/2006/math">
                    <m:acc>
                      <m:accPr>
                        <m:chr m:val="̅"/>
                        <m:ctrlPr>
                          <a:rPr lang="en-US" i="1">
                            <a:latin typeface="Cambria Math"/>
                          </a:rPr>
                        </m:ctrlPr>
                      </m:accPr>
                      <m:e>
                        <m:r>
                          <a:rPr lang="en-IN" b="1" i="0" smtClean="0">
                            <a:latin typeface="Cambria Math"/>
                          </a:rPr>
                          <m:t>𝐖</m:t>
                        </m:r>
                        <m:r>
                          <a:rPr lang="en-IN" b="1">
                            <a:latin typeface="Cambria Math"/>
                          </a:rPr>
                          <m:t>𝐑</m:t>
                        </m:r>
                      </m:e>
                    </m:acc>
                  </m:oMath>
                </a14:m>
                <a:r>
                  <a:rPr lang="en-US" b="1" dirty="0"/>
                  <a:t>(output)-</a:t>
                </a:r>
                <a:r>
                  <a:rPr lang="en-US" dirty="0"/>
                  <a:t>it is a signal to control WRITE </a:t>
                </a:r>
                <a:r>
                  <a:rPr lang="en-US" dirty="0" smtClean="0"/>
                  <a:t>operation. </a:t>
                </a:r>
              </a:p>
              <a:p>
                <a:pPr algn="just"/>
                <a:r>
                  <a:rPr lang="en-US" dirty="0"/>
                  <a:t>Active low </a:t>
                </a:r>
                <a:r>
                  <a:rPr lang="en-US" dirty="0">
                    <a:latin typeface="Courier New"/>
                    <a:cs typeface="Courier New"/>
                  </a:rPr>
                  <a:t>→ </a:t>
                </a:r>
                <a:r>
                  <a:rPr lang="en-US" dirty="0" smtClean="0"/>
                  <a:t>when </a:t>
                </a:r>
                <a:r>
                  <a:rPr lang="en-US" dirty="0"/>
                  <a:t>it goes </a:t>
                </a:r>
                <a:r>
                  <a:rPr lang="en-US" dirty="0" smtClean="0"/>
                  <a:t>low write operation has performed..</a:t>
                </a:r>
                <a:r>
                  <a:rPr lang="en-US" dirty="0" err="1" smtClean="0"/>
                  <a:t>i.e</a:t>
                </a:r>
                <a:r>
                  <a:rPr lang="en-US" dirty="0" smtClean="0"/>
                  <a:t>. </a:t>
                </a:r>
                <a:r>
                  <a:rPr lang="en-US" dirty="0"/>
                  <a:t>data on the data bus is written into the selected memory or I/O operation</a:t>
                </a:r>
                <a:r>
                  <a:rPr lang="en-US" dirty="0" smtClean="0"/>
                  <a:t>.</a:t>
                </a:r>
              </a:p>
              <a:p>
                <a:pPr algn="just"/>
                <a:endParaRPr lang="en-US" dirty="0"/>
              </a:p>
              <a:p>
                <a:pPr algn="just"/>
                <a:r>
                  <a:rPr lang="en-US" sz="2000" b="1" dirty="0" smtClean="0">
                    <a:solidFill>
                      <a:srgbClr val="FF0000"/>
                    </a:solidFill>
                  </a:rPr>
                  <a:t>Status Signals: </a:t>
                </a:r>
                <a:r>
                  <a:rPr lang="en-US" dirty="0" smtClean="0"/>
                  <a:t>three signals, all output type. </a:t>
                </a:r>
                <a14:m>
                  <m:oMath xmlns:m="http://schemas.openxmlformats.org/officeDocument/2006/math">
                    <m:sSub>
                      <m:sSubPr>
                        <m:ctrlPr>
                          <a:rPr lang="en-US" b="1" i="1" smtClean="0">
                            <a:latin typeface="Cambria Math"/>
                          </a:rPr>
                        </m:ctrlPr>
                      </m:sSubPr>
                      <m:e>
                        <m:r>
                          <a:rPr lang="en-IN" b="1" i="0" smtClean="0">
                            <a:latin typeface="Cambria Math"/>
                          </a:rPr>
                          <m:t>𝐒</m:t>
                        </m:r>
                      </m:e>
                      <m:sub>
                        <m:r>
                          <a:rPr lang="en-IN" b="1" i="0" smtClean="0">
                            <a:latin typeface="Cambria Math"/>
                          </a:rPr>
                          <m:t>𝟎</m:t>
                        </m:r>
                      </m:sub>
                    </m:sSub>
                  </m:oMath>
                </a14:m>
                <a:r>
                  <a:rPr lang="en-US" dirty="0" smtClean="0"/>
                  <a:t>, </a:t>
                </a:r>
                <a14:m>
                  <m:oMath xmlns:m="http://schemas.openxmlformats.org/officeDocument/2006/math">
                    <m:sSub>
                      <m:sSubPr>
                        <m:ctrlPr>
                          <a:rPr lang="en-US" b="1" i="1">
                            <a:latin typeface="Cambria Math"/>
                          </a:rPr>
                        </m:ctrlPr>
                      </m:sSubPr>
                      <m:e>
                        <m:r>
                          <a:rPr lang="en-IN" b="1">
                            <a:latin typeface="Cambria Math"/>
                          </a:rPr>
                          <m:t>𝐒</m:t>
                        </m:r>
                      </m:e>
                      <m:sub>
                        <m:r>
                          <a:rPr lang="en-IN" b="1" i="1" smtClean="0">
                            <a:latin typeface="Cambria Math"/>
                          </a:rPr>
                          <m:t>𝟏</m:t>
                        </m:r>
                      </m:sub>
                    </m:sSub>
                  </m:oMath>
                </a14:m>
                <a:r>
                  <a:rPr lang="en-US" dirty="0" smtClean="0"/>
                  <a:t> </a:t>
                </a:r>
                <a:r>
                  <a:rPr lang="en-GB" b="1" dirty="0" smtClean="0"/>
                  <a:t>IO</a:t>
                </a:r>
                <a:r>
                  <a:rPr lang="en-GB" b="1" dirty="0"/>
                  <a:t>/</a:t>
                </a:r>
                <a:r>
                  <a:rPr lang="en-US" dirty="0"/>
                  <a:t> </a:t>
                </a:r>
                <a14:m>
                  <m:oMath xmlns:m="http://schemas.openxmlformats.org/officeDocument/2006/math">
                    <m:acc>
                      <m:accPr>
                        <m:chr m:val="̅"/>
                        <m:ctrlPr>
                          <a:rPr lang="en-US" i="1">
                            <a:latin typeface="Cambria Math"/>
                          </a:rPr>
                        </m:ctrlPr>
                      </m:accPr>
                      <m:e>
                        <m:r>
                          <a:rPr lang="en-IN" b="1">
                            <a:latin typeface="Cambria Math"/>
                          </a:rPr>
                          <m:t>𝐌</m:t>
                        </m:r>
                      </m:e>
                    </m:acc>
                  </m:oMath>
                </a14:m>
                <a:endParaRPr lang="en-US" b="1" dirty="0" smtClean="0">
                  <a:solidFill>
                    <a:srgbClr val="FF0000"/>
                  </a:solidFill>
                </a:endParaRPr>
              </a:p>
              <a:p>
                <a:pPr algn="just"/>
                <a:endParaRPr lang="en-US" b="1" dirty="0" smtClean="0"/>
              </a:p>
              <a:p>
                <a:pPr algn="just"/>
                <a14:m>
                  <m:oMath xmlns:m="http://schemas.openxmlformats.org/officeDocument/2006/math">
                    <m:sSub>
                      <m:sSubPr>
                        <m:ctrlPr>
                          <a:rPr lang="en-US" b="1" i="1">
                            <a:latin typeface="Cambria Math"/>
                          </a:rPr>
                        </m:ctrlPr>
                      </m:sSubPr>
                      <m:e>
                        <m:r>
                          <a:rPr lang="en-IN" b="1">
                            <a:latin typeface="Cambria Math"/>
                          </a:rPr>
                          <m:t>𝐒</m:t>
                        </m:r>
                      </m:e>
                      <m:sub>
                        <m:r>
                          <a:rPr lang="en-IN" b="1">
                            <a:latin typeface="Cambria Math"/>
                          </a:rPr>
                          <m:t>𝟎</m:t>
                        </m:r>
                      </m:sub>
                    </m:sSub>
                  </m:oMath>
                </a14:m>
                <a:r>
                  <a:rPr lang="en-US" dirty="0"/>
                  <a:t>, </a:t>
                </a:r>
                <a14:m>
                  <m:oMath xmlns:m="http://schemas.openxmlformats.org/officeDocument/2006/math">
                    <m:sSub>
                      <m:sSubPr>
                        <m:ctrlPr>
                          <a:rPr lang="en-US" b="1" i="1">
                            <a:latin typeface="Cambria Math"/>
                          </a:rPr>
                        </m:ctrlPr>
                      </m:sSubPr>
                      <m:e>
                        <m:r>
                          <a:rPr lang="en-IN" b="1">
                            <a:latin typeface="Cambria Math"/>
                          </a:rPr>
                          <m:t>𝐒</m:t>
                        </m:r>
                      </m:e>
                      <m:sub>
                        <m:r>
                          <a:rPr lang="en-IN" b="1" i="1">
                            <a:latin typeface="Cambria Math"/>
                          </a:rPr>
                          <m:t>𝟏</m:t>
                        </m:r>
                      </m:sub>
                    </m:sSub>
                  </m:oMath>
                </a14:m>
                <a:r>
                  <a:rPr lang="en-US" b="1" dirty="0"/>
                  <a:t>(output)-</a:t>
                </a:r>
                <a:r>
                  <a:rPr lang="en-US" dirty="0"/>
                  <a:t>these are </a:t>
                </a:r>
                <a:r>
                  <a:rPr lang="en-US" b="1" dirty="0"/>
                  <a:t>status signal </a:t>
                </a:r>
                <a:r>
                  <a:rPr lang="en-US" dirty="0"/>
                  <a:t>sent by the microprocessor to distinguish the various types of operation</a:t>
                </a:r>
              </a:p>
            </p:txBody>
          </p:sp>
        </mc:Choice>
        <mc:Fallback xmlns="">
          <p:sp>
            <p:nvSpPr>
              <p:cNvPr id="2" name="Rectangle 1"/>
              <p:cNvSpPr>
                <a:spLocks noRot="1" noChangeAspect="1" noMove="1" noResize="1" noEditPoints="1" noAdjustHandles="1" noChangeArrowheads="1" noChangeShapeType="1" noTextEdit="1"/>
              </p:cNvSpPr>
              <p:nvPr/>
            </p:nvSpPr>
            <p:spPr>
              <a:xfrm>
                <a:off x="152400" y="1154331"/>
                <a:ext cx="8839200" cy="5416868"/>
              </a:xfrm>
              <a:prstGeom prst="rect">
                <a:avLst/>
              </a:prstGeom>
              <a:blipFill rotWithShape="1">
                <a:blip r:embed="rId2"/>
                <a:stretch>
                  <a:fillRect l="-690" t="-562" r="-1103" b="-787"/>
                </a:stretch>
              </a:blipFill>
            </p:spPr>
            <p:txBody>
              <a:bodyPr/>
              <a:lstStyle/>
              <a:p>
                <a:r>
                  <a:rPr lang="en-GB">
                    <a:noFill/>
                  </a:rPr>
                  <a:t> </a:t>
                </a:r>
              </a:p>
            </p:txBody>
          </p:sp>
        </mc:Fallback>
      </mc:AlternateContent>
      <p:sp>
        <p:nvSpPr>
          <p:cNvPr id="3" name="Rectangle 2"/>
          <p:cNvSpPr/>
          <p:nvPr/>
        </p:nvSpPr>
        <p:spPr>
          <a:xfrm>
            <a:off x="304800" y="228600"/>
            <a:ext cx="5201039" cy="646331"/>
          </a:xfrm>
          <a:prstGeom prst="rect">
            <a:avLst/>
          </a:prstGeom>
        </p:spPr>
        <p:txBody>
          <a:bodyPr wrap="none">
            <a:spAutoFit/>
          </a:bodyPr>
          <a:lstStyle/>
          <a:p>
            <a:r>
              <a:rPr lang="en-US" sz="3600" b="1" dirty="0"/>
              <a:t>PIN DESCRIPTION OF 8085</a:t>
            </a:r>
            <a:endParaRPr lang="en-GB" sz="3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1619</Words>
  <Application>Microsoft Office PowerPoint</Application>
  <PresentationFormat>On-screen Show (4:3)</PresentationFormat>
  <Paragraphs>133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8085 Microprocessor Architecture</vt:lpstr>
      <vt:lpstr>Block Diagram</vt:lpstr>
      <vt:lpstr>PowerPoint Presentation</vt:lpstr>
      <vt:lpstr>PowerPoint Presentation</vt:lpstr>
      <vt:lpstr>PowerPoint Presentation</vt:lpstr>
      <vt:lpstr>Signal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Microprocessor Architeture</dc:title>
  <dc:creator>DELL</dc:creator>
  <cp:lastModifiedBy>Dell</cp:lastModifiedBy>
  <cp:revision>41</cp:revision>
  <dcterms:created xsi:type="dcterms:W3CDTF">2022-08-29T15:17:36Z</dcterms:created>
  <dcterms:modified xsi:type="dcterms:W3CDTF">2022-09-01T15:57:30Z</dcterms:modified>
</cp:coreProperties>
</file>