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7" r:id="rId8"/>
    <p:sldId id="262" r:id="rId9"/>
    <p:sldId id="268" r:id="rId10"/>
    <p:sldId id="263" r:id="rId11"/>
    <p:sldId id="264" r:id="rId12"/>
    <p:sldId id="265" r:id="rId13"/>
    <p:sldId id="266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80" r:id="rId22"/>
    <p:sldId id="281" r:id="rId23"/>
    <p:sldId id="277" r:id="rId24"/>
    <p:sldId id="279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A2F9-3238-4E12-A7FC-07445694CB1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AF8-2650-4D32-9FF3-26047B3F7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9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A2F9-3238-4E12-A7FC-07445694CB1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AF8-2650-4D32-9FF3-26047B3F7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A2F9-3238-4E12-A7FC-07445694CB1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AF8-2650-4D32-9FF3-26047B3F7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6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A2F9-3238-4E12-A7FC-07445694CB1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AF8-2650-4D32-9FF3-26047B3F7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A2F9-3238-4E12-A7FC-07445694CB1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AF8-2650-4D32-9FF3-26047B3F7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A2F9-3238-4E12-A7FC-07445694CB1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AF8-2650-4D32-9FF3-26047B3F7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9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A2F9-3238-4E12-A7FC-07445694CB1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AF8-2650-4D32-9FF3-26047B3F7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6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A2F9-3238-4E12-A7FC-07445694CB1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AF8-2650-4D32-9FF3-26047B3F7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9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A2F9-3238-4E12-A7FC-07445694CB1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AF8-2650-4D32-9FF3-26047B3F7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2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A2F9-3238-4E12-A7FC-07445694CB1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AF8-2650-4D32-9FF3-26047B3F7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A2F9-3238-4E12-A7FC-07445694CB1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AF8-2650-4D32-9FF3-26047B3F7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4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EA2F9-3238-4E12-A7FC-07445694CB1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7AF8-2650-4D32-9FF3-26047B3F7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irtualspeech.com/blog/audience-analysis-speec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irtualspeech.com/blog/audience-analysis-speec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irtualspeech.com/blog/cultural-differences-in-body-langua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idea" TargetMode="External"/><Relationship Id="rId3" Type="http://schemas.openxmlformats.org/officeDocument/2006/relationships/hyperlink" Target="https://dictionary.cambridge.org/dictionary/english/body" TargetMode="External"/><Relationship Id="rId7" Type="http://schemas.openxmlformats.org/officeDocument/2006/relationships/hyperlink" Target="https://dictionary.cambridge.org/dictionary/english/express" TargetMode="External"/><Relationship Id="rId2" Type="http://schemas.openxmlformats.org/officeDocument/2006/relationships/hyperlink" Target="https://dictionary.cambridge.org/dictionary/english/mov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dictionary/english/head" TargetMode="External"/><Relationship Id="rId5" Type="http://schemas.openxmlformats.org/officeDocument/2006/relationships/hyperlink" Target="https://dictionary.cambridge.org/dictionary/english/arms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dictionary.cambridge.org/dictionary/english/hand" TargetMode="External"/><Relationship Id="rId9" Type="http://schemas.openxmlformats.org/officeDocument/2006/relationships/hyperlink" Target="https://dictionary.cambridge.org/dictionary/english/feeli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hyperlink" Target="https://dictionary.cambridge.org/dictionary/english/body" TargetMode="External"/><Relationship Id="rId7" Type="http://schemas.openxmlformats.org/officeDocument/2006/relationships/hyperlink" Target="https://dictionary.cambridge.org/dictionary/english/walking" TargetMode="External"/><Relationship Id="rId2" Type="http://schemas.openxmlformats.org/officeDocument/2006/relationships/hyperlink" Target="https://dictionary.cambridge.org/dictionary/english/pos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dictionary/english/sitting" TargetMode="External"/><Relationship Id="rId5" Type="http://schemas.openxmlformats.org/officeDocument/2006/relationships/hyperlink" Target="https://dictionary.cambridge.org/dictionary/english/standing" TargetMode="External"/><Relationship Id="rId4" Type="http://schemas.openxmlformats.org/officeDocument/2006/relationships/hyperlink" Target="https://dictionary.cambridge.org/dictionary/english/hold" TargetMode="Externa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-68543"/>
            <a:ext cx="12192000" cy="71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Facial Expression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6" y="1491917"/>
            <a:ext cx="11634537" cy="5510462"/>
          </a:xfrm>
        </p:spPr>
      </p:pic>
    </p:spTree>
    <p:extLst>
      <p:ext uri="{BB962C8B-B14F-4D97-AF65-F5344CB8AC3E}">
        <p14:creationId xmlns:p14="http://schemas.microsoft.com/office/powerpoint/2010/main" val="34873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Eye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is one simple thing you can do to enhance your impact as a presenter and persuade others to see your point of view, it’s sustained, meaningful eye contact with your audience</a:t>
            </a:r>
            <a:r>
              <a:rPr lang="en-US" dirty="0" smtClean="0"/>
              <a:t>.</a:t>
            </a:r>
          </a:p>
          <a:p>
            <a:r>
              <a:rPr lang="en-US" dirty="0"/>
              <a:t>Positive eye contact helps you build rapport with </a:t>
            </a:r>
            <a:r>
              <a:rPr lang="en-US" dirty="0">
                <a:hlinkClick r:id="rId2"/>
              </a:rPr>
              <a:t>your audience</a:t>
            </a:r>
            <a:r>
              <a:rPr lang="en-US" dirty="0"/>
              <a:t> and keeps them engaged with your presentation. It also gives them a sense of involvement and conveys your message on a personal level.</a:t>
            </a:r>
          </a:p>
        </p:txBody>
      </p:sp>
    </p:spTree>
    <p:extLst>
      <p:ext uri="{BB962C8B-B14F-4D97-AF65-F5344CB8AC3E}">
        <p14:creationId xmlns:p14="http://schemas.microsoft.com/office/powerpoint/2010/main" val="22801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0"/>
            <a:ext cx="5417127" cy="1302328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enefits OF Eye Contact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4" y="1302328"/>
            <a:ext cx="6774872" cy="5292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Positive eye contact helps you build rapport with </a:t>
            </a:r>
            <a:r>
              <a:rPr lang="en-US" dirty="0">
                <a:hlinkClick r:id="rId2"/>
              </a:rPr>
              <a:t>your audience</a:t>
            </a:r>
            <a:r>
              <a:rPr lang="en-US" dirty="0"/>
              <a:t> and keeps them engaged with your presentation. It also gives them a sense of involvement and conveys your message on a personal level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Improves your concentration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Establishes a connection with your audience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Projects authority and confidence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Facilitates engagement with the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Keep in mind that the length of eye contact </a:t>
            </a:r>
            <a:r>
              <a:rPr lang="en-US" dirty="0">
                <a:hlinkClick r:id="rId2"/>
              </a:rPr>
              <a:t>varies by culture</a:t>
            </a:r>
            <a:r>
              <a:rPr lang="en-US" dirty="0"/>
              <a:t>. Some cultures use eye contact more than others. If you're giving a presentation in a culture other than your own, make sure you investigate the cultural norms and </a:t>
            </a:r>
            <a:r>
              <a:rPr lang="en-US" dirty="0" err="1"/>
              <a:t>behaviour</a:t>
            </a:r>
            <a:r>
              <a:rPr lang="en-US" dirty="0"/>
              <a:t> of the people in your audience.</a:t>
            </a:r>
          </a:p>
          <a:p>
            <a:r>
              <a:rPr lang="en-US" dirty="0"/>
              <a:t>For example, in Middle Eastern cultures, it’s considered inappropriate for people of the opposite sex to look each other in the eye, as that can denote a romantic interest between them. In Asian cultures, however, eye contact is seen more as a sign of disrespect, especially when the contact is made by a subordinate to his or her superior. This is because most Asian countries are largely authoritarian.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Cultural Difference in eye contact</a:t>
            </a:r>
            <a:endParaRPr lang="en-US" dirty="0"/>
          </a:p>
        </p:txBody>
      </p:sp>
      <p:sp>
        <p:nvSpPr>
          <p:cNvPr id="8" name="AutoShape 2" descr="Cultural differences in eye contact"/>
          <p:cNvSpPr>
            <a:spLocks noChangeAspect="1" noChangeArrowheads="1"/>
          </p:cNvSpPr>
          <p:nvPr/>
        </p:nvSpPr>
        <p:spPr bwMode="auto">
          <a:xfrm>
            <a:off x="130175" y="18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6509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3" y="157307"/>
            <a:ext cx="5867400" cy="1325563"/>
          </a:xfrm>
        </p:spPr>
        <p:txBody>
          <a:bodyPr/>
          <a:lstStyle/>
          <a:p>
            <a:pPr algn="ctr"/>
            <a:r>
              <a:rPr lang="en-US" b="1" dirty="0" smtClean="0"/>
              <a:t>Haptics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3"/>
            <a:ext cx="4246418" cy="4888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Haptics is a form of non- verbal communication using a sense of touch. Some forms of Haptics communication is Handshake, or a gentle pat on back, or a </a:t>
            </a:r>
            <a:r>
              <a:rPr lang="en-US" dirty="0" smtClean="0"/>
              <a:t>high-five. The </a:t>
            </a:r>
            <a:r>
              <a:rPr lang="en-US" dirty="0"/>
              <a:t>sense of touch allows one to experience different sensations.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08" y="157306"/>
            <a:ext cx="6068292" cy="670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725"/>
            <a:ext cx="5410200" cy="1325563"/>
          </a:xfrm>
        </p:spPr>
        <p:txBody>
          <a:bodyPr/>
          <a:lstStyle/>
          <a:p>
            <a:pPr algn="ctr"/>
            <a:r>
              <a:rPr lang="en-US" b="1" dirty="0"/>
              <a:t>Haptics can be categorized 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1825624"/>
            <a:ext cx="3491345" cy="4935393"/>
          </a:xfrm>
        </p:spPr>
        <p:txBody>
          <a:bodyPr/>
          <a:lstStyle/>
          <a:p>
            <a:r>
              <a:rPr lang="en-US" dirty="0" smtClean="0"/>
              <a:t>Professional</a:t>
            </a:r>
            <a:endParaRPr lang="en-US" dirty="0"/>
          </a:p>
          <a:p>
            <a:r>
              <a:rPr lang="en-US" dirty="0"/>
              <a:t>Social/ Polite</a:t>
            </a:r>
          </a:p>
          <a:p>
            <a:r>
              <a:rPr lang="en-US" dirty="0"/>
              <a:t>Friendship/Warmth</a:t>
            </a:r>
          </a:p>
          <a:p>
            <a:r>
              <a:rPr lang="en-US" dirty="0" smtClean="0"/>
              <a:t>Love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45" y="318654"/>
            <a:ext cx="4641273" cy="62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2618"/>
            <a:ext cx="105156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Managers and co-workers should know the effectiveness of using touch while communicating to their sub-ordinates, but need to be cautious and understand how touch can be misunderstood.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 hand on shoulder may supportive for one person whereas for other person it may be negative for another.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We use handshake to gain trust and introduce </a:t>
            </a:r>
            <a:r>
              <a:rPr lang="en-US" dirty="0" smtClean="0"/>
              <a:t>our self.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Haptics rules changes according to different cultures, context and status of relationships.</a:t>
            </a:r>
          </a:p>
          <a:p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 US the main form of greeting is handshake, though with friends they may hug each other. In Japan people bow at </a:t>
            </a:r>
            <a:r>
              <a:rPr lang="en-US" dirty="0" smtClean="0">
                <a:solidFill>
                  <a:srgbClr val="FF0000"/>
                </a:solidFill>
              </a:rPr>
              <a:t>each </a:t>
            </a:r>
            <a:r>
              <a:rPr lang="en-US" dirty="0">
                <a:solidFill>
                  <a:srgbClr val="FF0000"/>
                </a:solidFill>
              </a:rPr>
              <a:t>other upon meeting and touching is rather considered rude.</a:t>
            </a:r>
          </a:p>
          <a:p>
            <a:r>
              <a:rPr lang="en-US" dirty="0">
                <a:solidFill>
                  <a:srgbClr val="FF0000"/>
                </a:solidFill>
              </a:rPr>
              <a:t>In Latin America kissing either on one or both cheeks is considered as form of greeting.</a:t>
            </a:r>
          </a:p>
        </p:txBody>
      </p:sp>
    </p:spTree>
    <p:extLst>
      <p:ext uri="{BB962C8B-B14F-4D97-AF65-F5344CB8AC3E}">
        <p14:creationId xmlns:p14="http://schemas.microsoft.com/office/powerpoint/2010/main" val="25618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" y="235526"/>
            <a:ext cx="11665527" cy="6359237"/>
          </a:xfrm>
        </p:spPr>
      </p:pic>
    </p:spTree>
    <p:extLst>
      <p:ext uri="{BB962C8B-B14F-4D97-AF65-F5344CB8AC3E}">
        <p14:creationId xmlns:p14="http://schemas.microsoft.com/office/powerpoint/2010/main" val="20045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2"/>
          </a:xfrm>
        </p:spPr>
      </p:pic>
    </p:spTree>
    <p:extLst>
      <p:ext uri="{BB962C8B-B14F-4D97-AF65-F5344CB8AC3E}">
        <p14:creationId xmlns:p14="http://schemas.microsoft.com/office/powerpoint/2010/main" val="30723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32" b="22238"/>
          <a:stretch/>
        </p:blipFill>
        <p:spPr>
          <a:xfrm>
            <a:off x="0" y="0"/>
            <a:ext cx="12081163" cy="67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6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r="18255" b="-1010"/>
          <a:stretch/>
        </p:blipFill>
        <p:spPr>
          <a:xfrm>
            <a:off x="124692" y="-1"/>
            <a:ext cx="12067308" cy="674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33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44"/>
            <a:ext cx="12192000" cy="6719456"/>
          </a:xfrm>
        </p:spPr>
      </p:pic>
    </p:spTree>
    <p:extLst>
      <p:ext uri="{BB962C8B-B14F-4D97-AF65-F5344CB8AC3E}">
        <p14:creationId xmlns:p14="http://schemas.microsoft.com/office/powerpoint/2010/main" val="13426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053455" cy="67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03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0132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" y="192505"/>
            <a:ext cx="11875169" cy="65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Appearance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69" y="1825625"/>
            <a:ext cx="8288262" cy="4351338"/>
          </a:xfrm>
        </p:spPr>
      </p:pic>
    </p:spTree>
    <p:extLst>
      <p:ext uri="{BB962C8B-B14F-4D97-AF65-F5344CB8AC3E}">
        <p14:creationId xmlns:p14="http://schemas.microsoft.com/office/powerpoint/2010/main" val="21043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5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Paralinguistic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967"/>
            <a:ext cx="12192000" cy="56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79705" cy="694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Gesture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0811"/>
            <a:ext cx="10515600" cy="51061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>
                <a:hlinkClick r:id="rId2" tooltip="movement"/>
              </a:rPr>
              <a:t>movement</a:t>
            </a:r>
            <a:r>
              <a:rPr lang="en-US" dirty="0"/>
              <a:t> of the </a:t>
            </a:r>
            <a:r>
              <a:rPr lang="en-US" dirty="0">
                <a:hlinkClick r:id="rId3" tooltip="body"/>
              </a:rPr>
              <a:t>body</a:t>
            </a:r>
            <a:r>
              <a:rPr lang="en-US" dirty="0"/>
              <a:t>, </a:t>
            </a:r>
            <a:r>
              <a:rPr lang="en-US" dirty="0">
                <a:hlinkClick r:id="rId4" tooltip="hands"/>
              </a:rPr>
              <a:t>hands</a:t>
            </a:r>
            <a:r>
              <a:rPr lang="en-US" dirty="0"/>
              <a:t>, </a:t>
            </a:r>
            <a:r>
              <a:rPr lang="en-US" dirty="0">
                <a:hlinkClick r:id="rId5" tooltip="arms"/>
              </a:rPr>
              <a:t>arms</a:t>
            </a:r>
            <a:r>
              <a:rPr lang="en-US" dirty="0"/>
              <a:t>, or </a:t>
            </a:r>
            <a:r>
              <a:rPr lang="en-US" dirty="0">
                <a:hlinkClick r:id="rId6" tooltip="head"/>
              </a:rPr>
              <a:t>head</a:t>
            </a:r>
            <a:r>
              <a:rPr lang="en-US" dirty="0"/>
              <a:t> to </a:t>
            </a:r>
            <a:r>
              <a:rPr lang="en-US" dirty="0">
                <a:hlinkClick r:id="rId7" tooltip="express"/>
              </a:rPr>
              <a:t>express</a:t>
            </a:r>
            <a:r>
              <a:rPr lang="en-US" dirty="0"/>
              <a:t> an </a:t>
            </a:r>
            <a:r>
              <a:rPr lang="en-US" dirty="0">
                <a:hlinkClick r:id="rId8" tooltip="idea"/>
              </a:rPr>
              <a:t>idea</a:t>
            </a:r>
            <a:r>
              <a:rPr lang="en-US" dirty="0"/>
              <a:t> or </a:t>
            </a:r>
            <a:r>
              <a:rPr lang="en-US" dirty="0">
                <a:hlinkClick r:id="rId9" tooltip="feeling"/>
              </a:rPr>
              <a:t>feeling</a:t>
            </a:r>
            <a:r>
              <a:rPr lang="en-US" dirty="0"/>
              <a:t>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21" y="3007889"/>
            <a:ext cx="11538283" cy="366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Offensive Gesturers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840122"/>
            <a:ext cx="2590800" cy="2214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912666"/>
            <a:ext cx="2590800" cy="2141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12666"/>
            <a:ext cx="2066925" cy="2141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525" y="1792350"/>
            <a:ext cx="2466975" cy="2262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76619"/>
            <a:ext cx="2590800" cy="21482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4958" y="4464914"/>
            <a:ext cx="2590800" cy="19599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3012" y="4276618"/>
            <a:ext cx="1828799" cy="21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970"/>
          </a:xfrm>
        </p:spPr>
        <p:txBody>
          <a:bodyPr/>
          <a:lstStyle/>
          <a:p>
            <a:pPr algn="ctr"/>
            <a:r>
              <a:rPr lang="en-US" dirty="0" smtClean="0"/>
              <a:t>Posture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096"/>
            <a:ext cx="10515600" cy="4997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hlinkClick r:id="rId2" tooltip="position"/>
              </a:rPr>
              <a:t>position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>
                <a:hlinkClick r:id="rId3" tooltip="body"/>
              </a:rPr>
              <a:t>body</a:t>
            </a:r>
            <a:r>
              <a:rPr lang="en-US" dirty="0"/>
              <a:t>, or the way in which someone </a:t>
            </a:r>
            <a:r>
              <a:rPr lang="en-US" dirty="0">
                <a:hlinkClick r:id="rId4" tooltip="holds"/>
              </a:rPr>
              <a:t>holds</a:t>
            </a:r>
            <a:r>
              <a:rPr lang="en-US" dirty="0"/>
              <a:t> the </a:t>
            </a:r>
            <a:r>
              <a:rPr lang="en-US" dirty="0">
                <a:hlinkClick r:id="rId3" tooltip="body"/>
              </a:rPr>
              <a:t>body</a:t>
            </a:r>
            <a:r>
              <a:rPr lang="en-US" dirty="0"/>
              <a:t> when </a:t>
            </a:r>
            <a:r>
              <a:rPr lang="en-US" dirty="0">
                <a:hlinkClick r:id="rId5" tooltip="standing"/>
              </a:rPr>
              <a:t>standing</a:t>
            </a:r>
            <a:r>
              <a:rPr lang="en-US" dirty="0"/>
              <a:t>, </a:t>
            </a:r>
            <a:r>
              <a:rPr lang="en-US" dirty="0">
                <a:hlinkClick r:id="rId6" tooltip="sitting"/>
              </a:rPr>
              <a:t>sitting</a:t>
            </a:r>
            <a:r>
              <a:rPr lang="en-US" dirty="0"/>
              <a:t>, or </a:t>
            </a:r>
            <a:r>
              <a:rPr lang="en-US" dirty="0">
                <a:hlinkClick r:id="rId7" tooltip="walking"/>
              </a:rPr>
              <a:t>walking</a:t>
            </a:r>
            <a:r>
              <a:rPr lang="en-US" dirty="0"/>
              <a:t>: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716"/>
            <a:ext cx="7664116" cy="4680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6421" y="2460218"/>
            <a:ext cx="5835316" cy="42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398</Words>
  <Application>Microsoft Office PowerPoint</Application>
  <PresentationFormat>Widescreen</PresentationFormat>
  <Paragraphs>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Appearance </vt:lpstr>
      <vt:lpstr>Paralinguistic</vt:lpstr>
      <vt:lpstr>PowerPoint Presentation</vt:lpstr>
      <vt:lpstr>Gesture</vt:lpstr>
      <vt:lpstr>Offensive Gesturers</vt:lpstr>
      <vt:lpstr>Posture </vt:lpstr>
      <vt:lpstr>Facial Expression</vt:lpstr>
      <vt:lpstr>Eye Contact</vt:lpstr>
      <vt:lpstr>Benefits OF Eye Contact </vt:lpstr>
      <vt:lpstr>Cultural Difference in eye contact</vt:lpstr>
      <vt:lpstr>PowerPoint Presentation</vt:lpstr>
      <vt:lpstr>Haptics</vt:lpstr>
      <vt:lpstr>Haptics can be categorized into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drsar</dc:creator>
  <cp:lastModifiedBy>drsar</cp:lastModifiedBy>
  <cp:revision>66</cp:revision>
  <dcterms:created xsi:type="dcterms:W3CDTF">2022-09-20T15:47:52Z</dcterms:created>
  <dcterms:modified xsi:type="dcterms:W3CDTF">2022-11-02T08:05:32Z</dcterms:modified>
</cp:coreProperties>
</file>