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31"/>
  </p:notesMasterIdLst>
  <p:sldIdLst>
    <p:sldId id="259" r:id="rId3"/>
    <p:sldId id="260" r:id="rId4"/>
    <p:sldId id="313" r:id="rId5"/>
    <p:sldId id="261" r:id="rId6"/>
    <p:sldId id="262" r:id="rId7"/>
    <p:sldId id="314" r:id="rId8"/>
    <p:sldId id="263" r:id="rId9"/>
    <p:sldId id="264" r:id="rId10"/>
    <p:sldId id="315"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316" r:id="rId28"/>
    <p:sldId id="317" r:id="rId29"/>
    <p:sldId id="318"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Times" panose="02020603050405020304"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0" roundtripDataSignature="AMtx7mj52vaQZk9QgbufTZqCICTsjzap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AA8D4B-BD1A-4F92-BE70-34BF2756FE75}">
  <a:tblStyle styleId="{82AA8D4B-BD1A-4F92-BE70-34BF2756FE7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84"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8" Type="http://schemas.openxmlformats.org/officeDocument/2006/relationships/slide" Target="slides/slide6.xml"/><Relationship Id="rId80" Type="http://customschemas.google.com/relationships/presentationmetadata" Target="meta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206" name="Google Shape;2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304" name="Google Shape;3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315" name="Google Shape;3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5: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326" name="Google Shape;32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7" name="Google Shape;32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6: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337" name="Google Shape;33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8" name="Google Shape;33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376" name="Google Shape;37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7" name="Google Shape;37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2: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387" name="Google Shape;38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214" name="Google Shape;2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5" name="Google Shape;21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398" name="Google Shape;39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9" name="Google Shape;39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410" name="Google Shape;41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1" name="Google Shape;41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5: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421" name="Google Shape;4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2" name="Google Shape;42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6: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226" name="Google Shape;2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7" name="Google Shape;2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8: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248" name="Google Shape;2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 name="Google Shape;24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9: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260" name="Google Shape;2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271" name="Google Shape;2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282" name="Google Shape;2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2: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1200" b="0">
                <a:solidFill>
                  <a:schemeClr val="dk1"/>
                </a:solidFill>
                <a:latin typeface="Times New Roman"/>
                <a:ea typeface="Times New Roman"/>
                <a:cs typeface="Times New Roman"/>
                <a:sym typeface="Times New Roman"/>
              </a:rPr>
              <a:t>1.#</a:t>
            </a:r>
            <a:endParaRPr/>
          </a:p>
        </p:txBody>
      </p:sp>
      <p:sp>
        <p:nvSpPr>
          <p:cNvPr id="293" name="Google Shape;29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1" name="Google Shape;71;p6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7"/>
        <p:cNvGrpSpPr/>
        <p:nvPr/>
      </p:nvGrpSpPr>
      <p:grpSpPr>
        <a:xfrm>
          <a:off x="0" y="0"/>
          <a:ext cx="0" cy="0"/>
          <a:chOff x="0" y="0"/>
          <a:chExt cx="0" cy="0"/>
        </a:xfrm>
      </p:grpSpPr>
      <p:sp>
        <p:nvSpPr>
          <p:cNvPr id="88" name="Google Shape;88;p71"/>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71"/>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71"/>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71"/>
          <p:cNvSpPr>
            <a:spLocks noGrp="1"/>
          </p:cNvSpPr>
          <p:nvPr>
            <p:ph type="pic" idx="2"/>
          </p:nvPr>
        </p:nvSpPr>
        <p:spPr>
          <a:xfrm>
            <a:off x="1847850" y="2819400"/>
            <a:ext cx="8496300" cy="28003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spTree>
      <p:nvGrpSpPr>
        <p:cNvPr id="1" name="Shape 9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94"/>
        <p:cNvGrpSpPr/>
        <p:nvPr/>
      </p:nvGrpSpPr>
      <p:grpSpPr>
        <a:xfrm>
          <a:off x="0" y="0"/>
          <a:ext cx="0" cy="0"/>
          <a:chOff x="0" y="0"/>
          <a:chExt cx="0" cy="0"/>
        </a:xfrm>
      </p:grpSpPr>
      <p:sp>
        <p:nvSpPr>
          <p:cNvPr id="95" name="Google Shape;95;p74"/>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6" name="Google Shape;96;p74"/>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74"/>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8" name="Google Shape;98;p74"/>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spTree>
      <p:nvGrpSpPr>
        <p:cNvPr id="1" name="Shape 99"/>
        <p:cNvGrpSpPr/>
        <p:nvPr/>
      </p:nvGrpSpPr>
      <p:grpSpPr>
        <a:xfrm>
          <a:off x="0" y="0"/>
          <a:ext cx="0" cy="0"/>
          <a:chOff x="0" y="0"/>
          <a:chExt cx="0" cy="0"/>
        </a:xfrm>
      </p:grpSpPr>
      <p:sp>
        <p:nvSpPr>
          <p:cNvPr id="100" name="Google Shape;100;p75"/>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1" name="Google Shape;101;p75"/>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75"/>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3" name="Google Shape;103;p75"/>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spTree>
      <p:nvGrpSpPr>
        <p:cNvPr id="1" name="Shape 104"/>
        <p:cNvGrpSpPr/>
        <p:nvPr/>
      </p:nvGrpSpPr>
      <p:grpSpPr>
        <a:xfrm>
          <a:off x="0" y="0"/>
          <a:ext cx="0" cy="0"/>
          <a:chOff x="0" y="0"/>
          <a:chExt cx="0" cy="0"/>
        </a:xfrm>
      </p:grpSpPr>
      <p:sp>
        <p:nvSpPr>
          <p:cNvPr id="105" name="Google Shape;105;p76"/>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6" name="Google Shape;106;p76"/>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76"/>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8"/>
        <p:cNvGrpSpPr/>
        <p:nvPr/>
      </p:nvGrpSpPr>
      <p:grpSpPr>
        <a:xfrm>
          <a:off x="0" y="0"/>
          <a:ext cx="0" cy="0"/>
          <a:chOff x="0" y="0"/>
          <a:chExt cx="0" cy="0"/>
        </a:xfrm>
      </p:grpSpPr>
      <p:sp>
        <p:nvSpPr>
          <p:cNvPr id="109" name="Google Shape;109;p77"/>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0" name="Google Shape;110;p77"/>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77"/>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2" name="Google Shape;112;p77"/>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77"/>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77"/>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77"/>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77"/>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77"/>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77"/>
          <p:cNvSpPr>
            <a:spLocks noGrp="1"/>
          </p:cNvSpPr>
          <p:nvPr>
            <p:ph type="pic" idx="3"/>
          </p:nvPr>
        </p:nvSpPr>
        <p:spPr>
          <a:xfrm>
            <a:off x="815413"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19" name="Google Shape;119;p77"/>
          <p:cNvSpPr>
            <a:spLocks noGrp="1"/>
          </p:cNvSpPr>
          <p:nvPr>
            <p:ph type="pic" idx="4"/>
          </p:nvPr>
        </p:nvSpPr>
        <p:spPr>
          <a:xfrm>
            <a:off x="3695732"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20" name="Google Shape;120;p77"/>
          <p:cNvSpPr>
            <a:spLocks noGrp="1"/>
          </p:cNvSpPr>
          <p:nvPr>
            <p:ph type="pic" idx="5"/>
          </p:nvPr>
        </p:nvSpPr>
        <p:spPr>
          <a:xfrm>
            <a:off x="6576051"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21" name="Google Shape;121;p77"/>
          <p:cNvSpPr>
            <a:spLocks noGrp="1"/>
          </p:cNvSpPr>
          <p:nvPr>
            <p:ph type="pic" idx="6"/>
          </p:nvPr>
        </p:nvSpPr>
        <p:spPr>
          <a:xfrm>
            <a:off x="9456369" y="2517005"/>
            <a:ext cx="1920000" cy="1920000"/>
          </a:xfrm>
          <a:prstGeom prst="ellipse">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2"/>
        <p:cNvGrpSpPr/>
        <p:nvPr/>
      </p:nvGrpSpPr>
      <p:grpSpPr>
        <a:xfrm>
          <a:off x="0" y="0"/>
          <a:ext cx="0" cy="0"/>
          <a:chOff x="0" y="0"/>
          <a:chExt cx="0" cy="0"/>
        </a:xfrm>
      </p:grpSpPr>
      <p:sp>
        <p:nvSpPr>
          <p:cNvPr id="123" name="Google Shape;123;p78"/>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4" name="Google Shape;124;p78"/>
          <p:cNvSpPr>
            <a:spLocks noGrp="1"/>
          </p:cNvSpPr>
          <p:nvPr>
            <p:ph type="pic" idx="2"/>
          </p:nvPr>
        </p:nvSpPr>
        <p:spPr>
          <a:xfrm>
            <a:off x="1103445" y="1412776"/>
            <a:ext cx="4560000" cy="3696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
        <p:cNvGrpSpPr/>
        <p:nvPr/>
      </p:nvGrpSpPr>
      <p:grpSpPr>
        <a:xfrm>
          <a:off x="0" y="0"/>
          <a:ext cx="0" cy="0"/>
          <a:chOff x="0" y="0"/>
          <a:chExt cx="0" cy="0"/>
        </a:xfrm>
      </p:grpSpPr>
      <p:sp>
        <p:nvSpPr>
          <p:cNvPr id="22" name="Google Shape;22;p60"/>
          <p:cNvSpPr txBox="1">
            <a:spLocks noGrp="1"/>
          </p:cNvSpPr>
          <p:nvPr>
            <p:ph type="body" idx="1"/>
          </p:nvPr>
        </p:nvSpPr>
        <p:spPr>
          <a:xfrm>
            <a:off x="609600" y="274639"/>
            <a:ext cx="10972800" cy="5851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5"/>
        <p:cNvGrpSpPr/>
        <p:nvPr/>
      </p:nvGrpSpPr>
      <p:grpSpPr>
        <a:xfrm>
          <a:off x="0" y="0"/>
          <a:ext cx="0" cy="0"/>
          <a:chOff x="0" y="0"/>
          <a:chExt cx="0" cy="0"/>
        </a:xfrm>
      </p:grpSpPr>
      <p:sp>
        <p:nvSpPr>
          <p:cNvPr id="126" name="Google Shape;126;p79"/>
          <p:cNvSpPr>
            <a:spLocks noGrp="1"/>
          </p:cNvSpPr>
          <p:nvPr>
            <p:ph type="pic" idx="2"/>
          </p:nvPr>
        </p:nvSpPr>
        <p:spPr>
          <a:xfrm>
            <a:off x="0" y="990600"/>
            <a:ext cx="3887755" cy="58674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27" name="Google Shape;127;p79"/>
          <p:cNvSpPr>
            <a:spLocks noGrp="1"/>
          </p:cNvSpPr>
          <p:nvPr>
            <p:ph type="pic" idx="3"/>
          </p:nvPr>
        </p:nvSpPr>
        <p:spPr>
          <a:xfrm>
            <a:off x="4079776" y="0"/>
            <a:ext cx="8112224" cy="362102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8"/>
        <p:cNvGrpSpPr/>
        <p:nvPr/>
      </p:nvGrpSpPr>
      <p:grpSpPr>
        <a:xfrm>
          <a:off x="0" y="0"/>
          <a:ext cx="0" cy="0"/>
          <a:chOff x="0" y="0"/>
          <a:chExt cx="0" cy="0"/>
        </a:xfrm>
      </p:grpSpPr>
      <p:sp>
        <p:nvSpPr>
          <p:cNvPr id="129" name="Google Shape;129;p80"/>
          <p:cNvSpPr>
            <a:spLocks noGrp="1"/>
          </p:cNvSpPr>
          <p:nvPr>
            <p:ph type="pic" idx="2"/>
          </p:nvPr>
        </p:nvSpPr>
        <p:spPr>
          <a:xfrm>
            <a:off x="0" y="1013496"/>
            <a:ext cx="3887755" cy="356763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30" name="Google Shape;130;p80"/>
          <p:cNvSpPr>
            <a:spLocks noGrp="1"/>
          </p:cNvSpPr>
          <p:nvPr>
            <p:ph type="pic" idx="3"/>
          </p:nvPr>
        </p:nvSpPr>
        <p:spPr>
          <a:xfrm>
            <a:off x="8304245" y="0"/>
            <a:ext cx="3887755" cy="45811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31" name="Google Shape;131;p80"/>
          <p:cNvSpPr>
            <a:spLocks noGrp="1"/>
          </p:cNvSpPr>
          <p:nvPr>
            <p:ph type="pic" idx="4"/>
          </p:nvPr>
        </p:nvSpPr>
        <p:spPr>
          <a:xfrm>
            <a:off x="0" y="4773149"/>
            <a:ext cx="6096000" cy="208485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2"/>
        <p:cNvGrpSpPr/>
        <p:nvPr/>
      </p:nvGrpSpPr>
      <p:grpSpPr>
        <a:xfrm>
          <a:off x="0" y="0"/>
          <a:ext cx="0" cy="0"/>
          <a:chOff x="0" y="0"/>
          <a:chExt cx="0" cy="0"/>
        </a:xfrm>
      </p:grpSpPr>
      <p:sp>
        <p:nvSpPr>
          <p:cNvPr id="133" name="Google Shape;133;p81"/>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4" name="Google Shape;134;p81"/>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81"/>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6" name="Google Shape;136;p81"/>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81"/>
          <p:cNvSpPr>
            <a:spLocks noGrp="1"/>
          </p:cNvSpPr>
          <p:nvPr>
            <p:ph type="pic" idx="3"/>
          </p:nvPr>
        </p:nvSpPr>
        <p:spPr>
          <a:xfrm>
            <a:off x="595027" y="1700808"/>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38" name="Google Shape;138;p81"/>
          <p:cNvSpPr>
            <a:spLocks noGrp="1"/>
          </p:cNvSpPr>
          <p:nvPr>
            <p:ph type="pic" idx="4"/>
          </p:nvPr>
        </p:nvSpPr>
        <p:spPr>
          <a:xfrm>
            <a:off x="9196973" y="4101331"/>
            <a:ext cx="2400000"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39" name="Google Shape;139;p81"/>
          <p:cNvSpPr>
            <a:spLocks noGrp="1"/>
          </p:cNvSpPr>
          <p:nvPr>
            <p:ph type="pic" idx="5"/>
          </p:nvPr>
        </p:nvSpPr>
        <p:spPr>
          <a:xfrm>
            <a:off x="3119669" y="4101331"/>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0" name="Google Shape;140;p81"/>
          <p:cNvSpPr>
            <a:spLocks noGrp="1"/>
          </p:cNvSpPr>
          <p:nvPr>
            <p:ph type="pic" idx="6"/>
          </p:nvPr>
        </p:nvSpPr>
        <p:spPr>
          <a:xfrm>
            <a:off x="3119669" y="1700808"/>
            <a:ext cx="5952663" cy="230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1"/>
        <p:cNvGrpSpPr/>
        <p:nvPr/>
      </p:nvGrpSpPr>
      <p:grpSpPr>
        <a:xfrm>
          <a:off x="0" y="0"/>
          <a:ext cx="0" cy="0"/>
          <a:chOff x="0" y="0"/>
          <a:chExt cx="0" cy="0"/>
        </a:xfrm>
      </p:grpSpPr>
      <p:sp>
        <p:nvSpPr>
          <p:cNvPr id="142" name="Google Shape;142;p82"/>
          <p:cNvSpPr>
            <a:spLocks noGrp="1"/>
          </p:cNvSpPr>
          <p:nvPr>
            <p:ph type="pic" idx="2"/>
          </p:nvPr>
        </p:nvSpPr>
        <p:spPr>
          <a:xfrm>
            <a:off x="709650" y="480055"/>
            <a:ext cx="4224469" cy="419708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3" name="Google Shape;143;p82"/>
          <p:cNvSpPr>
            <a:spLocks noGrp="1"/>
          </p:cNvSpPr>
          <p:nvPr>
            <p:ph type="pic" idx="3"/>
          </p:nvPr>
        </p:nvSpPr>
        <p:spPr>
          <a:xfrm>
            <a:off x="5126140" y="480056"/>
            <a:ext cx="6336704" cy="229610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4" name="Google Shape;144;p82"/>
          <p:cNvSpPr>
            <a:spLocks noGrp="1"/>
          </p:cNvSpPr>
          <p:nvPr>
            <p:ph type="pic" idx="4"/>
          </p:nvPr>
        </p:nvSpPr>
        <p:spPr>
          <a:xfrm>
            <a:off x="5126140"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5" name="Google Shape;145;p82"/>
          <p:cNvSpPr>
            <a:spLocks noGrp="1"/>
          </p:cNvSpPr>
          <p:nvPr>
            <p:ph type="pic" idx="5"/>
          </p:nvPr>
        </p:nvSpPr>
        <p:spPr>
          <a:xfrm>
            <a:off x="7310492"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46" name="Google Shape;146;p82"/>
          <p:cNvSpPr>
            <a:spLocks noGrp="1"/>
          </p:cNvSpPr>
          <p:nvPr>
            <p:ph type="pic" idx="6"/>
          </p:nvPr>
        </p:nvSpPr>
        <p:spPr>
          <a:xfrm>
            <a:off x="9494844" y="2948948"/>
            <a:ext cx="1968000" cy="172819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7"/>
        <p:cNvGrpSpPr/>
        <p:nvPr/>
      </p:nvGrpSpPr>
      <p:grpSpPr>
        <a:xfrm>
          <a:off x="0" y="0"/>
          <a:ext cx="0" cy="0"/>
          <a:chOff x="0" y="0"/>
          <a:chExt cx="0" cy="0"/>
        </a:xfrm>
      </p:grpSpPr>
      <p:sp>
        <p:nvSpPr>
          <p:cNvPr id="148" name="Google Shape;148;p83"/>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49" name="Google Shape;149;p83"/>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0" name="Google Shape;150;p83"/>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1" name="Google Shape;151;p83"/>
          <p:cNvSpPr>
            <a:spLocks noGrp="1"/>
          </p:cNvSpPr>
          <p:nvPr>
            <p:ph type="pic" idx="3"/>
          </p:nvPr>
        </p:nvSpPr>
        <p:spPr>
          <a:xfrm>
            <a:off x="5705875" y="2485912"/>
            <a:ext cx="4832891" cy="312423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52" name="Google Shape;152;p83"/>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3" name="Google Shape;153;p83"/>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4"/>
        <p:cNvGrpSpPr/>
        <p:nvPr/>
      </p:nvGrpSpPr>
      <p:grpSpPr>
        <a:xfrm>
          <a:off x="0" y="0"/>
          <a:ext cx="0" cy="0"/>
          <a:chOff x="0" y="0"/>
          <a:chExt cx="0" cy="0"/>
        </a:xfrm>
      </p:grpSpPr>
      <p:sp>
        <p:nvSpPr>
          <p:cNvPr id="155" name="Google Shape;155;p8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6" name="Google Shape;156;p8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7" name="Google Shape;157;p84"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8" name="Google Shape;158;p84"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59" name="Google Shape;159;p84"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0" name="Google Shape;160;p84"/>
          <p:cNvSpPr>
            <a:spLocks noGrp="1"/>
          </p:cNvSpPr>
          <p:nvPr>
            <p:ph type="pic" idx="3"/>
          </p:nvPr>
        </p:nvSpPr>
        <p:spPr>
          <a:xfrm>
            <a:off x="90990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61" name="Google Shape;161;p84"/>
          <p:cNvSpPr>
            <a:spLocks noGrp="1"/>
          </p:cNvSpPr>
          <p:nvPr>
            <p:ph type="pic" idx="4"/>
          </p:nvPr>
        </p:nvSpPr>
        <p:spPr>
          <a:xfrm>
            <a:off x="453956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62" name="Google Shape;162;p84"/>
          <p:cNvSpPr>
            <a:spLocks noGrp="1"/>
          </p:cNvSpPr>
          <p:nvPr>
            <p:ph type="pic" idx="5"/>
          </p:nvPr>
        </p:nvSpPr>
        <p:spPr>
          <a:xfrm>
            <a:off x="8169221" y="1957962"/>
            <a:ext cx="3073864" cy="2080028"/>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
        <p:nvSpPr>
          <p:cNvPr id="163" name="Google Shape;163;p84"/>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4" name="Google Shape;164;p84"/>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5"/>
        <p:cNvGrpSpPr/>
        <p:nvPr/>
      </p:nvGrpSpPr>
      <p:grpSpPr>
        <a:xfrm>
          <a:off x="0" y="0"/>
          <a:ext cx="0" cy="0"/>
          <a:chOff x="0" y="0"/>
          <a:chExt cx="0" cy="0"/>
        </a:xfrm>
      </p:grpSpPr>
      <p:sp>
        <p:nvSpPr>
          <p:cNvPr id="166" name="Google Shape;166;p85"/>
          <p:cNvSpPr>
            <a:spLocks noGrp="1"/>
          </p:cNvSpPr>
          <p:nvPr>
            <p:ph type="pic" idx="2"/>
          </p:nvPr>
        </p:nvSpPr>
        <p:spPr>
          <a:xfrm>
            <a:off x="0" y="0"/>
            <a:ext cx="12192000" cy="4101075"/>
          </a:xfrm>
          <a:prstGeom prst="rect">
            <a:avLst/>
          </a:prstGeom>
          <a:solidFill>
            <a:srgbClr val="D8D8D8"/>
          </a:solidFill>
          <a:ln>
            <a:noFill/>
          </a:ln>
        </p:spPr>
        <p:txBody>
          <a:bodyPr spcFirstLastPara="1" wrap="square" lIns="91425" tIns="45700" rIns="91425" bIns="45700" anchor="ctr" anchorCtr="0">
            <a:noAutofit/>
          </a:bodyPr>
          <a:lstStyle>
            <a:lvl1pPr marR="0" lvl="0" algn="ctr" rtl="0">
              <a:spcBef>
                <a:spcPts val="32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Arial"/>
                <a:ea typeface="Arial"/>
                <a:cs typeface="Arial"/>
                <a:sym typeface="Arial"/>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7"/>
        <p:cNvGrpSpPr/>
        <p:nvPr/>
      </p:nvGrpSpPr>
      <p:grpSpPr>
        <a:xfrm>
          <a:off x="0" y="0"/>
          <a:ext cx="0" cy="0"/>
          <a:chOff x="0" y="0"/>
          <a:chExt cx="0" cy="0"/>
        </a:xfrm>
      </p:grpSpPr>
      <p:sp>
        <p:nvSpPr>
          <p:cNvPr id="168" name="Google Shape;168;p86"/>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69" name="Google Shape;169;p86"/>
          <p:cNvGrpSpPr/>
          <p:nvPr/>
        </p:nvGrpSpPr>
        <p:grpSpPr>
          <a:xfrm>
            <a:off x="472011" y="1508786"/>
            <a:ext cx="3799787" cy="4865561"/>
            <a:chOff x="354008" y="1131589"/>
            <a:chExt cx="2849840" cy="3649171"/>
          </a:xfrm>
        </p:grpSpPr>
        <p:sp>
          <p:nvSpPr>
            <p:cNvPr id="170" name="Google Shape;170;p86"/>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1" name="Google Shape;171;p86"/>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86"/>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6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 name="Google Shape;31;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6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6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eti2506.elimu.net/Introduction/Books/Data%20Communications%20and%20Networking%20By%20Behrouz%20A.Forouzan.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1</a:t>
            </a:fld>
            <a:endParaRPr sz="2000" b="1">
              <a:solidFill>
                <a:schemeClr val="dk1"/>
              </a:solidFill>
              <a:latin typeface="Arial"/>
              <a:ea typeface="Arial"/>
              <a:cs typeface="Arial"/>
              <a:sym typeface="Arial"/>
            </a:endParaRPr>
          </a:p>
        </p:txBody>
      </p:sp>
      <p:sp>
        <p:nvSpPr>
          <p:cNvPr id="210" name="Google Shape;210;p4"/>
          <p:cNvSpPr/>
          <p:nvPr/>
        </p:nvSpPr>
        <p:spPr>
          <a:xfrm>
            <a:off x="2667000" y="2514600"/>
            <a:ext cx="6858000"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2"/>
                </a:solidFill>
                <a:latin typeface="Arial"/>
                <a:ea typeface="Arial"/>
                <a:cs typeface="Arial"/>
                <a:sym typeface="Arial"/>
              </a:rPr>
              <a:t>Chapter 1</a:t>
            </a:r>
            <a:endParaRPr/>
          </a:p>
          <a:p>
            <a:pPr marL="0" marR="0" lvl="0" indent="0" algn="ctr" rtl="0">
              <a:spcBef>
                <a:spcPts val="0"/>
              </a:spcBef>
              <a:spcAft>
                <a:spcPts val="0"/>
              </a:spcAft>
              <a:buNone/>
            </a:pPr>
            <a:endParaRPr sz="2000" b="1">
              <a:solidFill>
                <a:schemeClr val="dk2"/>
              </a:solidFill>
              <a:latin typeface="Arial"/>
              <a:ea typeface="Arial"/>
              <a:cs typeface="Arial"/>
              <a:sym typeface="Arial"/>
            </a:endParaRPr>
          </a:p>
          <a:p>
            <a:pPr marL="0" marR="0" lvl="0" indent="0" algn="ctr" rtl="0">
              <a:spcBef>
                <a:spcPts val="0"/>
              </a:spcBef>
              <a:spcAft>
                <a:spcPts val="0"/>
              </a:spcAft>
              <a:buNone/>
            </a:pPr>
            <a:r>
              <a:rPr lang="en-US" sz="4400" b="1">
                <a:solidFill>
                  <a:schemeClr val="dk1"/>
                </a:solidFill>
                <a:latin typeface="Arial"/>
                <a:ea typeface="Arial"/>
                <a:cs typeface="Arial"/>
                <a:sym typeface="Arial"/>
              </a:rPr>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0"/>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10</a:t>
            </a:fld>
            <a:endParaRPr sz="2000" b="1">
              <a:solidFill>
                <a:schemeClr val="dk1"/>
              </a:solidFill>
              <a:latin typeface="Arial"/>
              <a:ea typeface="Arial"/>
              <a:cs typeface="Arial"/>
              <a:sym typeface="Arial"/>
            </a:endParaRPr>
          </a:p>
        </p:txBody>
      </p:sp>
      <p:cxnSp>
        <p:nvCxnSpPr>
          <p:cNvPr id="275" name="Google Shape;275;p10"/>
          <p:cNvCxnSpPr/>
          <p:nvPr/>
        </p:nvCxnSpPr>
        <p:spPr>
          <a:xfrm>
            <a:off x="1676400" y="152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276" name="Google Shape;276;p10"/>
          <p:cNvCxnSpPr/>
          <p:nvPr/>
        </p:nvCxnSpPr>
        <p:spPr>
          <a:xfrm>
            <a:off x="1676400" y="990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277" name="Google Shape;277;p10"/>
          <p:cNvSpPr txBox="1"/>
          <p:nvPr/>
        </p:nvSpPr>
        <p:spPr>
          <a:xfrm>
            <a:off x="1828800" y="381000"/>
            <a:ext cx="515049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1.4  </a:t>
            </a:r>
            <a:r>
              <a:rPr lang="en-US" sz="2000" b="1" i="1" dirty="0">
                <a:solidFill>
                  <a:schemeClr val="dk1"/>
                </a:solidFill>
                <a:latin typeface="Times New Roman"/>
                <a:ea typeface="Times New Roman"/>
                <a:cs typeface="Times New Roman"/>
                <a:sym typeface="Times New Roman"/>
              </a:rPr>
              <a:t>Categories of topology [1]</a:t>
            </a:r>
            <a:endParaRPr dirty="0"/>
          </a:p>
        </p:txBody>
      </p:sp>
      <p:cxnSp>
        <p:nvCxnSpPr>
          <p:cNvPr id="278" name="Google Shape;278;p10"/>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279" name="Google Shape;279;p10"/>
          <p:cNvPicPr preferRelativeResize="0"/>
          <p:nvPr/>
        </p:nvPicPr>
        <p:blipFill rotWithShape="1">
          <a:blip r:embed="rId3">
            <a:alphaModFix/>
          </a:blip>
          <a:srcRect/>
          <a:stretch/>
        </p:blipFill>
        <p:spPr>
          <a:xfrm>
            <a:off x="2678114" y="2317750"/>
            <a:ext cx="6389687" cy="217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1"/>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11</a:t>
            </a:fld>
            <a:endParaRPr sz="2000" b="1">
              <a:solidFill>
                <a:schemeClr val="dk1"/>
              </a:solidFill>
              <a:latin typeface="Arial"/>
              <a:ea typeface="Arial"/>
              <a:cs typeface="Arial"/>
              <a:sym typeface="Arial"/>
            </a:endParaRPr>
          </a:p>
        </p:txBody>
      </p:sp>
      <p:cxnSp>
        <p:nvCxnSpPr>
          <p:cNvPr id="286" name="Google Shape;286;p11"/>
          <p:cNvCxnSpPr/>
          <p:nvPr/>
        </p:nvCxnSpPr>
        <p:spPr>
          <a:xfrm>
            <a:off x="1676400" y="152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287" name="Google Shape;287;p11"/>
          <p:cNvCxnSpPr/>
          <p:nvPr/>
        </p:nvCxnSpPr>
        <p:spPr>
          <a:xfrm>
            <a:off x="1676400" y="990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288" name="Google Shape;288;p11"/>
          <p:cNvSpPr txBox="1"/>
          <p:nvPr/>
        </p:nvSpPr>
        <p:spPr>
          <a:xfrm>
            <a:off x="1828800" y="381000"/>
            <a:ext cx="647223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1.5  </a:t>
            </a:r>
            <a:r>
              <a:rPr lang="en-US" sz="2000" b="1" i="1" dirty="0">
                <a:solidFill>
                  <a:schemeClr val="dk1"/>
                </a:solidFill>
                <a:latin typeface="Times New Roman"/>
                <a:ea typeface="Times New Roman"/>
                <a:cs typeface="Times New Roman"/>
                <a:sym typeface="Times New Roman"/>
              </a:rPr>
              <a:t>A fully connected mesh topology (five devices)</a:t>
            </a:r>
            <a:endParaRPr dirty="0"/>
          </a:p>
        </p:txBody>
      </p:sp>
      <p:cxnSp>
        <p:nvCxnSpPr>
          <p:cNvPr id="289" name="Google Shape;289;p11"/>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290" name="Google Shape;290;p11"/>
          <p:cNvPicPr preferRelativeResize="0"/>
          <p:nvPr/>
        </p:nvPicPr>
        <p:blipFill rotWithShape="1">
          <a:blip r:embed="rId3">
            <a:alphaModFix/>
          </a:blip>
          <a:srcRect/>
          <a:stretch/>
        </p:blipFill>
        <p:spPr>
          <a:xfrm>
            <a:off x="894735" y="1307320"/>
            <a:ext cx="3226159" cy="2947961"/>
          </a:xfrm>
          <a:prstGeom prst="rect">
            <a:avLst/>
          </a:prstGeom>
          <a:noFill/>
          <a:ln>
            <a:noFill/>
          </a:ln>
        </p:spPr>
      </p:pic>
      <p:sp>
        <p:nvSpPr>
          <p:cNvPr id="2" name="Rectangle 1"/>
          <p:cNvSpPr/>
          <p:nvPr/>
        </p:nvSpPr>
        <p:spPr>
          <a:xfrm>
            <a:off x="4522839" y="1416113"/>
            <a:ext cx="7187380" cy="584775"/>
          </a:xfrm>
          <a:prstGeom prst="rect">
            <a:avLst/>
          </a:prstGeom>
        </p:spPr>
        <p:txBody>
          <a:bodyPr wrap="square">
            <a:spAutoFit/>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 a mesh topology, every device has a dedicated point-to-point link to every other device.</a:t>
            </a:r>
          </a:p>
        </p:txBody>
      </p:sp>
      <p:sp>
        <p:nvSpPr>
          <p:cNvPr id="3" name="Rectangle 2"/>
          <p:cNvSpPr/>
          <p:nvPr/>
        </p:nvSpPr>
        <p:spPr>
          <a:xfrm>
            <a:off x="4522838" y="2254313"/>
            <a:ext cx="7334865" cy="1323439"/>
          </a:xfrm>
          <a:prstGeom prst="rect">
            <a:avLst/>
          </a:prstGeom>
        </p:spPr>
        <p:txBody>
          <a:bodyPr wrap="square">
            <a:spAutoFit/>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 find the number of physical links in a fully connected mesh network with n nodes, we first consider that each node must be connected to every other node. Node 1 must be connected to n - I nodes, node 2 must be connected to n – 1 nodes, and finally node n must be connected to n - 1 nodes. We need n(n - 1) physical links.</a:t>
            </a:r>
          </a:p>
        </p:txBody>
      </p:sp>
      <p:sp>
        <p:nvSpPr>
          <p:cNvPr id="4" name="Rectangle 3"/>
          <p:cNvSpPr/>
          <p:nvPr/>
        </p:nvSpPr>
        <p:spPr>
          <a:xfrm>
            <a:off x="838200" y="4574522"/>
            <a:ext cx="4842992" cy="338554"/>
          </a:xfrm>
          <a:prstGeom prst="rect">
            <a:avLst/>
          </a:prstGeom>
        </p:spPr>
        <p:txBody>
          <a:bodyPr wrap="none">
            <a:spAutoFit/>
          </a:bodyPr>
          <a:lstStyle/>
          <a:p>
            <a:pPr lvl="0"/>
            <a:r>
              <a:rPr lang="en-US" sz="1600" b="1" dirty="0">
                <a:solidFill>
                  <a:schemeClr val="folHlink"/>
                </a:solidFill>
                <a:latin typeface="Times New Roman"/>
                <a:ea typeface="Times New Roman"/>
                <a:cs typeface="Times New Roman"/>
                <a:sym typeface="Times New Roman"/>
              </a:rPr>
              <a:t>Figure 1.5  </a:t>
            </a:r>
            <a:r>
              <a:rPr lang="en-US" b="1" i="1" dirty="0">
                <a:solidFill>
                  <a:schemeClr val="dk1"/>
                </a:solidFill>
                <a:latin typeface="Times New Roman"/>
                <a:ea typeface="Times New Roman"/>
                <a:cs typeface="Times New Roman"/>
                <a:sym typeface="Times New Roman"/>
              </a:rPr>
              <a:t>A fully connected mesh topology (five devices) [1]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2"/>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12</a:t>
            </a:fld>
            <a:endParaRPr sz="2000" b="1">
              <a:solidFill>
                <a:schemeClr val="dk1"/>
              </a:solidFill>
              <a:latin typeface="Arial"/>
              <a:ea typeface="Arial"/>
              <a:cs typeface="Arial"/>
              <a:sym typeface="Arial"/>
            </a:endParaRPr>
          </a:p>
        </p:txBody>
      </p:sp>
      <p:cxnSp>
        <p:nvCxnSpPr>
          <p:cNvPr id="297" name="Google Shape;297;p12"/>
          <p:cNvCxnSpPr/>
          <p:nvPr/>
        </p:nvCxnSpPr>
        <p:spPr>
          <a:xfrm>
            <a:off x="1676400" y="152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298" name="Google Shape;298;p12"/>
          <p:cNvCxnSpPr/>
          <p:nvPr/>
        </p:nvCxnSpPr>
        <p:spPr>
          <a:xfrm>
            <a:off x="1676400" y="990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299" name="Google Shape;299;p12"/>
          <p:cNvSpPr txBox="1"/>
          <p:nvPr/>
        </p:nvSpPr>
        <p:spPr>
          <a:xfrm>
            <a:off x="1828801" y="381000"/>
            <a:ext cx="583247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1.6  </a:t>
            </a:r>
            <a:r>
              <a:rPr lang="en-US" sz="2000" b="1" i="1" dirty="0">
                <a:solidFill>
                  <a:schemeClr val="dk1"/>
                </a:solidFill>
                <a:latin typeface="Times New Roman"/>
                <a:ea typeface="Times New Roman"/>
                <a:cs typeface="Times New Roman"/>
                <a:sym typeface="Times New Roman"/>
              </a:rPr>
              <a:t>A star topology connecting four stations</a:t>
            </a:r>
            <a:endParaRPr dirty="0"/>
          </a:p>
        </p:txBody>
      </p:sp>
      <p:cxnSp>
        <p:nvCxnSpPr>
          <p:cNvPr id="300" name="Google Shape;300;p12"/>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301" name="Google Shape;301;p12"/>
          <p:cNvPicPr preferRelativeResize="0"/>
          <p:nvPr/>
        </p:nvPicPr>
        <p:blipFill rotWithShape="1">
          <a:blip r:embed="rId3">
            <a:alphaModFix/>
          </a:blip>
          <a:srcRect/>
          <a:stretch/>
        </p:blipFill>
        <p:spPr>
          <a:xfrm>
            <a:off x="838200" y="1472408"/>
            <a:ext cx="3535926" cy="3148012"/>
          </a:xfrm>
          <a:prstGeom prst="rect">
            <a:avLst/>
          </a:prstGeom>
          <a:noFill/>
          <a:ln>
            <a:noFill/>
          </a:ln>
        </p:spPr>
      </p:pic>
      <p:sp>
        <p:nvSpPr>
          <p:cNvPr id="2" name="Rectangle 1"/>
          <p:cNvSpPr/>
          <p:nvPr/>
        </p:nvSpPr>
        <p:spPr>
          <a:xfrm>
            <a:off x="4581831" y="1676399"/>
            <a:ext cx="7320117" cy="584775"/>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In a star topology, each device has a dedicated point-to-point link only to a central controller, usually called a hub. The devices are not directly linked to one another.</a:t>
            </a:r>
          </a:p>
        </p:txBody>
      </p:sp>
      <p:sp>
        <p:nvSpPr>
          <p:cNvPr id="3" name="Rectangle 2"/>
          <p:cNvSpPr/>
          <p:nvPr/>
        </p:nvSpPr>
        <p:spPr>
          <a:xfrm>
            <a:off x="4581831" y="2514599"/>
            <a:ext cx="7074310" cy="830997"/>
          </a:xfrm>
          <a:prstGeom prst="rect">
            <a:avLst/>
          </a:prstGeom>
        </p:spPr>
        <p:txBody>
          <a:bodyPr wrap="square">
            <a:spAutoFit/>
          </a:bodyPr>
          <a:lstStyle/>
          <a:p>
            <a:pPr algn="just"/>
            <a:r>
              <a:rPr lang="en-IN" sz="1600" dirty="0">
                <a:latin typeface="Times New Roman" panose="02020603050405020304" pitchFamily="18" charset="0"/>
                <a:cs typeface="Times New Roman" panose="02020603050405020304" pitchFamily="18" charset="0"/>
              </a:rPr>
              <a:t>A star topology is less expensive than a mesh topology. In a star, each device needs</a:t>
            </a:r>
          </a:p>
          <a:p>
            <a:pPr algn="just"/>
            <a:r>
              <a:rPr lang="en-IN" sz="1600" dirty="0">
                <a:latin typeface="Times New Roman" panose="02020603050405020304" pitchFamily="18" charset="0"/>
                <a:cs typeface="Times New Roman" panose="02020603050405020304" pitchFamily="18" charset="0"/>
              </a:rPr>
              <a:t>only one link and one I/O port to connect it to any number of others. This factor also makes it easy to install and reconfigure.</a:t>
            </a:r>
          </a:p>
        </p:txBody>
      </p:sp>
      <p:sp>
        <p:nvSpPr>
          <p:cNvPr id="4" name="Rectangle 3"/>
          <p:cNvSpPr/>
          <p:nvPr/>
        </p:nvSpPr>
        <p:spPr>
          <a:xfrm>
            <a:off x="4581831" y="3516123"/>
            <a:ext cx="7202130" cy="584775"/>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Other advantages include robustness. If one link fails, only that link is affected. All other links remain active.</a:t>
            </a:r>
          </a:p>
        </p:txBody>
      </p:sp>
      <p:sp>
        <p:nvSpPr>
          <p:cNvPr id="5" name="Rectangle 4"/>
          <p:cNvSpPr/>
          <p:nvPr/>
        </p:nvSpPr>
        <p:spPr>
          <a:xfrm>
            <a:off x="4581831" y="4319945"/>
            <a:ext cx="6951408" cy="584775"/>
          </a:xfrm>
          <a:prstGeom prst="rect">
            <a:avLst/>
          </a:prstGeom>
        </p:spPr>
        <p:txBody>
          <a:bodyPr wrap="square">
            <a:spAutoFit/>
          </a:bodyPr>
          <a:lstStyle/>
          <a:p>
            <a:pPr algn="just"/>
            <a:r>
              <a:rPr lang="en-IN" sz="1600" dirty="0">
                <a:latin typeface="Times New Roman" panose="02020603050405020304" pitchFamily="18" charset="0"/>
                <a:cs typeface="Times New Roman" panose="02020603050405020304" pitchFamily="18" charset="0"/>
              </a:rPr>
              <a:t>One big disadvantage of a star topology is the dependency of the whole topology</a:t>
            </a:r>
          </a:p>
          <a:p>
            <a:pPr algn="just"/>
            <a:r>
              <a:rPr lang="en-IN" sz="1600" dirty="0">
                <a:latin typeface="Times New Roman" panose="02020603050405020304" pitchFamily="18" charset="0"/>
                <a:cs typeface="Times New Roman" panose="02020603050405020304" pitchFamily="18" charset="0"/>
              </a:rPr>
              <a:t>on one single point, the hub. If the hub goes down, the whole system is dead.</a:t>
            </a:r>
          </a:p>
        </p:txBody>
      </p:sp>
      <p:sp>
        <p:nvSpPr>
          <p:cNvPr id="12" name="Google Shape;299;p12"/>
          <p:cNvSpPr txBox="1"/>
          <p:nvPr/>
        </p:nvSpPr>
        <p:spPr>
          <a:xfrm>
            <a:off x="665162" y="4935378"/>
            <a:ext cx="3916669"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1.6  </a:t>
            </a:r>
            <a:r>
              <a:rPr lang="en-US" sz="2000" b="1" i="1" dirty="0">
                <a:solidFill>
                  <a:schemeClr val="dk1"/>
                </a:solidFill>
                <a:latin typeface="Times New Roman"/>
                <a:ea typeface="Times New Roman"/>
                <a:cs typeface="Times New Roman"/>
                <a:sym typeface="Times New Roman"/>
              </a:rPr>
              <a:t>A star topology connecting four stations [1]</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3"/>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13</a:t>
            </a:fld>
            <a:endParaRPr sz="2000" b="1">
              <a:solidFill>
                <a:schemeClr val="dk1"/>
              </a:solidFill>
              <a:latin typeface="Arial"/>
              <a:ea typeface="Arial"/>
              <a:cs typeface="Arial"/>
              <a:sym typeface="Arial"/>
            </a:endParaRPr>
          </a:p>
        </p:txBody>
      </p:sp>
      <p:cxnSp>
        <p:nvCxnSpPr>
          <p:cNvPr id="308" name="Google Shape;308;p13"/>
          <p:cNvCxnSpPr/>
          <p:nvPr/>
        </p:nvCxnSpPr>
        <p:spPr>
          <a:xfrm>
            <a:off x="1676400" y="2286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309" name="Google Shape;309;p13"/>
          <p:cNvCxnSpPr/>
          <p:nvPr/>
        </p:nvCxnSpPr>
        <p:spPr>
          <a:xfrm>
            <a:off x="1676400" y="1066800"/>
            <a:ext cx="8763000" cy="0"/>
          </a:xfrm>
          <a:prstGeom prst="straightConnector1">
            <a:avLst/>
          </a:prstGeom>
          <a:noFill/>
          <a:ln w="19050" cap="flat" cmpd="sng">
            <a:solidFill>
              <a:schemeClr val="hlink"/>
            </a:solidFill>
            <a:prstDash val="solid"/>
            <a:round/>
            <a:headEnd type="none" w="med" len="med"/>
            <a:tailEnd type="none" w="med" len="med"/>
          </a:ln>
        </p:spPr>
      </p:cxnSp>
      <p:sp>
        <p:nvSpPr>
          <p:cNvPr id="310" name="Google Shape;310;p13"/>
          <p:cNvSpPr txBox="1"/>
          <p:nvPr/>
        </p:nvSpPr>
        <p:spPr>
          <a:xfrm>
            <a:off x="1828801" y="457200"/>
            <a:ext cx="691398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1.7  </a:t>
            </a:r>
            <a:r>
              <a:rPr lang="en-US" sz="2000" b="1" i="1" dirty="0">
                <a:solidFill>
                  <a:schemeClr val="dk1"/>
                </a:solidFill>
                <a:latin typeface="Times New Roman"/>
                <a:ea typeface="Times New Roman"/>
                <a:cs typeface="Times New Roman"/>
                <a:sym typeface="Times New Roman"/>
              </a:rPr>
              <a:t>A bus topology connecting three stations [1]</a:t>
            </a:r>
            <a:endParaRPr dirty="0"/>
          </a:p>
        </p:txBody>
      </p:sp>
      <p:cxnSp>
        <p:nvCxnSpPr>
          <p:cNvPr id="311" name="Google Shape;311;p13"/>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312" name="Google Shape;312;p13"/>
          <p:cNvPicPr preferRelativeResize="0"/>
          <p:nvPr/>
        </p:nvPicPr>
        <p:blipFill rotWithShape="1">
          <a:blip r:embed="rId3">
            <a:alphaModFix/>
          </a:blip>
          <a:srcRect/>
          <a:stretch/>
        </p:blipFill>
        <p:spPr>
          <a:xfrm>
            <a:off x="1959076" y="1333679"/>
            <a:ext cx="6506497" cy="1668463"/>
          </a:xfrm>
          <a:prstGeom prst="rect">
            <a:avLst/>
          </a:prstGeom>
          <a:noFill/>
          <a:ln>
            <a:noFill/>
          </a:ln>
        </p:spPr>
      </p:pic>
      <p:sp>
        <p:nvSpPr>
          <p:cNvPr id="2" name="Rectangle 1"/>
          <p:cNvSpPr/>
          <p:nvPr/>
        </p:nvSpPr>
        <p:spPr>
          <a:xfrm>
            <a:off x="838199" y="3237213"/>
            <a:ext cx="10208343" cy="2062103"/>
          </a:xfrm>
          <a:prstGeom prst="rect">
            <a:avLst/>
          </a:prstGeom>
        </p:spPr>
        <p:txBody>
          <a:bodyPr wrap="square">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Nodes are connected to the bus cable by drop lines and taps. A drop line is a connection running between the device and the main cable. A tap is a connector that either splices into the main cable or punctures the sheathing of a cable to create a contact with the metallic core.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a signal travels along the backbone, some of its energy is transformed into heat. Therefore, it becomes weaker and weaker as it travels farther and farther. For this reason there is a limit on the number of taps a bus can support and on the distance between those taps.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Advantages of a bus topology include ease of installation.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Disadvantages include difficult reconnection and fault isolation.</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14</a:t>
            </a:fld>
            <a:endParaRPr sz="2000" b="1">
              <a:solidFill>
                <a:schemeClr val="dk1"/>
              </a:solidFill>
              <a:latin typeface="Arial"/>
              <a:ea typeface="Arial"/>
              <a:cs typeface="Arial"/>
              <a:sym typeface="Arial"/>
            </a:endParaRPr>
          </a:p>
        </p:txBody>
      </p:sp>
      <p:cxnSp>
        <p:nvCxnSpPr>
          <p:cNvPr id="319" name="Google Shape;319;p14"/>
          <p:cNvCxnSpPr/>
          <p:nvPr/>
        </p:nvCxnSpPr>
        <p:spPr>
          <a:xfrm>
            <a:off x="1676400" y="2286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320" name="Google Shape;320;p14"/>
          <p:cNvCxnSpPr/>
          <p:nvPr/>
        </p:nvCxnSpPr>
        <p:spPr>
          <a:xfrm>
            <a:off x="1676400" y="1066800"/>
            <a:ext cx="8763000" cy="0"/>
          </a:xfrm>
          <a:prstGeom prst="straightConnector1">
            <a:avLst/>
          </a:prstGeom>
          <a:noFill/>
          <a:ln w="19050" cap="flat" cmpd="sng">
            <a:solidFill>
              <a:schemeClr val="hlink"/>
            </a:solidFill>
            <a:prstDash val="solid"/>
            <a:round/>
            <a:headEnd type="none" w="med" len="med"/>
            <a:tailEnd type="none" w="med" len="med"/>
          </a:ln>
        </p:spPr>
      </p:cxnSp>
      <p:sp>
        <p:nvSpPr>
          <p:cNvPr id="321" name="Google Shape;321;p14"/>
          <p:cNvSpPr txBox="1"/>
          <p:nvPr/>
        </p:nvSpPr>
        <p:spPr>
          <a:xfrm>
            <a:off x="1828801" y="457200"/>
            <a:ext cx="669004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1.8  </a:t>
            </a:r>
            <a:r>
              <a:rPr lang="en-US" sz="2000" b="1" i="1" dirty="0">
                <a:solidFill>
                  <a:schemeClr val="dk1"/>
                </a:solidFill>
                <a:latin typeface="Times New Roman"/>
                <a:ea typeface="Times New Roman"/>
                <a:cs typeface="Times New Roman"/>
                <a:sym typeface="Times New Roman"/>
              </a:rPr>
              <a:t>A ring topology connecting six stations [1]</a:t>
            </a:r>
            <a:endParaRPr dirty="0"/>
          </a:p>
        </p:txBody>
      </p:sp>
      <p:cxnSp>
        <p:nvCxnSpPr>
          <p:cNvPr id="322" name="Google Shape;322;p14"/>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323" name="Google Shape;323;p14"/>
          <p:cNvPicPr preferRelativeResize="0"/>
          <p:nvPr/>
        </p:nvPicPr>
        <p:blipFill rotWithShape="1">
          <a:blip r:embed="rId3">
            <a:alphaModFix/>
          </a:blip>
          <a:srcRect/>
          <a:stretch/>
        </p:blipFill>
        <p:spPr>
          <a:xfrm>
            <a:off x="0" y="1589051"/>
            <a:ext cx="5619136" cy="3406850"/>
          </a:xfrm>
          <a:prstGeom prst="rect">
            <a:avLst/>
          </a:prstGeom>
          <a:noFill/>
          <a:ln>
            <a:noFill/>
          </a:ln>
        </p:spPr>
      </p:pic>
      <p:sp>
        <p:nvSpPr>
          <p:cNvPr id="2" name="Rectangle 1"/>
          <p:cNvSpPr/>
          <p:nvPr/>
        </p:nvSpPr>
        <p:spPr>
          <a:xfrm>
            <a:off x="5619136" y="1736241"/>
            <a:ext cx="6096000" cy="1077218"/>
          </a:xfrm>
          <a:prstGeom prst="rect">
            <a:avLst/>
          </a:prstGeom>
        </p:spPr>
        <p:txBody>
          <a:bodyPr>
            <a:spAutoFit/>
          </a:bodyPr>
          <a:lstStyle/>
          <a:p>
            <a:pPr algn="just"/>
            <a:r>
              <a:rPr lang="en-IN" sz="1600" dirty="0">
                <a:latin typeface="Times New Roman" panose="02020603050405020304" pitchFamily="18" charset="0"/>
                <a:cs typeface="Times New Roman" panose="02020603050405020304" pitchFamily="18" charset="0"/>
              </a:rPr>
              <a:t>In a ring topology, each device has a dedicated point-to-point connection with only the two devices on either side of it. A signal is passed along the ring in one direction, from device to device, until it reaches its destination.</a:t>
            </a:r>
          </a:p>
        </p:txBody>
      </p:sp>
      <p:sp>
        <p:nvSpPr>
          <p:cNvPr id="3" name="Rectangle 2"/>
          <p:cNvSpPr/>
          <p:nvPr/>
        </p:nvSpPr>
        <p:spPr>
          <a:xfrm>
            <a:off x="5619136" y="3056994"/>
            <a:ext cx="6096000" cy="861774"/>
          </a:xfrm>
          <a:prstGeom prst="rect">
            <a:avLst/>
          </a:prstGeom>
        </p:spPr>
        <p:txBody>
          <a:bodyPr>
            <a:spAutoFit/>
          </a:bodyPr>
          <a:lstStyle/>
          <a:p>
            <a:r>
              <a:rPr lang="en-IN" sz="1600" dirty="0">
                <a:latin typeface="Times New Roman" panose="02020603050405020304" pitchFamily="18" charset="0"/>
                <a:cs typeface="Times New Roman" panose="02020603050405020304" pitchFamily="18" charset="0"/>
              </a:rPr>
              <a:t>A ring is relatively easy to install and reconfigure. Each device is linked to only its immediate neighbours (either physically or logically). To add or delete a device requires </a:t>
            </a:r>
            <a:r>
              <a:rPr lang="en-IN" sz="1800" dirty="0">
                <a:latin typeface="Times New Roman" panose="02020603050405020304" pitchFamily="18" charset="0"/>
                <a:cs typeface="Times New Roman" panose="02020603050405020304" pitchFamily="18" charset="0"/>
              </a:rPr>
              <a:t>changing</a:t>
            </a:r>
            <a:r>
              <a:rPr lang="en-IN" sz="1600" dirty="0">
                <a:latin typeface="Times New Roman" panose="02020603050405020304" pitchFamily="18" charset="0"/>
                <a:cs typeface="Times New Roman" panose="02020603050405020304" pitchFamily="18" charset="0"/>
              </a:rPr>
              <a:t> only two connections.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15</a:t>
            </a:fld>
            <a:endParaRPr sz="2000" b="1">
              <a:solidFill>
                <a:schemeClr val="dk1"/>
              </a:solidFill>
              <a:latin typeface="Arial"/>
              <a:ea typeface="Arial"/>
              <a:cs typeface="Arial"/>
              <a:sym typeface="Arial"/>
            </a:endParaRPr>
          </a:p>
        </p:txBody>
      </p:sp>
      <p:cxnSp>
        <p:nvCxnSpPr>
          <p:cNvPr id="330" name="Google Shape;330;p15"/>
          <p:cNvCxnSpPr/>
          <p:nvPr/>
        </p:nvCxnSpPr>
        <p:spPr>
          <a:xfrm>
            <a:off x="1676400" y="152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331" name="Google Shape;331;p15"/>
          <p:cNvCxnSpPr/>
          <p:nvPr/>
        </p:nvCxnSpPr>
        <p:spPr>
          <a:xfrm>
            <a:off x="1676400" y="990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332" name="Google Shape;332;p15"/>
          <p:cNvSpPr txBox="1"/>
          <p:nvPr/>
        </p:nvSpPr>
        <p:spPr>
          <a:xfrm>
            <a:off x="1828801" y="381000"/>
            <a:ext cx="831357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1.9  </a:t>
            </a:r>
            <a:r>
              <a:rPr lang="en-US" sz="2000" b="1" i="1" dirty="0">
                <a:solidFill>
                  <a:schemeClr val="dk1"/>
                </a:solidFill>
                <a:latin typeface="Times New Roman"/>
                <a:ea typeface="Times New Roman"/>
                <a:cs typeface="Times New Roman"/>
                <a:sym typeface="Times New Roman"/>
              </a:rPr>
              <a:t>A hybrid topology: a star backbone with three bus networks [1]</a:t>
            </a:r>
            <a:endParaRPr dirty="0"/>
          </a:p>
        </p:txBody>
      </p:sp>
      <p:cxnSp>
        <p:nvCxnSpPr>
          <p:cNvPr id="333" name="Google Shape;333;p15"/>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334" name="Google Shape;334;p15"/>
          <p:cNvPicPr preferRelativeResize="0"/>
          <p:nvPr/>
        </p:nvPicPr>
        <p:blipFill rotWithShape="1">
          <a:blip r:embed="rId3">
            <a:alphaModFix/>
          </a:blip>
          <a:srcRect/>
          <a:stretch/>
        </p:blipFill>
        <p:spPr>
          <a:xfrm>
            <a:off x="3038731" y="1206073"/>
            <a:ext cx="5444613" cy="3465435"/>
          </a:xfrm>
          <a:prstGeom prst="rect">
            <a:avLst/>
          </a:prstGeom>
          <a:noFill/>
          <a:ln>
            <a:noFill/>
          </a:ln>
        </p:spPr>
      </p:pic>
      <p:sp>
        <p:nvSpPr>
          <p:cNvPr id="2" name="Rectangle 1"/>
          <p:cNvSpPr/>
          <p:nvPr/>
        </p:nvSpPr>
        <p:spPr>
          <a:xfrm>
            <a:off x="1238864" y="4970697"/>
            <a:ext cx="10186219" cy="523220"/>
          </a:xfrm>
          <a:prstGeom prst="rect">
            <a:avLst/>
          </a:prstGeom>
        </p:spPr>
        <p:txBody>
          <a:bodyPr wrap="square">
            <a:spAutoFit/>
          </a:bodyPr>
          <a:lstStyle/>
          <a:p>
            <a:r>
              <a:rPr lang="en-IN" dirty="0"/>
              <a:t>A network can be hybrid. For example, we can have a main star topology with each branch connecting several stations in a bus topology.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6"/>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16</a:t>
            </a:fld>
            <a:endParaRPr sz="2000" b="1">
              <a:solidFill>
                <a:schemeClr val="dk1"/>
              </a:solidFill>
              <a:latin typeface="Arial"/>
              <a:ea typeface="Arial"/>
              <a:cs typeface="Arial"/>
              <a:sym typeface="Arial"/>
            </a:endParaRPr>
          </a:p>
        </p:txBody>
      </p:sp>
      <p:cxnSp>
        <p:nvCxnSpPr>
          <p:cNvPr id="341" name="Google Shape;341;p16"/>
          <p:cNvCxnSpPr/>
          <p:nvPr/>
        </p:nvCxnSpPr>
        <p:spPr>
          <a:xfrm>
            <a:off x="1676400" y="152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342" name="Google Shape;342;p16"/>
          <p:cNvCxnSpPr/>
          <p:nvPr/>
        </p:nvCxnSpPr>
        <p:spPr>
          <a:xfrm>
            <a:off x="1676400" y="990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343" name="Google Shape;343;p16"/>
          <p:cNvSpPr txBox="1"/>
          <p:nvPr/>
        </p:nvSpPr>
        <p:spPr>
          <a:xfrm>
            <a:off x="1828801" y="381000"/>
            <a:ext cx="885475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1.10  </a:t>
            </a:r>
            <a:r>
              <a:rPr lang="en-US" sz="2000" b="1" i="1" dirty="0">
                <a:solidFill>
                  <a:schemeClr val="dk1"/>
                </a:solidFill>
                <a:latin typeface="Times New Roman"/>
                <a:ea typeface="Times New Roman"/>
                <a:cs typeface="Times New Roman"/>
                <a:sym typeface="Times New Roman"/>
              </a:rPr>
              <a:t>An isolated LAN connecting 12 computers to a hub in a closet[1]</a:t>
            </a:r>
            <a:endParaRPr dirty="0"/>
          </a:p>
        </p:txBody>
      </p:sp>
      <p:cxnSp>
        <p:nvCxnSpPr>
          <p:cNvPr id="344" name="Google Shape;344;p16"/>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345" name="Google Shape;345;p16"/>
          <p:cNvPicPr preferRelativeResize="0"/>
          <p:nvPr/>
        </p:nvPicPr>
        <p:blipFill rotWithShape="1">
          <a:blip r:embed="rId3">
            <a:alphaModFix/>
          </a:blip>
          <a:srcRect/>
          <a:stretch/>
        </p:blipFill>
        <p:spPr>
          <a:xfrm>
            <a:off x="3014561" y="1378975"/>
            <a:ext cx="6151562" cy="3886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Broadcast Networks </a:t>
            </a:r>
            <a:br>
              <a:rPr lang="en-US"/>
            </a:br>
            <a:endParaRPr/>
          </a:p>
        </p:txBody>
      </p:sp>
      <p:sp>
        <p:nvSpPr>
          <p:cNvPr id="351" name="Google Shape;35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352" name="Google Shape;352;p17" descr="1-06"/>
          <p:cNvPicPr preferRelativeResize="0"/>
          <p:nvPr/>
        </p:nvPicPr>
        <p:blipFill rotWithShape="1">
          <a:blip r:embed="rId3">
            <a:alphaModFix/>
          </a:blip>
          <a:srcRect/>
          <a:stretch/>
        </p:blipFill>
        <p:spPr>
          <a:xfrm>
            <a:off x="1706562" y="1314450"/>
            <a:ext cx="6904037" cy="4056063"/>
          </a:xfrm>
          <a:prstGeom prst="rect">
            <a:avLst/>
          </a:prstGeom>
          <a:noFill/>
          <a:ln>
            <a:noFill/>
          </a:ln>
        </p:spPr>
      </p:pic>
      <p:sp>
        <p:nvSpPr>
          <p:cNvPr id="2" name="TextBox 1"/>
          <p:cNvSpPr txBox="1"/>
          <p:nvPr/>
        </p:nvSpPr>
        <p:spPr>
          <a:xfrm>
            <a:off x="2519265" y="5607698"/>
            <a:ext cx="4422711" cy="307777"/>
          </a:xfrm>
          <a:prstGeom prst="rect">
            <a:avLst/>
          </a:prstGeom>
          <a:noFill/>
        </p:spPr>
        <p:txBody>
          <a:bodyPr wrap="square" rtlCol="0">
            <a:spAutoFit/>
          </a:bodyPr>
          <a:lstStyle/>
          <a:p>
            <a:r>
              <a:rPr lang="en-US" dirty="0"/>
              <a:t>Figure: Broadcast Networks [1]</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58" name="Google Shape;358;p18"/>
          <p:cNvSpPr txBox="1"/>
          <p:nvPr/>
        </p:nvSpPr>
        <p:spPr>
          <a:xfrm>
            <a:off x="0" y="0"/>
            <a:ext cx="91440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Local Area Networks</a:t>
            </a:r>
            <a:endParaRPr/>
          </a:p>
        </p:txBody>
      </p:sp>
      <p:pic>
        <p:nvPicPr>
          <p:cNvPr id="359" name="Google Shape;359;p18" descr="1-07"/>
          <p:cNvPicPr preferRelativeResize="0"/>
          <p:nvPr/>
        </p:nvPicPr>
        <p:blipFill rotWithShape="1">
          <a:blip r:embed="rId3">
            <a:alphaModFix/>
          </a:blip>
          <a:srcRect/>
          <a:stretch/>
        </p:blipFill>
        <p:spPr>
          <a:xfrm>
            <a:off x="1894952" y="2055813"/>
            <a:ext cx="8402095" cy="3200717"/>
          </a:xfrm>
          <a:prstGeom prst="rect">
            <a:avLst/>
          </a:prstGeom>
          <a:noFill/>
          <a:ln>
            <a:noFill/>
          </a:ln>
        </p:spPr>
      </p:pic>
      <p:sp>
        <p:nvSpPr>
          <p:cNvPr id="2" name="TextBox 1"/>
          <p:cNvSpPr txBox="1"/>
          <p:nvPr/>
        </p:nvSpPr>
        <p:spPr>
          <a:xfrm>
            <a:off x="3937518" y="5766318"/>
            <a:ext cx="5561045" cy="307777"/>
          </a:xfrm>
          <a:prstGeom prst="rect">
            <a:avLst/>
          </a:prstGeom>
          <a:noFill/>
        </p:spPr>
        <p:txBody>
          <a:bodyPr wrap="square" rtlCol="0">
            <a:spAutoFit/>
          </a:bodyPr>
          <a:lstStyle/>
          <a:p>
            <a:r>
              <a:rPr lang="en-US" dirty="0"/>
              <a:t>LAN (Local Area Network) [1]</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Wide Area Networks</a:t>
            </a:r>
            <a:endParaRPr/>
          </a:p>
        </p:txBody>
      </p:sp>
      <p:sp>
        <p:nvSpPr>
          <p:cNvPr id="365" name="Google Shape;36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366" name="Google Shape;366;p19" descr="1-09"/>
          <p:cNvPicPr preferRelativeResize="0">
            <a:picLocks noGrp="1"/>
          </p:cNvPicPr>
          <p:nvPr>
            <p:ph type="body" idx="1"/>
          </p:nvPr>
        </p:nvPicPr>
        <p:blipFill rotWithShape="1">
          <a:blip r:embed="rId3">
            <a:alphaModFix/>
          </a:blip>
          <a:srcRect/>
          <a:stretch/>
        </p:blipFill>
        <p:spPr>
          <a:xfrm>
            <a:off x="1257242" y="1534487"/>
            <a:ext cx="8238425" cy="3382443"/>
          </a:xfrm>
          <a:prstGeom prst="rect">
            <a:avLst/>
          </a:prstGeom>
          <a:noFill/>
          <a:ln>
            <a:noFill/>
          </a:ln>
        </p:spPr>
      </p:pic>
      <p:sp>
        <p:nvSpPr>
          <p:cNvPr id="2" name="Rectangle 1"/>
          <p:cNvSpPr/>
          <p:nvPr/>
        </p:nvSpPr>
        <p:spPr>
          <a:xfrm>
            <a:off x="949514" y="5771575"/>
            <a:ext cx="10078065" cy="584775"/>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A wide area network (WAN) provides long-distance transmission of data, image, audio, and video information over large geographic areas that may comprise a country, a continent, or even the whole world.</a:t>
            </a:r>
          </a:p>
        </p:txBody>
      </p:sp>
      <p:sp>
        <p:nvSpPr>
          <p:cNvPr id="3" name="TextBox 2"/>
          <p:cNvSpPr txBox="1"/>
          <p:nvPr/>
        </p:nvSpPr>
        <p:spPr>
          <a:xfrm>
            <a:off x="3041780" y="5141167"/>
            <a:ext cx="3769567" cy="307777"/>
          </a:xfrm>
          <a:prstGeom prst="rect">
            <a:avLst/>
          </a:prstGeom>
          <a:noFill/>
        </p:spPr>
        <p:txBody>
          <a:bodyPr wrap="square" rtlCol="0">
            <a:spAutoFit/>
          </a:bodyPr>
          <a:lstStyle/>
          <a:p>
            <a:r>
              <a:rPr lang="en-US" dirty="0"/>
              <a:t>Wide Area Network [1]</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2</a:t>
            </a:fld>
            <a:endParaRPr sz="2000" b="1">
              <a:solidFill>
                <a:schemeClr val="dk1"/>
              </a:solidFill>
              <a:latin typeface="Arial"/>
              <a:ea typeface="Arial"/>
              <a:cs typeface="Arial"/>
              <a:sym typeface="Arial"/>
            </a:endParaRPr>
          </a:p>
        </p:txBody>
      </p:sp>
      <p:sp>
        <p:nvSpPr>
          <p:cNvPr id="218" name="Google Shape;218;p5"/>
          <p:cNvSpPr/>
          <p:nvPr/>
        </p:nvSpPr>
        <p:spPr>
          <a:xfrm>
            <a:off x="1524000" y="0"/>
            <a:ext cx="9144000" cy="9144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19" name="Google Shape;219;p5"/>
          <p:cNvSpPr txBox="1"/>
          <p:nvPr/>
        </p:nvSpPr>
        <p:spPr>
          <a:xfrm>
            <a:off x="1752600" y="195263"/>
            <a:ext cx="3423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a:ea typeface="Times"/>
                <a:cs typeface="Times"/>
                <a:sym typeface="Times"/>
              </a:rPr>
              <a:t>1-1   DATA COMMUNICATIONS</a:t>
            </a:r>
            <a:endParaRPr/>
          </a:p>
        </p:txBody>
      </p:sp>
      <p:sp>
        <p:nvSpPr>
          <p:cNvPr id="220" name="Google Shape;220;p5"/>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221" name="Google Shape;221;p5"/>
          <p:cNvSpPr/>
          <p:nvPr/>
        </p:nvSpPr>
        <p:spPr>
          <a:xfrm>
            <a:off x="1600200" y="990600"/>
            <a:ext cx="8610600" cy="2654300"/>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US" sz="2800" i="1">
                <a:solidFill>
                  <a:schemeClr val="dk1"/>
                </a:solidFill>
                <a:latin typeface="Times New Roman"/>
                <a:ea typeface="Times New Roman"/>
                <a:cs typeface="Times New Roman"/>
                <a:sym typeface="Times New Roman"/>
              </a:rPr>
              <a:t>The term </a:t>
            </a:r>
            <a:r>
              <a:rPr lang="en-US" sz="2800" i="1">
                <a:solidFill>
                  <a:schemeClr val="hlink"/>
                </a:solidFill>
                <a:latin typeface="Times New Roman"/>
                <a:ea typeface="Times New Roman"/>
                <a:cs typeface="Times New Roman"/>
                <a:sym typeface="Times New Roman"/>
              </a:rPr>
              <a:t>telecommunication</a:t>
            </a:r>
            <a:r>
              <a:rPr lang="en-US" sz="2800" i="1">
                <a:solidFill>
                  <a:schemeClr val="dk1"/>
                </a:solidFill>
                <a:latin typeface="Times New Roman"/>
                <a:ea typeface="Times New Roman"/>
                <a:cs typeface="Times New Roman"/>
                <a:sym typeface="Times New Roman"/>
              </a:rPr>
              <a:t> means communication at a distance. The word </a:t>
            </a:r>
            <a:r>
              <a:rPr lang="en-US" sz="2800" i="1">
                <a:solidFill>
                  <a:schemeClr val="hlink"/>
                </a:solidFill>
                <a:latin typeface="Times New Roman"/>
                <a:ea typeface="Times New Roman"/>
                <a:cs typeface="Times New Roman"/>
                <a:sym typeface="Times New Roman"/>
              </a:rPr>
              <a:t>data</a:t>
            </a:r>
            <a:r>
              <a:rPr lang="en-US" sz="2800" i="1">
                <a:solidFill>
                  <a:schemeClr val="dk1"/>
                </a:solidFill>
                <a:latin typeface="Times New Roman"/>
                <a:ea typeface="Times New Roman"/>
                <a:cs typeface="Times New Roman"/>
                <a:sym typeface="Times New Roman"/>
              </a:rPr>
              <a:t> refers to information presented in whatever form is agreed upon by the parties creating and using the data. </a:t>
            </a:r>
            <a:r>
              <a:rPr lang="en-US" sz="2800" i="1">
                <a:solidFill>
                  <a:schemeClr val="hlink"/>
                </a:solidFill>
                <a:latin typeface="Times New Roman"/>
                <a:ea typeface="Times New Roman"/>
                <a:cs typeface="Times New Roman"/>
                <a:sym typeface="Times New Roman"/>
              </a:rPr>
              <a:t>Data communications</a:t>
            </a:r>
            <a:r>
              <a:rPr lang="en-US" sz="2800" i="1">
                <a:solidFill>
                  <a:schemeClr val="dk1"/>
                </a:solidFill>
                <a:latin typeface="Times New Roman"/>
                <a:ea typeface="Times New Roman"/>
                <a:cs typeface="Times New Roman"/>
                <a:sym typeface="Times New Roman"/>
              </a:rPr>
              <a:t> are the exchange of data between two devices via some form of transmission medium such as a wire cable. </a:t>
            </a:r>
            <a:endParaRPr/>
          </a:p>
        </p:txBody>
      </p:sp>
      <p:sp>
        <p:nvSpPr>
          <p:cNvPr id="222" name="Google Shape;222;p5"/>
          <p:cNvSpPr/>
          <p:nvPr/>
        </p:nvSpPr>
        <p:spPr>
          <a:xfrm>
            <a:off x="1752600" y="5048251"/>
            <a:ext cx="5715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8"/>
              <a:buFont typeface="Noto Sans Symbols"/>
              <a:buNone/>
            </a:pPr>
            <a:r>
              <a:rPr lang="en-US" sz="2400" b="1">
                <a:solidFill>
                  <a:srgbClr val="0033CC"/>
                </a:solidFill>
                <a:latin typeface="Times New Roman"/>
                <a:ea typeface="Times New Roman"/>
                <a:cs typeface="Times New Roman"/>
                <a:sym typeface="Times New Roman"/>
              </a:rPr>
              <a:t>Components</a:t>
            </a:r>
            <a:endParaRPr/>
          </a:p>
          <a:p>
            <a:pPr marL="0" marR="0" lvl="0" indent="0" algn="l" rtl="0">
              <a:spcBef>
                <a:spcPts val="0"/>
              </a:spcBef>
              <a:spcAft>
                <a:spcPts val="0"/>
              </a:spcAft>
              <a:buClr>
                <a:schemeClr val="folHlink"/>
              </a:buClr>
              <a:buSzPts val="2808"/>
              <a:buFont typeface="Noto Sans Symbols"/>
              <a:buNone/>
            </a:pPr>
            <a:r>
              <a:rPr lang="en-US" sz="2400" b="1">
                <a:solidFill>
                  <a:srgbClr val="0033CC"/>
                </a:solidFill>
                <a:latin typeface="Times New Roman"/>
                <a:ea typeface="Times New Roman"/>
                <a:cs typeface="Times New Roman"/>
                <a:sym typeface="Times New Roman"/>
              </a:rPr>
              <a:t>Data Representation</a:t>
            </a:r>
            <a:br>
              <a:rPr lang="en-US" sz="2400" b="1">
                <a:solidFill>
                  <a:srgbClr val="0033CC"/>
                </a:solidFill>
                <a:latin typeface="Times New Roman"/>
                <a:ea typeface="Times New Roman"/>
                <a:cs typeface="Times New Roman"/>
                <a:sym typeface="Times New Roman"/>
              </a:rPr>
            </a:br>
            <a:r>
              <a:rPr lang="en-US" sz="2400" b="1">
                <a:solidFill>
                  <a:srgbClr val="0033CC"/>
                </a:solidFill>
                <a:latin typeface="Times New Roman"/>
                <a:ea typeface="Times New Roman"/>
                <a:cs typeface="Times New Roman"/>
                <a:sym typeface="Times New Roman"/>
              </a:rPr>
              <a:t>Data Flow</a:t>
            </a:r>
            <a:endParaRPr/>
          </a:p>
        </p:txBody>
      </p:sp>
      <p:sp>
        <p:nvSpPr>
          <p:cNvPr id="223" name="Google Shape;223;p5"/>
          <p:cNvSpPr txBox="1"/>
          <p:nvPr/>
        </p:nvSpPr>
        <p:spPr>
          <a:xfrm>
            <a:off x="1765301" y="4572001"/>
            <a:ext cx="4862513" cy="5191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Metropolitan Area Networks</a:t>
            </a:r>
            <a:endParaRPr dirty="0"/>
          </a:p>
        </p:txBody>
      </p:sp>
      <p:sp>
        <p:nvSpPr>
          <p:cNvPr id="372" name="Google Shape;37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73" name="Google Shape;373;p20" descr="1-08"/>
          <p:cNvPicPr preferRelativeResize="0">
            <a:picLocks noGrp="1"/>
          </p:cNvPicPr>
          <p:nvPr>
            <p:ph type="body" idx="1"/>
          </p:nvPr>
        </p:nvPicPr>
        <p:blipFill rotWithShape="1">
          <a:blip r:embed="rId3">
            <a:alphaModFix/>
          </a:blip>
          <a:srcRect/>
          <a:stretch/>
        </p:blipFill>
        <p:spPr>
          <a:xfrm>
            <a:off x="693173" y="1307230"/>
            <a:ext cx="7624917" cy="3599910"/>
          </a:xfrm>
          <a:prstGeom prst="rect">
            <a:avLst/>
          </a:prstGeom>
          <a:noFill/>
          <a:ln>
            <a:noFill/>
          </a:ln>
        </p:spPr>
      </p:pic>
      <p:sp>
        <p:nvSpPr>
          <p:cNvPr id="2" name="Rectangle 1"/>
          <p:cNvSpPr/>
          <p:nvPr/>
        </p:nvSpPr>
        <p:spPr>
          <a:xfrm>
            <a:off x="693173" y="5503783"/>
            <a:ext cx="10515600" cy="1354217"/>
          </a:xfrm>
          <a:prstGeom prst="rect">
            <a:avLst/>
          </a:prstGeom>
        </p:spPr>
        <p:txBody>
          <a:bodyPr wrap="square">
            <a:spAutoFit/>
          </a:bodyPr>
          <a:lstStyle/>
          <a:p>
            <a:pPr algn="just"/>
            <a:r>
              <a:rPr lang="en-IN" sz="1600" dirty="0">
                <a:latin typeface="Times New Roman" panose="02020603050405020304" pitchFamily="18" charset="0"/>
                <a:cs typeface="Times New Roman" panose="02020603050405020304" pitchFamily="18" charset="0"/>
              </a:rPr>
              <a:t>A metropolitan area network (MAN) is a network </a:t>
            </a:r>
            <a:r>
              <a:rPr lang="en-IN" sz="1800" dirty="0">
                <a:latin typeface="Times New Roman" panose="02020603050405020304" pitchFamily="18" charset="0"/>
                <a:cs typeface="Times New Roman" panose="02020603050405020304" pitchFamily="18" charset="0"/>
              </a:rPr>
              <a:t>with</a:t>
            </a:r>
            <a:r>
              <a:rPr lang="en-IN" sz="1600" dirty="0">
                <a:latin typeface="Times New Roman" panose="02020603050405020304" pitchFamily="18" charset="0"/>
                <a:cs typeface="Times New Roman" panose="02020603050405020304" pitchFamily="18" charset="0"/>
              </a:rPr>
              <a:t> a size between a LAN and a WAN. It normally covers the area inside a town or a city. It is designed for customers who need a high-speed connectivity, normally to the Internet, and have endpoints</a:t>
            </a:r>
          </a:p>
          <a:p>
            <a:r>
              <a:rPr lang="en-IN" sz="1600" dirty="0">
                <a:latin typeface="Times New Roman" panose="02020603050405020304" pitchFamily="18" charset="0"/>
                <a:cs typeface="Times New Roman" panose="02020603050405020304" pitchFamily="18" charset="0"/>
              </a:rPr>
              <a:t>spread over a city or part of city. A good example of a MAN is the part of the telephone company network that can provide a high-speed DSL line to the customer. Another example is the cable TV network that originally was designed for cable TV, but today can also be used for high-speed data connection to the Internet.</a:t>
            </a:r>
          </a:p>
        </p:txBody>
      </p:sp>
      <p:sp>
        <p:nvSpPr>
          <p:cNvPr id="3" name="Rectangle 2"/>
          <p:cNvSpPr/>
          <p:nvPr/>
        </p:nvSpPr>
        <p:spPr>
          <a:xfrm>
            <a:off x="4742103" y="3275112"/>
            <a:ext cx="2707793" cy="307777"/>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metropolitan area network (MAN) </a:t>
            </a:r>
            <a:endParaRPr lang="en-IN" dirty="0"/>
          </a:p>
        </p:txBody>
      </p:sp>
      <p:sp>
        <p:nvSpPr>
          <p:cNvPr id="4" name="TextBox 3"/>
          <p:cNvSpPr txBox="1"/>
          <p:nvPr/>
        </p:nvSpPr>
        <p:spPr>
          <a:xfrm>
            <a:off x="2192694" y="5103845"/>
            <a:ext cx="4189445" cy="307777"/>
          </a:xfrm>
          <a:prstGeom prst="rect">
            <a:avLst/>
          </a:prstGeom>
          <a:noFill/>
        </p:spPr>
        <p:txBody>
          <a:bodyPr wrap="square" rtlCol="0">
            <a:spAutoFit/>
          </a:bodyPr>
          <a:lstStyle/>
          <a:p>
            <a:r>
              <a:rPr lang="en-US" dirty="0"/>
              <a:t>Metropolitan Area Network [1]</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1"/>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21</a:t>
            </a:fld>
            <a:endParaRPr sz="2000" b="1">
              <a:solidFill>
                <a:schemeClr val="dk1"/>
              </a:solidFill>
              <a:latin typeface="Arial"/>
              <a:ea typeface="Arial"/>
              <a:cs typeface="Arial"/>
              <a:sym typeface="Arial"/>
            </a:endParaRPr>
          </a:p>
        </p:txBody>
      </p:sp>
      <p:cxnSp>
        <p:nvCxnSpPr>
          <p:cNvPr id="380" name="Google Shape;380;p21"/>
          <p:cNvCxnSpPr/>
          <p:nvPr/>
        </p:nvCxnSpPr>
        <p:spPr>
          <a:xfrm>
            <a:off x="1676400" y="152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381" name="Google Shape;381;p21"/>
          <p:cNvCxnSpPr/>
          <p:nvPr/>
        </p:nvCxnSpPr>
        <p:spPr>
          <a:xfrm>
            <a:off x="1676400" y="990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382" name="Google Shape;382;p21"/>
          <p:cNvSpPr txBox="1"/>
          <p:nvPr/>
        </p:nvSpPr>
        <p:spPr>
          <a:xfrm>
            <a:off x="1828801" y="381000"/>
            <a:ext cx="816428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1.11  </a:t>
            </a:r>
            <a:r>
              <a:rPr lang="en-US" sz="2000" b="1" i="1" dirty="0">
                <a:solidFill>
                  <a:schemeClr val="dk1"/>
                </a:solidFill>
                <a:latin typeface="Times New Roman"/>
                <a:ea typeface="Times New Roman"/>
                <a:cs typeface="Times New Roman"/>
                <a:sym typeface="Times New Roman"/>
              </a:rPr>
              <a:t>WANs: a switched WAN and a point-to-point WAN [1]</a:t>
            </a:r>
            <a:endParaRPr dirty="0"/>
          </a:p>
        </p:txBody>
      </p:sp>
      <p:cxnSp>
        <p:nvCxnSpPr>
          <p:cNvPr id="383" name="Google Shape;383;p21"/>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384" name="Google Shape;384;p21"/>
          <p:cNvPicPr preferRelativeResize="0"/>
          <p:nvPr/>
        </p:nvPicPr>
        <p:blipFill rotWithShape="1">
          <a:blip r:embed="rId3">
            <a:alphaModFix/>
          </a:blip>
          <a:srcRect/>
          <a:stretch/>
        </p:blipFill>
        <p:spPr>
          <a:xfrm>
            <a:off x="2641600" y="1116014"/>
            <a:ext cx="7112000" cy="50561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2"/>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22</a:t>
            </a:fld>
            <a:endParaRPr sz="2000" b="1">
              <a:solidFill>
                <a:schemeClr val="dk1"/>
              </a:solidFill>
              <a:latin typeface="Arial"/>
              <a:ea typeface="Arial"/>
              <a:cs typeface="Arial"/>
              <a:sym typeface="Arial"/>
            </a:endParaRPr>
          </a:p>
        </p:txBody>
      </p:sp>
      <p:cxnSp>
        <p:nvCxnSpPr>
          <p:cNvPr id="391" name="Google Shape;391;p22"/>
          <p:cNvCxnSpPr/>
          <p:nvPr/>
        </p:nvCxnSpPr>
        <p:spPr>
          <a:xfrm>
            <a:off x="1676400" y="152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392" name="Google Shape;392;p22"/>
          <p:cNvCxnSpPr/>
          <p:nvPr/>
        </p:nvCxnSpPr>
        <p:spPr>
          <a:xfrm>
            <a:off x="1676400" y="838200"/>
            <a:ext cx="8763000" cy="0"/>
          </a:xfrm>
          <a:prstGeom prst="straightConnector1">
            <a:avLst/>
          </a:prstGeom>
          <a:noFill/>
          <a:ln w="19050" cap="flat" cmpd="sng">
            <a:solidFill>
              <a:schemeClr val="hlink"/>
            </a:solidFill>
            <a:prstDash val="solid"/>
            <a:round/>
            <a:headEnd type="none" w="med" len="med"/>
            <a:tailEnd type="none" w="med" len="med"/>
          </a:ln>
        </p:spPr>
      </p:cxnSp>
      <p:sp>
        <p:nvSpPr>
          <p:cNvPr id="393" name="Google Shape;393;p22"/>
          <p:cNvSpPr txBox="1"/>
          <p:nvPr/>
        </p:nvSpPr>
        <p:spPr>
          <a:xfrm>
            <a:off x="1828800" y="228600"/>
            <a:ext cx="861060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1.12  </a:t>
            </a:r>
            <a:r>
              <a:rPr lang="en-US" sz="2000" b="1" i="1" dirty="0">
                <a:solidFill>
                  <a:schemeClr val="dk1"/>
                </a:solidFill>
                <a:latin typeface="Times New Roman"/>
                <a:ea typeface="Times New Roman"/>
                <a:cs typeface="Times New Roman"/>
                <a:sym typeface="Times New Roman"/>
              </a:rPr>
              <a:t>A heterogeneous network made of four WANs and two LANs [1]</a:t>
            </a:r>
            <a:endParaRPr dirty="0"/>
          </a:p>
        </p:txBody>
      </p:sp>
      <p:cxnSp>
        <p:nvCxnSpPr>
          <p:cNvPr id="394" name="Google Shape;394;p22"/>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395" name="Google Shape;395;p22"/>
          <p:cNvPicPr preferRelativeResize="0"/>
          <p:nvPr/>
        </p:nvPicPr>
        <p:blipFill rotWithShape="1">
          <a:blip r:embed="rId3">
            <a:alphaModFix/>
          </a:blip>
          <a:srcRect/>
          <a:stretch/>
        </p:blipFill>
        <p:spPr>
          <a:xfrm>
            <a:off x="3348038" y="990600"/>
            <a:ext cx="5740400" cy="5181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3"/>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23</a:t>
            </a:fld>
            <a:endParaRPr sz="2000" b="1">
              <a:solidFill>
                <a:schemeClr val="dk1"/>
              </a:solidFill>
              <a:latin typeface="Arial"/>
              <a:ea typeface="Arial"/>
              <a:cs typeface="Arial"/>
              <a:sym typeface="Arial"/>
            </a:endParaRPr>
          </a:p>
        </p:txBody>
      </p:sp>
      <p:sp>
        <p:nvSpPr>
          <p:cNvPr id="402" name="Google Shape;402;p23"/>
          <p:cNvSpPr/>
          <p:nvPr/>
        </p:nvSpPr>
        <p:spPr>
          <a:xfrm>
            <a:off x="1524000" y="0"/>
            <a:ext cx="9144000" cy="990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03" name="Google Shape;403;p23"/>
          <p:cNvSpPr txBox="1"/>
          <p:nvPr/>
        </p:nvSpPr>
        <p:spPr>
          <a:xfrm>
            <a:off x="1752601" y="152400"/>
            <a:ext cx="22964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a:ea typeface="Times"/>
                <a:cs typeface="Times"/>
                <a:sym typeface="Times"/>
              </a:rPr>
              <a:t>1-3   THE INTERNET</a:t>
            </a:r>
            <a:endParaRPr/>
          </a:p>
        </p:txBody>
      </p:sp>
      <p:sp>
        <p:nvSpPr>
          <p:cNvPr id="404" name="Google Shape;404;p23"/>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405" name="Google Shape;405;p23"/>
          <p:cNvSpPr/>
          <p:nvPr/>
        </p:nvSpPr>
        <p:spPr>
          <a:xfrm>
            <a:off x="1600200" y="1219201"/>
            <a:ext cx="8686800" cy="2227263"/>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US" sz="2800" i="1">
                <a:solidFill>
                  <a:schemeClr val="dk1"/>
                </a:solidFill>
                <a:latin typeface="Times New Roman"/>
                <a:ea typeface="Times New Roman"/>
                <a:cs typeface="Times New Roman"/>
                <a:sym typeface="Times New Roman"/>
              </a:rPr>
              <a:t>The </a:t>
            </a:r>
            <a:r>
              <a:rPr lang="en-US" sz="2800" i="1">
                <a:solidFill>
                  <a:schemeClr val="hlink"/>
                </a:solidFill>
                <a:latin typeface="Times New Roman"/>
                <a:ea typeface="Times New Roman"/>
                <a:cs typeface="Times New Roman"/>
                <a:sym typeface="Times New Roman"/>
              </a:rPr>
              <a:t>Internet</a:t>
            </a:r>
            <a:r>
              <a:rPr lang="en-US" sz="2800" i="1">
                <a:solidFill>
                  <a:schemeClr val="dk1"/>
                </a:solidFill>
                <a:latin typeface="Times New Roman"/>
                <a:ea typeface="Times New Roman"/>
                <a:cs typeface="Times New Roman"/>
                <a:sym typeface="Times New Roman"/>
              </a:rPr>
              <a:t> has revolutionized many aspects of our daily lives. It has affected the way we do business as well as the way we spend our leisure time. The Internet is a communication system that has brought a wealth of information to our fingertips and organized it for our use. </a:t>
            </a:r>
            <a:endParaRPr/>
          </a:p>
        </p:txBody>
      </p:sp>
      <p:sp>
        <p:nvSpPr>
          <p:cNvPr id="406" name="Google Shape;406;p23"/>
          <p:cNvSpPr/>
          <p:nvPr/>
        </p:nvSpPr>
        <p:spPr>
          <a:xfrm>
            <a:off x="1752600" y="5045076"/>
            <a:ext cx="7467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8"/>
              <a:buFont typeface="Noto Sans Symbols"/>
              <a:buNone/>
            </a:pPr>
            <a:r>
              <a:rPr lang="en-US" sz="2400" b="1">
                <a:solidFill>
                  <a:srgbClr val="0033CC"/>
                </a:solidFill>
                <a:latin typeface="Times New Roman"/>
                <a:ea typeface="Times New Roman"/>
                <a:cs typeface="Times New Roman"/>
                <a:sym typeface="Times New Roman"/>
              </a:rPr>
              <a:t>A Brief History</a:t>
            </a:r>
            <a:endParaRPr/>
          </a:p>
          <a:p>
            <a:pPr marL="0" marR="0" lvl="0" indent="0" algn="l" rtl="0">
              <a:spcBef>
                <a:spcPts val="0"/>
              </a:spcBef>
              <a:spcAft>
                <a:spcPts val="0"/>
              </a:spcAft>
              <a:buClr>
                <a:schemeClr val="folHlink"/>
              </a:buClr>
              <a:buSzPts val="2808"/>
              <a:buFont typeface="Noto Sans Symbols"/>
              <a:buNone/>
            </a:pPr>
            <a:r>
              <a:rPr lang="en-US" sz="2400" b="1">
                <a:solidFill>
                  <a:srgbClr val="0033CC"/>
                </a:solidFill>
                <a:latin typeface="Times New Roman"/>
                <a:ea typeface="Times New Roman"/>
                <a:cs typeface="Times New Roman"/>
                <a:sym typeface="Times New Roman"/>
              </a:rPr>
              <a:t>The Internet Today (ISPs)</a:t>
            </a:r>
            <a:endParaRPr/>
          </a:p>
        </p:txBody>
      </p:sp>
      <p:sp>
        <p:nvSpPr>
          <p:cNvPr id="407" name="Google Shape;407;p23"/>
          <p:cNvSpPr txBox="1"/>
          <p:nvPr/>
        </p:nvSpPr>
        <p:spPr>
          <a:xfrm>
            <a:off x="1765301" y="4511676"/>
            <a:ext cx="4862513" cy="5191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24</a:t>
            </a:fld>
            <a:endParaRPr sz="2000" b="1">
              <a:solidFill>
                <a:schemeClr val="dk1"/>
              </a:solidFill>
              <a:latin typeface="Arial"/>
              <a:ea typeface="Arial"/>
              <a:cs typeface="Arial"/>
              <a:sym typeface="Arial"/>
            </a:endParaRPr>
          </a:p>
        </p:txBody>
      </p:sp>
      <p:cxnSp>
        <p:nvCxnSpPr>
          <p:cNvPr id="414" name="Google Shape;414;p24"/>
          <p:cNvCxnSpPr/>
          <p:nvPr/>
        </p:nvCxnSpPr>
        <p:spPr>
          <a:xfrm>
            <a:off x="1676400" y="762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415" name="Google Shape;415;p24"/>
          <p:cNvCxnSpPr/>
          <p:nvPr/>
        </p:nvCxnSpPr>
        <p:spPr>
          <a:xfrm>
            <a:off x="1676400" y="914400"/>
            <a:ext cx="8763000" cy="0"/>
          </a:xfrm>
          <a:prstGeom prst="straightConnector1">
            <a:avLst/>
          </a:prstGeom>
          <a:noFill/>
          <a:ln w="19050" cap="flat" cmpd="sng">
            <a:solidFill>
              <a:schemeClr val="hlink"/>
            </a:solidFill>
            <a:prstDash val="solid"/>
            <a:round/>
            <a:headEnd type="none" w="med" len="med"/>
            <a:tailEnd type="none" w="med" len="med"/>
          </a:ln>
        </p:spPr>
      </p:cxnSp>
      <p:sp>
        <p:nvSpPr>
          <p:cNvPr id="416" name="Google Shape;416;p24"/>
          <p:cNvSpPr txBox="1"/>
          <p:nvPr/>
        </p:nvSpPr>
        <p:spPr>
          <a:xfrm>
            <a:off x="1828800" y="304800"/>
            <a:ext cx="86106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1.13  </a:t>
            </a:r>
            <a:r>
              <a:rPr lang="en-US" sz="2000" b="1" i="1" dirty="0">
                <a:solidFill>
                  <a:schemeClr val="dk1"/>
                </a:solidFill>
                <a:latin typeface="Times New Roman"/>
                <a:ea typeface="Times New Roman"/>
                <a:cs typeface="Times New Roman"/>
                <a:sym typeface="Times New Roman"/>
              </a:rPr>
              <a:t>Hierarchical organization of the Internet [1]</a:t>
            </a:r>
            <a:endParaRPr dirty="0"/>
          </a:p>
        </p:txBody>
      </p:sp>
      <p:cxnSp>
        <p:nvCxnSpPr>
          <p:cNvPr id="417" name="Google Shape;417;p24"/>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418" name="Google Shape;418;p24"/>
          <p:cNvPicPr preferRelativeResize="0"/>
          <p:nvPr/>
        </p:nvPicPr>
        <p:blipFill rotWithShape="1">
          <a:blip r:embed="rId3">
            <a:alphaModFix/>
          </a:blip>
          <a:srcRect/>
          <a:stretch/>
        </p:blipFill>
        <p:spPr>
          <a:xfrm>
            <a:off x="3192464" y="1095376"/>
            <a:ext cx="5494337" cy="5076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25</a:t>
            </a:fld>
            <a:endParaRPr sz="2000" b="1">
              <a:solidFill>
                <a:schemeClr val="dk1"/>
              </a:solidFill>
              <a:latin typeface="Arial"/>
              <a:ea typeface="Arial"/>
              <a:cs typeface="Arial"/>
              <a:sym typeface="Arial"/>
            </a:endParaRPr>
          </a:p>
        </p:txBody>
      </p:sp>
      <p:sp>
        <p:nvSpPr>
          <p:cNvPr id="425" name="Google Shape;425;p25"/>
          <p:cNvSpPr/>
          <p:nvPr/>
        </p:nvSpPr>
        <p:spPr>
          <a:xfrm>
            <a:off x="1524000" y="0"/>
            <a:ext cx="9144000" cy="990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26" name="Google Shape;426;p25"/>
          <p:cNvSpPr txBox="1"/>
          <p:nvPr/>
        </p:nvSpPr>
        <p:spPr>
          <a:xfrm>
            <a:off x="1752601" y="152400"/>
            <a:ext cx="39772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a:ea typeface="Times"/>
                <a:cs typeface="Times"/>
                <a:sym typeface="Times"/>
              </a:rPr>
              <a:t>1-4   PROTOCOLS AND STANDARDS</a:t>
            </a:r>
            <a:endParaRPr/>
          </a:p>
        </p:txBody>
      </p:sp>
      <p:sp>
        <p:nvSpPr>
          <p:cNvPr id="427" name="Google Shape;427;p25"/>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428" name="Google Shape;428;p25"/>
          <p:cNvSpPr/>
          <p:nvPr/>
        </p:nvSpPr>
        <p:spPr>
          <a:xfrm>
            <a:off x="1600200" y="1295401"/>
            <a:ext cx="8686800" cy="1800225"/>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US" sz="2800" i="1">
                <a:solidFill>
                  <a:schemeClr val="dk1"/>
                </a:solidFill>
                <a:latin typeface="Times New Roman"/>
                <a:ea typeface="Times New Roman"/>
                <a:cs typeface="Times New Roman"/>
                <a:sym typeface="Times New Roman"/>
              </a:rPr>
              <a:t>In this section, we define two widely used terms: </a:t>
            </a:r>
            <a:r>
              <a:rPr lang="en-US" sz="2800" i="1">
                <a:solidFill>
                  <a:schemeClr val="hlink"/>
                </a:solidFill>
                <a:latin typeface="Times New Roman"/>
                <a:ea typeface="Times New Roman"/>
                <a:cs typeface="Times New Roman"/>
                <a:sym typeface="Times New Roman"/>
              </a:rPr>
              <a:t>protocols</a:t>
            </a:r>
            <a:r>
              <a:rPr lang="en-US" sz="2800" i="1">
                <a:solidFill>
                  <a:schemeClr val="dk1"/>
                </a:solidFill>
                <a:latin typeface="Times New Roman"/>
                <a:ea typeface="Times New Roman"/>
                <a:cs typeface="Times New Roman"/>
                <a:sym typeface="Times New Roman"/>
              </a:rPr>
              <a:t> and </a:t>
            </a:r>
            <a:r>
              <a:rPr lang="en-US" sz="2800" i="1">
                <a:solidFill>
                  <a:schemeClr val="hlink"/>
                </a:solidFill>
                <a:latin typeface="Times New Roman"/>
                <a:ea typeface="Times New Roman"/>
                <a:cs typeface="Times New Roman"/>
                <a:sym typeface="Times New Roman"/>
              </a:rPr>
              <a:t>standards</a:t>
            </a:r>
            <a:r>
              <a:rPr lang="en-US" sz="2800" i="1">
                <a:solidFill>
                  <a:schemeClr val="dk1"/>
                </a:solidFill>
                <a:latin typeface="Times New Roman"/>
                <a:ea typeface="Times New Roman"/>
                <a:cs typeface="Times New Roman"/>
                <a:sym typeface="Times New Roman"/>
              </a:rPr>
              <a:t>. First, we define protocol, which is synonymous with rule. Then we discuss standards, which are agreed-upon rules.</a:t>
            </a:r>
            <a:endParaRPr/>
          </a:p>
        </p:txBody>
      </p:sp>
      <p:sp>
        <p:nvSpPr>
          <p:cNvPr id="429" name="Google Shape;429;p25"/>
          <p:cNvSpPr/>
          <p:nvPr/>
        </p:nvSpPr>
        <p:spPr>
          <a:xfrm>
            <a:off x="1752600" y="4495800"/>
            <a:ext cx="74676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8"/>
              <a:buFont typeface="Noto Sans Symbols"/>
              <a:buNone/>
            </a:pPr>
            <a:r>
              <a:rPr lang="en-US" sz="2400" b="1">
                <a:solidFill>
                  <a:srgbClr val="0033CC"/>
                </a:solidFill>
                <a:latin typeface="Times New Roman"/>
                <a:ea typeface="Times New Roman"/>
                <a:cs typeface="Times New Roman"/>
                <a:sym typeface="Times New Roman"/>
              </a:rPr>
              <a:t>Protocols</a:t>
            </a:r>
            <a:br>
              <a:rPr lang="en-US" sz="2400" b="1">
                <a:solidFill>
                  <a:srgbClr val="0033CC"/>
                </a:solidFill>
                <a:latin typeface="Times New Roman"/>
                <a:ea typeface="Times New Roman"/>
                <a:cs typeface="Times New Roman"/>
                <a:sym typeface="Times New Roman"/>
              </a:rPr>
            </a:br>
            <a:r>
              <a:rPr lang="en-US" sz="2400" b="1">
                <a:solidFill>
                  <a:srgbClr val="0033CC"/>
                </a:solidFill>
                <a:latin typeface="Times New Roman"/>
                <a:ea typeface="Times New Roman"/>
                <a:cs typeface="Times New Roman"/>
                <a:sym typeface="Times New Roman"/>
              </a:rPr>
              <a:t>Standards</a:t>
            </a:r>
            <a:endParaRPr/>
          </a:p>
          <a:p>
            <a:pPr marL="0" marR="0" lvl="0" indent="0" algn="l" rtl="0">
              <a:spcBef>
                <a:spcPts val="0"/>
              </a:spcBef>
              <a:spcAft>
                <a:spcPts val="0"/>
              </a:spcAft>
              <a:buClr>
                <a:schemeClr val="dk1"/>
              </a:buClr>
              <a:buSzPts val="2808"/>
              <a:buFont typeface="Noto Sans Symbols"/>
              <a:buNone/>
            </a:pPr>
            <a:r>
              <a:rPr lang="en-US" sz="2400" b="1">
                <a:solidFill>
                  <a:srgbClr val="0033CC"/>
                </a:solidFill>
                <a:latin typeface="Times New Roman"/>
                <a:ea typeface="Times New Roman"/>
                <a:cs typeface="Times New Roman"/>
                <a:sym typeface="Times New Roman"/>
              </a:rPr>
              <a:t>Standards Organizations</a:t>
            </a:r>
            <a:br>
              <a:rPr lang="en-US" sz="2400" b="1">
                <a:solidFill>
                  <a:srgbClr val="0033CC"/>
                </a:solidFill>
                <a:latin typeface="Times New Roman"/>
                <a:ea typeface="Times New Roman"/>
                <a:cs typeface="Times New Roman"/>
                <a:sym typeface="Times New Roman"/>
              </a:rPr>
            </a:br>
            <a:r>
              <a:rPr lang="en-US" sz="2400" b="1">
                <a:solidFill>
                  <a:srgbClr val="0033CC"/>
                </a:solidFill>
                <a:latin typeface="Times New Roman"/>
                <a:ea typeface="Times New Roman"/>
                <a:cs typeface="Times New Roman"/>
                <a:sym typeface="Times New Roman"/>
              </a:rPr>
              <a:t>Internet Standards</a:t>
            </a:r>
            <a:endParaRPr/>
          </a:p>
        </p:txBody>
      </p:sp>
      <p:sp>
        <p:nvSpPr>
          <p:cNvPr id="430" name="Google Shape;430;p25"/>
          <p:cNvSpPr txBox="1"/>
          <p:nvPr/>
        </p:nvSpPr>
        <p:spPr>
          <a:xfrm>
            <a:off x="1765301" y="3962401"/>
            <a:ext cx="4862513" cy="5191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3" name="Rectangle 2"/>
          <p:cNvSpPr/>
          <p:nvPr/>
        </p:nvSpPr>
        <p:spPr>
          <a:xfrm>
            <a:off x="866438" y="295938"/>
            <a:ext cx="1151277" cy="400110"/>
          </a:xfrm>
          <a:prstGeom prst="rect">
            <a:avLst/>
          </a:prstGeom>
        </p:spPr>
        <p:txBody>
          <a:bodyPr wrap="none">
            <a:spAutoFit/>
          </a:bodyPr>
          <a:lstStyle/>
          <a:p>
            <a:r>
              <a:rPr lang="en-IN" sz="2000" dirty="0">
                <a:solidFill>
                  <a:schemeClr val="accent1">
                    <a:lumMod val="75000"/>
                  </a:schemeClr>
                </a:solidFill>
                <a:latin typeface="Times New Roman" panose="02020603050405020304" pitchFamily="18" charset="0"/>
                <a:cs typeface="Times New Roman" panose="02020603050405020304" pitchFamily="18" charset="0"/>
              </a:rPr>
              <a:t>Protocols</a:t>
            </a:r>
            <a:endParaRPr lang="en-IN" sz="1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842456" y="978269"/>
            <a:ext cx="10224349" cy="615553"/>
          </a:xfrm>
          <a:prstGeom prst="rect">
            <a:avLst/>
          </a:prstGeom>
        </p:spPr>
        <p:txBody>
          <a:bodyPr wrap="square">
            <a:spAutoFit/>
          </a:bodyPr>
          <a:lstStyle/>
          <a:p>
            <a:pPr algn="just"/>
            <a:r>
              <a:rPr lang="en-IN" sz="1600" dirty="0">
                <a:latin typeface="Times New Roman" panose="02020603050405020304" pitchFamily="18" charset="0"/>
                <a:cs typeface="Times New Roman" panose="02020603050405020304" pitchFamily="18" charset="0"/>
              </a:rPr>
              <a:t>A </a:t>
            </a:r>
            <a:r>
              <a:rPr lang="en-IN" sz="1800" dirty="0">
                <a:latin typeface="Times New Roman" panose="02020603050405020304" pitchFamily="18" charset="0"/>
                <a:cs typeface="Times New Roman" panose="02020603050405020304" pitchFamily="18" charset="0"/>
              </a:rPr>
              <a:t>protocol</a:t>
            </a:r>
            <a:r>
              <a:rPr lang="en-IN" sz="1600" dirty="0">
                <a:latin typeface="Times New Roman" panose="02020603050405020304" pitchFamily="18" charset="0"/>
                <a:cs typeface="Times New Roman" panose="02020603050405020304" pitchFamily="18" charset="0"/>
              </a:rPr>
              <a:t> is a set of rules that govern data communications. A protocol defines what is communicated, how it is communicated, and when it is communicated. The key elements of a protocol are syntax, semantics, and timing.</a:t>
            </a:r>
          </a:p>
        </p:txBody>
      </p:sp>
      <p:sp>
        <p:nvSpPr>
          <p:cNvPr id="5" name="Rectangle 4"/>
          <p:cNvSpPr/>
          <p:nvPr/>
        </p:nvSpPr>
        <p:spPr>
          <a:xfrm>
            <a:off x="866438" y="1790811"/>
            <a:ext cx="10176387" cy="3416320"/>
          </a:xfrm>
          <a:prstGeom prst="rect">
            <a:avLst/>
          </a:prstGeom>
        </p:spPr>
        <p:txBody>
          <a:bodyPr wrap="square">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Syntax. The term syntax refers to the structure or format of the data, meaning the order in which they are presented. For example, a simple protocol might expect the first 8 bits of data to be the address of the sender, the second 8 bits to be the address of the receiver, and the rest of the stream to be the message itself.</a:t>
            </a:r>
          </a:p>
          <a:p>
            <a:pPr algn="just"/>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Semantics. The word semantics refers to the meaning of each section of bits. How is a particular pattern to be interpreted, and what action is to be taken based on that interpretation? For example, does an address identify the route to be taken or the final destination of the message?</a:t>
            </a:r>
          </a:p>
          <a:p>
            <a:pPr algn="just"/>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Timing. The term timing refers to two characteristics: when data should be sent and how fast they can be sent. For example, if a sender produces data at 100 Mbps but the receiver can process data at only 1 Mbps, the transmission will overload the receiver and some data will be lost.</a:t>
            </a:r>
          </a:p>
        </p:txBody>
      </p:sp>
    </p:spTree>
    <p:extLst>
      <p:ext uri="{BB962C8B-B14F-4D97-AF65-F5344CB8AC3E}">
        <p14:creationId xmlns:p14="http://schemas.microsoft.com/office/powerpoint/2010/main" val="3427254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3" name="Rectangle 2"/>
          <p:cNvSpPr/>
          <p:nvPr/>
        </p:nvSpPr>
        <p:spPr>
          <a:xfrm>
            <a:off x="838200" y="461482"/>
            <a:ext cx="11353800" cy="2031325"/>
          </a:xfrm>
          <a:prstGeom prst="rect">
            <a:avLst/>
          </a:prstGeom>
        </p:spPr>
        <p:txBody>
          <a:bodyPr wrap="square">
            <a:spAutoFit/>
          </a:bodyPr>
          <a:lstStyle/>
          <a:p>
            <a:pPr algn="just"/>
            <a:r>
              <a:rPr lang="en-IN" sz="1800" dirty="0">
                <a:solidFill>
                  <a:schemeClr val="accent1">
                    <a:lumMod val="75000"/>
                  </a:schemeClr>
                </a:solidFill>
                <a:latin typeface="Times New Roman" panose="02020603050405020304" pitchFamily="18" charset="0"/>
                <a:cs typeface="Times New Roman" panose="02020603050405020304" pitchFamily="18" charset="0"/>
              </a:rPr>
              <a:t>Standards</a:t>
            </a:r>
          </a:p>
          <a:p>
            <a:pPr algn="just"/>
            <a:r>
              <a:rPr lang="en-IN" sz="1800" dirty="0">
                <a:latin typeface="Times New Roman" panose="02020603050405020304" pitchFamily="18" charset="0"/>
                <a:cs typeface="Times New Roman" panose="02020603050405020304" pitchFamily="18" charset="0"/>
              </a:rPr>
              <a:t>Standards are essential in creating and maintaining an open and competitive market for equipment manufacturers and in guaranteeing national and international interoperability of data and telecommunications technology and processes. Standards provide guidelines</a:t>
            </a:r>
          </a:p>
          <a:p>
            <a:pPr algn="just"/>
            <a:r>
              <a:rPr lang="en-IN" sz="1800" dirty="0">
                <a:latin typeface="Times New Roman" panose="02020603050405020304" pitchFamily="18" charset="0"/>
                <a:cs typeface="Times New Roman" panose="02020603050405020304" pitchFamily="18" charset="0"/>
              </a:rPr>
              <a:t> to manufacturers, vendors, government agencies, and other service providers to ensure the kind of interconnectivity necessary in today's marketplace and in international communications. Data communication standards fall into two categories: de facto (meaning "by fact" or "by convention") and de jure (meaning "by law" or "by regulation").</a:t>
            </a:r>
          </a:p>
        </p:txBody>
      </p:sp>
      <p:sp>
        <p:nvSpPr>
          <p:cNvPr id="4" name="Rectangle 3"/>
          <p:cNvSpPr/>
          <p:nvPr/>
        </p:nvSpPr>
        <p:spPr>
          <a:xfrm>
            <a:off x="838199" y="2655039"/>
            <a:ext cx="10768781" cy="523220"/>
          </a:xfrm>
          <a:prstGeom prst="rect">
            <a:avLst/>
          </a:prstGeom>
        </p:spPr>
        <p:txBody>
          <a:bodyPr wrap="square">
            <a:spAutoFit/>
          </a:bodyPr>
          <a:lstStyle/>
          <a:p>
            <a:r>
              <a:rPr lang="en-IN" dirty="0">
                <a:solidFill>
                  <a:schemeClr val="accent1">
                    <a:lumMod val="75000"/>
                  </a:schemeClr>
                </a:solidFill>
              </a:rPr>
              <a:t>Standards Organizations</a:t>
            </a:r>
          </a:p>
          <a:p>
            <a:r>
              <a:rPr lang="en-IN" dirty="0"/>
              <a:t>Standards are developed through the cooperation of standards creation committees, forums, and government regulatory agencies.</a:t>
            </a:r>
          </a:p>
        </p:txBody>
      </p:sp>
      <p:sp>
        <p:nvSpPr>
          <p:cNvPr id="5" name="Rectangle 4"/>
          <p:cNvSpPr/>
          <p:nvPr/>
        </p:nvSpPr>
        <p:spPr>
          <a:xfrm>
            <a:off x="990122" y="3274105"/>
            <a:ext cx="4600940" cy="307777"/>
          </a:xfrm>
          <a:prstGeom prst="rect">
            <a:avLst/>
          </a:prstGeom>
        </p:spPr>
        <p:txBody>
          <a:bodyPr wrap="none">
            <a:spAutoFit/>
          </a:bodyPr>
          <a:lstStyle/>
          <a:p>
            <a:pPr marL="285750" indent="-285750">
              <a:buFont typeface="Arial" panose="020B0604020202020204" pitchFamily="34" charset="0"/>
              <a:buChar char="•"/>
            </a:pPr>
            <a:r>
              <a:rPr lang="en-IN" dirty="0"/>
              <a:t>International Organization for Standardization (ISO).</a:t>
            </a:r>
          </a:p>
        </p:txBody>
      </p:sp>
      <p:sp>
        <p:nvSpPr>
          <p:cNvPr id="6" name="Rectangle 5"/>
          <p:cNvSpPr/>
          <p:nvPr/>
        </p:nvSpPr>
        <p:spPr>
          <a:xfrm>
            <a:off x="990122" y="3603986"/>
            <a:ext cx="9746704" cy="307777"/>
          </a:xfrm>
          <a:prstGeom prst="rect">
            <a:avLst/>
          </a:prstGeom>
        </p:spPr>
        <p:txBody>
          <a:bodyPr wrap="square">
            <a:spAutoFit/>
          </a:bodyPr>
          <a:lstStyle/>
          <a:p>
            <a:pPr marL="285750" indent="-285750">
              <a:buFont typeface="Arial" panose="020B0604020202020204" pitchFamily="34" charset="0"/>
              <a:buChar char="•"/>
            </a:pPr>
            <a:r>
              <a:rPr lang="en-IN" dirty="0"/>
              <a:t>International Telecommunication Union-Telecommunication Standards Sector (ITU-T).</a:t>
            </a:r>
          </a:p>
        </p:txBody>
      </p:sp>
      <p:sp>
        <p:nvSpPr>
          <p:cNvPr id="7" name="Rectangle 6"/>
          <p:cNvSpPr/>
          <p:nvPr/>
        </p:nvSpPr>
        <p:spPr>
          <a:xfrm>
            <a:off x="990122" y="4007609"/>
            <a:ext cx="4834978" cy="738664"/>
          </a:xfrm>
          <a:prstGeom prst="rect">
            <a:avLst/>
          </a:prstGeom>
        </p:spPr>
        <p:txBody>
          <a:bodyPr wrap="none">
            <a:spAutoFit/>
          </a:bodyPr>
          <a:lstStyle/>
          <a:p>
            <a:pPr marL="285750" indent="-285750">
              <a:buFont typeface="Arial" panose="020B0604020202020204" pitchFamily="34" charset="0"/>
              <a:buChar char="•"/>
            </a:pPr>
            <a:r>
              <a:rPr lang="en-IN" dirty="0"/>
              <a:t>American National Standards Institute (ANSI)</a:t>
            </a:r>
          </a:p>
          <a:p>
            <a:pPr marL="285750" indent="-285750">
              <a:buFont typeface="Arial" panose="020B0604020202020204" pitchFamily="34" charset="0"/>
              <a:buChar char="•"/>
            </a:pPr>
            <a:r>
              <a:rPr lang="en-US" dirty="0"/>
              <a:t>Institute of Electrical and Electronics Engineers (IEEE).</a:t>
            </a:r>
          </a:p>
          <a:p>
            <a:pPr marL="285750" indent="-285750">
              <a:buFont typeface="Arial" panose="020B0604020202020204" pitchFamily="34" charset="0"/>
              <a:buChar char="•"/>
            </a:pPr>
            <a:r>
              <a:rPr lang="en-IN" dirty="0"/>
              <a:t>Electronic Industries Association (EIA).</a:t>
            </a:r>
          </a:p>
        </p:txBody>
      </p:sp>
    </p:spTree>
    <p:extLst>
      <p:ext uri="{BB962C8B-B14F-4D97-AF65-F5344CB8AC3E}">
        <p14:creationId xmlns:p14="http://schemas.microsoft.com/office/powerpoint/2010/main" val="3305492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28</a:t>
            </a:fld>
            <a:endParaRPr/>
          </a:p>
        </p:txBody>
      </p:sp>
      <p:sp>
        <p:nvSpPr>
          <p:cNvPr id="4" name="Rectangle 3"/>
          <p:cNvSpPr/>
          <p:nvPr/>
        </p:nvSpPr>
        <p:spPr>
          <a:xfrm>
            <a:off x="1164769" y="1243557"/>
            <a:ext cx="10114385" cy="4524315"/>
          </a:xfrm>
          <a:prstGeom prst="rect">
            <a:avLst/>
          </a:prstGeom>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Textbooks</a:t>
            </a:r>
          </a:p>
          <a:p>
            <a:pPr algn="just"/>
            <a:r>
              <a:rPr lang="en-US" sz="1800" dirty="0">
                <a:latin typeface="Times New Roman" panose="02020603050405020304" pitchFamily="18" charset="0"/>
                <a:cs typeface="Times New Roman" panose="02020603050405020304" pitchFamily="18" charset="0"/>
              </a:rPr>
              <a:t>[1]</a:t>
            </a:r>
            <a:r>
              <a:rPr lang="en-US" sz="1800" dirty="0" err="1">
                <a:latin typeface="Times New Roman" panose="02020603050405020304" pitchFamily="18" charset="0"/>
                <a:cs typeface="Times New Roman" panose="02020603050405020304" pitchFamily="18" charset="0"/>
              </a:rPr>
              <a:t>Forouzan</a:t>
            </a:r>
            <a:r>
              <a:rPr lang="en-US" sz="1800" dirty="0">
                <a:latin typeface="Times New Roman" panose="02020603050405020304" pitchFamily="18" charset="0"/>
                <a:cs typeface="Times New Roman" panose="02020603050405020304" pitchFamily="18" charset="0"/>
              </a:rPr>
              <a:t>, Behrouz A.: “Data Communications &amp; networking”, 4th edition </a:t>
            </a:r>
            <a:r>
              <a:rPr lang="en-US" sz="1800" dirty="0" err="1">
                <a:latin typeface="Times New Roman" panose="02020603050405020304" pitchFamily="18" charset="0"/>
                <a:cs typeface="Times New Roman" panose="02020603050405020304" pitchFamily="18" charset="0"/>
              </a:rPr>
              <a:t>TataMcgraw</a:t>
            </a:r>
            <a:r>
              <a:rPr lang="en-US" sz="1800" dirty="0">
                <a:latin typeface="Times New Roman" panose="02020603050405020304" pitchFamily="18" charset="0"/>
                <a:cs typeface="Times New Roman" panose="02020603050405020304" pitchFamily="18" charset="0"/>
              </a:rPr>
              <a:t> Hill.</a:t>
            </a:r>
          </a:p>
          <a:p>
            <a:pPr algn="just"/>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Tanenbaum</a:t>
            </a:r>
            <a:r>
              <a:rPr lang="en-US" sz="1800" dirty="0">
                <a:latin typeface="Times New Roman" panose="02020603050405020304" pitchFamily="18" charset="0"/>
                <a:cs typeface="Times New Roman" panose="02020603050405020304" pitchFamily="18" charset="0"/>
              </a:rPr>
              <a:t>, Andrew S: “Computer networks”, 4th Edition, Pearson education.</a:t>
            </a:r>
          </a:p>
          <a:p>
            <a:pPr algn="just"/>
            <a:endParaRPr lang="en-US"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Reference books</a:t>
            </a:r>
          </a:p>
          <a:p>
            <a:pPr algn="just"/>
            <a:r>
              <a:rPr lang="en-US" sz="1800" dirty="0">
                <a:latin typeface="Times New Roman" panose="02020603050405020304" pitchFamily="18" charset="0"/>
                <a:cs typeface="Times New Roman" panose="02020603050405020304" pitchFamily="18" charset="0"/>
              </a:rPr>
              <a:t>[3] Stallings, William : “Data and computer communications”,8th </a:t>
            </a:r>
            <a:r>
              <a:rPr lang="en-US" sz="1800" dirty="0" err="1">
                <a:latin typeface="Times New Roman" panose="02020603050405020304" pitchFamily="18" charset="0"/>
                <a:cs typeface="Times New Roman" panose="02020603050405020304" pitchFamily="18" charset="0"/>
              </a:rPr>
              <a:t>edition,Pearson</a:t>
            </a:r>
            <a:endParaRPr lang="en-US"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Education.</a:t>
            </a:r>
          </a:p>
          <a:p>
            <a:pPr algn="just"/>
            <a:r>
              <a:rPr lang="en-US" sz="1800" dirty="0">
                <a:latin typeface="Times New Roman" panose="02020603050405020304" pitchFamily="18" charset="0"/>
                <a:cs typeface="Times New Roman" panose="02020603050405020304" pitchFamily="18" charset="0"/>
              </a:rPr>
              <a:t>[4] Ross, </a:t>
            </a:r>
            <a:r>
              <a:rPr lang="en-US" sz="1800" dirty="0" err="1">
                <a:latin typeface="Times New Roman" panose="02020603050405020304" pitchFamily="18" charset="0"/>
                <a:cs typeface="Times New Roman" panose="02020603050405020304" pitchFamily="18" charset="0"/>
              </a:rPr>
              <a:t>Kurose,“Computer</a:t>
            </a:r>
            <a:r>
              <a:rPr lang="en-US" sz="1800" dirty="0">
                <a:latin typeface="Times New Roman" panose="02020603050405020304" pitchFamily="18" charset="0"/>
                <a:cs typeface="Times New Roman" panose="02020603050405020304" pitchFamily="18" charset="0"/>
              </a:rPr>
              <a:t> Networking: A top down Approach”, 2nd edition, Pearson</a:t>
            </a:r>
          </a:p>
          <a:p>
            <a:pPr algn="just"/>
            <a:r>
              <a:rPr lang="en-IN" sz="1800" dirty="0">
                <a:latin typeface="Times New Roman" panose="02020603050405020304" pitchFamily="18" charset="0"/>
                <a:cs typeface="Times New Roman" panose="02020603050405020304" pitchFamily="18" charset="0"/>
              </a:rPr>
              <a:t>Education.</a:t>
            </a:r>
          </a:p>
          <a:p>
            <a:pPr algn="just"/>
            <a:r>
              <a:rPr lang="en-US" sz="1800" dirty="0">
                <a:latin typeface="Times New Roman" panose="02020603050405020304" pitchFamily="18" charset="0"/>
                <a:cs typeface="Times New Roman" panose="02020603050405020304" pitchFamily="18" charset="0"/>
              </a:rPr>
              <a:t>[5] </a:t>
            </a:r>
            <a:r>
              <a:rPr lang="en-US" sz="1800" dirty="0" err="1">
                <a:latin typeface="Times New Roman" panose="02020603050405020304" pitchFamily="18" charset="0"/>
                <a:cs typeface="Times New Roman" panose="02020603050405020304" pitchFamily="18" charset="0"/>
              </a:rPr>
              <a:t>Coomer,Douglas</a:t>
            </a:r>
            <a:r>
              <a:rPr lang="en-US" sz="1800" dirty="0">
                <a:latin typeface="Times New Roman" panose="02020603050405020304" pitchFamily="18" charset="0"/>
                <a:cs typeface="Times New Roman" panose="02020603050405020304" pitchFamily="18" charset="0"/>
              </a:rPr>
              <a:t> E.: “Internet working with TCP/IP” , 2 </a:t>
            </a:r>
            <a:r>
              <a:rPr lang="en-US" sz="1800" dirty="0" err="1">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edition, Pearson Education</a:t>
            </a:r>
          </a:p>
          <a:p>
            <a:pPr algn="just"/>
            <a:r>
              <a:rPr lang="en-US" sz="1800" dirty="0">
                <a:latin typeface="Times New Roman" panose="02020603050405020304" pitchFamily="18" charset="0"/>
                <a:cs typeface="Times New Roman" panose="02020603050405020304" pitchFamily="18" charset="0"/>
              </a:rPr>
              <a:t>[6] Dave,” Computer Networks, Cengage Learning.</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Links:</a:t>
            </a:r>
          </a:p>
          <a:p>
            <a:pPr algn="just"/>
            <a:r>
              <a:rPr lang="en-IN" sz="1800" dirty="0">
                <a:latin typeface="Times New Roman" panose="02020603050405020304" pitchFamily="18" charset="0"/>
                <a:cs typeface="Times New Roman" panose="02020603050405020304" pitchFamily="18" charset="0"/>
                <a:hlinkClick r:id="rId2"/>
              </a:rPr>
              <a:t>http://eti2506.elimu.net/Introduction/Books/Data%20Communications%20and%20Networking%20By%20Behrouz%20A.Forouzan.pdf</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5" name="Rectangle 4"/>
          <p:cNvSpPr/>
          <p:nvPr/>
        </p:nvSpPr>
        <p:spPr>
          <a:xfrm>
            <a:off x="1164769" y="597226"/>
            <a:ext cx="2492990"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07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3" name="Rectangle 2"/>
          <p:cNvSpPr/>
          <p:nvPr/>
        </p:nvSpPr>
        <p:spPr>
          <a:xfrm>
            <a:off x="1002890" y="1315588"/>
            <a:ext cx="10235381" cy="4524315"/>
          </a:xfrm>
          <a:prstGeom prst="rect">
            <a:avLst/>
          </a:prstGeom>
        </p:spPr>
        <p:txBody>
          <a:bodyPr wrap="square">
            <a:spAutoFit/>
          </a:bodyPr>
          <a:lstStyle/>
          <a:p>
            <a:pPr algn="just"/>
            <a:r>
              <a:rPr lang="en-IN" sz="1800" dirty="0">
                <a:latin typeface="Times New Roman" panose="02020603050405020304" pitchFamily="18" charset="0"/>
                <a:cs typeface="Times New Roman" panose="02020603050405020304" pitchFamily="18" charset="0"/>
              </a:rPr>
              <a:t>1. Message. The message is the information (data) to be communicated. Popular forms of information include text, numbers, pictures, audio, and video.</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2. Sender. The sender is the device that sends the data message. It can be a computer, workstation, telephone handset, video camera, and so on.</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3. Receiver. The receiver is the device that receives the message. It can be a computer, workstation, telephone handset, television, and so on.</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4. . Transmission medium. The transmission medium is the physical path by which a message travels from sender to receiver. Some examples of transmission media include twisted-pair wire, coaxial cable, </a:t>
            </a:r>
            <a:r>
              <a:rPr lang="en-IN" sz="1800" dirty="0" err="1">
                <a:latin typeface="Times New Roman" panose="02020603050405020304" pitchFamily="18" charset="0"/>
                <a:cs typeface="Times New Roman" panose="02020603050405020304" pitchFamily="18" charset="0"/>
              </a:rPr>
              <a:t>fiber</a:t>
            </a:r>
            <a:r>
              <a:rPr lang="en-IN" sz="1800" dirty="0">
                <a:latin typeface="Times New Roman" panose="02020603050405020304" pitchFamily="18" charset="0"/>
                <a:cs typeface="Times New Roman" panose="02020603050405020304" pitchFamily="18" charset="0"/>
              </a:rPr>
              <a:t>-optic cable, and radio waves.</a:t>
            </a:r>
          </a:p>
          <a:p>
            <a:pPr algn="just"/>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5. Protocol. A protocol is a set of rules that govern data communications. It represents an agreement between the communicating devices. Without a protocol, two devices may be connected but not communicating, just as a person speaking French cannot be understood by a person who speaks only Japanese.</a:t>
            </a: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1002889" y="561409"/>
            <a:ext cx="6799007" cy="369332"/>
          </a:xfrm>
          <a:prstGeom prst="rect">
            <a:avLst/>
          </a:prstGeom>
        </p:spPr>
        <p:txBody>
          <a:bodyPr wrap="square">
            <a:spAutoFit/>
          </a:bodyPr>
          <a:lstStyle/>
          <a:p>
            <a:pPr lvl="0"/>
            <a:r>
              <a:rPr lang="en-US" sz="1800" b="1" i="1" dirty="0">
                <a:solidFill>
                  <a:schemeClr val="accent1">
                    <a:lumMod val="75000"/>
                  </a:schemeClr>
                </a:solidFill>
                <a:latin typeface="Times New Roman"/>
                <a:ea typeface="Times New Roman"/>
                <a:cs typeface="Times New Roman"/>
                <a:sym typeface="Times New Roman"/>
              </a:rPr>
              <a:t>Five components of data communication</a:t>
            </a:r>
            <a:endParaRPr lang="en-US" sz="1800" dirty="0">
              <a:solidFill>
                <a:schemeClr val="accent1">
                  <a:lumMod val="75000"/>
                </a:schemeClr>
              </a:solidFill>
            </a:endParaRPr>
          </a:p>
        </p:txBody>
      </p:sp>
    </p:spTree>
    <p:extLst>
      <p:ext uri="{BB962C8B-B14F-4D97-AF65-F5344CB8AC3E}">
        <p14:creationId xmlns:p14="http://schemas.microsoft.com/office/powerpoint/2010/main" val="201553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6"/>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4</a:t>
            </a:fld>
            <a:endParaRPr sz="2000" b="1">
              <a:solidFill>
                <a:schemeClr val="dk1"/>
              </a:solidFill>
              <a:latin typeface="Arial"/>
              <a:ea typeface="Arial"/>
              <a:cs typeface="Arial"/>
              <a:sym typeface="Arial"/>
            </a:endParaRPr>
          </a:p>
        </p:txBody>
      </p:sp>
      <p:cxnSp>
        <p:nvCxnSpPr>
          <p:cNvPr id="230" name="Google Shape;230;p6"/>
          <p:cNvCxnSpPr/>
          <p:nvPr/>
        </p:nvCxnSpPr>
        <p:spPr>
          <a:xfrm>
            <a:off x="1676400" y="152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231" name="Google Shape;231;p6"/>
          <p:cNvCxnSpPr/>
          <p:nvPr/>
        </p:nvCxnSpPr>
        <p:spPr>
          <a:xfrm>
            <a:off x="1676400" y="990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232" name="Google Shape;232;p6"/>
          <p:cNvSpPr txBox="1"/>
          <p:nvPr/>
        </p:nvSpPr>
        <p:spPr>
          <a:xfrm>
            <a:off x="1828800" y="381000"/>
            <a:ext cx="59245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1.1  </a:t>
            </a:r>
            <a:r>
              <a:rPr lang="en-US" sz="2000" b="1" i="1" dirty="0">
                <a:solidFill>
                  <a:schemeClr val="dk1"/>
                </a:solidFill>
                <a:latin typeface="Times New Roman"/>
                <a:ea typeface="Times New Roman"/>
                <a:cs typeface="Times New Roman"/>
                <a:sym typeface="Times New Roman"/>
              </a:rPr>
              <a:t>Five components of data communication</a:t>
            </a:r>
            <a:endParaRPr dirty="0"/>
          </a:p>
        </p:txBody>
      </p:sp>
      <p:cxnSp>
        <p:nvCxnSpPr>
          <p:cNvPr id="233" name="Google Shape;233;p6"/>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234" name="Google Shape;234;p6"/>
          <p:cNvPicPr preferRelativeResize="0"/>
          <p:nvPr/>
        </p:nvPicPr>
        <p:blipFill rotWithShape="1">
          <a:blip r:embed="rId3">
            <a:alphaModFix/>
          </a:blip>
          <a:srcRect/>
          <a:stretch/>
        </p:blipFill>
        <p:spPr>
          <a:xfrm>
            <a:off x="2306638" y="2593976"/>
            <a:ext cx="7065962" cy="1825625"/>
          </a:xfrm>
          <a:prstGeom prst="rect">
            <a:avLst/>
          </a:prstGeom>
          <a:noFill/>
          <a:ln>
            <a:noFill/>
          </a:ln>
        </p:spPr>
      </p:pic>
      <p:sp>
        <p:nvSpPr>
          <p:cNvPr id="2" name="Rectangle 1"/>
          <p:cNvSpPr/>
          <p:nvPr/>
        </p:nvSpPr>
        <p:spPr>
          <a:xfrm>
            <a:off x="3296911" y="4659315"/>
            <a:ext cx="4451860" cy="338554"/>
          </a:xfrm>
          <a:prstGeom prst="rect">
            <a:avLst/>
          </a:prstGeom>
        </p:spPr>
        <p:txBody>
          <a:bodyPr wrap="none">
            <a:spAutoFit/>
          </a:bodyPr>
          <a:lstStyle/>
          <a:p>
            <a:pPr lvl="0"/>
            <a:r>
              <a:rPr lang="en-US" sz="1600" b="1" dirty="0">
                <a:solidFill>
                  <a:schemeClr val="folHlink"/>
                </a:solidFill>
                <a:latin typeface="Times New Roman"/>
                <a:ea typeface="Times New Roman"/>
                <a:cs typeface="Times New Roman"/>
                <a:sym typeface="Times New Roman"/>
              </a:rPr>
              <a:t>Figure 1.1  </a:t>
            </a:r>
            <a:r>
              <a:rPr lang="en-US" b="1" i="1" dirty="0">
                <a:solidFill>
                  <a:schemeClr val="dk1"/>
                </a:solidFill>
                <a:latin typeface="Times New Roman"/>
                <a:ea typeface="Times New Roman"/>
                <a:cs typeface="Times New Roman"/>
                <a:sym typeface="Times New Roman"/>
              </a:rPr>
              <a:t>Five components of data communication [1]</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7"/>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5</a:t>
            </a:fld>
            <a:endParaRPr sz="2000" b="1">
              <a:solidFill>
                <a:schemeClr val="dk1"/>
              </a:solidFill>
              <a:latin typeface="Arial"/>
              <a:ea typeface="Arial"/>
              <a:cs typeface="Arial"/>
              <a:sym typeface="Arial"/>
            </a:endParaRPr>
          </a:p>
        </p:txBody>
      </p:sp>
      <p:cxnSp>
        <p:nvCxnSpPr>
          <p:cNvPr id="241" name="Google Shape;241;p7"/>
          <p:cNvCxnSpPr/>
          <p:nvPr/>
        </p:nvCxnSpPr>
        <p:spPr>
          <a:xfrm>
            <a:off x="1676400" y="1524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242" name="Google Shape;242;p7"/>
          <p:cNvCxnSpPr/>
          <p:nvPr/>
        </p:nvCxnSpPr>
        <p:spPr>
          <a:xfrm>
            <a:off x="1676400" y="990600"/>
            <a:ext cx="8763000" cy="0"/>
          </a:xfrm>
          <a:prstGeom prst="straightConnector1">
            <a:avLst/>
          </a:prstGeom>
          <a:noFill/>
          <a:ln w="19050" cap="flat" cmpd="sng">
            <a:solidFill>
              <a:schemeClr val="hlink"/>
            </a:solidFill>
            <a:prstDash val="solid"/>
            <a:round/>
            <a:headEnd type="none" w="med" len="med"/>
            <a:tailEnd type="none" w="med" len="med"/>
          </a:ln>
        </p:spPr>
      </p:cxnSp>
      <p:sp>
        <p:nvSpPr>
          <p:cNvPr id="243" name="Google Shape;243;p7"/>
          <p:cNvSpPr txBox="1"/>
          <p:nvPr/>
        </p:nvSpPr>
        <p:spPr>
          <a:xfrm>
            <a:off x="1828800" y="381000"/>
            <a:ext cx="773507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1.2  </a:t>
            </a:r>
            <a:r>
              <a:rPr lang="en-US" sz="2000" b="1" i="1" dirty="0">
                <a:solidFill>
                  <a:schemeClr val="dk1"/>
                </a:solidFill>
                <a:latin typeface="Times New Roman"/>
                <a:ea typeface="Times New Roman"/>
                <a:cs typeface="Times New Roman"/>
                <a:sym typeface="Times New Roman"/>
              </a:rPr>
              <a:t>Data flow (simplex, half-duplex, and full-duplex) [1]</a:t>
            </a:r>
            <a:endParaRPr dirty="0"/>
          </a:p>
        </p:txBody>
      </p:sp>
      <p:cxnSp>
        <p:nvCxnSpPr>
          <p:cNvPr id="244" name="Google Shape;244;p7"/>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245" name="Google Shape;245;p7"/>
          <p:cNvPicPr preferRelativeResize="0"/>
          <p:nvPr/>
        </p:nvPicPr>
        <p:blipFill rotWithShape="1">
          <a:blip r:embed="rId3">
            <a:alphaModFix/>
          </a:blip>
          <a:srcRect/>
          <a:stretch/>
        </p:blipFill>
        <p:spPr>
          <a:xfrm>
            <a:off x="2743200" y="1171576"/>
            <a:ext cx="6489700" cy="492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3" name="Rectangle 2"/>
          <p:cNvSpPr/>
          <p:nvPr/>
        </p:nvSpPr>
        <p:spPr>
          <a:xfrm>
            <a:off x="722670" y="258188"/>
            <a:ext cx="11469330" cy="6186309"/>
          </a:xfrm>
          <a:prstGeom prst="rect">
            <a:avLst/>
          </a:prstGeom>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Simplex</a:t>
            </a:r>
          </a:p>
          <a:p>
            <a:pPr algn="just"/>
            <a:r>
              <a:rPr lang="en-IN" sz="1800" dirty="0">
                <a:latin typeface="Times New Roman" panose="02020603050405020304" pitchFamily="18" charset="0"/>
                <a:cs typeface="Times New Roman" panose="02020603050405020304" pitchFamily="18" charset="0"/>
              </a:rPr>
              <a:t>In simplex mode, the communication is unidirectional, as on a one-way street. Only one of the two devices on a link can transmit; the other can only receive. Keyboards and traditional monitors are examples of simplex devices. The keyboard can only introduce input; the monitor can only accept output. The simplex mode can use the entire capacity of the channel to send data in one direction.</a:t>
            </a:r>
          </a:p>
          <a:p>
            <a:pPr algn="just"/>
            <a:r>
              <a:rPr lang="en-IN" sz="1800" b="1" dirty="0">
                <a:latin typeface="Times New Roman" panose="02020603050405020304" pitchFamily="18" charset="0"/>
                <a:cs typeface="Times New Roman" panose="02020603050405020304" pitchFamily="18" charset="0"/>
              </a:rPr>
              <a:t>Half-Duplex</a:t>
            </a:r>
          </a:p>
          <a:p>
            <a:pPr algn="just"/>
            <a:r>
              <a:rPr lang="en-IN" sz="1800" dirty="0">
                <a:latin typeface="Times New Roman" panose="02020603050405020304" pitchFamily="18" charset="0"/>
                <a:cs typeface="Times New Roman" panose="02020603050405020304" pitchFamily="18" charset="0"/>
              </a:rPr>
              <a:t>In half-duplex mode, each station can both transmit and receive, but not at the same time. When one device is sending, the other can only receive, and vice versa. </a:t>
            </a:r>
            <a:r>
              <a:rPr lang="en-US" sz="1800" dirty="0">
                <a:latin typeface="Times New Roman" panose="02020603050405020304" pitchFamily="18" charset="0"/>
                <a:cs typeface="Times New Roman" panose="02020603050405020304" pitchFamily="18" charset="0"/>
              </a:rPr>
              <a:t>The half-duplex mode is like a one-lane road with traffic allowed in both directions. When cars are traveling in one direction, cars going the other way must wait. In a half-duplex transmission, the entire capacity of a channel is taken over by whichever of</a:t>
            </a:r>
          </a:p>
          <a:p>
            <a:pPr algn="just"/>
            <a:r>
              <a:rPr lang="en-US" sz="1800" dirty="0">
                <a:latin typeface="Times New Roman" panose="02020603050405020304" pitchFamily="18" charset="0"/>
                <a:cs typeface="Times New Roman" panose="02020603050405020304" pitchFamily="18" charset="0"/>
              </a:rPr>
              <a:t>the two devices is transmitting at the time. Walkie-talkies and CB (citizens band) radios are both half-duplex systems. The half-duplex mode is used in cases where there is no need for communication in both directions at the same time; the entire capacity of the channel can be utilized for each direction.</a:t>
            </a:r>
          </a:p>
          <a:p>
            <a:pPr algn="just"/>
            <a:r>
              <a:rPr lang="en-US" sz="1800" b="1" dirty="0">
                <a:latin typeface="Times New Roman" panose="02020603050405020304" pitchFamily="18" charset="0"/>
                <a:cs typeface="Times New Roman" panose="02020603050405020304" pitchFamily="18" charset="0"/>
              </a:rPr>
              <a:t>Full-Duplex</a:t>
            </a:r>
          </a:p>
          <a:p>
            <a:pPr algn="just"/>
            <a:r>
              <a:rPr lang="en-US" sz="1800" dirty="0">
                <a:latin typeface="Times New Roman" panose="02020603050405020304" pitchFamily="18" charset="0"/>
                <a:cs typeface="Times New Roman" panose="02020603050405020304" pitchFamily="18" charset="0"/>
              </a:rPr>
              <a:t>In full-duplex mode, both stations can transmit and receive simultaneously The full-duplex mode is like a two-way street with traffic flowing in both directions at the same time. In full-duplex mode, signals going in one direction share the capacity of the link: with signals going in the other direction. This sharing can occur in</a:t>
            </a:r>
          </a:p>
          <a:p>
            <a:pPr algn="just"/>
            <a:r>
              <a:rPr lang="en-US" sz="1800" dirty="0">
                <a:latin typeface="Times New Roman" panose="02020603050405020304" pitchFamily="18" charset="0"/>
                <a:cs typeface="Times New Roman" panose="02020603050405020304" pitchFamily="18" charset="0"/>
              </a:rPr>
              <a:t>two ways: Either the link must contain two physically separate transmission paths, one for sending and the other for receiving; or the capacity of the channel is divided between signals traveling in both directions.</a:t>
            </a:r>
          </a:p>
          <a:p>
            <a:pPr algn="just"/>
            <a:r>
              <a:rPr lang="en-US" sz="1800" dirty="0">
                <a:latin typeface="Times New Roman" panose="02020603050405020304" pitchFamily="18" charset="0"/>
                <a:cs typeface="Times New Roman" panose="02020603050405020304" pitchFamily="18" charset="0"/>
              </a:rPr>
              <a:t>One common example of full-duplex communication is the telephone network. When two people are communicating by a telephone line, both can talk and listen at the same time. The full-duplex mode is used when communication in both directions is required all the time. The capacity of the channel, however, must be divided between the two directions.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48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7</a:t>
            </a:fld>
            <a:endParaRPr sz="2000" b="1">
              <a:solidFill>
                <a:schemeClr val="dk1"/>
              </a:solidFill>
              <a:latin typeface="Arial"/>
              <a:ea typeface="Arial"/>
              <a:cs typeface="Arial"/>
              <a:sym typeface="Arial"/>
            </a:endParaRPr>
          </a:p>
        </p:txBody>
      </p:sp>
      <p:sp>
        <p:nvSpPr>
          <p:cNvPr id="252" name="Google Shape;252;p8"/>
          <p:cNvSpPr/>
          <p:nvPr/>
        </p:nvSpPr>
        <p:spPr>
          <a:xfrm>
            <a:off x="1524000" y="0"/>
            <a:ext cx="9144000" cy="990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53" name="Google Shape;253;p8"/>
          <p:cNvSpPr txBox="1"/>
          <p:nvPr/>
        </p:nvSpPr>
        <p:spPr>
          <a:xfrm>
            <a:off x="1752601" y="152400"/>
            <a:ext cx="19479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a:ea typeface="Times"/>
                <a:cs typeface="Times"/>
                <a:sym typeface="Times"/>
              </a:rPr>
              <a:t>1-2   NETWORKS</a:t>
            </a:r>
            <a:endParaRPr/>
          </a:p>
        </p:txBody>
      </p:sp>
      <p:sp>
        <p:nvSpPr>
          <p:cNvPr id="254" name="Google Shape;254;p8"/>
          <p:cNvSpPr txBox="1"/>
          <p:nvPr/>
        </p:nvSpPr>
        <p:spPr>
          <a:xfrm>
            <a:off x="9753600" y="6400801"/>
            <a:ext cx="184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
        <p:nvSpPr>
          <p:cNvPr id="255" name="Google Shape;255;p8"/>
          <p:cNvSpPr/>
          <p:nvPr/>
        </p:nvSpPr>
        <p:spPr>
          <a:xfrm>
            <a:off x="1600200" y="1143001"/>
            <a:ext cx="8610600" cy="2227263"/>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US" sz="2800" i="1">
                <a:solidFill>
                  <a:schemeClr val="dk1"/>
                </a:solidFill>
                <a:latin typeface="Times New Roman"/>
                <a:ea typeface="Times New Roman"/>
                <a:cs typeface="Times New Roman"/>
                <a:sym typeface="Times New Roman"/>
              </a:rPr>
              <a:t>A </a:t>
            </a:r>
            <a:r>
              <a:rPr lang="en-US" sz="2800" i="1">
                <a:solidFill>
                  <a:schemeClr val="hlink"/>
                </a:solidFill>
                <a:latin typeface="Times New Roman"/>
                <a:ea typeface="Times New Roman"/>
                <a:cs typeface="Times New Roman"/>
                <a:sym typeface="Times New Roman"/>
              </a:rPr>
              <a:t>network</a:t>
            </a:r>
            <a:r>
              <a:rPr lang="en-US" sz="2800" i="1">
                <a:solidFill>
                  <a:schemeClr val="dk1"/>
                </a:solidFill>
                <a:latin typeface="Times New Roman"/>
                <a:ea typeface="Times New Roman"/>
                <a:cs typeface="Times New Roman"/>
                <a:sym typeface="Times New Roman"/>
              </a:rPr>
              <a:t> is a set of devices (often referred to as </a:t>
            </a:r>
            <a:r>
              <a:rPr lang="en-US" sz="2800" i="1">
                <a:solidFill>
                  <a:schemeClr val="hlink"/>
                </a:solidFill>
                <a:latin typeface="Times New Roman"/>
                <a:ea typeface="Times New Roman"/>
                <a:cs typeface="Times New Roman"/>
                <a:sym typeface="Times New Roman"/>
              </a:rPr>
              <a:t>nodes</a:t>
            </a:r>
            <a:r>
              <a:rPr lang="en-US" sz="2800" i="1">
                <a:solidFill>
                  <a:schemeClr val="dk1"/>
                </a:solidFill>
                <a:latin typeface="Times New Roman"/>
                <a:ea typeface="Times New Roman"/>
                <a:cs typeface="Times New Roman"/>
                <a:sym typeface="Times New Roman"/>
              </a:rPr>
              <a:t>) connected by communication </a:t>
            </a:r>
            <a:r>
              <a:rPr lang="en-US" sz="2800" i="1">
                <a:solidFill>
                  <a:schemeClr val="hlink"/>
                </a:solidFill>
                <a:latin typeface="Times New Roman"/>
                <a:ea typeface="Times New Roman"/>
                <a:cs typeface="Times New Roman"/>
                <a:sym typeface="Times New Roman"/>
              </a:rPr>
              <a:t>links</a:t>
            </a:r>
            <a:r>
              <a:rPr lang="en-US" sz="2800" i="1">
                <a:solidFill>
                  <a:schemeClr val="dk1"/>
                </a:solidFill>
                <a:latin typeface="Times New Roman"/>
                <a:ea typeface="Times New Roman"/>
                <a:cs typeface="Times New Roman"/>
                <a:sym typeface="Times New Roman"/>
              </a:rPr>
              <a:t>. A node can be a computer, printer, or any other device capable of sending and/or receiving data generated by other nodes on the network.</a:t>
            </a:r>
            <a:endParaRPr/>
          </a:p>
        </p:txBody>
      </p:sp>
      <p:sp>
        <p:nvSpPr>
          <p:cNvPr id="256" name="Google Shape;256;p8"/>
          <p:cNvSpPr/>
          <p:nvPr/>
        </p:nvSpPr>
        <p:spPr>
          <a:xfrm>
            <a:off x="1752600" y="4057650"/>
            <a:ext cx="6477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8"/>
              <a:buFont typeface="Noto Sans Symbols"/>
              <a:buNone/>
            </a:pPr>
            <a:r>
              <a:rPr lang="en-US" sz="2400" b="1">
                <a:solidFill>
                  <a:srgbClr val="0033CC"/>
                </a:solidFill>
                <a:latin typeface="Times New Roman"/>
                <a:ea typeface="Times New Roman"/>
                <a:cs typeface="Times New Roman"/>
                <a:sym typeface="Times New Roman"/>
              </a:rPr>
              <a:t>Distributed Processing</a:t>
            </a:r>
            <a:endParaRPr/>
          </a:p>
          <a:p>
            <a:pPr marL="0" marR="0" lvl="0" indent="0" algn="l" rtl="0">
              <a:spcBef>
                <a:spcPts val="0"/>
              </a:spcBef>
              <a:spcAft>
                <a:spcPts val="0"/>
              </a:spcAft>
              <a:buClr>
                <a:schemeClr val="folHlink"/>
              </a:buClr>
              <a:buSzPts val="2808"/>
              <a:buFont typeface="Noto Sans Symbols"/>
              <a:buNone/>
            </a:pPr>
            <a:r>
              <a:rPr lang="en-US" sz="2400" b="1">
                <a:solidFill>
                  <a:srgbClr val="0033CC"/>
                </a:solidFill>
                <a:latin typeface="Times New Roman"/>
                <a:ea typeface="Times New Roman"/>
                <a:cs typeface="Times New Roman"/>
                <a:sym typeface="Times New Roman"/>
              </a:rPr>
              <a:t>Network Criteria</a:t>
            </a:r>
            <a:br>
              <a:rPr lang="en-US" sz="2400" b="1">
                <a:solidFill>
                  <a:srgbClr val="0033CC"/>
                </a:solidFill>
                <a:latin typeface="Times New Roman"/>
                <a:ea typeface="Times New Roman"/>
                <a:cs typeface="Times New Roman"/>
                <a:sym typeface="Times New Roman"/>
              </a:rPr>
            </a:br>
            <a:r>
              <a:rPr lang="en-US" sz="2400" b="1">
                <a:solidFill>
                  <a:srgbClr val="0033CC"/>
                </a:solidFill>
                <a:latin typeface="Times New Roman"/>
                <a:ea typeface="Times New Roman"/>
                <a:cs typeface="Times New Roman"/>
                <a:sym typeface="Times New Roman"/>
              </a:rPr>
              <a:t>Physical Structures</a:t>
            </a:r>
            <a:br>
              <a:rPr lang="en-US" sz="2400" b="1">
                <a:solidFill>
                  <a:srgbClr val="0033CC"/>
                </a:solidFill>
                <a:latin typeface="Times New Roman"/>
                <a:ea typeface="Times New Roman"/>
                <a:cs typeface="Times New Roman"/>
                <a:sym typeface="Times New Roman"/>
              </a:rPr>
            </a:br>
            <a:r>
              <a:rPr lang="en-US" sz="2400" b="1">
                <a:solidFill>
                  <a:srgbClr val="0033CC"/>
                </a:solidFill>
                <a:latin typeface="Times New Roman"/>
                <a:ea typeface="Times New Roman"/>
                <a:cs typeface="Times New Roman"/>
                <a:sym typeface="Times New Roman"/>
              </a:rPr>
              <a:t>Network Models</a:t>
            </a:r>
            <a:br>
              <a:rPr lang="en-US" sz="2400" b="1">
                <a:solidFill>
                  <a:srgbClr val="0033CC"/>
                </a:solidFill>
                <a:latin typeface="Times New Roman"/>
                <a:ea typeface="Times New Roman"/>
                <a:cs typeface="Times New Roman"/>
                <a:sym typeface="Times New Roman"/>
              </a:rPr>
            </a:br>
            <a:r>
              <a:rPr lang="en-US" sz="2400" b="1">
                <a:solidFill>
                  <a:srgbClr val="0033CC"/>
                </a:solidFill>
                <a:latin typeface="Times New Roman"/>
                <a:ea typeface="Times New Roman"/>
                <a:cs typeface="Times New Roman"/>
                <a:sym typeface="Times New Roman"/>
              </a:rPr>
              <a:t>Categories of Networks</a:t>
            </a:r>
            <a:br>
              <a:rPr lang="en-US" sz="2400" b="1">
                <a:solidFill>
                  <a:srgbClr val="0033CC"/>
                </a:solidFill>
                <a:latin typeface="Times New Roman"/>
                <a:ea typeface="Times New Roman"/>
                <a:cs typeface="Times New Roman"/>
                <a:sym typeface="Times New Roman"/>
              </a:rPr>
            </a:br>
            <a:r>
              <a:rPr lang="en-US" sz="2400" b="1">
                <a:solidFill>
                  <a:srgbClr val="0033CC"/>
                </a:solidFill>
                <a:latin typeface="Times New Roman"/>
                <a:ea typeface="Times New Roman"/>
                <a:cs typeface="Times New Roman"/>
                <a:sym typeface="Times New Roman"/>
              </a:rPr>
              <a:t>Interconnection of Networks: Internetwork</a:t>
            </a:r>
            <a:endParaRPr/>
          </a:p>
        </p:txBody>
      </p:sp>
      <p:sp>
        <p:nvSpPr>
          <p:cNvPr id="257" name="Google Shape;257;p8"/>
          <p:cNvSpPr txBox="1"/>
          <p:nvPr/>
        </p:nvSpPr>
        <p:spPr>
          <a:xfrm>
            <a:off x="1765301" y="3581401"/>
            <a:ext cx="4862513" cy="5191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9"/>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8</a:t>
            </a:fld>
            <a:endParaRPr sz="2000" b="1">
              <a:solidFill>
                <a:schemeClr val="dk1"/>
              </a:solidFill>
              <a:latin typeface="Arial"/>
              <a:ea typeface="Arial"/>
              <a:cs typeface="Arial"/>
              <a:sym typeface="Arial"/>
            </a:endParaRPr>
          </a:p>
        </p:txBody>
      </p:sp>
      <p:cxnSp>
        <p:nvCxnSpPr>
          <p:cNvPr id="264" name="Google Shape;264;p9"/>
          <p:cNvCxnSpPr/>
          <p:nvPr/>
        </p:nvCxnSpPr>
        <p:spPr>
          <a:xfrm>
            <a:off x="1676400" y="228600"/>
            <a:ext cx="8763000" cy="0"/>
          </a:xfrm>
          <a:prstGeom prst="straightConnector1">
            <a:avLst/>
          </a:prstGeom>
          <a:noFill/>
          <a:ln w="76200" cap="flat" cmpd="sng">
            <a:solidFill>
              <a:schemeClr val="hlink"/>
            </a:solidFill>
            <a:prstDash val="solid"/>
            <a:round/>
            <a:headEnd type="none" w="med" len="med"/>
            <a:tailEnd type="none" w="med" len="med"/>
          </a:ln>
        </p:spPr>
      </p:cxnSp>
      <p:cxnSp>
        <p:nvCxnSpPr>
          <p:cNvPr id="265" name="Google Shape;265;p9"/>
          <p:cNvCxnSpPr/>
          <p:nvPr/>
        </p:nvCxnSpPr>
        <p:spPr>
          <a:xfrm>
            <a:off x="1676400" y="1066800"/>
            <a:ext cx="8763000" cy="0"/>
          </a:xfrm>
          <a:prstGeom prst="straightConnector1">
            <a:avLst/>
          </a:prstGeom>
          <a:noFill/>
          <a:ln w="19050" cap="flat" cmpd="sng">
            <a:solidFill>
              <a:schemeClr val="hlink"/>
            </a:solidFill>
            <a:prstDash val="solid"/>
            <a:round/>
            <a:headEnd type="none" w="med" len="med"/>
            <a:tailEnd type="none" w="med" len="med"/>
          </a:ln>
        </p:spPr>
      </p:cxnSp>
      <p:sp>
        <p:nvSpPr>
          <p:cNvPr id="266" name="Google Shape;266;p9"/>
          <p:cNvSpPr txBox="1"/>
          <p:nvPr/>
        </p:nvSpPr>
        <p:spPr>
          <a:xfrm>
            <a:off x="1828799" y="457200"/>
            <a:ext cx="781905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folHlink"/>
                </a:solidFill>
                <a:latin typeface="Times New Roman"/>
                <a:ea typeface="Times New Roman"/>
                <a:cs typeface="Times New Roman"/>
                <a:sym typeface="Times New Roman"/>
              </a:rPr>
              <a:t>Figure 1.3  </a:t>
            </a:r>
            <a:r>
              <a:rPr lang="en-US" sz="2000" b="1" i="1" dirty="0">
                <a:solidFill>
                  <a:schemeClr val="dk1"/>
                </a:solidFill>
                <a:latin typeface="Times New Roman"/>
                <a:ea typeface="Times New Roman"/>
                <a:cs typeface="Times New Roman"/>
                <a:sym typeface="Times New Roman"/>
              </a:rPr>
              <a:t>Types of connections: point-to-point and multipoint [1]</a:t>
            </a:r>
            <a:endParaRPr dirty="0"/>
          </a:p>
        </p:txBody>
      </p:sp>
      <p:cxnSp>
        <p:nvCxnSpPr>
          <p:cNvPr id="267" name="Google Shape;267;p9"/>
          <p:cNvCxnSpPr/>
          <p:nvPr/>
        </p:nvCxnSpPr>
        <p:spPr>
          <a:xfrm>
            <a:off x="1676400" y="6248400"/>
            <a:ext cx="8763000" cy="0"/>
          </a:xfrm>
          <a:prstGeom prst="straightConnector1">
            <a:avLst/>
          </a:prstGeom>
          <a:noFill/>
          <a:ln w="76200" cap="flat" cmpd="sng">
            <a:solidFill>
              <a:schemeClr val="hlink"/>
            </a:solidFill>
            <a:prstDash val="solid"/>
            <a:round/>
            <a:headEnd type="none" w="med" len="med"/>
            <a:tailEnd type="none" w="med" len="med"/>
          </a:ln>
        </p:spPr>
      </p:cxnSp>
      <p:pic>
        <p:nvPicPr>
          <p:cNvPr id="268" name="Google Shape;268;p9"/>
          <p:cNvPicPr preferRelativeResize="0"/>
          <p:nvPr/>
        </p:nvPicPr>
        <p:blipFill rotWithShape="1">
          <a:blip r:embed="rId3">
            <a:alphaModFix/>
          </a:blip>
          <a:srcRect/>
          <a:stretch/>
        </p:blipFill>
        <p:spPr>
          <a:xfrm>
            <a:off x="2544764" y="1717676"/>
            <a:ext cx="6827837" cy="399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Rectangle 2"/>
          <p:cNvSpPr/>
          <p:nvPr/>
        </p:nvSpPr>
        <p:spPr>
          <a:xfrm>
            <a:off x="835742" y="1701645"/>
            <a:ext cx="10518058" cy="4247317"/>
          </a:xfrm>
          <a:prstGeom prst="rect">
            <a:avLst/>
          </a:prstGeom>
        </p:spPr>
        <p:txBody>
          <a:bodyPr wrap="square">
            <a:spAutoFit/>
          </a:bodyPr>
          <a:lstStyle/>
          <a:p>
            <a:pPr algn="just"/>
            <a:r>
              <a:rPr lang="en-IN" sz="1800" b="1" dirty="0">
                <a:latin typeface="Times New Roman" panose="02020603050405020304" pitchFamily="18" charset="0"/>
                <a:cs typeface="Times New Roman" panose="02020603050405020304" pitchFamily="18" charset="0"/>
              </a:rPr>
              <a:t>Point-to-Point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A point-to-point connection provides a dedicated link between two devices. The entire capacity of the link is reserved for transmission between those two devices. Most point-to-point connections use an actual length of wire or cable to connect the two ends, but other options, such as microwave or satellite links, are also possible. When you change television channels by infrared remote control, you are establishing a point-to-point connection between the remote control and the television's control system.</a:t>
            </a:r>
          </a:p>
          <a:p>
            <a:pPr algn="just"/>
            <a:endParaRPr lang="en-IN"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Multipoint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A multipoint (also called </a:t>
            </a:r>
            <a:r>
              <a:rPr lang="en-IN" sz="1800" dirty="0" err="1">
                <a:latin typeface="Times New Roman" panose="02020603050405020304" pitchFamily="18" charset="0"/>
                <a:cs typeface="Times New Roman" panose="02020603050405020304" pitchFamily="18" charset="0"/>
              </a:rPr>
              <a:t>multidrop</a:t>
            </a:r>
            <a:r>
              <a:rPr lang="en-IN" sz="1800" dirty="0">
                <a:latin typeface="Times New Roman" panose="02020603050405020304" pitchFamily="18" charset="0"/>
                <a:cs typeface="Times New Roman" panose="02020603050405020304" pitchFamily="18" charset="0"/>
              </a:rPr>
              <a:t>) connection is one in which more than two specific devices share a single link.</a:t>
            </a:r>
          </a:p>
          <a:p>
            <a:pPr algn="just"/>
            <a:r>
              <a:rPr lang="en-IN" sz="1800" dirty="0">
                <a:latin typeface="Times New Roman" panose="02020603050405020304" pitchFamily="18" charset="0"/>
                <a:cs typeface="Times New Roman" panose="02020603050405020304" pitchFamily="18" charset="0"/>
              </a:rPr>
              <a:t>In a multipoint environment, the capacity of the channel is shared, either spatially or temporally. If several devices can use the link simultaneously, it is a spatially shared connection. If users must take turns, it is a timeshared connection.</a:t>
            </a:r>
          </a:p>
        </p:txBody>
      </p:sp>
      <p:sp>
        <p:nvSpPr>
          <p:cNvPr id="4" name="Rectangle 3"/>
          <p:cNvSpPr/>
          <p:nvPr/>
        </p:nvSpPr>
        <p:spPr>
          <a:xfrm>
            <a:off x="835742" y="605654"/>
            <a:ext cx="5089855" cy="369332"/>
          </a:xfrm>
          <a:prstGeom prst="rect">
            <a:avLst/>
          </a:prstGeom>
        </p:spPr>
        <p:txBody>
          <a:bodyPr wrap="none">
            <a:spAutoFit/>
          </a:bodyPr>
          <a:lstStyle/>
          <a:p>
            <a:pPr lvl="0"/>
            <a:r>
              <a:rPr lang="en-US" sz="1800" b="1" i="1" dirty="0">
                <a:solidFill>
                  <a:schemeClr val="accent1">
                    <a:lumMod val="75000"/>
                  </a:schemeClr>
                </a:solidFill>
                <a:latin typeface="Times New Roman"/>
                <a:ea typeface="Times New Roman"/>
                <a:cs typeface="Times New Roman"/>
                <a:sym typeface="Times New Roman"/>
              </a:rPr>
              <a:t>Types of connections: point-to-point and multipoint</a:t>
            </a:r>
            <a:endParaRPr lang="en-US" sz="1800" dirty="0">
              <a:solidFill>
                <a:schemeClr val="accent1">
                  <a:lumMod val="75000"/>
                </a:schemeClr>
              </a:solidFill>
            </a:endParaRPr>
          </a:p>
        </p:txBody>
      </p:sp>
    </p:spTree>
    <p:extLst>
      <p:ext uri="{BB962C8B-B14F-4D97-AF65-F5344CB8AC3E}">
        <p14:creationId xmlns:p14="http://schemas.microsoft.com/office/powerpoint/2010/main" val="390529383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2461</Words>
  <Application>Microsoft Office PowerPoint</Application>
  <PresentationFormat>Widescreen</PresentationFormat>
  <Paragraphs>172</Paragraphs>
  <Slides>28</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Times</vt:lpstr>
      <vt:lpstr>Times New Roman</vt:lpstr>
      <vt:lpstr>Calibri</vt:lpstr>
      <vt:lpstr>Arial</vt:lpstr>
      <vt:lpstr>Noto Sans Symbols</vt:lpstr>
      <vt:lpstr>1_Office Theme</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Broadcast Networks  </vt:lpstr>
      <vt:lpstr>PowerPoint Presentation</vt:lpstr>
      <vt:lpstr>Wide Area Networks</vt:lpstr>
      <vt:lpstr>Metropolitan Area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BHOOPESH BHATI</cp:lastModifiedBy>
  <cp:revision>16</cp:revision>
  <dcterms:created xsi:type="dcterms:W3CDTF">2019-01-09T10:33:58Z</dcterms:created>
  <dcterms:modified xsi:type="dcterms:W3CDTF">2023-02-13T07:03:39Z</dcterms:modified>
</cp:coreProperties>
</file>