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9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FA60F-12B8-998A-D1EC-82D1D094563B}" v="1004" dt="2021-04-06T10:45:18.260"/>
    <p1510:client id="{2E1CBA7E-5006-2268-93ED-B42B2C7B5617}" v="385" dt="2021-04-01T11:00:34.381"/>
    <p1510:client id="{33E0A8BD-474F-4C43-20E9-4D17D8962628}" v="12" dt="2021-04-02T07:43:28.422"/>
    <p1510:client id="{39B855BD-68D6-9057-8BD6-B8C25F94900A}" v="612" dt="2021-04-05T11:00:01.951"/>
    <p1510:client id="{6A793259-4E09-A9D1-8907-8A3C3D141AAD}" v="25" dt="2021-04-06T11:08:50.319"/>
    <p1510:client id="{84B8065E-5FB2-5C48-7E41-3BE2C58E06C2}" v="66" dt="2021-04-05T10:12:00.255"/>
    <p1510:client id="{92040256-B12E-BBB3-FFE4-C3779D46124A}" v="12" dt="2021-04-07T06:59:20.805"/>
    <p1510:client id="{EEF61461-6D63-C53D-E9DA-17740CE3BE14}" v="43" dt="2021-04-01T10:22:22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8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5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3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2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70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8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35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7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1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1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3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8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0156F6-516C-4984-8232-25B80082E9E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07FEE-9EF0-48F2-BF94-1635E4D25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017B1-86A2-42A6-A2E6-89617DB544E1}"/>
              </a:ext>
            </a:extLst>
          </p:cNvPr>
          <p:cNvSpPr txBox="1"/>
          <p:nvPr/>
        </p:nvSpPr>
        <p:spPr>
          <a:xfrm>
            <a:off x="1557935" y="316301"/>
            <a:ext cx="613003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LAB-1</a:t>
            </a:r>
            <a:endParaRPr lang="en-US" sz="2800" b="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r>
              <a:rPr lang="en-IN" dirty="0">
                <a:solidFill>
                  <a:srgbClr val="0070C0"/>
                </a:solidFill>
                <a:latin typeface="Arial"/>
                <a:cs typeface="Times New Roman"/>
              </a:rPr>
              <a:t>Prepare cross-wired cable and straight through cable.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E92F-AB65-4C6C-B1EB-84527EB0992F}"/>
              </a:ext>
            </a:extLst>
          </p:cNvPr>
          <p:cNvSpPr txBox="1"/>
          <p:nvPr/>
        </p:nvSpPr>
        <p:spPr>
          <a:xfrm>
            <a:off x="1428539" y="2316064"/>
            <a:ext cx="912402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/>
            <a:r>
              <a:rPr lang="en-US" b="0" i="0" dirty="0">
                <a:solidFill>
                  <a:srgbClr val="58585B"/>
                </a:solidFill>
                <a:effectLst/>
                <a:latin typeface="Arial" panose="020B0604020202020204" pitchFamily="34" charset="0"/>
              </a:rPr>
              <a:t>​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Module Objective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: </a:t>
            </a:r>
            <a:r>
              <a:rPr lang="en-US" sz="2000" dirty="0"/>
              <a:t>Explain how physical layer protocols, services, and network media support communications across data networks.​</a:t>
            </a:r>
            <a:endParaRPr lang="en-US" sz="2000" b="0" i="0" dirty="0">
              <a:solidFill>
                <a:srgbClr val="58585B"/>
              </a:solidFill>
              <a:effectLst/>
              <a:latin typeface="Segoe UI" panose="020B0502040204020203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2116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1543-D78E-4157-BAD1-F7E84A9D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43951"/>
            <a:ext cx="10018713" cy="123501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Copper Cabling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Characteristics of Copper Cabling</a:t>
            </a:r>
          </a:p>
          <a:p>
            <a:pPr algn="l"/>
            <a:endParaRPr lang="en-US" sz="28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8499-1E98-47F1-AC80-2AEF35BC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68" y="2192546"/>
            <a:ext cx="10536297" cy="39005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2200" dirty="0">
                <a:ea typeface="+mn-lt"/>
                <a:cs typeface="+mn-lt"/>
              </a:rPr>
              <a:t>Copper cabling is the most common type of cabling used in networks today. It is inexpensive, easy to install, and has low resistance to electrical current flow.</a:t>
            </a:r>
            <a:endParaRPr lang="en-US"/>
          </a:p>
          <a:p>
            <a:pPr algn="just">
              <a:spcAft>
                <a:spcPts val="0"/>
              </a:spcAft>
              <a:buClr>
                <a:srgbClr val="B96C11"/>
              </a:buClr>
            </a:pPr>
            <a:r>
              <a:rPr lang="en-US" sz="2200" i="1" dirty="0">
                <a:ea typeface="+mn-lt"/>
                <a:cs typeface="+mn-lt"/>
              </a:rPr>
              <a:t>Limitations: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,Sans-Serif"/>
              <a:buChar char="ü"/>
            </a:pPr>
            <a:r>
              <a:rPr lang="en-US" sz="2200" dirty="0">
                <a:ea typeface="+mn-lt"/>
                <a:cs typeface="+mn-lt"/>
              </a:rPr>
              <a:t>Attenuation – the longer the electrical signals have to travel, the weaker they get. 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,Sans-Serif"/>
              <a:buChar char="ü"/>
            </a:pPr>
            <a:r>
              <a:rPr lang="en-US" sz="2200" dirty="0">
                <a:ea typeface="+mn-lt"/>
                <a:cs typeface="+mn-lt"/>
              </a:rPr>
              <a:t>The electrical signal is susceptible to interference from two sources, which can distort and corrupt the data signals (Electromagnetic Interference (EMI) and Radio Frequency Interference (RFI) and Crosstalk).</a:t>
            </a:r>
          </a:p>
          <a:p>
            <a:pPr algn="just">
              <a:spcAft>
                <a:spcPts val="0"/>
              </a:spcAft>
              <a:buClr>
                <a:srgbClr val="B96C11"/>
              </a:buClr>
            </a:pPr>
            <a:r>
              <a:rPr lang="en-US" sz="2200" i="1" dirty="0">
                <a:ea typeface="+mn-lt"/>
                <a:cs typeface="+mn-lt"/>
              </a:rPr>
              <a:t>Mitigation: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sz="2200" dirty="0">
                <a:ea typeface="+mn-lt"/>
                <a:cs typeface="+mn-lt"/>
              </a:rPr>
              <a:t>Strict adherence to cable length limits will mitigate attenuation.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sz="2200" dirty="0">
                <a:ea typeface="+mn-lt"/>
                <a:cs typeface="+mn-lt"/>
              </a:rPr>
              <a:t>Some kinds of copper cable mitigate EMI and RFI by using metallic shielding and grounding.</a:t>
            </a:r>
          </a:p>
          <a:p>
            <a:pPr marL="415925" lvl="1" indent="-34290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sz="2200" dirty="0">
                <a:ea typeface="+mn-lt"/>
                <a:cs typeface="+mn-lt"/>
              </a:rPr>
              <a:t>Some kinds of copper cable mitigate crosstalk by twisting opposing circuit pair wires together.</a:t>
            </a:r>
          </a:p>
          <a:p>
            <a:pPr>
              <a:buClr>
                <a:srgbClr val="B96C11"/>
              </a:buClr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877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AFCA-BC40-4260-8A98-2C60F65F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76" y="484517"/>
            <a:ext cx="10018713" cy="976222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Copper Cabling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Types of Copper Cabling</a:t>
            </a:r>
          </a:p>
          <a:p>
            <a:pPr algn="l"/>
            <a:endParaRPr lang="en-US" sz="2800" b="1" dirty="0">
              <a:ea typeface="+mj-lt"/>
              <a:cs typeface="+mj-lt"/>
            </a:endParaRPr>
          </a:p>
          <a:p>
            <a:endParaRPr lang="en-GB" b="1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BA94724-238B-46BC-9FCC-8070C07B6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07" y="1013603"/>
            <a:ext cx="9744966" cy="5338313"/>
          </a:xfrm>
        </p:spPr>
      </p:pic>
    </p:spTree>
    <p:extLst>
      <p:ext uri="{BB962C8B-B14F-4D97-AF65-F5344CB8AC3E}">
        <p14:creationId xmlns:p14="http://schemas.microsoft.com/office/powerpoint/2010/main" val="1826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150F-473F-4E4E-B6DA-0B914F64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75" y="714555"/>
            <a:ext cx="10018713" cy="602411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Copper Cabling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Unshielded Twisted Pair (UTP)</a:t>
            </a:r>
          </a:p>
          <a:p>
            <a:pPr algn="l"/>
            <a:endParaRPr lang="en-US" sz="2800" b="1" dirty="0">
              <a:ea typeface="+mj-lt"/>
              <a:cs typeface="+mj-lt"/>
            </a:endParaRPr>
          </a:p>
          <a:p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8FC1-8727-475F-BE92-72984E5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573" y="1243641"/>
            <a:ext cx="5705506" cy="47488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 rtl="0">
              <a:buChar char="•"/>
            </a:pPr>
            <a:r>
              <a:rPr lang="en-US" sz="2200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UTP is the most common networking media.​</a:t>
            </a:r>
            <a:endParaRPr lang="en-US"/>
          </a:p>
          <a:p>
            <a:pPr lvl="0" rtl="0">
              <a:buChar char="•"/>
            </a:pPr>
            <a:r>
              <a:rPr lang="en-US" sz="2200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Terminated with RJ-45 connectors​</a:t>
            </a:r>
          </a:p>
          <a:p>
            <a:pPr lvl="0" rtl="0">
              <a:buChar char="•"/>
            </a:pPr>
            <a:r>
              <a:rPr lang="en-US" sz="2200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Interconnects hosts with intermediary network devices.​</a:t>
            </a:r>
          </a:p>
          <a:p>
            <a:pPr marL="0" indent="0" rtl="0">
              <a:buNone/>
            </a:pPr>
            <a:r>
              <a:rPr lang="en-US" sz="2200" i="1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Key Characteristics of UTP​</a:t>
            </a:r>
          </a:p>
          <a:p>
            <a:pPr lvl="0" rtl="0">
              <a:buAutoNum type="arabicPeriod"/>
            </a:pPr>
            <a:r>
              <a:rPr lang="en-US" sz="2200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The outer jacket protects the copper wires from physical damage.​</a:t>
            </a:r>
          </a:p>
          <a:p>
            <a:pPr lvl="0" rtl="0">
              <a:buAutoNum type="arabicPeriod"/>
            </a:pPr>
            <a:r>
              <a:rPr lang="en-US" sz="2200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Twisted pairs protect the signal from interference.​</a:t>
            </a:r>
          </a:p>
          <a:p>
            <a:pPr lvl="0" rtl="0">
              <a:buAutoNum type="arabicPeriod"/>
            </a:pPr>
            <a:r>
              <a:rPr lang="en-US" sz="2200" dirty="0">
                <a:solidFill>
                  <a:srgbClr val="58585B"/>
                </a:solidFill>
                <a:latin typeface="Corbel"/>
                <a:ea typeface="Arial"/>
                <a:cs typeface="Arial"/>
              </a:rPr>
              <a:t>Color-coded plastic insulation electrically isolates the wires from each other and identifies each pair.​</a:t>
            </a:r>
            <a:endParaRPr lang="en-GB" sz="2200">
              <a:latin typeface="Corbel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139CD747-D7D1-41B8-841F-68FF116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96" y="1625097"/>
            <a:ext cx="4094670" cy="36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4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E853-4686-4F4B-B167-0615A7C7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89" y="268857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Copper Cabling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Shielded Twisted Pair (STP)</a:t>
            </a:r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D5EEAD-37C9-4487-8E44-09D1A192B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1916" y="2019211"/>
            <a:ext cx="4058368" cy="312581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93540-0ACC-4A8F-86A5-029B47963169}"/>
              </a:ext>
            </a:extLst>
          </p:cNvPr>
          <p:cNvSpPr txBox="1"/>
          <p:nvPr/>
        </p:nvSpPr>
        <p:spPr>
          <a:xfrm>
            <a:off x="1503872" y="1216324"/>
            <a:ext cx="6380671" cy="689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200" dirty="0">
                <a:latin typeface="Corbel"/>
                <a:cs typeface="Arial"/>
              </a:rPr>
              <a:t>Better noise protection than UTP​</a:t>
            </a:r>
          </a:p>
          <a:p>
            <a:pPr>
              <a:buChar char="•"/>
            </a:pPr>
            <a:r>
              <a:rPr lang="en-US" sz="2200" dirty="0">
                <a:latin typeface="Corbel"/>
                <a:cs typeface="Arial"/>
              </a:rPr>
              <a:t>More expensive than UTP​</a:t>
            </a:r>
          </a:p>
          <a:p>
            <a:pPr>
              <a:buChar char="•"/>
            </a:pPr>
            <a:r>
              <a:rPr lang="en-US" sz="2200" dirty="0">
                <a:latin typeface="Corbel"/>
                <a:cs typeface="Arial"/>
              </a:rPr>
              <a:t>Harder to install than UTP​</a:t>
            </a:r>
          </a:p>
          <a:p>
            <a:pPr>
              <a:buChar char="•"/>
            </a:pPr>
            <a:r>
              <a:rPr lang="en-US" sz="2200" dirty="0">
                <a:latin typeface="Corbel"/>
                <a:cs typeface="Arial"/>
              </a:rPr>
              <a:t>Terminated with RJ-45 connectors​</a:t>
            </a:r>
          </a:p>
          <a:p>
            <a:pPr>
              <a:buChar char="•"/>
            </a:pPr>
            <a:r>
              <a:rPr lang="en-US" sz="2200" dirty="0">
                <a:latin typeface="Corbel"/>
                <a:cs typeface="Arial"/>
              </a:rPr>
              <a:t>Interconnects hosts with intermediary network devices​</a:t>
            </a:r>
          </a:p>
          <a:p>
            <a:endParaRPr lang="en-US" sz="2200" dirty="0">
              <a:latin typeface="Corbel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200" i="1" dirty="0">
                <a:ea typeface="+mn-lt"/>
                <a:cs typeface="+mn-lt"/>
              </a:rPr>
              <a:t>Key Characteristics of STP: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200" dirty="0">
                <a:ea typeface="+mn-lt"/>
                <a:cs typeface="+mn-lt"/>
              </a:rPr>
              <a:t>The outer jacket protects the copper wires from physical damage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200" dirty="0">
                <a:ea typeface="+mn-lt"/>
                <a:cs typeface="+mn-lt"/>
              </a:rPr>
              <a:t>Braided or foil shield provides EMI/RFI protection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200" dirty="0">
                <a:ea typeface="+mn-lt"/>
                <a:cs typeface="+mn-lt"/>
              </a:rPr>
              <a:t>Foil shield for each pair of wires provides EMI/RFI protection</a:t>
            </a:r>
            <a:endParaRPr lang="en-US" sz="2200">
              <a:ea typeface="+mn-lt"/>
              <a:cs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200" dirty="0">
                <a:ea typeface="+mn-lt"/>
                <a:cs typeface="+mn-lt"/>
              </a:rPr>
              <a:t>Color-coded plastic insulation electrically isolates the wires from each other and identifies each pair</a:t>
            </a:r>
            <a:endParaRPr lang="en-US" sz="2200">
              <a:ea typeface="+mn-lt"/>
              <a:cs typeface="+mn-lt"/>
            </a:endParaRPr>
          </a:p>
          <a:p>
            <a:pPr>
              <a:buChar char="•"/>
            </a:pPr>
            <a:endParaRPr lang="en-US" sz="2200" dirty="0">
              <a:solidFill>
                <a:srgbClr val="58585B"/>
              </a:solidFill>
              <a:latin typeface="Corbel"/>
              <a:cs typeface="Arial"/>
            </a:endParaRPr>
          </a:p>
          <a:p>
            <a:pPr>
              <a:buChar char="•"/>
            </a:pPr>
            <a:endParaRPr lang="en-US" dirty="0">
              <a:solidFill>
                <a:srgbClr val="58585B"/>
              </a:solidFill>
              <a:latin typeface="Arial"/>
              <a:cs typeface="Arial"/>
            </a:endParaRPr>
          </a:p>
          <a:p>
            <a:pPr>
              <a:buChar char="•"/>
            </a:pPr>
            <a:endParaRPr lang="en-US" dirty="0">
              <a:solidFill>
                <a:srgbClr val="58585B"/>
              </a:solidFill>
              <a:latin typeface="Arial"/>
              <a:cs typeface="Arial"/>
            </a:endParaRPr>
          </a:p>
          <a:p>
            <a:pPr>
              <a:buChar char="•"/>
            </a:pPr>
            <a:endParaRPr lang="en-US" dirty="0">
              <a:solidFill>
                <a:srgbClr val="58585B"/>
              </a:solidFill>
              <a:latin typeface="Arial"/>
              <a:cs typeface="Arial"/>
            </a:endParaRPr>
          </a:p>
          <a:p>
            <a:pPr>
              <a:buChar char="•"/>
            </a:pPr>
            <a:endParaRPr lang="en-US" dirty="0">
              <a:solidFill>
                <a:srgbClr val="58585B"/>
              </a:solidFill>
              <a:latin typeface="Arial"/>
              <a:cs typeface="Arial"/>
            </a:endParaRPr>
          </a:p>
          <a:p>
            <a:pPr>
              <a:buChar char="•"/>
            </a:pPr>
            <a:endParaRPr lang="en-US" dirty="0">
              <a:solidFill>
                <a:srgbClr val="58585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787D-DE51-4879-8FB4-7A6258A4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75" y="671422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Copper Cabling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Coaxial Cable</a:t>
            </a:r>
          </a:p>
          <a:p>
            <a:pPr algn="l"/>
            <a:endParaRPr lang="en-US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ABD6-A544-450B-9E9D-93CD3409C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69" y="1430546"/>
            <a:ext cx="10406901" cy="4403785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ea typeface="+mn-lt"/>
                <a:cs typeface="+mn-lt"/>
              </a:rPr>
              <a:t>Consists of the following:</a:t>
            </a:r>
            <a:endParaRPr lang="en-US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AutoNum type="arabicPeriod"/>
            </a:pPr>
            <a:r>
              <a:rPr lang="en-US" sz="2200" dirty="0">
                <a:ea typeface="+mn-lt"/>
                <a:cs typeface="+mn-lt"/>
              </a:rPr>
              <a:t>Outer cable jacket to prevent minor physical damage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AutoNum type="arabicPeriod"/>
            </a:pPr>
            <a:r>
              <a:rPr lang="en-US" sz="2200" dirty="0">
                <a:ea typeface="+mn-lt"/>
                <a:cs typeface="+mn-lt"/>
              </a:rPr>
              <a:t>A woven copper braid, or metallic foil, acts as the second wire in the circuit and as a shield for the inner conductor.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AutoNum type="arabicPeriod"/>
            </a:pPr>
            <a:r>
              <a:rPr lang="en-US" sz="2200" dirty="0">
                <a:ea typeface="+mn-lt"/>
                <a:cs typeface="+mn-lt"/>
              </a:rPr>
              <a:t>A layer of flexible plastic insulation.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AutoNum type="arabicPeriod"/>
            </a:pPr>
            <a:r>
              <a:rPr lang="en-US" sz="2200" dirty="0">
                <a:ea typeface="+mn-lt"/>
                <a:cs typeface="+mn-lt"/>
              </a:rPr>
              <a:t>A copper conductor is used to transmit the electronic signals.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B96C11"/>
              </a:buClr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None/>
            </a:pPr>
            <a:r>
              <a:rPr lang="en-US" sz="2200" dirty="0">
                <a:ea typeface="+mn-lt"/>
                <a:cs typeface="+mn-lt"/>
              </a:rPr>
              <a:t>There are different types of connectors used with coax cable.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None/>
            </a:pPr>
            <a:r>
              <a:rPr lang="en-US" sz="2200" dirty="0">
                <a:ea typeface="+mn-lt"/>
                <a:cs typeface="+mn-lt"/>
              </a:rPr>
              <a:t>Commonly used in the following situations: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Wireless installations </a:t>
            </a:r>
            <a:r>
              <a:rPr lang="en-US" sz="2200" b="1" dirty="0">
                <a:ea typeface="+mn-lt"/>
                <a:cs typeface="+mn-lt"/>
              </a:rPr>
              <a:t>-</a:t>
            </a:r>
            <a:r>
              <a:rPr lang="en-US" sz="2200" dirty="0">
                <a:ea typeface="+mn-lt"/>
                <a:cs typeface="+mn-lt"/>
              </a:rPr>
              <a:t> attach antennas to wireless devices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Cable internet installations </a:t>
            </a:r>
            <a:r>
              <a:rPr lang="en-US" sz="2200" b="1" dirty="0">
                <a:ea typeface="+mn-lt"/>
                <a:cs typeface="+mn-lt"/>
              </a:rPr>
              <a:t>-</a:t>
            </a:r>
            <a:r>
              <a:rPr lang="en-US" sz="2200" dirty="0">
                <a:ea typeface="+mn-lt"/>
                <a:cs typeface="+mn-lt"/>
              </a:rPr>
              <a:t> customer premises wiring</a:t>
            </a:r>
          </a:p>
          <a:p>
            <a:pPr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66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39C-2D2C-4081-B2B2-A140DD9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462" y="470140"/>
            <a:ext cx="3462638" cy="103373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ea typeface="+mj-lt"/>
                <a:cs typeface="+mj-lt"/>
              </a:rPr>
              <a:t>Copper Cabling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Coaxial Cable</a:t>
            </a:r>
            <a:endParaRPr lang="en-US" sz="2400" b="1">
              <a:ea typeface="+mj-lt"/>
              <a:cs typeface="+mj-lt"/>
            </a:endParaRPr>
          </a:p>
          <a:p>
            <a:endParaRPr lang="en-US" sz="2400" dirty="0"/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9B24E25-B58D-41A9-82F0-80E8E950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8" y="1318988"/>
            <a:ext cx="8551652" cy="47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E3A7-C3FE-44F6-B49B-9AD07E6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87724"/>
            <a:ext cx="10018713" cy="5449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UTP Cabling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Properties of UTP Cabling</a:t>
            </a:r>
            <a:endParaRPr lang="en-GB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A208-CD54-4634-9D6A-895915FD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9982"/>
            <a:ext cx="5748638" cy="4619444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UTP has four pairs of color-coded copper wires twisted together and encased in a flexible plastic sheath. No shielding is used. UTP relies on the following properties to limit crosstalk:</a:t>
            </a:r>
            <a:endParaRPr lang="en-US"/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Cancellation - Each wire in a pair of wires uses opposite polarity. One wire is negative, the other wire is positive. They are twisted together and the magnetic fields effectively cancel each other and outside EMI/RFI.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Variation in twists per foot in each wire - Each wire is twisted a different amount, which helps prevent crosstalk amongst the wires in the cable.</a:t>
            </a:r>
          </a:p>
          <a:p>
            <a:pPr algn="just">
              <a:buClr>
                <a:srgbClr val="B96C11"/>
              </a:buClr>
            </a:pPr>
            <a:endParaRPr lang="en-GB" dirty="0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6F4D645-76AF-4A54-83D8-0BAAC252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64" y="1947718"/>
            <a:ext cx="4037161" cy="39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3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BC08-FFB6-4489-ADD0-68FA576F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085" y="225725"/>
            <a:ext cx="10018713" cy="1781353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UTP Cabling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UTP Cabling Standards and Connectors</a:t>
            </a:r>
            <a:endParaRPr lang="en-GB" sz="2400" b="1">
              <a:ea typeface="+mj-lt"/>
              <a:cs typeface="+mj-lt"/>
            </a:endParaRPr>
          </a:p>
          <a:p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BF75-BA6F-49A1-A6E5-15B4A4C9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735"/>
            <a:ext cx="7416412" cy="4303144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Standards for UTP are established by the TIA/EIA. TIA/EIA-568 standardizes elements like:</a:t>
            </a:r>
            <a:endParaRPr lang="en-US"/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sz="2400" dirty="0">
                <a:ea typeface="+mn-lt"/>
                <a:cs typeface="+mn-lt"/>
              </a:rPr>
              <a:t>Cable Types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sz="2400" dirty="0">
                <a:ea typeface="+mn-lt"/>
                <a:cs typeface="+mn-lt"/>
              </a:rPr>
              <a:t>Cable Lengths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Connectors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Cable Termination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Testing Methods</a:t>
            </a:r>
          </a:p>
          <a:p>
            <a:pPr marL="457200" indent="0" algn="just">
              <a:spcAft>
                <a:spcPts val="0"/>
              </a:spcAft>
              <a:buClr>
                <a:srgbClr val="B96C11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marL="457200" indent="0" algn="just">
              <a:spcAft>
                <a:spcPts val="0"/>
              </a:spcAft>
              <a:buNone/>
            </a:pPr>
            <a:r>
              <a:rPr lang="en-US" dirty="0">
                <a:ea typeface="+mn-lt"/>
                <a:cs typeface="+mn-lt"/>
              </a:rPr>
              <a:t>Electrical standards for copper cabling are established by the IEEE, which rates cable according to its performance. Examples include:</a:t>
            </a:r>
            <a:endParaRPr lang="en-US"/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Category 3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Category 5 and 5e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Category 6</a:t>
            </a:r>
          </a:p>
          <a:p>
            <a:pPr marL="742950" algn="just">
              <a:spcAft>
                <a:spcPts val="0"/>
              </a:spcAft>
              <a:buClr>
                <a:srgbClr val="B96C11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DB1528A-A06E-4E1C-AEB0-BB56F2D0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727" y="1500188"/>
            <a:ext cx="3004507" cy="45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6D18-023A-4BFE-A5A2-54B30E33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98" y="340743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UTP Cabling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UTP Cabling Standards and Connectors (Cont.)</a:t>
            </a:r>
            <a:endParaRPr lang="en-GB" sz="2400" b="1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70AED8-2E91-4E5B-95C3-3E57CCDE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12" y="1488056"/>
            <a:ext cx="8918715" cy="4748840"/>
          </a:xfrm>
        </p:spPr>
      </p:pic>
    </p:spTree>
    <p:extLst>
      <p:ext uri="{BB962C8B-B14F-4D97-AF65-F5344CB8AC3E}">
        <p14:creationId xmlns:p14="http://schemas.microsoft.com/office/powerpoint/2010/main" val="2859934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C642-7D01-4E1F-B610-DBD5DE9A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43" y="613913"/>
            <a:ext cx="10018713" cy="1551316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UTP Cabling</a:t>
            </a: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Straight-through and Crossover UTP Cables</a:t>
            </a:r>
            <a:r>
              <a:rPr lang="en-US" b="1" dirty="0">
                <a:ea typeface="+mj-lt"/>
                <a:cs typeface="+mj-lt"/>
              </a:rPr>
              <a:t> </a:t>
            </a:r>
            <a:endParaRPr lang="en-GB" b="1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382F874-2448-4CB2-A555-7FB23FA9A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651" y="1545567"/>
            <a:ext cx="9483465" cy="5180162"/>
          </a:xfrm>
        </p:spPr>
      </p:pic>
    </p:spTree>
    <p:extLst>
      <p:ext uri="{BB962C8B-B14F-4D97-AF65-F5344CB8AC3E}">
        <p14:creationId xmlns:p14="http://schemas.microsoft.com/office/powerpoint/2010/main" val="35975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D3AE-1E66-492F-A1E4-327F0F68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0" y="412631"/>
            <a:ext cx="10018713" cy="9474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orbel"/>
              </a:rPr>
              <a:t>Purpose of the Physical Layer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​</a:t>
            </a:r>
            <a:br>
              <a:rPr lang="en-US" dirty="0">
                <a:latin typeface="Arial"/>
                <a:ea typeface="Arial"/>
                <a:cs typeface="Arial"/>
              </a:rPr>
            </a:br>
            <a:r>
              <a:rPr lang="en-US" sz="2400" b="1" dirty="0">
                <a:solidFill>
                  <a:srgbClr val="004C69"/>
                </a:solidFill>
                <a:latin typeface="Corbel"/>
                <a:cs typeface="Arial"/>
              </a:rPr>
              <a:t>The Physical Connection</a:t>
            </a:r>
            <a:r>
              <a:rPr lang="en-US" sz="2400" b="1" dirty="0">
                <a:latin typeface="Corbel"/>
                <a:cs typeface="Arial"/>
              </a:rPr>
              <a:t>​</a:t>
            </a:r>
            <a:endParaRPr lang="en-GB" b="1">
              <a:latin typeface="Corbe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EC84-8B43-4455-9A77-1CAEE646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68" y="1545566"/>
            <a:ext cx="10593807" cy="4001219"/>
          </a:xfrm>
        </p:spPr>
        <p:txBody>
          <a:bodyPr>
            <a:normAutofit/>
          </a:bodyPr>
          <a:lstStyle/>
          <a:p>
            <a:pPr marL="342900" indent="-342900" algn="just">
              <a:spcAft>
                <a:spcPts val="0"/>
              </a:spcAft>
              <a:buFont typeface="Arial,Sans-Serif"/>
            </a:pPr>
            <a:r>
              <a:rPr lang="en-US" sz="2200" dirty="0">
                <a:ea typeface="+mn-lt"/>
                <a:cs typeface="+mn-lt"/>
              </a:rPr>
              <a:t>Before any network communications can occur, a physical connection to a local network must be established.</a:t>
            </a:r>
            <a:endParaRPr lang="en-US"/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This connection could be wired or wireless, depending on the setup of the network.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This generally applies whether you are considering a corporate office or a home.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A Network Interface Card (NIC) connects a device to the network.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Some devices may have just one NIC, while others may have multiple NICs (Wired and/or Wireless, for example).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Not all physical connections offer the same level of performance.</a:t>
            </a:r>
          </a:p>
          <a:p>
            <a:pPr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81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4895-CE0B-4640-B403-0605AC7B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6441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Fiber-Optic Cabling</a:t>
            </a:r>
            <a:br>
              <a:rPr lang="en-US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Properties of Fiber-Optic Cabling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5979-7ECD-4176-9377-2426B074B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8094"/>
            <a:ext cx="10018713" cy="312420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spcAft>
                <a:spcPts val="0"/>
              </a:spcAft>
              <a:buFont typeface="Arial,Sans-Serif"/>
            </a:pPr>
            <a:r>
              <a:rPr lang="en-US" dirty="0">
                <a:ea typeface="+mn-lt"/>
                <a:cs typeface="+mn-lt"/>
              </a:rPr>
              <a:t>Not as common as UTP because of the expense involved</a:t>
            </a:r>
            <a:endParaRPr lang="en-US"/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Ideal for some networking scenarios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Transmits data over longer distances at higher bandwidth than any other networking media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Less susceptible to attenuation, and completely immune to EMI/RFI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Made of flexible, extremely thin strands of very pure glass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Uses a laser or LED to encode bits as pulses of light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The fiber-optic cable acts as a wave guide to transmit light between the two ends with minimal signal loss</a:t>
            </a:r>
          </a:p>
          <a:p>
            <a:pPr algn="just"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81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0DA5-129B-49D2-966C-61FA9D1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88" y="628291"/>
            <a:ext cx="10018713" cy="97622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Fiber-Optic Cabling</a:t>
            </a:r>
            <a:br>
              <a:rPr lang="en-US" dirty="0">
                <a:solidFill>
                  <a:srgbClr val="0070C0"/>
                </a:solidFill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Types of Fiber Media</a:t>
            </a:r>
            <a:endParaRPr lang="en-GB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3DC18A7-4208-4649-BACF-BDCD6F87C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343" y="1444025"/>
            <a:ext cx="9984535" cy="37154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716080-2D1E-413B-A18A-6B575CAAF00D}"/>
              </a:ext>
            </a:extLst>
          </p:cNvPr>
          <p:cNvSpPr txBox="1"/>
          <p:nvPr/>
        </p:nvSpPr>
        <p:spPr>
          <a:xfrm>
            <a:off x="2309004" y="5515155"/>
            <a:ext cx="93567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Arial"/>
              </a:rPr>
              <a:t>Dispersion refers to the spreading out of a light pulse over time. Increased dispersion means increased loss of signal strength. MMF has greater dispersion than SMF, with  the maximum cable distance for MMF is 550 meters.</a:t>
            </a:r>
            <a:r>
              <a:rPr lang="en-GB" dirty="0">
                <a:latin typeface="Arial"/>
                <a:cs typeface="Arial"/>
              </a:rPr>
              <a:t>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80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A554-00A4-43CB-8392-092ADE64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66" y="369498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Fiber-Optic Cabling</a:t>
            </a: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Fiber-Optic Cabling Usage</a:t>
            </a:r>
            <a:endParaRPr lang="en-GB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5297-11CA-4A4F-9F25-A06069CC0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91" y="1718094"/>
            <a:ext cx="10018713" cy="390057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ea typeface="+mn-lt"/>
                <a:cs typeface="+mn-lt"/>
              </a:rPr>
              <a:t>Fiber-optic cabling is now being used in four types of industry:</a:t>
            </a:r>
          </a:p>
          <a:p>
            <a:pPr marL="342900" indent="-342900">
              <a:spcAft>
                <a:spcPts val="0"/>
              </a:spcAft>
              <a:buClr>
                <a:srgbClr val="B96C11"/>
              </a:buClr>
              <a:buAutoNum type="arabicPeriod"/>
            </a:pPr>
            <a:r>
              <a:rPr lang="en-US" sz="2200" b="1" dirty="0">
                <a:ea typeface="+mn-lt"/>
                <a:cs typeface="+mn-lt"/>
              </a:rPr>
              <a:t>Enterprise Networks -</a:t>
            </a:r>
            <a:r>
              <a:rPr lang="en-US" sz="2200" dirty="0">
                <a:ea typeface="+mn-lt"/>
                <a:cs typeface="+mn-lt"/>
              </a:rPr>
              <a:t> Used for backbone cabling applications and interconnecting infrastructure devices</a:t>
            </a:r>
          </a:p>
          <a:p>
            <a:pPr marL="342900" indent="-342900">
              <a:spcAft>
                <a:spcPts val="0"/>
              </a:spcAft>
              <a:buClr>
                <a:srgbClr val="B96C11"/>
              </a:buClr>
              <a:buAutoNum type="arabicPeriod"/>
            </a:pPr>
            <a:r>
              <a:rPr lang="en-US" sz="2200" b="1" dirty="0">
                <a:ea typeface="+mn-lt"/>
                <a:cs typeface="+mn-lt"/>
              </a:rPr>
              <a:t>Fiber-to-the-Home (FTTH) -</a:t>
            </a:r>
            <a:r>
              <a:rPr lang="en-US" sz="2200" dirty="0">
                <a:ea typeface="+mn-lt"/>
                <a:cs typeface="+mn-lt"/>
              </a:rPr>
              <a:t> Used to provide always-on broadband services to homes and small businesses</a:t>
            </a:r>
          </a:p>
          <a:p>
            <a:pPr marL="342900" indent="-342900">
              <a:spcAft>
                <a:spcPts val="0"/>
              </a:spcAft>
              <a:buClr>
                <a:srgbClr val="B96C11"/>
              </a:buClr>
              <a:buAutoNum type="arabicPeriod"/>
            </a:pPr>
            <a:r>
              <a:rPr lang="en-US" sz="2200" b="1" dirty="0">
                <a:ea typeface="+mn-lt"/>
                <a:cs typeface="+mn-lt"/>
              </a:rPr>
              <a:t>Long-Haul Networks -</a:t>
            </a:r>
            <a:r>
              <a:rPr lang="en-US" sz="2200" dirty="0">
                <a:ea typeface="+mn-lt"/>
                <a:cs typeface="+mn-lt"/>
              </a:rPr>
              <a:t> Used by service providers to connect countries and cities</a:t>
            </a:r>
          </a:p>
          <a:p>
            <a:pPr marL="342900" indent="-342900">
              <a:spcAft>
                <a:spcPts val="0"/>
              </a:spcAft>
              <a:buClr>
                <a:srgbClr val="B96C11"/>
              </a:buClr>
              <a:buAutoNum type="arabicPeriod"/>
            </a:pPr>
            <a:r>
              <a:rPr lang="en-US" sz="2200" b="1" dirty="0">
                <a:ea typeface="+mn-lt"/>
                <a:cs typeface="+mn-lt"/>
              </a:rPr>
              <a:t>Submarine Cable Networks -</a:t>
            </a:r>
            <a:r>
              <a:rPr lang="en-US" sz="2200" dirty="0">
                <a:ea typeface="+mn-lt"/>
                <a:cs typeface="+mn-lt"/>
              </a:rPr>
              <a:t> Used to provide reliable high-speed, high-capacity solutions capable of surviving in harsh undersea environments at up to transoceanic distances. </a:t>
            </a:r>
          </a:p>
          <a:p>
            <a:pPr>
              <a:spcAft>
                <a:spcPts val="0"/>
              </a:spcAft>
              <a:buClr>
                <a:srgbClr val="B96C11"/>
              </a:buClr>
            </a:pPr>
            <a:endParaRPr lang="en-US" sz="2200" dirty="0"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62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2D65-9CAA-48DA-AC0E-5D5C1AB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53" y="340743"/>
            <a:ext cx="10018713" cy="1206260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Fiber-Optic Cabling</a:t>
            </a:r>
            <a:br>
              <a:rPr lang="en-US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Fiber-Optic Connectors</a:t>
            </a:r>
            <a:endParaRPr lang="en-GB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4" name="Picture 4" descr="A picture containing text, stationary, writing implement, pen&#10;&#10;Description automatically generated">
            <a:extLst>
              <a:ext uri="{FF2B5EF4-FFF2-40B4-BE49-F238E27FC236}">
                <a16:creationId xmlns:a16="http://schemas.microsoft.com/office/drawing/2014/main" id="{9CC9B5F6-112E-496B-9B9B-394C23E4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36" y="1194490"/>
            <a:ext cx="10133162" cy="5335975"/>
          </a:xfrm>
        </p:spPr>
      </p:pic>
    </p:spTree>
    <p:extLst>
      <p:ext uri="{BB962C8B-B14F-4D97-AF65-F5344CB8AC3E}">
        <p14:creationId xmlns:p14="http://schemas.microsoft.com/office/powerpoint/2010/main" val="87093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B62F-FEAE-459C-85A4-A465CBA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98" y="297611"/>
            <a:ext cx="4612827" cy="126376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Fiber-Optic Cabling</a:t>
            </a: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Fiber Patch Cords</a:t>
            </a:r>
            <a:endParaRPr lang="en-US" b="1" dirty="0"/>
          </a:p>
        </p:txBody>
      </p:sp>
      <p:pic>
        <p:nvPicPr>
          <p:cNvPr id="4" name="Picture 4" descr="A picture containing text, cable, connector&#10;&#10;Description automatically generated">
            <a:extLst>
              <a:ext uri="{FF2B5EF4-FFF2-40B4-BE49-F238E27FC236}">
                <a16:creationId xmlns:a16="http://schemas.microsoft.com/office/drawing/2014/main" id="{9870810C-D3BE-4B9D-8689-2CEF02F8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23" y="1501131"/>
            <a:ext cx="10043303" cy="398540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4422E-84B0-401E-833D-D8C9FBE74DBD}"/>
              </a:ext>
            </a:extLst>
          </p:cNvPr>
          <p:cNvSpPr txBox="1"/>
          <p:nvPr/>
        </p:nvSpPr>
        <p:spPr>
          <a:xfrm>
            <a:off x="1963947" y="5773947"/>
            <a:ext cx="10061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</a:rPr>
              <a:t>A yellow jacket is for single-mode fiber cables and orange (or aqua) for multimode fiber cables.</a:t>
            </a:r>
            <a:r>
              <a:rPr lang="en-GB">
                <a:latin typeface="Arial"/>
                <a:cs typeface="Arial"/>
              </a:rPr>
              <a:t>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8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02A1-204D-453A-8271-E5AA8C38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98" y="484517"/>
            <a:ext cx="10018713" cy="846825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Fiber-Optic Cabling</a:t>
            </a: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Fiber versus Copper</a:t>
            </a:r>
            <a:endParaRPr lang="en-GB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5C9EB-E337-403B-A55B-278CA80B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688" y="395377"/>
            <a:ext cx="10277505" cy="3124201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+mn-lt"/>
                <a:cs typeface="+mn-lt"/>
              </a:rPr>
              <a:t>Optical fiber is primarily used as backbone cabling for high-traffic, point-to-point connections between data distribution facilities and for the interconnection of buildings in multi-building campuses.</a:t>
            </a:r>
            <a:endParaRPr lang="en-US" dirty="0">
              <a:ea typeface="+mn-lt"/>
              <a:cs typeface="+mn-lt"/>
            </a:endParaRPr>
          </a:p>
          <a:p>
            <a:pPr algn="just">
              <a:buClr>
                <a:srgbClr val="B96C11"/>
              </a:buClr>
            </a:pPr>
            <a:endParaRPr lang="en-GB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3C48E22-93EA-4623-A11F-1A2657256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2313636"/>
            <a:ext cx="10291312" cy="42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56-86D2-4797-8DC3-171F563D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0102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Wireless Media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Properties of Wireless Media</a:t>
            </a:r>
            <a:endParaRPr lang="en-GB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9A69-B73C-4409-AE57-36FB32A5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2433"/>
            <a:ext cx="10335014" cy="4619446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>
                <a:ea typeface="+mn-lt"/>
                <a:cs typeface="+mn-lt"/>
              </a:rPr>
              <a:t>It carries electromagnetic signals representing binary digits using radio or microwave frequencies. This provides the greatest mobility option. Wireless connection numbers continue to increase.</a:t>
            </a:r>
            <a:endParaRPr lang="en-US"/>
          </a:p>
          <a:p>
            <a:pPr>
              <a:spcAft>
                <a:spcPts val="0"/>
              </a:spcAft>
              <a:buClr>
                <a:srgbClr val="B96C11"/>
              </a:buClr>
            </a:pPr>
            <a:endParaRPr lang="en-US" dirty="0">
              <a:ea typeface="+mn-lt"/>
              <a:cs typeface="+mn-lt"/>
            </a:endParaRPr>
          </a:p>
          <a:p>
            <a:pPr marL="0" indent="0">
              <a:spcAft>
                <a:spcPts val="0"/>
              </a:spcAft>
              <a:buClr>
                <a:srgbClr val="B96C11"/>
              </a:buClr>
              <a:buNone/>
            </a:pPr>
            <a:r>
              <a:rPr lang="en-US" dirty="0">
                <a:ea typeface="+mn-lt"/>
                <a:cs typeface="+mn-lt"/>
              </a:rPr>
              <a:t>Some of the limitations of wireless:</a:t>
            </a:r>
          </a:p>
          <a:p>
            <a:pPr marL="358775" lvl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Coverage area</a:t>
            </a:r>
            <a:r>
              <a:rPr lang="en-US" dirty="0">
                <a:ea typeface="+mn-lt"/>
                <a:cs typeface="+mn-lt"/>
              </a:rPr>
              <a:t> - Effective coverage can be significantly impacted by the physical characteristics of the deployment location.</a:t>
            </a:r>
          </a:p>
          <a:p>
            <a:pPr marL="358775" lvl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Interference</a:t>
            </a:r>
            <a:r>
              <a:rPr lang="en-US" dirty="0">
                <a:ea typeface="+mn-lt"/>
                <a:cs typeface="+mn-lt"/>
              </a:rPr>
              <a:t> - Wireless is susceptible to interference and can be disrupted by many common devices.</a:t>
            </a:r>
          </a:p>
          <a:p>
            <a:pPr marL="358775" lvl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Security</a:t>
            </a:r>
            <a:r>
              <a:rPr lang="en-US" dirty="0">
                <a:ea typeface="+mn-lt"/>
                <a:cs typeface="+mn-lt"/>
              </a:rPr>
              <a:t> - Wireless communication coverage requires no access to a physical strand of media, so anyone can gain access to the transmission.</a:t>
            </a:r>
          </a:p>
          <a:p>
            <a:pPr marL="358775" lvl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Shared medium</a:t>
            </a:r>
            <a:r>
              <a:rPr lang="en-US" dirty="0">
                <a:ea typeface="+mn-lt"/>
                <a:cs typeface="+mn-lt"/>
              </a:rPr>
              <a:t> - WLANs operate in half-duplex, which means only one device can send or receive at a time. Many users accessing the WLAN simultaneously results in reduced bandwidth for each user.</a:t>
            </a:r>
          </a:p>
          <a:p>
            <a:pPr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64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FB29-6177-4DB7-8379-4E578F87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53" y="96328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Wireless Media</a:t>
            </a:r>
            <a:br>
              <a:rPr lang="en-US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Types of Wireless Media</a:t>
            </a:r>
            <a:endParaRPr lang="en-GB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1A29-F53D-400D-A0B8-005FBBA0D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442" y="1286773"/>
            <a:ext cx="10450033" cy="529518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+mn-lt"/>
                <a:cs typeface="+mn-lt"/>
              </a:rPr>
              <a:t>The IEEE and telecommunications industry standards for wireless data communications</a:t>
            </a:r>
            <a:endParaRPr lang="en-US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B96C11"/>
              </a:buClr>
              <a:buNone/>
            </a:pPr>
            <a:r>
              <a:rPr lang="en-US" dirty="0">
                <a:ea typeface="+mn-lt"/>
                <a:cs typeface="+mn-lt"/>
              </a:rPr>
              <a:t>cover both the data link and physical layers. In each of these standards, physical layer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B96C11"/>
              </a:buClr>
              <a:buNone/>
            </a:pPr>
            <a:r>
              <a:rPr lang="en-US" dirty="0">
                <a:ea typeface="+mn-lt"/>
                <a:cs typeface="+mn-lt"/>
              </a:rPr>
              <a:t>specifications dictate: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Data to radio signal encoding methods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Frequency and power of transmission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Signal reception and decoding requirements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Antenna design and construction</a:t>
            </a:r>
          </a:p>
          <a:p>
            <a:pPr marL="0" indent="0">
              <a:spcAft>
                <a:spcPts val="0"/>
              </a:spcAft>
              <a:buClr>
                <a:srgbClr val="B96C11"/>
              </a:buClr>
              <a:buNone/>
            </a:pPr>
            <a:r>
              <a:rPr lang="en-US" dirty="0">
                <a:ea typeface="+mn-lt"/>
                <a:cs typeface="+mn-lt"/>
              </a:rPr>
              <a:t>Wireless Standards: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Wi-Fi (IEEE 802.11) </a:t>
            </a:r>
            <a:r>
              <a:rPr lang="en-US" dirty="0">
                <a:ea typeface="+mn-lt"/>
                <a:cs typeface="+mn-lt"/>
              </a:rPr>
              <a:t>- Wireless LAN (WLAN) technology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Bluetooth (IEEE 802.15) </a:t>
            </a:r>
            <a:r>
              <a:rPr lang="en-US" dirty="0">
                <a:ea typeface="+mn-lt"/>
                <a:cs typeface="+mn-lt"/>
              </a:rPr>
              <a:t>- Wireless Personal Area network (WPAN) standard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WiMAX (IEEE 802.16) </a:t>
            </a:r>
            <a:r>
              <a:rPr lang="en-US" dirty="0">
                <a:ea typeface="+mn-lt"/>
                <a:cs typeface="+mn-lt"/>
              </a:rPr>
              <a:t>- Uses a point-to-multipoint topology to provide broadband wireless access</a:t>
            </a:r>
          </a:p>
          <a:p>
            <a:pPr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b="1" dirty="0">
                <a:ea typeface="+mn-lt"/>
                <a:cs typeface="+mn-lt"/>
              </a:rPr>
              <a:t>Zigbee (IEEE 802.15.4) </a:t>
            </a:r>
            <a:r>
              <a:rPr lang="en-US" dirty="0">
                <a:ea typeface="+mn-lt"/>
                <a:cs typeface="+mn-lt"/>
              </a:rPr>
              <a:t>- Low data-rate, low power-consumption communications, primarily for Internet of Things (IoT) applications</a:t>
            </a:r>
          </a:p>
          <a:p>
            <a:pPr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013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F40D-C0BD-425A-B3BE-39B9DA72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0" y="427008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Wireless Media</a:t>
            </a:r>
            <a:b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Wireless LAN</a:t>
            </a:r>
            <a:endParaRPr lang="en-GB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C017-AFCB-4951-B659-D663872B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801" y="1459302"/>
            <a:ext cx="10018713" cy="4964502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sz="2200" dirty="0">
                <a:ea typeface="+mn-lt"/>
                <a:cs typeface="+mn-lt"/>
              </a:rPr>
              <a:t>In general, a Wireless LAN (WLAN) requires the following devices:</a:t>
            </a:r>
            <a:endParaRPr lang="en-US"/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b="1" dirty="0">
                <a:ea typeface="+mn-lt"/>
                <a:cs typeface="+mn-lt"/>
              </a:rPr>
              <a:t>Wireless Access Point (AP) </a:t>
            </a:r>
            <a:r>
              <a:rPr lang="en-US" sz="2200" dirty="0">
                <a:ea typeface="+mn-lt"/>
                <a:cs typeface="+mn-lt"/>
              </a:rPr>
              <a:t>- Concentrate wireless signals from users and connect to the existing copper-based network infrastructure</a:t>
            </a: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sz="2200" b="1" dirty="0">
                <a:ea typeface="+mn-lt"/>
                <a:cs typeface="+mn-lt"/>
              </a:rPr>
              <a:t>Wireless NIC Adapters </a:t>
            </a:r>
            <a:r>
              <a:rPr lang="en-US" sz="2200" dirty="0">
                <a:ea typeface="+mn-lt"/>
                <a:cs typeface="+mn-lt"/>
              </a:rPr>
              <a:t>- Provide wireless communications capability to network hosts</a:t>
            </a:r>
          </a:p>
          <a:p>
            <a:pPr algn="just">
              <a:spcAft>
                <a:spcPts val="0"/>
              </a:spcAft>
              <a:buClr>
                <a:srgbClr val="B96C11"/>
              </a:buClr>
            </a:pPr>
            <a:endParaRPr lang="en-US" sz="2200" dirty="0">
              <a:ea typeface="+mn-lt"/>
              <a:cs typeface="+mn-lt"/>
            </a:endParaRPr>
          </a:p>
          <a:p>
            <a:pPr marL="0" indent="0" algn="just">
              <a:spcAft>
                <a:spcPts val="0"/>
              </a:spcAft>
              <a:buClr>
                <a:srgbClr val="B96C11"/>
              </a:buClr>
              <a:buNone/>
            </a:pPr>
            <a:r>
              <a:rPr lang="en-US" sz="2200" dirty="0">
                <a:ea typeface="+mn-lt"/>
                <a:cs typeface="+mn-lt"/>
              </a:rPr>
              <a:t>There are a number of WLAN standards. When purchasing WLAN equipment, ensure compatibility, and interoperability.</a:t>
            </a:r>
          </a:p>
          <a:p>
            <a:pPr algn="just">
              <a:spcAft>
                <a:spcPts val="0"/>
              </a:spcAft>
              <a:buClr>
                <a:srgbClr val="B96C11"/>
              </a:buClr>
            </a:pPr>
            <a:endParaRPr lang="en-US" sz="2200" dirty="0">
              <a:ea typeface="+mn-lt"/>
              <a:cs typeface="+mn-lt"/>
            </a:endParaRPr>
          </a:p>
          <a:p>
            <a:pPr marL="0" indent="0" algn="just">
              <a:spcAft>
                <a:spcPts val="0"/>
              </a:spcAft>
              <a:buClr>
                <a:srgbClr val="B96C11"/>
              </a:buClr>
              <a:buNone/>
            </a:pPr>
            <a:r>
              <a:rPr lang="en-US" sz="2200" dirty="0">
                <a:ea typeface="+mn-lt"/>
                <a:cs typeface="+mn-lt"/>
              </a:rPr>
              <a:t>Network Administrators must develop and apply stringent security policies and processes to protect WLANs from unauthorized access and damage.</a:t>
            </a:r>
          </a:p>
          <a:p>
            <a:pPr algn="just">
              <a:buClr>
                <a:srgbClr val="B96C11"/>
              </a:buClr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471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5B5-A749-4593-BCAF-851A3BCB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52" y="671421"/>
            <a:ext cx="10018713" cy="1278147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Purpose of the Physical Layer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The Physical Layer</a:t>
            </a:r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511D-1FCA-4BC9-8F2A-4657BD43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27" y="1718094"/>
            <a:ext cx="5015393" cy="430314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spcAft>
                <a:spcPts val="0"/>
              </a:spcAft>
              <a:buFont typeface="Arial,Sans-Serif"/>
            </a:pPr>
            <a:r>
              <a:rPr lang="en-US" dirty="0">
                <a:latin typeface="Corbel"/>
                <a:cs typeface="Arial"/>
              </a:rPr>
              <a:t>Transport bits across the network media</a:t>
            </a:r>
            <a:endParaRPr lang="en-US" dirty="0">
              <a:latin typeface="Corbel"/>
              <a:ea typeface="+mn-lt"/>
              <a:cs typeface="+mn-lt"/>
            </a:endParaRP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latin typeface="Corbel"/>
                <a:cs typeface="Arial"/>
              </a:rPr>
              <a:t>Accepts a complete frame from the Data Link Layer and encodes it as a series of signals that are transmitted to the local media.</a:t>
            </a:r>
            <a:endParaRPr lang="en-US" dirty="0">
              <a:latin typeface="Corbel"/>
              <a:ea typeface="+mn-lt"/>
              <a:cs typeface="+mn-lt"/>
            </a:endParaRP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latin typeface="Corbel"/>
                <a:cs typeface="Arial"/>
              </a:rPr>
              <a:t>This is the last step in the encapsulation process.</a:t>
            </a:r>
            <a:endParaRPr lang="en-US" dirty="0">
              <a:latin typeface="Corbel"/>
              <a:ea typeface="+mn-lt"/>
              <a:cs typeface="+mn-lt"/>
            </a:endParaRPr>
          </a:p>
          <a:p>
            <a:pPr marL="342900" indent="-342900" algn="just">
              <a:spcAft>
                <a:spcPts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ea typeface="+mn-lt"/>
                <a:cs typeface="+mn-lt"/>
              </a:rPr>
              <a:t>The next device in the path to the destination receives the bits and re-encapsulates the frame, then decides what to do with it.</a:t>
            </a:r>
          </a:p>
          <a:p>
            <a:pPr>
              <a:buClr>
                <a:srgbClr val="B96C11"/>
              </a:buClr>
            </a:pPr>
            <a:endParaRPr lang="en-GB" dirty="0"/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96EFC6-18E3-446C-8F05-4B374E04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8" y="1669911"/>
            <a:ext cx="5359878" cy="39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502E-5273-4BD2-8BD4-7200164A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65" y="383876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Physical Layer Characteristics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Physical Layer Standards</a:t>
            </a:r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4B8477C-E7FD-4446-8DA6-3975E476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708" y="1430548"/>
            <a:ext cx="9587050" cy="5122652"/>
          </a:xfrm>
        </p:spPr>
      </p:pic>
    </p:spTree>
    <p:extLst>
      <p:ext uri="{BB962C8B-B14F-4D97-AF65-F5344CB8AC3E}">
        <p14:creationId xmlns:p14="http://schemas.microsoft.com/office/powerpoint/2010/main" val="210429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91F-9DE3-4DCD-BE33-F12FAFBE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88" y="815196"/>
            <a:ext cx="10018713" cy="904336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Physical Layer Characteristics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Physical Components</a:t>
            </a:r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01A3-3C7E-41BA-A430-AD6689D2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178" y="1416170"/>
            <a:ext cx="10263127" cy="4159370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Physical Layer Standards address three functional areas:</a:t>
            </a:r>
            <a:endParaRPr lang="en-US">
              <a:ea typeface="+mn-lt"/>
              <a:cs typeface="+mn-lt"/>
            </a:endParaRP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,Sans-Serif"/>
              <a:buChar char="Ø"/>
            </a:pPr>
            <a:r>
              <a:rPr lang="en-US" dirty="0">
                <a:ea typeface="+mn-lt"/>
                <a:cs typeface="+mn-lt"/>
              </a:rPr>
              <a:t>Physical Components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,Sans-Serif"/>
              <a:buChar char="Ø"/>
            </a:pPr>
            <a:r>
              <a:rPr lang="en-US" dirty="0">
                <a:ea typeface="+mn-lt"/>
                <a:cs typeface="+mn-lt"/>
              </a:rPr>
              <a:t>Encoding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,Sans-Serif"/>
              <a:buChar char="Ø"/>
            </a:pPr>
            <a:r>
              <a:rPr lang="en-US" dirty="0">
                <a:ea typeface="+mn-lt"/>
                <a:cs typeface="+mn-lt"/>
              </a:rPr>
              <a:t>Signaling</a:t>
            </a:r>
          </a:p>
          <a:p>
            <a:pPr marL="0" indent="0" algn="just">
              <a:spcAft>
                <a:spcPts val="0"/>
              </a:spcAft>
              <a:buClr>
                <a:srgbClr val="B96C11"/>
              </a:buClr>
              <a:buNone/>
            </a:pPr>
            <a:endParaRPr lang="en-US" dirty="0">
              <a:ea typeface="+mn-lt"/>
              <a:cs typeface="+mn-lt"/>
            </a:endParaRPr>
          </a:p>
          <a:p>
            <a:pPr algn="just">
              <a:spcAft>
                <a:spcPts val="0"/>
              </a:spcAft>
              <a:buClr>
                <a:srgbClr val="B96C11"/>
              </a:buClr>
            </a:pPr>
            <a:r>
              <a:rPr lang="en-US" dirty="0">
                <a:ea typeface="+mn-lt"/>
                <a:cs typeface="+mn-lt"/>
              </a:rPr>
              <a:t>The Physical Components are the hardware devices, media, and other connectors that transmit the signals that represent the bits.</a:t>
            </a:r>
          </a:p>
          <a:p>
            <a:pPr marL="415925" lvl="1" indent="-342900" algn="just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Hardware components like NICs, interfaces and connectors, cable materials, and cable designs are all specified in standards associated with the physical layer.</a:t>
            </a:r>
          </a:p>
          <a:p>
            <a:pPr algn="just"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39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D7FF-93BC-4B7E-B016-0A9F251C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575" y="786442"/>
            <a:ext cx="10047467" cy="1091241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Physical Layer Characteristics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Encoding</a:t>
            </a:r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E04D-883C-4E5D-9F9D-12C0CD81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801" y="1387415"/>
            <a:ext cx="4900373" cy="4073106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Font typeface="Arial,Sans-Serif"/>
            </a:pPr>
            <a:r>
              <a:rPr lang="en-US" sz="2200" dirty="0">
                <a:latin typeface="Corbel"/>
                <a:cs typeface="Arial"/>
              </a:rPr>
              <a:t>Encoding converts the stream of bits into a format recognizable by the next device in the network path.</a:t>
            </a:r>
            <a:endParaRPr lang="en-US" sz="2200">
              <a:latin typeface="Corbel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latin typeface="Corbel"/>
                <a:cs typeface="Arial"/>
              </a:rPr>
              <a:t>This ‘coding’ provides predictable patterns that can be recognized by the next device.</a:t>
            </a:r>
            <a:endParaRPr lang="en-US" sz="2200">
              <a:latin typeface="Corbel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latin typeface="Corbel"/>
                <a:cs typeface="Arial"/>
              </a:rPr>
              <a:t>Examples of encoding methods include Manchester (shown in the figure), 4B/5B, and 8B/10B.</a:t>
            </a:r>
            <a:endParaRPr lang="en-US" sz="2200">
              <a:latin typeface="Corbel"/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endParaRPr lang="en-GB" dirty="0"/>
          </a:p>
        </p:txBody>
      </p:sp>
      <p:pic>
        <p:nvPicPr>
          <p:cNvPr id="4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3E09492B-0BB5-4576-BF58-EA0E9E88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268" y="1660959"/>
            <a:ext cx="4454105" cy="36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9089-0CD7-4A90-97DF-9A8EAA8D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933" y="268857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Physical Layer Characteristics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Signaling</a:t>
            </a:r>
            <a:endParaRPr lang="en-US" sz="2400" b="1">
              <a:ea typeface="+mj-lt"/>
              <a:cs typeface="+mj-lt"/>
            </a:endParaRPr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A6AE-E21D-4947-BF95-F15D3AC4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95" y="1142999"/>
            <a:ext cx="4655958" cy="3124201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ct val="0"/>
              </a:spcAft>
              <a:buFont typeface="Arial,Sans-Serif"/>
            </a:pPr>
            <a:r>
              <a:rPr lang="en-US" sz="2200" dirty="0">
                <a:latin typeface="Corbel"/>
                <a:cs typeface="Arial"/>
              </a:rPr>
              <a:t>The signaling method is how the bit values, “1” and “0” are represented on the physical medium.</a:t>
            </a:r>
            <a:endParaRPr lang="en-US" sz="2200">
              <a:latin typeface="Corbel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latin typeface="Corbel"/>
                <a:cs typeface="Arial"/>
              </a:rPr>
              <a:t>The method of signaling will vary based on the type of medium being used.</a:t>
            </a:r>
            <a:endParaRPr lang="en-US" sz="2200">
              <a:latin typeface="Corbel"/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8A8C33-6370-4B80-8D76-4EB92179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50" y="314583"/>
            <a:ext cx="5934972" cy="635822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E0F0582-804C-46DF-A926-FB62C234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6" y="3822020"/>
            <a:ext cx="4885426" cy="28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521E-A578-44A6-B66E-B9F3835D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707" y="542027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Physical Layer Characteristics</a:t>
            </a:r>
            <a:br>
              <a:rPr lang="en-US" sz="24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Bandwidth</a:t>
            </a:r>
            <a:endParaRPr lang="en-US" b="1" dirty="0"/>
          </a:p>
          <a:p>
            <a:pPr algn="l"/>
            <a:endParaRPr lang="en-US" sz="2400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C0D8-CCE6-4907-A1D9-B61F87EA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555" y="1229264"/>
            <a:ext cx="10349392" cy="2505975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ct val="0"/>
              </a:spcAft>
              <a:buFont typeface="Arial,Sans-Serif"/>
            </a:pPr>
            <a:r>
              <a:rPr lang="en-US" sz="2200" dirty="0">
                <a:ea typeface="+mn-lt"/>
                <a:cs typeface="+mn-lt"/>
              </a:rPr>
              <a:t>Bandwidth is the capacity at which a medium can carry data.</a:t>
            </a:r>
            <a:endParaRPr lang="en-US" sz="2200"/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sz="2200" dirty="0">
                <a:ea typeface="+mn-lt"/>
                <a:cs typeface="+mn-lt"/>
              </a:rPr>
              <a:t>Digital bandwidth measures the amount of data that can flow from one place to another in a given amount of time; how many bits can be transmitted in a </a:t>
            </a:r>
            <a:r>
              <a:rPr lang="en-US" sz="2200">
                <a:ea typeface="+mn-lt"/>
                <a:cs typeface="+mn-lt"/>
              </a:rPr>
              <a:t>second.</a:t>
            </a:r>
            <a:endParaRPr lang="en-US" sz="2200" dirty="0"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endParaRPr lang="en-GB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B35300B-300D-40B5-9B28-FD934E85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6" y="3273718"/>
            <a:ext cx="10305689" cy="286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6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AAD3-3A1E-4D90-8839-91945931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2630"/>
            <a:ext cx="10018713" cy="1752599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ea typeface="+mj-lt"/>
                <a:cs typeface="+mj-lt"/>
              </a:rPr>
              <a:t>Physical Layer Characteristics</a:t>
            </a:r>
            <a:br>
              <a:rPr lang="en-US" sz="2200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Bandwidth Terminology</a:t>
            </a:r>
            <a:endParaRPr lang="en-GB" b="1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509E-CDFE-4BCA-9366-8B878B715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423" y="1718093"/>
            <a:ext cx="10018713" cy="3124201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Arial"/>
                <a:cs typeface="Arial"/>
              </a:rPr>
              <a:t>Latency</a:t>
            </a:r>
            <a:endParaRPr lang="en-US" dirty="0">
              <a:ea typeface="+mn-lt"/>
              <a:cs typeface="+mn-lt"/>
            </a:endParaRPr>
          </a:p>
          <a:p>
            <a:pPr marL="415925" lvl="1" indent="-34290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latin typeface="Arial"/>
                <a:cs typeface="Arial"/>
              </a:rPr>
              <a:t>Amount of time, including delays, for data to travel from one given point to another</a:t>
            </a:r>
            <a:endParaRPr lang="en-US" dirty="0">
              <a:latin typeface="Corbel" panose="020B0503020204020204"/>
              <a:cs typeface="Arial"/>
            </a:endParaRPr>
          </a:p>
          <a:p>
            <a:pPr marL="73025" lvl="1" indent="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None/>
            </a:pPr>
            <a:r>
              <a:rPr lang="en-US" dirty="0">
                <a:latin typeface="Arial"/>
                <a:cs typeface="Arial"/>
              </a:rPr>
              <a:t>Throughput</a:t>
            </a:r>
            <a:endParaRPr lang="en-US" dirty="0">
              <a:ea typeface="+mn-lt"/>
              <a:cs typeface="+mn-lt"/>
            </a:endParaRPr>
          </a:p>
          <a:p>
            <a:pPr marL="415925" lvl="1" indent="-34290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latin typeface="Arial"/>
                <a:cs typeface="Arial"/>
              </a:rPr>
              <a:t>The measure of the transfer of bits across the media over a given period of time</a:t>
            </a:r>
            <a:endParaRPr lang="en-US" dirty="0" err="1">
              <a:latin typeface="Corbel" panose="020B0503020204020204"/>
              <a:cs typeface="Arial"/>
            </a:endParaRPr>
          </a:p>
          <a:p>
            <a:pPr marL="73025" lvl="1" indent="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None/>
            </a:pPr>
            <a:r>
              <a:rPr lang="en-US" dirty="0">
                <a:latin typeface="Arial"/>
                <a:cs typeface="Arial"/>
              </a:rPr>
              <a:t>Goodput</a:t>
            </a:r>
            <a:endParaRPr lang="en-US" dirty="0">
              <a:ea typeface="+mn-lt"/>
              <a:cs typeface="+mn-lt"/>
            </a:endParaRPr>
          </a:p>
          <a:p>
            <a:pPr marL="415925" lvl="1" indent="-34290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latin typeface="Arial"/>
                <a:cs typeface="Arial"/>
              </a:rPr>
              <a:t>The measure of usable data transferred over a given period of time.</a:t>
            </a:r>
            <a:endParaRPr lang="en-US" dirty="0">
              <a:ea typeface="+mn-lt"/>
              <a:cs typeface="+mn-lt"/>
            </a:endParaRPr>
          </a:p>
          <a:p>
            <a:pPr marL="415925" lvl="1" indent="-342900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B96C11"/>
              </a:buClr>
              <a:buFont typeface="Arial,Sans-Serif"/>
            </a:pPr>
            <a:r>
              <a:rPr lang="en-US" dirty="0">
                <a:latin typeface="Arial"/>
                <a:cs typeface="Arial"/>
              </a:rPr>
              <a:t>Goodput = Throughput - traffic overhead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B96C1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451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1728</Words>
  <Application>Microsoft Office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Arial,Sans-Serif</vt:lpstr>
      <vt:lpstr>Corbel</vt:lpstr>
      <vt:lpstr>Segoe UI</vt:lpstr>
      <vt:lpstr>Wingdings</vt:lpstr>
      <vt:lpstr>Wingdings,Sans-Serif</vt:lpstr>
      <vt:lpstr>Parallax</vt:lpstr>
      <vt:lpstr>PowerPoint Presentation</vt:lpstr>
      <vt:lpstr>Purpose of the Physical Layer​ The Physical Connection​</vt:lpstr>
      <vt:lpstr>Purpose of the Physical Layer The Physical Layer  </vt:lpstr>
      <vt:lpstr>Physical Layer Characteristics Physical Layer Standards  </vt:lpstr>
      <vt:lpstr>Physical Layer Characteristics Physical Components  </vt:lpstr>
      <vt:lpstr>Physical Layer Characteristics Encoding  </vt:lpstr>
      <vt:lpstr>Physical Layer Characteristics Signaling  </vt:lpstr>
      <vt:lpstr>Physical Layer Characteristics Bandwidth  </vt:lpstr>
      <vt:lpstr>Physical Layer Characteristics Bandwidth Terminology </vt:lpstr>
      <vt:lpstr>Copper Cabling Characteristics of Copper Cabling  </vt:lpstr>
      <vt:lpstr>Copper Cabling Types of Copper Cabling  </vt:lpstr>
      <vt:lpstr>Copper Cabling Unshielded Twisted Pair (UTP)  </vt:lpstr>
      <vt:lpstr>Copper Cabling Shielded Twisted Pair (STP)  </vt:lpstr>
      <vt:lpstr>Copper Cabling Coaxial Cable  </vt:lpstr>
      <vt:lpstr>Copper Cabling Coaxial Cable </vt:lpstr>
      <vt:lpstr>UTP Cabling Properties of UTP Cabling </vt:lpstr>
      <vt:lpstr>UTP Cabling UTP Cabling Standards and Connectors </vt:lpstr>
      <vt:lpstr>UTP Cabling UTP Cabling Standards and Connectors (Cont.) </vt:lpstr>
      <vt:lpstr>UTP Cabling Straight-through and Crossover UTP Cables  </vt:lpstr>
      <vt:lpstr>Fiber-Optic Cabling Properties of Fiber-Optic Cabling </vt:lpstr>
      <vt:lpstr>Fiber-Optic Cabling Types of Fiber Media </vt:lpstr>
      <vt:lpstr>Fiber-Optic Cabling Fiber-Optic Cabling Usage </vt:lpstr>
      <vt:lpstr>Fiber-Optic Cabling Fiber-Optic Connectors </vt:lpstr>
      <vt:lpstr>Fiber-Optic Cabling Fiber Patch Cords</vt:lpstr>
      <vt:lpstr>Fiber-Optic Cabling Fiber versus Copper </vt:lpstr>
      <vt:lpstr>Wireless Media Properties of Wireless Media </vt:lpstr>
      <vt:lpstr>Wireless Media Types of Wireless Media </vt:lpstr>
      <vt:lpstr>Wireless Media Wireless 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Mishra</dc:creator>
  <cp:lastModifiedBy>BHOOPESH BHATI</cp:lastModifiedBy>
  <cp:revision>695</cp:revision>
  <dcterms:created xsi:type="dcterms:W3CDTF">2021-04-01T09:52:34Z</dcterms:created>
  <dcterms:modified xsi:type="dcterms:W3CDTF">2023-02-13T07:07:12Z</dcterms:modified>
</cp:coreProperties>
</file>