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46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32" r:id="rId45"/>
  </p:sldIdLst>
  <p:sldSz cx="12192000" cy="6858000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omic Sans MS" panose="030F0702030302020204" pitchFamily="66" charset="0"/>
      <p:regular r:id="rId51"/>
      <p:bold r:id="rId52"/>
      <p:italic r:id="rId53"/>
      <p:boldItalic r:id="rId54"/>
    </p:embeddedFont>
    <p:embeddedFont>
      <p:font typeface="Tahoma" panose="020B0604030504040204" pitchFamily="34" charset="0"/>
      <p:regular r:id="rId55"/>
      <p:bold r:id="rId56"/>
    </p:embeddedFont>
    <p:embeddedFont>
      <p:font typeface="Times" panose="02020603050405020304" pitchFamily="18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9" roundtripDataSignature="AMtx7mhtyzMroI0TjSCWb4caXj9DSlxT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5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102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100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103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1.#</a:t>
            </a: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Google Shape;43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Google Shape;47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Google Shape;48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Google Shape;51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Google Shape;52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7" name="Google Shape;54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5" name="Google Shape;56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6" name="Google Shape;58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7" name="Google Shape;58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4" name="Google Shape;60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5" name="Google Shape;60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Google Shape;62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2" name="Google Shape;622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5" name="Google Shape;64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6" name="Google Shape;646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Google Shape;66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4" name="Google Shape;66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3" name="Google Shape;67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4" name="Google Shape;674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8" name="Google Shape;68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9" name="Google Shape;68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9" name="Google Shape;69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0" name="Google Shape;700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1" name="Google Shape;7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Google Shape;71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1" name="Google Shape;72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2" name="Google Shape;722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1" name="Google Shape;73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2" name="Google Shape;732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2" name="Google Shape;74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3" name="Google Shape;743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8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1"/>
          <p:cNvSpPr/>
          <p:nvPr/>
        </p:nvSpPr>
        <p:spPr>
          <a:xfrm>
            <a:off x="-19050" y="1905000"/>
            <a:ext cx="12211051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91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91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91"/>
          <p:cNvSpPr>
            <a:spLocks noGrp="1"/>
          </p:cNvSpPr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4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94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94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5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95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95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95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6"/>
          <p:cNvSpPr txBox="1">
            <a:spLocks noGrp="1"/>
          </p:cNvSpPr>
          <p:nvPr>
            <p:ph type="body" idx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96"/>
          <p:cNvSpPr txBox="1">
            <a:spLocks noGrp="1"/>
          </p:cNvSpPr>
          <p:nvPr>
            <p:ph type="body" idx="2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96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7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97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97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7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7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97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7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97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97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7"/>
          <p:cNvSpPr>
            <a:spLocks noGrp="1"/>
          </p:cNvSpPr>
          <p:nvPr>
            <p:ph type="pic" idx="3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97"/>
          <p:cNvSpPr>
            <a:spLocks noGrp="1"/>
          </p:cNvSpPr>
          <p:nvPr>
            <p:ph type="pic" idx="4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97"/>
          <p:cNvSpPr>
            <a:spLocks noGrp="1"/>
          </p:cNvSpPr>
          <p:nvPr>
            <p:ph type="pic" idx="5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97"/>
          <p:cNvSpPr>
            <a:spLocks noGrp="1"/>
          </p:cNvSpPr>
          <p:nvPr>
            <p:ph type="pic" idx="6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8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98"/>
          <p:cNvSpPr>
            <a:spLocks noGrp="1"/>
          </p:cNvSpPr>
          <p:nvPr>
            <p:ph type="pic" idx="2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0"/>
          <p:cNvSpPr txBox="1">
            <a:spLocks noGrp="1"/>
          </p:cNvSpPr>
          <p:nvPr>
            <p:ph type="body" idx="1"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9"/>
          <p:cNvSpPr>
            <a:spLocks noGrp="1"/>
          </p:cNvSpPr>
          <p:nvPr>
            <p:ph type="pic" idx="2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99"/>
          <p:cNvSpPr>
            <a:spLocks noGrp="1"/>
          </p:cNvSpPr>
          <p:nvPr>
            <p:ph type="pic" idx="3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0"/>
          <p:cNvSpPr>
            <a:spLocks noGrp="1"/>
          </p:cNvSpPr>
          <p:nvPr>
            <p:ph type="pic" idx="2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100"/>
          <p:cNvSpPr>
            <a:spLocks noGrp="1"/>
          </p:cNvSpPr>
          <p:nvPr>
            <p:ph type="pic" idx="3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00"/>
          <p:cNvSpPr>
            <a:spLocks noGrp="1"/>
          </p:cNvSpPr>
          <p:nvPr>
            <p:ph type="pic" idx="4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1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101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101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01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01"/>
          <p:cNvSpPr>
            <a:spLocks noGrp="1"/>
          </p:cNvSpPr>
          <p:nvPr>
            <p:ph type="pic" idx="3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101"/>
          <p:cNvSpPr>
            <a:spLocks noGrp="1"/>
          </p:cNvSpPr>
          <p:nvPr>
            <p:ph type="pic" idx="4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101"/>
          <p:cNvSpPr>
            <a:spLocks noGrp="1"/>
          </p:cNvSpPr>
          <p:nvPr>
            <p:ph type="pic" idx="5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101"/>
          <p:cNvSpPr>
            <a:spLocks noGrp="1"/>
          </p:cNvSpPr>
          <p:nvPr>
            <p:ph type="pic" idx="6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2"/>
          <p:cNvSpPr>
            <a:spLocks noGrp="1"/>
          </p:cNvSpPr>
          <p:nvPr>
            <p:ph type="pic" idx="2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102"/>
          <p:cNvSpPr>
            <a:spLocks noGrp="1"/>
          </p:cNvSpPr>
          <p:nvPr>
            <p:ph type="pic" idx="3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102"/>
          <p:cNvSpPr>
            <a:spLocks noGrp="1"/>
          </p:cNvSpPr>
          <p:nvPr>
            <p:ph type="pic" idx="4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102"/>
          <p:cNvSpPr>
            <a:spLocks noGrp="1"/>
          </p:cNvSpPr>
          <p:nvPr>
            <p:ph type="pic" idx="5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102"/>
          <p:cNvSpPr>
            <a:spLocks noGrp="1"/>
          </p:cNvSpPr>
          <p:nvPr>
            <p:ph type="pic" idx="6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3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103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0" name="Google Shape;150;p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3"/>
          <p:cNvSpPr>
            <a:spLocks noGrp="1"/>
          </p:cNvSpPr>
          <p:nvPr>
            <p:ph type="pic" idx="3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103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3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4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104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7" name="Google Shape;157;p104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04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04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04"/>
          <p:cNvSpPr>
            <a:spLocks noGrp="1"/>
          </p:cNvSpPr>
          <p:nvPr>
            <p:ph type="pic" idx="3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104"/>
          <p:cNvSpPr>
            <a:spLocks noGrp="1"/>
          </p:cNvSpPr>
          <p:nvPr>
            <p:ph type="pic" idx="4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104"/>
          <p:cNvSpPr>
            <a:spLocks noGrp="1"/>
          </p:cNvSpPr>
          <p:nvPr>
            <p:ph type="pic" idx="5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04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s and Contents Layout">
  <p:cSld name="9_Images and Contents Layou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6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9" name="Google Shape;169;p106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170" name="Google Shape;170;p106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06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06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8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8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eti2506.elimu.net/Introduction/Books/Data%20Communications%20and%20Networking%20By%20Behrouz%20A.Forouzan.pdf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/>
          <p:nvPr/>
        </p:nvSpPr>
        <p:spPr>
          <a:xfrm>
            <a:off x="2667000" y="2514600"/>
            <a:ext cx="68580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baseline="-25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and Signals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Google Shape;321;p12"/>
          <p:cNvCxnSpPr/>
          <p:nvPr/>
        </p:nvCxnSpPr>
        <p:spPr>
          <a:xfrm>
            <a:off x="1676400" y="762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12"/>
          <p:cNvCxnSpPr/>
          <p:nvPr/>
        </p:nvCxnSpPr>
        <p:spPr>
          <a:xfrm>
            <a:off x="1676400" y="11430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3" name="Google Shape;323;p12"/>
          <p:cNvSpPr txBox="1"/>
          <p:nvPr/>
        </p:nvSpPr>
        <p:spPr>
          <a:xfrm>
            <a:off x="1828801" y="304800"/>
            <a:ext cx="67659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3.3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signals with the same phase and frequency, </a:t>
            </a:r>
            <a:b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but different amplitudes [1]</a:t>
            </a:r>
            <a:endParaRPr dirty="0"/>
          </a:p>
        </p:txBody>
      </p:sp>
      <p:cxnSp>
        <p:nvCxnSpPr>
          <p:cNvPr id="324" name="Google Shape;324;p12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5" name="Google Shape;32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1371601"/>
            <a:ext cx="5475288" cy="47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"/>
          <p:cNvSpPr/>
          <p:nvPr/>
        </p:nvSpPr>
        <p:spPr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2" name="Google Shape;332;p13"/>
          <p:cNvSpPr/>
          <p:nvPr/>
        </p:nvSpPr>
        <p:spPr>
          <a:xfrm>
            <a:off x="2273301" y="107951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3" name="Google Shape;333;p13"/>
          <p:cNvSpPr/>
          <p:nvPr/>
        </p:nvSpPr>
        <p:spPr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4" name="Google Shape;334;p13"/>
          <p:cNvSpPr/>
          <p:nvPr/>
        </p:nvSpPr>
        <p:spPr>
          <a:xfrm>
            <a:off x="2384425" y="530226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1600200" y="457201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6" name="Google Shape;336;p13"/>
          <p:cNvSpPr/>
          <p:nvPr/>
        </p:nvSpPr>
        <p:spPr>
          <a:xfrm>
            <a:off x="2235200" y="1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7" name="Google Shape;337;p13"/>
          <p:cNvSpPr/>
          <p:nvPr/>
        </p:nvSpPr>
        <p:spPr>
          <a:xfrm>
            <a:off x="1966914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38" name="Google Shape;338;p13"/>
          <p:cNvCxnSpPr/>
          <p:nvPr/>
        </p:nvCxnSpPr>
        <p:spPr>
          <a:xfrm>
            <a:off x="1981200" y="29718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13"/>
          <p:cNvCxnSpPr/>
          <p:nvPr/>
        </p:nvCxnSpPr>
        <p:spPr>
          <a:xfrm>
            <a:off x="1982788" y="42672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Google Shape;340;p13"/>
          <p:cNvSpPr/>
          <p:nvPr/>
        </p:nvSpPr>
        <p:spPr>
          <a:xfrm>
            <a:off x="2019300" y="30638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 and period are the inverse of each other.</a:t>
            </a:r>
            <a:endParaRPr/>
          </a:p>
        </p:txBody>
      </p:sp>
      <p:grpSp>
        <p:nvGrpSpPr>
          <p:cNvPr id="341" name="Google Shape;341;p13"/>
          <p:cNvGrpSpPr/>
          <p:nvPr/>
        </p:nvGrpSpPr>
        <p:grpSpPr>
          <a:xfrm>
            <a:off x="1981200" y="2362200"/>
            <a:ext cx="1143000" cy="566738"/>
            <a:chOff x="1200" y="1248"/>
            <a:chExt cx="720" cy="357"/>
          </a:xfrm>
        </p:grpSpPr>
        <p:pic>
          <p:nvPicPr>
            <p:cNvPr id="342" name="Google Shape;34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" name="Google Shape;343;p13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1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  <p:pic>
        <p:nvPicPr>
          <p:cNvPr id="344" name="Google Shape;34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08489" y="4419600"/>
            <a:ext cx="3375025" cy="666750"/>
          </a:xfrm>
          <a:prstGeom prst="rect">
            <a:avLst/>
          </a:prstGeom>
          <a:solidFill>
            <a:srgbClr val="3366FF"/>
          </a:solidFill>
          <a:ln w="28575" cap="flat" cmpd="sng">
            <a:solidFill>
              <a:srgbClr val="3366FF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0" name="Google Shape;350;p14"/>
          <p:cNvCxnSpPr/>
          <p:nvPr/>
        </p:nvCxnSpPr>
        <p:spPr>
          <a:xfrm>
            <a:off x="1676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1" name="Google Shape;351;p14"/>
          <p:cNvCxnSpPr/>
          <p:nvPr/>
        </p:nvCxnSpPr>
        <p:spPr>
          <a:xfrm>
            <a:off x="1676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2" name="Google Shape;352;p14"/>
          <p:cNvSpPr txBox="1"/>
          <p:nvPr/>
        </p:nvSpPr>
        <p:spPr>
          <a:xfrm>
            <a:off x="1828800" y="228600"/>
            <a:ext cx="670083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3.4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signals with the same amplitude and phase,</a:t>
            </a:r>
            <a:b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but different frequencies [1]</a:t>
            </a:r>
            <a:endParaRPr dirty="0"/>
          </a:p>
        </p:txBody>
      </p:sp>
      <p:cxnSp>
        <p:nvCxnSpPr>
          <p:cNvPr id="353" name="Google Shape;353;p14"/>
          <p:cNvCxnSpPr/>
          <p:nvPr/>
        </p:nvCxnSpPr>
        <p:spPr>
          <a:xfrm>
            <a:off x="1676400" y="63246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4" name="Google Shape;35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9950" y="1066801"/>
            <a:ext cx="5429250" cy="51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"/>
          <p:cNvSpPr txBox="1"/>
          <p:nvPr/>
        </p:nvSpPr>
        <p:spPr>
          <a:xfrm>
            <a:off x="1885950" y="1828800"/>
            <a:ext cx="604507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3.1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Units of period and frequency [1]</a:t>
            </a:r>
            <a:endParaRPr dirty="0"/>
          </a:p>
        </p:txBody>
      </p:sp>
      <p:pic>
        <p:nvPicPr>
          <p:cNvPr id="361" name="Google Shape;36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1" y="2327276"/>
            <a:ext cx="8601075" cy="23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6"/>
          <p:cNvSpPr/>
          <p:nvPr/>
        </p:nvSpPr>
        <p:spPr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8" name="Google Shape;368;p16"/>
          <p:cNvSpPr/>
          <p:nvPr/>
        </p:nvSpPr>
        <p:spPr>
          <a:xfrm>
            <a:off x="2273301" y="350838"/>
            <a:ext cx="328613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69" name="Google Shape;369;p16"/>
          <p:cNvGrpSpPr/>
          <p:nvPr/>
        </p:nvGrpSpPr>
        <p:grpSpPr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370" name="Google Shape;370;p16"/>
            <p:cNvSpPr/>
            <p:nvPr/>
          </p:nvSpPr>
          <p:spPr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542" y="487"/>
              <a:ext cx="232" cy="299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72" name="Google Shape;372;p16"/>
          <p:cNvSpPr/>
          <p:nvPr/>
        </p:nvSpPr>
        <p:spPr>
          <a:xfrm>
            <a:off x="1600200" y="700089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3" name="Google Shape;373;p16"/>
          <p:cNvSpPr/>
          <p:nvPr/>
        </p:nvSpPr>
        <p:spPr>
          <a:xfrm>
            <a:off x="2235200" y="242888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4" name="Google Shape;374;p16"/>
          <p:cNvSpPr/>
          <p:nvPr/>
        </p:nvSpPr>
        <p:spPr>
          <a:xfrm>
            <a:off x="1966914" y="773113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5" name="Google Shape;375;p16"/>
          <p:cNvSpPr/>
          <p:nvPr/>
        </p:nvSpPr>
        <p:spPr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1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16"/>
          <p:cNvSpPr/>
          <p:nvPr/>
        </p:nvSpPr>
        <p:spPr>
          <a:xfrm>
            <a:off x="1752600" y="1447800"/>
            <a:ext cx="8534400" cy="137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power we use at home has a frequency of </a:t>
            </a:r>
            <a:r>
              <a:rPr lang="en-US" sz="28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 Hz</a:t>
            </a: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period of this sine wave can be determined as follows:</a:t>
            </a:r>
            <a:endParaRPr/>
          </a:p>
        </p:txBody>
      </p:sp>
      <p:sp>
        <p:nvSpPr>
          <p:cNvPr id="377" name="Google Shape;377;p16"/>
          <p:cNvSpPr txBox="1"/>
          <p:nvPr/>
        </p:nvSpPr>
        <p:spPr>
          <a:xfrm>
            <a:off x="2667001" y="182564"/>
            <a:ext cx="2284413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3.3</a:t>
            </a:r>
            <a:endParaRPr/>
          </a:p>
        </p:txBody>
      </p:sp>
      <p:pic>
        <p:nvPicPr>
          <p:cNvPr id="378" name="Google Shape;3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2114" y="3073400"/>
            <a:ext cx="6327775" cy="711200"/>
          </a:xfrm>
          <a:prstGeom prst="rect">
            <a:avLst/>
          </a:prstGeom>
          <a:noFill/>
          <a:ln w="57150" cap="flat" cmpd="sng">
            <a:solidFill>
              <a:srgbClr val="3366FF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/>
          <p:nvPr/>
        </p:nvSpPr>
        <p:spPr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5" name="Google Shape;385;p17"/>
          <p:cNvSpPr/>
          <p:nvPr/>
        </p:nvSpPr>
        <p:spPr>
          <a:xfrm>
            <a:off x="2273301" y="350838"/>
            <a:ext cx="328613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86" name="Google Shape;386;p17"/>
          <p:cNvGrpSpPr/>
          <p:nvPr/>
        </p:nvGrpSpPr>
        <p:grpSpPr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387" name="Google Shape;387;p17"/>
            <p:cNvSpPr/>
            <p:nvPr/>
          </p:nvSpPr>
          <p:spPr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542" y="487"/>
              <a:ext cx="232" cy="299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89" name="Google Shape;389;p17"/>
          <p:cNvSpPr/>
          <p:nvPr/>
        </p:nvSpPr>
        <p:spPr>
          <a:xfrm>
            <a:off x="1600200" y="700089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0" name="Google Shape;390;p17"/>
          <p:cNvSpPr/>
          <p:nvPr/>
        </p:nvSpPr>
        <p:spPr>
          <a:xfrm>
            <a:off x="2235200" y="242888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1" name="Google Shape;391;p17"/>
          <p:cNvSpPr/>
          <p:nvPr/>
        </p:nvSpPr>
        <p:spPr>
          <a:xfrm>
            <a:off x="1966914" y="773113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2" name="Google Shape;392;p17"/>
          <p:cNvSpPr/>
          <p:nvPr/>
        </p:nvSpPr>
        <p:spPr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1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17"/>
          <p:cNvSpPr/>
          <p:nvPr/>
        </p:nvSpPr>
        <p:spPr>
          <a:xfrm>
            <a:off x="1752600" y="1447801"/>
            <a:ext cx="853440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 a period of 100 ms in microseconds.</a:t>
            </a:r>
            <a:endParaRPr/>
          </a:p>
        </p:txBody>
      </p:sp>
      <p:sp>
        <p:nvSpPr>
          <p:cNvPr id="394" name="Google Shape;394;p17"/>
          <p:cNvSpPr txBox="1"/>
          <p:nvPr/>
        </p:nvSpPr>
        <p:spPr>
          <a:xfrm>
            <a:off x="2667001" y="182564"/>
            <a:ext cx="2284413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3.4</a:t>
            </a:r>
            <a:endParaRPr/>
          </a:p>
        </p:txBody>
      </p:sp>
      <p:sp>
        <p:nvSpPr>
          <p:cNvPr id="395" name="Google Shape;395;p17"/>
          <p:cNvSpPr/>
          <p:nvPr/>
        </p:nvSpPr>
        <p:spPr>
          <a:xfrm>
            <a:off x="1676400" y="2362201"/>
            <a:ext cx="853440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Table 3.1 we find the equivalents of 1 ms (1 ms is 10</a:t>
            </a:r>
            <a:r>
              <a:rPr lang="en-US" sz="2800" b="1" i="1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−3</a:t>
            </a: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s) and 1 s (1 s is 10</a:t>
            </a:r>
            <a:r>
              <a:rPr lang="en-US" sz="2800" b="1" i="1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μs). We make the following substitutions:.</a:t>
            </a:r>
            <a:endParaRPr/>
          </a:p>
        </p:txBody>
      </p:sp>
      <p:pic>
        <p:nvPicPr>
          <p:cNvPr id="396" name="Google Shape;39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2614" y="4400550"/>
            <a:ext cx="8486775" cy="476250"/>
          </a:xfrm>
          <a:prstGeom prst="rect">
            <a:avLst/>
          </a:prstGeom>
          <a:noFill/>
          <a:ln w="57150" cap="flat" cmpd="sng">
            <a:solidFill>
              <a:srgbClr val="3366FF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8"/>
          <p:cNvSpPr/>
          <p:nvPr/>
        </p:nvSpPr>
        <p:spPr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3" name="Google Shape;403;p18"/>
          <p:cNvSpPr/>
          <p:nvPr/>
        </p:nvSpPr>
        <p:spPr>
          <a:xfrm>
            <a:off x="2273301" y="350838"/>
            <a:ext cx="328613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04" name="Google Shape;404;p18"/>
          <p:cNvGrpSpPr/>
          <p:nvPr/>
        </p:nvGrpSpPr>
        <p:grpSpPr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405" name="Google Shape;405;p18"/>
            <p:cNvSpPr/>
            <p:nvPr/>
          </p:nvSpPr>
          <p:spPr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542" y="487"/>
              <a:ext cx="232" cy="299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07" name="Google Shape;407;p18"/>
          <p:cNvSpPr/>
          <p:nvPr/>
        </p:nvSpPr>
        <p:spPr>
          <a:xfrm>
            <a:off x="1600200" y="700089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8" name="Google Shape;408;p18"/>
          <p:cNvSpPr/>
          <p:nvPr/>
        </p:nvSpPr>
        <p:spPr>
          <a:xfrm>
            <a:off x="2235200" y="242888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9" name="Google Shape;409;p18"/>
          <p:cNvSpPr/>
          <p:nvPr/>
        </p:nvSpPr>
        <p:spPr>
          <a:xfrm>
            <a:off x="1966914" y="773113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0" name="Google Shape;410;p18"/>
          <p:cNvSpPr/>
          <p:nvPr/>
        </p:nvSpPr>
        <p:spPr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1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18"/>
          <p:cNvSpPr/>
          <p:nvPr/>
        </p:nvSpPr>
        <p:spPr>
          <a:xfrm>
            <a:off x="1752600" y="1447800"/>
            <a:ext cx="85344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period of a signal is 100 ms. What is its frequency in kilohertz?</a:t>
            </a:r>
            <a:endParaRPr/>
          </a:p>
        </p:txBody>
      </p:sp>
      <p:sp>
        <p:nvSpPr>
          <p:cNvPr id="412" name="Google Shape;412;p18"/>
          <p:cNvSpPr txBox="1"/>
          <p:nvPr/>
        </p:nvSpPr>
        <p:spPr>
          <a:xfrm>
            <a:off x="2667001" y="182564"/>
            <a:ext cx="2284413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3.5</a:t>
            </a:r>
            <a:endParaRPr/>
          </a:p>
        </p:txBody>
      </p:sp>
      <p:sp>
        <p:nvSpPr>
          <p:cNvPr id="413" name="Google Shape;413;p18"/>
          <p:cNvSpPr/>
          <p:nvPr/>
        </p:nvSpPr>
        <p:spPr>
          <a:xfrm>
            <a:off x="1828800" y="2667001"/>
            <a:ext cx="853440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we change 100 ms to seconds, and then we calculate the frequency from the period (1 Hz = 10</a:t>
            </a:r>
            <a:r>
              <a:rPr lang="en-US" sz="2800" b="1" i="1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−3</a:t>
            </a: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kHz).</a:t>
            </a:r>
            <a:endParaRPr/>
          </a:p>
        </p:txBody>
      </p:sp>
      <p:pic>
        <p:nvPicPr>
          <p:cNvPr id="414" name="Google Shape;41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9576" y="4778376"/>
            <a:ext cx="6291263" cy="1241425"/>
          </a:xfrm>
          <a:prstGeom prst="rect">
            <a:avLst/>
          </a:prstGeom>
          <a:noFill/>
          <a:ln w="57150" cap="flat" cmpd="sng">
            <a:solidFill>
              <a:srgbClr val="3366FF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9"/>
          <p:cNvSpPr/>
          <p:nvPr/>
        </p:nvSpPr>
        <p:spPr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1" name="Google Shape;421;p19"/>
          <p:cNvSpPr/>
          <p:nvPr/>
        </p:nvSpPr>
        <p:spPr>
          <a:xfrm>
            <a:off x="2273301" y="107951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2" name="Google Shape;422;p19"/>
          <p:cNvSpPr/>
          <p:nvPr/>
        </p:nvSpPr>
        <p:spPr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3" name="Google Shape;423;p19"/>
          <p:cNvSpPr/>
          <p:nvPr/>
        </p:nvSpPr>
        <p:spPr>
          <a:xfrm>
            <a:off x="2384425" y="530226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19"/>
          <p:cNvSpPr/>
          <p:nvPr/>
        </p:nvSpPr>
        <p:spPr>
          <a:xfrm>
            <a:off x="1600200" y="457201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5" name="Google Shape;425;p19"/>
          <p:cNvSpPr/>
          <p:nvPr/>
        </p:nvSpPr>
        <p:spPr>
          <a:xfrm>
            <a:off x="2235200" y="1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19"/>
          <p:cNvSpPr/>
          <p:nvPr/>
        </p:nvSpPr>
        <p:spPr>
          <a:xfrm>
            <a:off x="1966914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27" name="Google Shape;427;p19"/>
          <p:cNvCxnSpPr/>
          <p:nvPr/>
        </p:nvCxnSpPr>
        <p:spPr>
          <a:xfrm>
            <a:off x="1981200" y="19050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19"/>
          <p:cNvCxnSpPr/>
          <p:nvPr/>
        </p:nvCxnSpPr>
        <p:spPr>
          <a:xfrm>
            <a:off x="1982788" y="60960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9" name="Google Shape;429;p19"/>
          <p:cNvSpPr/>
          <p:nvPr/>
        </p:nvSpPr>
        <p:spPr>
          <a:xfrm>
            <a:off x="2019300" y="1997076"/>
            <a:ext cx="8077200" cy="4031873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 is the rate of change with respect to time. </a:t>
            </a:r>
            <a:b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in a short span of time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means high frequency.</a:t>
            </a:r>
            <a:b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over a long span of </a:t>
            </a:r>
            <a:b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means low frequency.</a:t>
            </a:r>
            <a:endParaRPr/>
          </a:p>
        </p:txBody>
      </p:sp>
      <p:grpSp>
        <p:nvGrpSpPr>
          <p:cNvPr id="430" name="Google Shape;430;p19"/>
          <p:cNvGrpSpPr/>
          <p:nvPr/>
        </p:nvGrpSpPr>
        <p:grpSpPr>
          <a:xfrm>
            <a:off x="1981200" y="1219200"/>
            <a:ext cx="1143000" cy="566738"/>
            <a:chOff x="1200" y="1248"/>
            <a:chExt cx="720" cy="357"/>
          </a:xfrm>
        </p:grpSpPr>
        <p:pic>
          <p:nvPicPr>
            <p:cNvPr id="431" name="Google Shape;431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2" name="Google Shape;432;p19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1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0"/>
          <p:cNvSpPr/>
          <p:nvPr/>
        </p:nvSpPr>
        <p:spPr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9" name="Google Shape;439;p20"/>
          <p:cNvSpPr/>
          <p:nvPr/>
        </p:nvSpPr>
        <p:spPr>
          <a:xfrm>
            <a:off x="2273301" y="107951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0" name="Google Shape;440;p20"/>
          <p:cNvSpPr/>
          <p:nvPr/>
        </p:nvSpPr>
        <p:spPr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1" name="Google Shape;441;p20"/>
          <p:cNvSpPr/>
          <p:nvPr/>
        </p:nvSpPr>
        <p:spPr>
          <a:xfrm>
            <a:off x="2384425" y="530226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2" name="Google Shape;442;p20"/>
          <p:cNvSpPr/>
          <p:nvPr/>
        </p:nvSpPr>
        <p:spPr>
          <a:xfrm>
            <a:off x="1600200" y="457201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3" name="Google Shape;443;p20"/>
          <p:cNvSpPr/>
          <p:nvPr/>
        </p:nvSpPr>
        <p:spPr>
          <a:xfrm>
            <a:off x="2235200" y="1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4" name="Google Shape;444;p20"/>
          <p:cNvSpPr/>
          <p:nvPr/>
        </p:nvSpPr>
        <p:spPr>
          <a:xfrm>
            <a:off x="1966914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45" name="Google Shape;445;p20"/>
          <p:cNvCxnSpPr/>
          <p:nvPr/>
        </p:nvCxnSpPr>
        <p:spPr>
          <a:xfrm>
            <a:off x="1981200" y="2700338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20"/>
          <p:cNvCxnSpPr/>
          <p:nvPr/>
        </p:nvCxnSpPr>
        <p:spPr>
          <a:xfrm>
            <a:off x="1982788" y="4910138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7" name="Google Shape;447;p20"/>
          <p:cNvSpPr/>
          <p:nvPr/>
        </p:nvSpPr>
        <p:spPr>
          <a:xfrm>
            <a:off x="2019300" y="2792414"/>
            <a:ext cx="8077200" cy="2062103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signal does not change at all, its frequency is zero.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signal changes instantaneously, its frequency is infinite.</a:t>
            </a:r>
            <a:endParaRPr/>
          </a:p>
        </p:txBody>
      </p:sp>
      <p:grpSp>
        <p:nvGrpSpPr>
          <p:cNvPr id="448" name="Google Shape;448;p20"/>
          <p:cNvGrpSpPr/>
          <p:nvPr/>
        </p:nvGrpSpPr>
        <p:grpSpPr>
          <a:xfrm>
            <a:off x="1981200" y="2057400"/>
            <a:ext cx="1143000" cy="566738"/>
            <a:chOff x="1200" y="1248"/>
            <a:chExt cx="720" cy="357"/>
          </a:xfrm>
        </p:grpSpPr>
        <p:pic>
          <p:nvPicPr>
            <p:cNvPr id="449" name="Google Shape;449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0" name="Google Shape;450;p20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1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1"/>
          <p:cNvSpPr/>
          <p:nvPr/>
        </p:nvSpPr>
        <p:spPr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2273301" y="107951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8" name="Google Shape;458;p21"/>
          <p:cNvSpPr/>
          <p:nvPr/>
        </p:nvSpPr>
        <p:spPr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9" name="Google Shape;459;p21"/>
          <p:cNvSpPr/>
          <p:nvPr/>
        </p:nvSpPr>
        <p:spPr>
          <a:xfrm>
            <a:off x="2384425" y="530226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1600200" y="457201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1" name="Google Shape;461;p21"/>
          <p:cNvSpPr/>
          <p:nvPr/>
        </p:nvSpPr>
        <p:spPr>
          <a:xfrm>
            <a:off x="2235200" y="1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2" name="Google Shape;462;p21"/>
          <p:cNvSpPr/>
          <p:nvPr/>
        </p:nvSpPr>
        <p:spPr>
          <a:xfrm>
            <a:off x="1966914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63" name="Google Shape;463;p21"/>
          <p:cNvCxnSpPr/>
          <p:nvPr/>
        </p:nvCxnSpPr>
        <p:spPr>
          <a:xfrm>
            <a:off x="1981200" y="29718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21"/>
          <p:cNvCxnSpPr/>
          <p:nvPr/>
        </p:nvCxnSpPr>
        <p:spPr>
          <a:xfrm>
            <a:off x="1982788" y="41910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1"/>
          <p:cNvSpPr/>
          <p:nvPr/>
        </p:nvSpPr>
        <p:spPr>
          <a:xfrm>
            <a:off x="2019300" y="30638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 describes the position of the waveform  relative to time 0.</a:t>
            </a:r>
            <a:endParaRPr/>
          </a:p>
        </p:txBody>
      </p:sp>
      <p:grpSp>
        <p:nvGrpSpPr>
          <p:cNvPr id="466" name="Google Shape;466;p21"/>
          <p:cNvGrpSpPr/>
          <p:nvPr/>
        </p:nvGrpSpPr>
        <p:grpSpPr>
          <a:xfrm>
            <a:off x="1981200" y="2286000"/>
            <a:ext cx="1143000" cy="566738"/>
            <a:chOff x="1200" y="1248"/>
            <a:chExt cx="720" cy="357"/>
          </a:xfrm>
        </p:grpSpPr>
        <p:pic>
          <p:nvPicPr>
            <p:cNvPr id="467" name="Google Shape;467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8" name="Google Shape;468;p21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1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"/>
          <p:cNvSpPr/>
          <p:nvPr/>
        </p:nvSpPr>
        <p:spPr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" name="Google Shape;209;p4"/>
          <p:cNvSpPr/>
          <p:nvPr/>
        </p:nvSpPr>
        <p:spPr>
          <a:xfrm>
            <a:off x="2273301" y="107951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" name="Google Shape;210;p4"/>
          <p:cNvSpPr/>
          <p:nvPr/>
        </p:nvSpPr>
        <p:spPr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" name="Google Shape;211;p4"/>
          <p:cNvSpPr/>
          <p:nvPr/>
        </p:nvSpPr>
        <p:spPr>
          <a:xfrm>
            <a:off x="2384425" y="530226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" name="Google Shape;212;p4"/>
          <p:cNvSpPr/>
          <p:nvPr/>
        </p:nvSpPr>
        <p:spPr>
          <a:xfrm>
            <a:off x="1600200" y="457201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" name="Google Shape;213;p4"/>
          <p:cNvSpPr/>
          <p:nvPr/>
        </p:nvSpPr>
        <p:spPr>
          <a:xfrm>
            <a:off x="2235200" y="1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1966914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5" name="Google Shape;215;p4"/>
          <p:cNvCxnSpPr/>
          <p:nvPr/>
        </p:nvCxnSpPr>
        <p:spPr>
          <a:xfrm>
            <a:off x="1981200" y="30480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4"/>
          <p:cNvCxnSpPr/>
          <p:nvPr/>
        </p:nvCxnSpPr>
        <p:spPr>
          <a:xfrm>
            <a:off x="1982788" y="42672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4"/>
          <p:cNvSpPr/>
          <p:nvPr/>
        </p:nvSpPr>
        <p:spPr>
          <a:xfrm>
            <a:off x="2019300" y="3124200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transmitted, data must be transformed to electromagnetic signals.</a:t>
            </a:r>
            <a:endParaRPr/>
          </a:p>
        </p:txBody>
      </p:sp>
      <p:grpSp>
        <p:nvGrpSpPr>
          <p:cNvPr id="218" name="Google Shape;218;p4"/>
          <p:cNvGrpSpPr/>
          <p:nvPr/>
        </p:nvGrpSpPr>
        <p:grpSpPr>
          <a:xfrm>
            <a:off x="1981200" y="2362200"/>
            <a:ext cx="1143000" cy="566738"/>
            <a:chOff x="1200" y="1248"/>
            <a:chExt cx="720" cy="357"/>
          </a:xfrm>
        </p:grpSpPr>
        <p:pic>
          <p:nvPicPr>
            <p:cNvPr id="219" name="Google Shape;219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4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1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Google Shape;474;p22"/>
          <p:cNvCxnSpPr/>
          <p:nvPr/>
        </p:nvCxnSpPr>
        <p:spPr>
          <a:xfrm>
            <a:off x="1676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22"/>
          <p:cNvCxnSpPr/>
          <p:nvPr/>
        </p:nvCxnSpPr>
        <p:spPr>
          <a:xfrm>
            <a:off x="1676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6" name="Google Shape;476;p22"/>
          <p:cNvSpPr txBox="1"/>
          <p:nvPr/>
        </p:nvSpPr>
        <p:spPr>
          <a:xfrm>
            <a:off x="1828801" y="152400"/>
            <a:ext cx="76803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3.5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sine waves with the same amplitude and frequency,</a:t>
            </a:r>
            <a:b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but different phases [1]</a:t>
            </a:r>
            <a:endParaRPr dirty="0"/>
          </a:p>
        </p:txBody>
      </p:sp>
      <p:cxnSp>
        <p:nvCxnSpPr>
          <p:cNvPr id="477" name="Google Shape;477;p22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78" name="Google Shape;47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01" y="1143000"/>
            <a:ext cx="5110163" cy="49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3"/>
          <p:cNvSpPr/>
          <p:nvPr/>
        </p:nvSpPr>
        <p:spPr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5" name="Google Shape;485;p23"/>
          <p:cNvSpPr/>
          <p:nvPr/>
        </p:nvSpPr>
        <p:spPr>
          <a:xfrm>
            <a:off x="2273301" y="350838"/>
            <a:ext cx="328613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86" name="Google Shape;486;p23"/>
          <p:cNvGrpSpPr/>
          <p:nvPr/>
        </p:nvGrpSpPr>
        <p:grpSpPr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487" name="Google Shape;487;p23"/>
            <p:cNvSpPr/>
            <p:nvPr/>
          </p:nvSpPr>
          <p:spPr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542" y="487"/>
              <a:ext cx="232" cy="299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89" name="Google Shape;489;p23"/>
          <p:cNvSpPr/>
          <p:nvPr/>
        </p:nvSpPr>
        <p:spPr>
          <a:xfrm>
            <a:off x="1600200" y="700089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0" name="Google Shape;490;p23"/>
          <p:cNvSpPr/>
          <p:nvPr/>
        </p:nvSpPr>
        <p:spPr>
          <a:xfrm>
            <a:off x="2235200" y="242888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1" name="Google Shape;491;p23"/>
          <p:cNvSpPr/>
          <p:nvPr/>
        </p:nvSpPr>
        <p:spPr>
          <a:xfrm>
            <a:off x="1966914" y="773113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2" name="Google Shape;492;p23"/>
          <p:cNvSpPr/>
          <p:nvPr/>
        </p:nvSpPr>
        <p:spPr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1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23"/>
          <p:cNvSpPr/>
          <p:nvPr/>
        </p:nvSpPr>
        <p:spPr>
          <a:xfrm>
            <a:off x="1752600" y="1447800"/>
            <a:ext cx="85344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sine wave is offset 1/6 cycle with respect to time 0. What is its phase in degrees and radians?</a:t>
            </a:r>
            <a:endParaRPr/>
          </a:p>
        </p:txBody>
      </p:sp>
      <p:sp>
        <p:nvSpPr>
          <p:cNvPr id="494" name="Google Shape;494;p23"/>
          <p:cNvSpPr txBox="1"/>
          <p:nvPr/>
        </p:nvSpPr>
        <p:spPr>
          <a:xfrm>
            <a:off x="2667001" y="182564"/>
            <a:ext cx="2284413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3.6</a:t>
            </a:r>
            <a:endParaRPr/>
          </a:p>
        </p:txBody>
      </p:sp>
      <p:sp>
        <p:nvSpPr>
          <p:cNvPr id="495" name="Google Shape;495;p23"/>
          <p:cNvSpPr/>
          <p:nvPr/>
        </p:nvSpPr>
        <p:spPr>
          <a:xfrm>
            <a:off x="1828800" y="2971800"/>
            <a:ext cx="8534400" cy="137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know that 1 complete cycle is 360°. Therefore, 1/6 cycle is</a:t>
            </a:r>
            <a:endParaRPr/>
          </a:p>
        </p:txBody>
      </p:sp>
      <p:pic>
        <p:nvPicPr>
          <p:cNvPr id="496" name="Google Shape;4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2475" y="4560888"/>
            <a:ext cx="5607050" cy="620712"/>
          </a:xfrm>
          <a:prstGeom prst="rect">
            <a:avLst/>
          </a:prstGeom>
          <a:solidFill>
            <a:srgbClr val="3366FF"/>
          </a:solidFill>
          <a:ln w="57150" cap="flat" cmpd="sng">
            <a:solidFill>
              <a:srgbClr val="3366FF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2" name="Google Shape;502;p24"/>
          <p:cNvCxnSpPr/>
          <p:nvPr/>
        </p:nvCxnSpPr>
        <p:spPr>
          <a:xfrm>
            <a:off x="1676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24"/>
          <p:cNvCxnSpPr/>
          <p:nvPr/>
        </p:nvCxnSpPr>
        <p:spPr>
          <a:xfrm>
            <a:off x="1676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24"/>
          <p:cNvSpPr txBox="1"/>
          <p:nvPr/>
        </p:nvSpPr>
        <p:spPr>
          <a:xfrm>
            <a:off x="1828801" y="762000"/>
            <a:ext cx="4851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3.6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Wavelength and period [1]</a:t>
            </a:r>
            <a:endParaRPr dirty="0"/>
          </a:p>
        </p:txBody>
      </p:sp>
      <p:cxnSp>
        <p:nvCxnSpPr>
          <p:cNvPr id="505" name="Google Shape;505;p24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06" name="Google Shape;5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2778126"/>
            <a:ext cx="8034338" cy="2005013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4"/>
          <p:cNvSpPr/>
          <p:nvPr/>
        </p:nvSpPr>
        <p:spPr>
          <a:xfrm>
            <a:off x="1676399" y="1585982"/>
            <a:ext cx="8763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wavelength is the distance a simple signal can travel in one period.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5"/>
          <p:cNvSpPr/>
          <p:nvPr/>
        </p:nvSpPr>
        <p:spPr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4" name="Google Shape;514;p25"/>
          <p:cNvSpPr/>
          <p:nvPr/>
        </p:nvSpPr>
        <p:spPr>
          <a:xfrm>
            <a:off x="2273301" y="107951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5" name="Google Shape;515;p25"/>
          <p:cNvSpPr/>
          <p:nvPr/>
        </p:nvSpPr>
        <p:spPr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6" name="Google Shape;516;p25"/>
          <p:cNvSpPr/>
          <p:nvPr/>
        </p:nvSpPr>
        <p:spPr>
          <a:xfrm>
            <a:off x="2384425" y="530226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7" name="Google Shape;517;p25"/>
          <p:cNvSpPr/>
          <p:nvPr/>
        </p:nvSpPr>
        <p:spPr>
          <a:xfrm>
            <a:off x="1600200" y="457201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8" name="Google Shape;518;p25"/>
          <p:cNvSpPr/>
          <p:nvPr/>
        </p:nvSpPr>
        <p:spPr>
          <a:xfrm>
            <a:off x="2235200" y="1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9" name="Google Shape;519;p25"/>
          <p:cNvSpPr/>
          <p:nvPr/>
        </p:nvSpPr>
        <p:spPr>
          <a:xfrm>
            <a:off x="1966914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20" name="Google Shape;520;p25"/>
          <p:cNvCxnSpPr/>
          <p:nvPr/>
        </p:nvCxnSpPr>
        <p:spPr>
          <a:xfrm>
            <a:off x="1981200" y="29718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Google Shape;521;p25"/>
          <p:cNvCxnSpPr/>
          <p:nvPr/>
        </p:nvCxnSpPr>
        <p:spPr>
          <a:xfrm>
            <a:off x="1982788" y="47244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2" name="Google Shape;522;p25"/>
          <p:cNvSpPr/>
          <p:nvPr/>
        </p:nvSpPr>
        <p:spPr>
          <a:xfrm>
            <a:off x="2019300" y="3063875"/>
            <a:ext cx="8077200" cy="156966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complete sine wave in the time domain can be represented by one single spike in the frequency domain.</a:t>
            </a:r>
            <a:endParaRPr/>
          </a:p>
        </p:txBody>
      </p:sp>
      <p:grpSp>
        <p:nvGrpSpPr>
          <p:cNvPr id="523" name="Google Shape;523;p25"/>
          <p:cNvGrpSpPr/>
          <p:nvPr/>
        </p:nvGrpSpPr>
        <p:grpSpPr>
          <a:xfrm>
            <a:off x="1981200" y="2286000"/>
            <a:ext cx="1143000" cy="566738"/>
            <a:chOff x="1200" y="1248"/>
            <a:chExt cx="720" cy="357"/>
          </a:xfrm>
        </p:grpSpPr>
        <p:pic>
          <p:nvPicPr>
            <p:cNvPr id="524" name="Google Shape;524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5" name="Google Shape;525;p25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1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6"/>
          <p:cNvSpPr/>
          <p:nvPr/>
        </p:nvSpPr>
        <p:spPr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2" name="Google Shape;532;p26"/>
          <p:cNvSpPr/>
          <p:nvPr/>
        </p:nvSpPr>
        <p:spPr>
          <a:xfrm>
            <a:off x="2273301" y="107951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3" name="Google Shape;533;p26"/>
          <p:cNvSpPr/>
          <p:nvPr/>
        </p:nvSpPr>
        <p:spPr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4" name="Google Shape;534;p26"/>
          <p:cNvSpPr/>
          <p:nvPr/>
        </p:nvSpPr>
        <p:spPr>
          <a:xfrm>
            <a:off x="2384425" y="530226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5" name="Google Shape;535;p26"/>
          <p:cNvSpPr/>
          <p:nvPr/>
        </p:nvSpPr>
        <p:spPr>
          <a:xfrm>
            <a:off x="1600200" y="457201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6" name="Google Shape;536;p26"/>
          <p:cNvSpPr/>
          <p:nvPr/>
        </p:nvSpPr>
        <p:spPr>
          <a:xfrm>
            <a:off x="2235200" y="1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7" name="Google Shape;537;p26"/>
          <p:cNvSpPr/>
          <p:nvPr/>
        </p:nvSpPr>
        <p:spPr>
          <a:xfrm>
            <a:off x="1966914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38" name="Google Shape;538;p26"/>
          <p:cNvCxnSpPr/>
          <p:nvPr/>
        </p:nvCxnSpPr>
        <p:spPr>
          <a:xfrm>
            <a:off x="1981200" y="25908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26"/>
          <p:cNvCxnSpPr/>
          <p:nvPr/>
        </p:nvCxnSpPr>
        <p:spPr>
          <a:xfrm>
            <a:off x="1982788" y="48006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0" name="Google Shape;540;p26"/>
          <p:cNvSpPr/>
          <p:nvPr/>
        </p:nvSpPr>
        <p:spPr>
          <a:xfrm>
            <a:off x="2019300" y="2682876"/>
            <a:ext cx="8077200" cy="2062103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bandwidth of a composite signal is the difference between the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highest and the lowest frequencies contained in that signal.</a:t>
            </a:r>
            <a:endParaRPr/>
          </a:p>
        </p:txBody>
      </p:sp>
      <p:grpSp>
        <p:nvGrpSpPr>
          <p:cNvPr id="541" name="Google Shape;541;p26"/>
          <p:cNvGrpSpPr/>
          <p:nvPr/>
        </p:nvGrpSpPr>
        <p:grpSpPr>
          <a:xfrm>
            <a:off x="1981200" y="1981200"/>
            <a:ext cx="1143000" cy="566738"/>
            <a:chOff x="1200" y="1248"/>
            <a:chExt cx="720" cy="357"/>
          </a:xfrm>
        </p:grpSpPr>
        <p:pic>
          <p:nvPicPr>
            <p:cNvPr id="542" name="Google Shape;542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26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1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7"/>
          <p:cNvSpPr/>
          <p:nvPr/>
        </p:nvSpPr>
        <p:spPr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2273301" y="350838"/>
            <a:ext cx="328613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51" name="Google Shape;551;p27"/>
          <p:cNvGrpSpPr/>
          <p:nvPr/>
        </p:nvGrpSpPr>
        <p:grpSpPr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552" name="Google Shape;552;p27"/>
            <p:cNvSpPr/>
            <p:nvPr/>
          </p:nvSpPr>
          <p:spPr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542" y="487"/>
              <a:ext cx="232" cy="299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54" name="Google Shape;554;p27"/>
          <p:cNvSpPr/>
          <p:nvPr/>
        </p:nvSpPr>
        <p:spPr>
          <a:xfrm>
            <a:off x="1600200" y="700089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2235200" y="242888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1966914" y="773113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1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1752600" y="1295400"/>
            <a:ext cx="85344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periodic signal is decomposed into five sine waves with frequencies of 100, 300, 500, 700, and 900 Hz, what is its bandwidth?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lang="en-US" sz="28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800" b="1" i="1" baseline="-250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the highest frequency, </a:t>
            </a:r>
            <a:r>
              <a:rPr lang="en-US" sz="28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800" b="1" i="1" baseline="-250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lowest frequency, and </a:t>
            </a:r>
            <a:r>
              <a:rPr lang="en-US" sz="28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bandwidth. Then</a:t>
            </a:r>
            <a:endParaRPr/>
          </a:p>
        </p:txBody>
      </p:sp>
      <p:sp>
        <p:nvSpPr>
          <p:cNvPr id="559" name="Google Shape;559;p27"/>
          <p:cNvSpPr txBox="1"/>
          <p:nvPr/>
        </p:nvSpPr>
        <p:spPr>
          <a:xfrm>
            <a:off x="2667001" y="182564"/>
            <a:ext cx="2487613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3.10</a:t>
            </a:r>
            <a:endParaRPr/>
          </a:p>
        </p:txBody>
      </p:sp>
      <p:pic>
        <p:nvPicPr>
          <p:cNvPr id="560" name="Google Shape;56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3539" y="4692650"/>
            <a:ext cx="3843337" cy="458788"/>
          </a:xfrm>
          <a:prstGeom prst="rect">
            <a:avLst/>
          </a:prstGeom>
          <a:noFill/>
          <a:ln w="57150" cap="flat" cmpd="sng">
            <a:solidFill>
              <a:srgbClr val="3366FF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561" name="Google Shape;561;p27"/>
          <p:cNvSpPr/>
          <p:nvPr/>
        </p:nvSpPr>
        <p:spPr>
          <a:xfrm>
            <a:off x="1752600" y="5410200"/>
            <a:ext cx="8534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8"/>
          <p:cNvSpPr/>
          <p:nvPr/>
        </p:nvSpPr>
        <p:spPr>
          <a:xfrm>
            <a:off x="1524000" y="0"/>
            <a:ext cx="9144000" cy="8382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28"/>
          <p:cNvSpPr txBox="1"/>
          <p:nvPr/>
        </p:nvSpPr>
        <p:spPr>
          <a:xfrm>
            <a:off x="1752600" y="76201"/>
            <a:ext cx="6477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3-5   DATA RATE LIMITS</a:t>
            </a:r>
            <a:endParaRPr dirty="0"/>
          </a:p>
        </p:txBody>
      </p:sp>
      <p:sp>
        <p:nvSpPr>
          <p:cNvPr id="569" name="Google Shape;569;p28"/>
          <p:cNvSpPr txBox="1"/>
          <p:nvPr/>
        </p:nvSpPr>
        <p:spPr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Google Shape;570;p28"/>
          <p:cNvSpPr/>
          <p:nvPr/>
        </p:nvSpPr>
        <p:spPr>
          <a:xfrm>
            <a:off x="1371599" y="76201"/>
            <a:ext cx="8969829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very important consideration in data communications is how fast we can send data, in bits per second, over a channel.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rate depends on three factors: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  1.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bandwidth available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  2.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level of the signals we use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  3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quality of the channel (the level of noise)</a:t>
            </a:r>
            <a:endParaRPr dirty="0"/>
          </a:p>
        </p:txBody>
      </p:sp>
      <p:sp>
        <p:nvSpPr>
          <p:cNvPr id="571" name="Google Shape;571;p28"/>
          <p:cNvSpPr/>
          <p:nvPr/>
        </p:nvSpPr>
        <p:spPr>
          <a:xfrm>
            <a:off x="1676400" y="4819651"/>
            <a:ext cx="5715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lang="en-US" sz="2400" b="1" i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Noiseless Channel: Nyquist Bit Rate</a:t>
            </a:r>
            <a:br>
              <a:rPr lang="en-US" sz="2400" b="1" i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Noisy Channel: Shannon Capacity</a:t>
            </a:r>
            <a:br>
              <a:rPr lang="en-US" sz="2400" b="1" i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Both Limits</a:t>
            </a:r>
            <a:endParaRPr/>
          </a:p>
        </p:txBody>
      </p:sp>
      <p:sp>
        <p:nvSpPr>
          <p:cNvPr id="572" name="Google Shape;572;p28"/>
          <p:cNvSpPr txBox="1"/>
          <p:nvPr/>
        </p:nvSpPr>
        <p:spPr>
          <a:xfrm>
            <a:off x="2556308" y="4343400"/>
            <a:ext cx="3128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9"/>
          <p:cNvSpPr/>
          <p:nvPr/>
        </p:nvSpPr>
        <p:spPr>
          <a:xfrm>
            <a:off x="1905000" y="304800"/>
            <a:ext cx="7924800" cy="5842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Noiseless Channel: Nyquist Bit Rate</a:t>
            </a:r>
            <a:endParaRPr/>
          </a:p>
        </p:txBody>
      </p:sp>
      <p:sp>
        <p:nvSpPr>
          <p:cNvPr id="578" name="Google Shape;578;p29"/>
          <p:cNvSpPr/>
          <p:nvPr/>
        </p:nvSpPr>
        <p:spPr>
          <a:xfrm>
            <a:off x="832757" y="1400175"/>
            <a:ext cx="9715500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noiseless channel, the Nyquist bit rate formula defines the theoretical maximum bit rate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BitRate = 2 x bandwidth x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US" sz="2800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</a:t>
            </a:r>
            <a:endParaRPr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L-Levels for sending signals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0"/>
          <p:cNvSpPr/>
          <p:nvPr/>
        </p:nvSpPr>
        <p:spPr>
          <a:xfrm>
            <a:off x="800099" y="555171"/>
            <a:ext cx="9192987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bandwidth of B, the highest signal transmission rate is 2B: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		C = 2B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 B=3100 Hz; C=6200 bps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multilevel signaling</a:t>
            </a:r>
            <a:endParaRPr/>
          </a:p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 = 2B log</a:t>
            </a:r>
            <a:r>
              <a:rPr lang="en-US" sz="2800" b="0" i="0" u="none" strike="noStrike" cap="none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M is the number of discrete signal or voltage levels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1"/>
          <p:cNvSpPr/>
          <p:nvPr/>
        </p:nvSpPr>
        <p:spPr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0" name="Google Shape;590;p31"/>
          <p:cNvSpPr/>
          <p:nvPr/>
        </p:nvSpPr>
        <p:spPr>
          <a:xfrm>
            <a:off x="2273301" y="107951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1" name="Google Shape;591;p31"/>
          <p:cNvSpPr/>
          <p:nvPr/>
        </p:nvSpPr>
        <p:spPr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2" name="Google Shape;592;p31"/>
          <p:cNvSpPr/>
          <p:nvPr/>
        </p:nvSpPr>
        <p:spPr>
          <a:xfrm>
            <a:off x="2384425" y="530226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3" name="Google Shape;593;p31"/>
          <p:cNvSpPr/>
          <p:nvPr/>
        </p:nvSpPr>
        <p:spPr>
          <a:xfrm>
            <a:off x="1600200" y="457201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4" name="Google Shape;594;p31"/>
          <p:cNvSpPr/>
          <p:nvPr/>
        </p:nvSpPr>
        <p:spPr>
          <a:xfrm>
            <a:off x="2235200" y="1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5" name="Google Shape;595;p31"/>
          <p:cNvSpPr/>
          <p:nvPr/>
        </p:nvSpPr>
        <p:spPr>
          <a:xfrm>
            <a:off x="1966914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96" name="Google Shape;596;p31"/>
          <p:cNvCxnSpPr/>
          <p:nvPr/>
        </p:nvCxnSpPr>
        <p:spPr>
          <a:xfrm>
            <a:off x="1981200" y="29718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7" name="Google Shape;597;p31"/>
          <p:cNvCxnSpPr/>
          <p:nvPr/>
        </p:nvCxnSpPr>
        <p:spPr>
          <a:xfrm>
            <a:off x="1982788" y="42672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8" name="Google Shape;598;p31"/>
          <p:cNvSpPr/>
          <p:nvPr/>
        </p:nvSpPr>
        <p:spPr>
          <a:xfrm>
            <a:off x="2019300" y="30638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Increasing the levels of a signal may reduce the reliability of the system.</a:t>
            </a:r>
            <a:endParaRPr/>
          </a:p>
        </p:txBody>
      </p:sp>
      <p:grpSp>
        <p:nvGrpSpPr>
          <p:cNvPr id="599" name="Google Shape;599;p31"/>
          <p:cNvGrpSpPr/>
          <p:nvPr/>
        </p:nvGrpSpPr>
        <p:grpSpPr>
          <a:xfrm>
            <a:off x="1981200" y="2286000"/>
            <a:ext cx="1143000" cy="566738"/>
            <a:chOff x="1200" y="1248"/>
            <a:chExt cx="720" cy="357"/>
          </a:xfrm>
        </p:grpSpPr>
        <p:pic>
          <p:nvPicPr>
            <p:cNvPr id="600" name="Google Shape;600;p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1" name="Google Shape;601;p31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1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/>
          <p:nvPr/>
        </p:nvSpPr>
        <p:spPr>
          <a:xfrm>
            <a:off x="1524000" y="0"/>
            <a:ext cx="9144000" cy="8382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5"/>
          <p:cNvSpPr txBox="1"/>
          <p:nvPr/>
        </p:nvSpPr>
        <p:spPr>
          <a:xfrm>
            <a:off x="1752601" y="76200"/>
            <a:ext cx="5662613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3-1   ANALOG AND DIGITAL</a:t>
            </a:r>
            <a:endParaRPr/>
          </a:p>
        </p:txBody>
      </p:sp>
      <p:sp>
        <p:nvSpPr>
          <p:cNvPr id="228" name="Google Shape;228;p5"/>
          <p:cNvSpPr txBox="1"/>
          <p:nvPr/>
        </p:nvSpPr>
        <p:spPr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5"/>
          <p:cNvSpPr/>
          <p:nvPr/>
        </p:nvSpPr>
        <p:spPr>
          <a:xfrm>
            <a:off x="1489363" y="1167623"/>
            <a:ext cx="891540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can be </a:t>
            </a:r>
            <a:r>
              <a:rPr lang="en-US" sz="32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analog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32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term </a:t>
            </a:r>
            <a:r>
              <a:rPr lang="en-US" sz="32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analog data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refers to information that is continuous; </a:t>
            </a:r>
            <a:r>
              <a:rPr lang="en-US" sz="32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digital data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refers to information that has discrete states. Analog data take on continuous values. Digital data take on discrete values.</a:t>
            </a:r>
            <a:endParaRPr/>
          </a:p>
        </p:txBody>
      </p:sp>
      <p:sp>
        <p:nvSpPr>
          <p:cNvPr id="230" name="Google Shape;230;p5"/>
          <p:cNvSpPr/>
          <p:nvPr/>
        </p:nvSpPr>
        <p:spPr>
          <a:xfrm>
            <a:off x="1676400" y="4679951"/>
            <a:ext cx="6705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lang="en-US" sz="2400" b="1" i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and Digital Data</a:t>
            </a:r>
            <a:br>
              <a:rPr lang="en-US" sz="2400" b="1" i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and Digital Signals</a:t>
            </a:r>
            <a:br>
              <a:rPr lang="en-US" sz="2400" b="1" i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Periodic and Nonperiodic Signals</a:t>
            </a:r>
            <a:endParaRPr sz="2400" b="1" i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5"/>
          <p:cNvSpPr txBox="1"/>
          <p:nvPr/>
        </p:nvSpPr>
        <p:spPr>
          <a:xfrm>
            <a:off x="1420235" y="3829628"/>
            <a:ext cx="70310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2"/>
          <p:cNvSpPr/>
          <p:nvPr/>
        </p:nvSpPr>
        <p:spPr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8" name="Google Shape;608;p32"/>
          <p:cNvSpPr/>
          <p:nvPr/>
        </p:nvSpPr>
        <p:spPr>
          <a:xfrm>
            <a:off x="2273301" y="350838"/>
            <a:ext cx="328613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09" name="Google Shape;609;p32"/>
          <p:cNvGrpSpPr/>
          <p:nvPr/>
        </p:nvGrpSpPr>
        <p:grpSpPr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610" name="Google Shape;610;p32"/>
            <p:cNvSpPr/>
            <p:nvPr/>
          </p:nvSpPr>
          <p:spPr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542" y="487"/>
              <a:ext cx="232" cy="299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612" name="Google Shape;612;p32"/>
          <p:cNvSpPr/>
          <p:nvPr/>
        </p:nvSpPr>
        <p:spPr>
          <a:xfrm>
            <a:off x="1600200" y="700089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3" name="Google Shape;613;p32"/>
          <p:cNvSpPr/>
          <p:nvPr/>
        </p:nvSpPr>
        <p:spPr>
          <a:xfrm>
            <a:off x="2235200" y="242888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4" name="Google Shape;614;p32"/>
          <p:cNvSpPr/>
          <p:nvPr/>
        </p:nvSpPr>
        <p:spPr>
          <a:xfrm>
            <a:off x="1966914" y="773113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5" name="Google Shape;615;p32"/>
          <p:cNvSpPr/>
          <p:nvPr/>
        </p:nvSpPr>
        <p:spPr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1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6" name="Google Shape;616;p32"/>
          <p:cNvSpPr/>
          <p:nvPr/>
        </p:nvSpPr>
        <p:spPr>
          <a:xfrm>
            <a:off x="1752600" y="1447800"/>
            <a:ext cx="8534400" cy="137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 noiseless channel with a bandwidth of 3000 Hz transmitting a signal with two signal levels. The maximum bit rate can be calculated as</a:t>
            </a:r>
            <a:endParaRPr/>
          </a:p>
        </p:txBody>
      </p:sp>
      <p:sp>
        <p:nvSpPr>
          <p:cNvPr id="617" name="Google Shape;617;p32"/>
          <p:cNvSpPr txBox="1"/>
          <p:nvPr/>
        </p:nvSpPr>
        <p:spPr>
          <a:xfrm>
            <a:off x="2667001" y="182564"/>
            <a:ext cx="2487613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3.34</a:t>
            </a:r>
            <a:endParaRPr/>
          </a:p>
        </p:txBody>
      </p:sp>
      <p:pic>
        <p:nvPicPr>
          <p:cNvPr id="618" name="Google Shape;61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2714" y="3252789"/>
            <a:ext cx="4346575" cy="350837"/>
          </a:xfrm>
          <a:prstGeom prst="rect">
            <a:avLst/>
          </a:prstGeom>
          <a:noFill/>
          <a:ln w="57150" cap="flat" cmpd="thickThin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3"/>
          <p:cNvSpPr/>
          <p:nvPr/>
        </p:nvSpPr>
        <p:spPr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5" name="Google Shape;625;p33"/>
          <p:cNvSpPr/>
          <p:nvPr/>
        </p:nvSpPr>
        <p:spPr>
          <a:xfrm>
            <a:off x="2273301" y="350838"/>
            <a:ext cx="328613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26" name="Google Shape;626;p33"/>
          <p:cNvGrpSpPr/>
          <p:nvPr/>
        </p:nvGrpSpPr>
        <p:grpSpPr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627" name="Google Shape;627;p33"/>
            <p:cNvSpPr/>
            <p:nvPr/>
          </p:nvSpPr>
          <p:spPr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542" y="487"/>
              <a:ext cx="232" cy="299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629" name="Google Shape;629;p33"/>
          <p:cNvSpPr/>
          <p:nvPr/>
        </p:nvSpPr>
        <p:spPr>
          <a:xfrm>
            <a:off x="1600200" y="700089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0" name="Google Shape;630;p33"/>
          <p:cNvSpPr/>
          <p:nvPr/>
        </p:nvSpPr>
        <p:spPr>
          <a:xfrm>
            <a:off x="2235200" y="242888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1" name="Google Shape;631;p33"/>
          <p:cNvSpPr/>
          <p:nvPr/>
        </p:nvSpPr>
        <p:spPr>
          <a:xfrm>
            <a:off x="1966914" y="773113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2" name="Google Shape;632;p33"/>
          <p:cNvSpPr/>
          <p:nvPr/>
        </p:nvSpPr>
        <p:spPr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1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3" name="Google Shape;633;p33"/>
          <p:cNvSpPr/>
          <p:nvPr/>
        </p:nvSpPr>
        <p:spPr>
          <a:xfrm>
            <a:off x="1752600" y="1370014"/>
            <a:ext cx="8534400" cy="137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same noiseless channel transmitting a signal with four signal levels (for each level, we send 2 bits). The maximum bit rate can be calculated as</a:t>
            </a:r>
            <a:endParaRPr/>
          </a:p>
        </p:txBody>
      </p:sp>
      <p:sp>
        <p:nvSpPr>
          <p:cNvPr id="634" name="Google Shape;634;p33"/>
          <p:cNvSpPr txBox="1"/>
          <p:nvPr/>
        </p:nvSpPr>
        <p:spPr>
          <a:xfrm>
            <a:off x="2667001" y="182564"/>
            <a:ext cx="2487613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3.35</a:t>
            </a:r>
            <a:endParaRPr/>
          </a:p>
        </p:txBody>
      </p:sp>
      <p:pic>
        <p:nvPicPr>
          <p:cNvPr id="635" name="Google Shape;63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9939" y="3244850"/>
            <a:ext cx="5570537" cy="368300"/>
          </a:xfrm>
          <a:prstGeom prst="rect">
            <a:avLst/>
          </a:prstGeom>
          <a:noFill/>
          <a:ln w="57150" cap="flat" cmpd="thickThin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4"/>
          <p:cNvSpPr/>
          <p:nvPr/>
        </p:nvSpPr>
        <p:spPr>
          <a:xfrm>
            <a:off x="2286000" y="228600"/>
            <a:ext cx="7620000" cy="5842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Noisy Channel: Shannon Capacity</a:t>
            </a:r>
            <a:endParaRPr/>
          </a:p>
        </p:txBody>
      </p:sp>
      <p:sp>
        <p:nvSpPr>
          <p:cNvPr id="641" name="Google Shape;641;p34"/>
          <p:cNvSpPr/>
          <p:nvPr/>
        </p:nvSpPr>
        <p:spPr>
          <a:xfrm>
            <a:off x="2286000" y="1066800"/>
            <a:ext cx="7620000" cy="54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1944,Claude Shannon introduced a formula, called the Shannon capacity, to determine the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theoretical highest data rate for a noisy channel: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i="1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Signal-to-noise ratio (SNR) = </a:t>
            </a:r>
            <a:r>
              <a:rPr lang="en-US" sz="3200" b="1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of signal/power of noise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i="1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high SNR means a high-quality signal.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42" name="Google Shape;642;p34"/>
          <p:cNvGraphicFramePr/>
          <p:nvPr/>
        </p:nvGraphicFramePr>
        <p:xfrm>
          <a:off x="3505200" y="3025775"/>
          <a:ext cx="44767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476750" imgH="762000" progId="">
                  <p:embed/>
                </p:oleObj>
              </mc:Choice>
              <mc:Fallback>
                <p:oleObj r:id="rId3" imgW="4476750" imgH="762000" progId="">
                  <p:embed/>
                  <p:pic>
                    <p:nvPicPr>
                      <p:cNvPr id="642" name="Google Shape;642;p34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3505200" y="3025775"/>
                        <a:ext cx="44767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5"/>
          <p:cNvSpPr/>
          <p:nvPr/>
        </p:nvSpPr>
        <p:spPr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9" name="Google Shape;649;p35"/>
          <p:cNvSpPr/>
          <p:nvPr/>
        </p:nvSpPr>
        <p:spPr>
          <a:xfrm>
            <a:off x="2273301" y="107951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0" name="Google Shape;650;p35"/>
          <p:cNvSpPr/>
          <p:nvPr/>
        </p:nvSpPr>
        <p:spPr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1" name="Google Shape;651;p35"/>
          <p:cNvSpPr/>
          <p:nvPr/>
        </p:nvSpPr>
        <p:spPr>
          <a:xfrm>
            <a:off x="2384425" y="530226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2" name="Google Shape;652;p35"/>
          <p:cNvSpPr/>
          <p:nvPr/>
        </p:nvSpPr>
        <p:spPr>
          <a:xfrm>
            <a:off x="1600200" y="457201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3" name="Google Shape;653;p35"/>
          <p:cNvSpPr/>
          <p:nvPr/>
        </p:nvSpPr>
        <p:spPr>
          <a:xfrm>
            <a:off x="2235200" y="1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4" name="Google Shape;654;p35"/>
          <p:cNvSpPr/>
          <p:nvPr/>
        </p:nvSpPr>
        <p:spPr>
          <a:xfrm>
            <a:off x="1966914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55" name="Google Shape;655;p35"/>
          <p:cNvCxnSpPr/>
          <p:nvPr/>
        </p:nvCxnSpPr>
        <p:spPr>
          <a:xfrm>
            <a:off x="1981200" y="25146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6" name="Google Shape;656;p35"/>
          <p:cNvCxnSpPr/>
          <p:nvPr/>
        </p:nvCxnSpPr>
        <p:spPr>
          <a:xfrm>
            <a:off x="1982788" y="42672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7" name="Google Shape;657;p35"/>
          <p:cNvSpPr/>
          <p:nvPr/>
        </p:nvSpPr>
        <p:spPr>
          <a:xfrm>
            <a:off x="2019300" y="2606675"/>
            <a:ext cx="8077200" cy="156966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Shannon capacity gives us the upper limit; the Nyquist formula tells us how many signal levels we need.</a:t>
            </a:r>
            <a:endParaRPr/>
          </a:p>
        </p:txBody>
      </p:sp>
      <p:grpSp>
        <p:nvGrpSpPr>
          <p:cNvPr id="658" name="Google Shape;658;p35"/>
          <p:cNvGrpSpPr/>
          <p:nvPr/>
        </p:nvGrpSpPr>
        <p:grpSpPr>
          <a:xfrm>
            <a:off x="1981200" y="1871664"/>
            <a:ext cx="1143000" cy="566737"/>
            <a:chOff x="1200" y="1248"/>
            <a:chExt cx="720" cy="357"/>
          </a:xfrm>
        </p:grpSpPr>
        <p:pic>
          <p:nvPicPr>
            <p:cNvPr id="659" name="Google Shape;659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0" name="Google Shape;660;p35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1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Google Shape;66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3588" y="3786188"/>
            <a:ext cx="52451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36"/>
          <p:cNvSpPr/>
          <p:nvPr/>
        </p:nvSpPr>
        <p:spPr>
          <a:xfrm>
            <a:off x="1524000" y="0"/>
            <a:ext cx="9144000" cy="8382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6"/>
          <p:cNvSpPr txBox="1"/>
          <p:nvPr/>
        </p:nvSpPr>
        <p:spPr>
          <a:xfrm>
            <a:off x="1752601" y="76201"/>
            <a:ext cx="672626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3-4   TRANSMISSION IMPAIRMENT</a:t>
            </a:r>
            <a:endParaRPr/>
          </a:p>
        </p:txBody>
      </p:sp>
      <p:sp>
        <p:nvSpPr>
          <p:cNvPr id="669" name="Google Shape;669;p36"/>
          <p:cNvSpPr txBox="1"/>
          <p:nvPr/>
        </p:nvSpPr>
        <p:spPr>
          <a:xfrm>
            <a:off x="9753601" y="6400801"/>
            <a:ext cx="184731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baseline="-25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0" name="Google Shape;670;p36"/>
          <p:cNvSpPr/>
          <p:nvPr/>
        </p:nvSpPr>
        <p:spPr>
          <a:xfrm>
            <a:off x="1752601" y="1066800"/>
            <a:ext cx="8348663" cy="2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1" i="0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Signals travel through transmission media, which are not perfect. </a:t>
            </a:r>
            <a:endParaRPr/>
          </a:p>
          <a:p>
            <a:pPr marL="0" marR="0" lvl="0" indent="-177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1" i="0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 imperfection causes signal impairment. </a:t>
            </a:r>
            <a:endParaRPr/>
          </a:p>
          <a:p>
            <a:pPr marL="0" marR="0" lvl="0" indent="-177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1" i="0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This means that the signal at the beginning of the medium is not the same as the signal at the end of the medium. </a:t>
            </a:r>
            <a:endParaRPr/>
          </a:p>
          <a:p>
            <a:pPr marL="0" marR="0" lvl="0" indent="-177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1" i="0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What is sent is not what is received. </a:t>
            </a:r>
            <a:endParaRPr/>
          </a:p>
          <a:p>
            <a:pPr marL="0" marR="0" lvl="0" indent="-177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1" i="0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Three causes of impairment are </a:t>
            </a:r>
            <a:r>
              <a:rPr lang="en-US" sz="2800" b="1" i="0" baseline="-25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attenuation</a:t>
            </a:r>
            <a:r>
              <a:rPr lang="en-US" sz="2800" b="1" i="0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2800" b="1" i="0" baseline="-25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distortion</a:t>
            </a:r>
            <a:r>
              <a:rPr lang="en-US" sz="2800" b="1" i="0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and </a:t>
            </a:r>
            <a:r>
              <a:rPr lang="en-US" sz="2800" b="1" i="0" baseline="-25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noise</a:t>
            </a:r>
            <a:r>
              <a:rPr lang="en-US" sz="2800" b="1" i="0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6" name="Google Shape;676;p37"/>
          <p:cNvCxnSpPr/>
          <p:nvPr/>
        </p:nvCxnSpPr>
        <p:spPr>
          <a:xfrm>
            <a:off x="1676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7" name="Google Shape;677;p37"/>
          <p:cNvSpPr txBox="1"/>
          <p:nvPr/>
        </p:nvSpPr>
        <p:spPr>
          <a:xfrm>
            <a:off x="4278085" y="246263"/>
            <a:ext cx="2890157" cy="54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1" baseline="-25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Attenuation</a:t>
            </a:r>
            <a:endParaRPr dirty="0"/>
          </a:p>
        </p:txBody>
      </p:sp>
      <p:pic>
        <p:nvPicPr>
          <p:cNvPr id="678" name="Google Shape;67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7357" y="3183122"/>
            <a:ext cx="7797800" cy="2960687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37"/>
          <p:cNvSpPr/>
          <p:nvPr/>
        </p:nvSpPr>
        <p:spPr>
          <a:xfrm>
            <a:off x="1511300" y="934992"/>
            <a:ext cx="87630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Attenuation means a loss of energy.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loses some of its energy in overcoming the resistance of the medium.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compensate for this loss, amplifiers are used to amplify the signal.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20446" y="6145170"/>
            <a:ext cx="1560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i="1" baseline="-25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Figure:</a:t>
            </a:r>
            <a:r>
              <a:rPr lang="en-US" b="1" i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b="1" i="1" baseline="-25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Attenuation [1]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9864" y="2279650"/>
            <a:ext cx="4021137" cy="18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38"/>
          <p:cNvSpPr/>
          <p:nvPr/>
        </p:nvSpPr>
        <p:spPr>
          <a:xfrm>
            <a:off x="1838326" y="674689"/>
            <a:ext cx="828357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decibel(dB) measures the relative strengths of two signals or one signal at two different points.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9"/>
          <p:cNvSpPr/>
          <p:nvPr/>
        </p:nvSpPr>
        <p:spPr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1" baseline="-25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2" name="Google Shape;692;p39"/>
          <p:cNvSpPr/>
          <p:nvPr/>
        </p:nvSpPr>
        <p:spPr>
          <a:xfrm>
            <a:off x="1447800" y="974786"/>
            <a:ext cx="8839200" cy="2041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Suppose a signal travels through a transmission medium and its power is reduced to one-half. 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 b="1" i="0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P2= (1/2)P1. 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 b="1" i="0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this case, the attenuation (loss of power) can be calculated as</a:t>
            </a:r>
            <a:endParaRPr/>
          </a:p>
        </p:txBody>
      </p:sp>
      <p:sp>
        <p:nvSpPr>
          <p:cNvPr id="693" name="Google Shape;693;p39"/>
          <p:cNvSpPr/>
          <p:nvPr/>
        </p:nvSpPr>
        <p:spPr>
          <a:xfrm>
            <a:off x="1876426" y="5302250"/>
            <a:ext cx="833437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loss of 3 dB (–3 dB) is equivalent to losing one-half the power.</a:t>
            </a:r>
            <a:endParaRPr/>
          </a:p>
        </p:txBody>
      </p:sp>
      <p:pic>
        <p:nvPicPr>
          <p:cNvPr id="694" name="Google Shape;69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2850" y="3919538"/>
            <a:ext cx="7226300" cy="728662"/>
          </a:xfrm>
          <a:prstGeom prst="rect">
            <a:avLst/>
          </a:prstGeom>
          <a:noFill/>
          <a:ln w="57150" cap="flat" cmpd="thickThin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695" name="Google Shape;695;p39"/>
          <p:cNvSpPr/>
          <p:nvPr/>
        </p:nvSpPr>
        <p:spPr>
          <a:xfrm>
            <a:off x="1966914" y="773113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39"/>
          <p:cNvSpPr txBox="1"/>
          <p:nvPr/>
        </p:nvSpPr>
        <p:spPr>
          <a:xfrm>
            <a:off x="2667001" y="182563"/>
            <a:ext cx="1257075" cy="42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0"/>
          <p:cNvSpPr/>
          <p:nvPr/>
        </p:nvSpPr>
        <p:spPr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1" baseline="-25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3" name="Google Shape;703;p40"/>
          <p:cNvSpPr/>
          <p:nvPr/>
        </p:nvSpPr>
        <p:spPr>
          <a:xfrm>
            <a:off x="1752600" y="1447801"/>
            <a:ext cx="8534400" cy="154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signal travels through an amplifier, and its power is increased 10 times. </a:t>
            </a:r>
            <a:endParaRPr/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 i="0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means that P2 = 10P1 . </a:t>
            </a:r>
            <a:endParaRPr/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 i="0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is the amplification (gain of power)?</a:t>
            </a:r>
            <a:endParaRPr/>
          </a:p>
        </p:txBody>
      </p:sp>
      <p:pic>
        <p:nvPicPr>
          <p:cNvPr id="704" name="Google Shape;70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1025" y="4322763"/>
            <a:ext cx="3409950" cy="819150"/>
          </a:xfrm>
          <a:prstGeom prst="rect">
            <a:avLst/>
          </a:prstGeom>
          <a:noFill/>
          <a:ln w="57150" cap="flat" cmpd="thinThick">
            <a:solidFill>
              <a:srgbClr val="3366FF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705" name="Google Shape;705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1976" y="5368925"/>
            <a:ext cx="3446463" cy="630238"/>
          </a:xfrm>
          <a:prstGeom prst="rect">
            <a:avLst/>
          </a:prstGeom>
          <a:noFill/>
          <a:ln w="57150" cap="flat" cmpd="thinThick">
            <a:solidFill>
              <a:srgbClr val="3366FF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706" name="Google Shape;706;p40"/>
          <p:cNvSpPr txBox="1"/>
          <p:nvPr/>
        </p:nvSpPr>
        <p:spPr>
          <a:xfrm>
            <a:off x="9686926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i="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200" b="1" i="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0"/>
          <p:cNvSpPr/>
          <p:nvPr/>
        </p:nvSpPr>
        <p:spPr>
          <a:xfrm>
            <a:off x="1966914" y="773113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40"/>
          <p:cNvSpPr txBox="1"/>
          <p:nvPr/>
        </p:nvSpPr>
        <p:spPr>
          <a:xfrm>
            <a:off x="2667001" y="182563"/>
            <a:ext cx="1257075" cy="42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4" name="Google Shape;714;p41"/>
          <p:cNvCxnSpPr/>
          <p:nvPr/>
        </p:nvCxnSpPr>
        <p:spPr>
          <a:xfrm>
            <a:off x="1676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5" name="Google Shape;715;p41"/>
          <p:cNvCxnSpPr/>
          <p:nvPr/>
        </p:nvCxnSpPr>
        <p:spPr>
          <a:xfrm>
            <a:off x="1676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6" name="Google Shape;716;p41"/>
          <p:cNvSpPr txBox="1"/>
          <p:nvPr/>
        </p:nvSpPr>
        <p:spPr>
          <a:xfrm>
            <a:off x="1828800" y="381001"/>
            <a:ext cx="1327608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Distortion</a:t>
            </a:r>
            <a:endParaRPr dirty="0"/>
          </a:p>
        </p:txBody>
      </p:sp>
      <p:pic>
        <p:nvPicPr>
          <p:cNvPr id="717" name="Google Shape;71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2547807"/>
            <a:ext cx="8335962" cy="3217862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41"/>
          <p:cNvSpPr/>
          <p:nvPr/>
        </p:nvSpPr>
        <p:spPr>
          <a:xfrm>
            <a:off x="1981200" y="1063907"/>
            <a:ext cx="859971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Distortion means that the signal changes its form or shape.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16;p41"/>
          <p:cNvSpPr txBox="1"/>
          <p:nvPr/>
        </p:nvSpPr>
        <p:spPr>
          <a:xfrm>
            <a:off x="3977951" y="5795217"/>
            <a:ext cx="298268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baseline="-25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Figure: Distortion [1]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"/>
          <p:cNvSpPr/>
          <p:nvPr/>
        </p:nvSpPr>
        <p:spPr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2273301" y="107951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" name="Google Shape;240;p6"/>
          <p:cNvSpPr/>
          <p:nvPr/>
        </p:nvSpPr>
        <p:spPr>
          <a:xfrm>
            <a:off x="2384425" y="530226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1600200" y="457201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2235200" y="1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966914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44" name="Google Shape;244;p6"/>
          <p:cNvCxnSpPr/>
          <p:nvPr/>
        </p:nvCxnSpPr>
        <p:spPr>
          <a:xfrm>
            <a:off x="1981200" y="2547938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1981200" y="52578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6" name="Google Shape;246;p6"/>
          <p:cNvGrpSpPr/>
          <p:nvPr/>
        </p:nvGrpSpPr>
        <p:grpSpPr>
          <a:xfrm>
            <a:off x="1981200" y="1905000"/>
            <a:ext cx="1143000" cy="566738"/>
            <a:chOff x="1200" y="1248"/>
            <a:chExt cx="720" cy="357"/>
          </a:xfrm>
        </p:grpSpPr>
        <p:pic>
          <p:nvPicPr>
            <p:cNvPr id="247" name="Google Shape;247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6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1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  <p:sp>
        <p:nvSpPr>
          <p:cNvPr id="249" name="Google Shape;249;p6"/>
          <p:cNvSpPr/>
          <p:nvPr/>
        </p:nvSpPr>
        <p:spPr>
          <a:xfrm>
            <a:off x="2019300" y="2624139"/>
            <a:ext cx="8077200" cy="2554545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can be analog or digital. </a:t>
            </a:r>
            <a:b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 data are continuous and take continuous values.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data have discrete states and take discrete values.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4" name="Google Shape;724;p42"/>
          <p:cNvCxnSpPr/>
          <p:nvPr/>
        </p:nvCxnSpPr>
        <p:spPr>
          <a:xfrm>
            <a:off x="1676400" y="152400"/>
            <a:ext cx="8957466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5" name="Google Shape;725;p42"/>
          <p:cNvCxnSpPr/>
          <p:nvPr/>
        </p:nvCxnSpPr>
        <p:spPr>
          <a:xfrm>
            <a:off x="1676400" y="990600"/>
            <a:ext cx="8957466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6" name="Google Shape;726;p42"/>
          <p:cNvSpPr txBox="1"/>
          <p:nvPr/>
        </p:nvSpPr>
        <p:spPr>
          <a:xfrm>
            <a:off x="1768999" y="381001"/>
            <a:ext cx="1119476" cy="50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1" baseline="-25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Noise</a:t>
            </a:r>
            <a:endParaRPr dirty="0"/>
          </a:p>
        </p:txBody>
      </p:sp>
      <p:pic>
        <p:nvPicPr>
          <p:cNvPr id="727" name="Google Shape;72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8737" y="3128664"/>
            <a:ext cx="7652792" cy="2697162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2"/>
          <p:cNvSpPr/>
          <p:nvPr/>
        </p:nvSpPr>
        <p:spPr>
          <a:xfrm>
            <a:off x="2651461" y="1367135"/>
            <a:ext cx="772674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types of noise, such as thermal noise,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induced noise, crosstalk, and impulse noise, may corrupt the signal. 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26;p42"/>
          <p:cNvSpPr txBox="1"/>
          <p:nvPr/>
        </p:nvSpPr>
        <p:spPr>
          <a:xfrm>
            <a:off x="4132754" y="5574475"/>
            <a:ext cx="315445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1" baseline="-25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Figure:</a:t>
            </a:r>
            <a:r>
              <a:rPr lang="en-US" sz="4000" b="1" i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000" b="1" i="1" baseline="-25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Noise [1]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3"/>
          <p:cNvSpPr/>
          <p:nvPr/>
        </p:nvSpPr>
        <p:spPr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1" baseline="-25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5" name="Google Shape;735;p43"/>
          <p:cNvSpPr/>
          <p:nvPr/>
        </p:nvSpPr>
        <p:spPr>
          <a:xfrm>
            <a:off x="1903414" y="1447801"/>
            <a:ext cx="8383587" cy="173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power of a signal is 10 mW and the power of the noise is 1 μW; what are the values of SNR and SNRdB 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baseline="-25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baseline="-25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values of SNR and SNRdB can be calculated as follows:</a:t>
            </a:r>
            <a:endParaRPr/>
          </a:p>
        </p:txBody>
      </p:sp>
      <p:pic>
        <p:nvPicPr>
          <p:cNvPr id="736" name="Google Shape;73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0425" y="4357688"/>
            <a:ext cx="5391150" cy="1052512"/>
          </a:xfrm>
          <a:prstGeom prst="rect">
            <a:avLst/>
          </a:prstGeom>
          <a:noFill/>
          <a:ln w="57150" cap="flat" cmpd="thinThick">
            <a:solidFill>
              <a:srgbClr val="3366FF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737" name="Google Shape;737;p43"/>
          <p:cNvSpPr txBox="1"/>
          <p:nvPr/>
        </p:nvSpPr>
        <p:spPr>
          <a:xfrm>
            <a:off x="9686926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i="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200" b="1" i="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3"/>
          <p:cNvSpPr/>
          <p:nvPr/>
        </p:nvSpPr>
        <p:spPr>
          <a:xfrm>
            <a:off x="1966914" y="773113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43"/>
          <p:cNvSpPr txBox="1"/>
          <p:nvPr/>
        </p:nvSpPr>
        <p:spPr>
          <a:xfrm>
            <a:off x="2667001" y="182563"/>
            <a:ext cx="1257075" cy="42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4"/>
          <p:cNvSpPr/>
          <p:nvPr/>
        </p:nvSpPr>
        <p:spPr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1" baseline="-25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6" name="Google Shape;746;p44"/>
          <p:cNvSpPr/>
          <p:nvPr/>
        </p:nvSpPr>
        <p:spPr>
          <a:xfrm>
            <a:off x="1752600" y="1447800"/>
            <a:ext cx="8534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values of SNR and SNRdB for a noiseless channel are</a:t>
            </a:r>
            <a:endParaRPr/>
          </a:p>
        </p:txBody>
      </p:sp>
      <p:pic>
        <p:nvPicPr>
          <p:cNvPr id="747" name="Google Shape;74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6439" y="2811464"/>
            <a:ext cx="3159125" cy="998537"/>
          </a:xfrm>
          <a:prstGeom prst="rect">
            <a:avLst/>
          </a:prstGeom>
          <a:noFill/>
          <a:ln w="57150" cap="flat" cmpd="thinThick">
            <a:solidFill>
              <a:srgbClr val="3366FF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748" name="Google Shape;748;p44"/>
          <p:cNvSpPr/>
          <p:nvPr/>
        </p:nvSpPr>
        <p:spPr>
          <a:xfrm>
            <a:off x="1766888" y="4318000"/>
            <a:ext cx="8534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can never achieve this ratio in real life; it is an ideal.</a:t>
            </a:r>
            <a:endParaRPr/>
          </a:p>
        </p:txBody>
      </p:sp>
      <p:sp>
        <p:nvSpPr>
          <p:cNvPr id="749" name="Google Shape;749;p44"/>
          <p:cNvSpPr txBox="1"/>
          <p:nvPr/>
        </p:nvSpPr>
        <p:spPr>
          <a:xfrm>
            <a:off x="9686926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i="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200" b="1" i="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4"/>
          <p:cNvSpPr/>
          <p:nvPr/>
        </p:nvSpPr>
        <p:spPr>
          <a:xfrm>
            <a:off x="1966914" y="773113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44"/>
          <p:cNvSpPr txBox="1"/>
          <p:nvPr/>
        </p:nvSpPr>
        <p:spPr>
          <a:xfrm>
            <a:off x="2667001" y="182563"/>
            <a:ext cx="1257075" cy="42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77"/>
          <p:cNvSpPr txBox="1"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References: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22173" y="1327533"/>
            <a:ext cx="101143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Textbooks</a:t>
            </a:r>
          </a:p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Behrouz A.: “Data Communications &amp; networking”, 4th edition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TataMcgraw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Hill.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Tanenbaum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Andrew S: “Computer networks”, 4th Edition, Pearson education.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Stallings, William : “Data and computer communications”,8th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edition,Pearson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Ross,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Kurose,“Computer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Networking: A top down Approach”, 2nd edition, Pearson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Coomer,Douglas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E.: “Internet working with TCP/IP” , 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Pearson Education</a:t>
            </a:r>
          </a:p>
          <a:p>
            <a:pPr algn="just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Dave,” Computer Networks, Cengage Learning.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Links: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http://eti2506.elimu.net/Introduction/Books/Data%20Communications%20and%20Networking%20By%20Behrouz%20A.Forouzan.pdf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"/>
          <p:cNvSpPr/>
          <p:nvPr/>
        </p:nvSpPr>
        <p:spPr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6" name="Google Shape;256;p7"/>
          <p:cNvSpPr/>
          <p:nvPr/>
        </p:nvSpPr>
        <p:spPr>
          <a:xfrm>
            <a:off x="2273301" y="107951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7" name="Google Shape;257;p7"/>
          <p:cNvSpPr/>
          <p:nvPr/>
        </p:nvSpPr>
        <p:spPr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8" name="Google Shape;258;p7"/>
          <p:cNvSpPr/>
          <p:nvPr/>
        </p:nvSpPr>
        <p:spPr>
          <a:xfrm>
            <a:off x="2384425" y="530226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" name="Google Shape;259;p7"/>
          <p:cNvSpPr/>
          <p:nvPr/>
        </p:nvSpPr>
        <p:spPr>
          <a:xfrm>
            <a:off x="1600200" y="457201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" name="Google Shape;260;p7"/>
          <p:cNvSpPr/>
          <p:nvPr/>
        </p:nvSpPr>
        <p:spPr>
          <a:xfrm>
            <a:off x="2235200" y="1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" name="Google Shape;261;p7"/>
          <p:cNvSpPr/>
          <p:nvPr/>
        </p:nvSpPr>
        <p:spPr>
          <a:xfrm>
            <a:off x="1966914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62" name="Google Shape;262;p7"/>
          <p:cNvCxnSpPr/>
          <p:nvPr/>
        </p:nvCxnSpPr>
        <p:spPr>
          <a:xfrm>
            <a:off x="1981200" y="2547938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7"/>
          <p:cNvCxnSpPr/>
          <p:nvPr/>
        </p:nvCxnSpPr>
        <p:spPr>
          <a:xfrm>
            <a:off x="1982788" y="52578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Google Shape;264;p7"/>
          <p:cNvSpPr/>
          <p:nvPr/>
        </p:nvSpPr>
        <p:spPr>
          <a:xfrm>
            <a:off x="2019300" y="2624139"/>
            <a:ext cx="8077200" cy="2554545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Signals can be analog or digital. </a:t>
            </a:r>
            <a:b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 signals can have an infinite number of values in a range; digital signals can have only a limited </a:t>
            </a:r>
            <a:b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values.</a:t>
            </a:r>
            <a:endParaRPr/>
          </a:p>
        </p:txBody>
      </p:sp>
      <p:grpSp>
        <p:nvGrpSpPr>
          <p:cNvPr id="265" name="Google Shape;265;p7"/>
          <p:cNvGrpSpPr/>
          <p:nvPr/>
        </p:nvGrpSpPr>
        <p:grpSpPr>
          <a:xfrm>
            <a:off x="1981200" y="1905000"/>
            <a:ext cx="1143000" cy="566738"/>
            <a:chOff x="1200" y="1248"/>
            <a:chExt cx="720" cy="357"/>
          </a:xfrm>
        </p:grpSpPr>
        <p:pic>
          <p:nvPicPr>
            <p:cNvPr id="266" name="Google Shape;26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7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1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" name="Google Shape;273;p8"/>
          <p:cNvCxnSpPr/>
          <p:nvPr/>
        </p:nvCxnSpPr>
        <p:spPr>
          <a:xfrm>
            <a:off x="1676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8"/>
          <p:cNvCxnSpPr/>
          <p:nvPr/>
        </p:nvCxnSpPr>
        <p:spPr>
          <a:xfrm>
            <a:off x="1676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8"/>
          <p:cNvSpPr txBox="1"/>
          <p:nvPr/>
        </p:nvSpPr>
        <p:spPr>
          <a:xfrm>
            <a:off x="1828800" y="762000"/>
            <a:ext cx="7068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3.1  </a:t>
            </a:r>
            <a:r>
              <a:rPr lang="en-US" sz="2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of analog and digital signals [1]</a:t>
            </a:r>
            <a:endParaRPr dirty="0"/>
          </a:p>
        </p:txBody>
      </p:sp>
      <p:cxnSp>
        <p:nvCxnSpPr>
          <p:cNvPr id="276" name="Google Shape;276;p8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7" name="Google Shape;27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950" y="2389188"/>
            <a:ext cx="8528050" cy="286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"/>
          <p:cNvSpPr/>
          <p:nvPr/>
        </p:nvSpPr>
        <p:spPr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4" name="Google Shape;284;p9"/>
          <p:cNvSpPr/>
          <p:nvPr/>
        </p:nvSpPr>
        <p:spPr>
          <a:xfrm>
            <a:off x="2273301" y="107951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5" name="Google Shape;285;p9"/>
          <p:cNvSpPr/>
          <p:nvPr/>
        </p:nvSpPr>
        <p:spPr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6" name="Google Shape;286;p9"/>
          <p:cNvSpPr/>
          <p:nvPr/>
        </p:nvSpPr>
        <p:spPr>
          <a:xfrm>
            <a:off x="2384425" y="530226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7" name="Google Shape;287;p9"/>
          <p:cNvSpPr/>
          <p:nvPr/>
        </p:nvSpPr>
        <p:spPr>
          <a:xfrm>
            <a:off x="1600200" y="457201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2235200" y="1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966914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90" name="Google Shape;290;p9"/>
          <p:cNvCxnSpPr/>
          <p:nvPr/>
        </p:nvCxnSpPr>
        <p:spPr>
          <a:xfrm>
            <a:off x="1981200" y="24384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9"/>
          <p:cNvCxnSpPr/>
          <p:nvPr/>
        </p:nvCxnSpPr>
        <p:spPr>
          <a:xfrm>
            <a:off x="1982788" y="41910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Google Shape;292;p9"/>
          <p:cNvSpPr/>
          <p:nvPr/>
        </p:nvSpPr>
        <p:spPr>
          <a:xfrm>
            <a:off x="2019300" y="2530475"/>
            <a:ext cx="8077200" cy="156966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data communications, we commonly use periodic analog signals and nonperiodic digital signals.</a:t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1981200" y="1828800"/>
            <a:ext cx="1143000" cy="566738"/>
            <a:chOff x="1200" y="1248"/>
            <a:chExt cx="720" cy="357"/>
          </a:xfrm>
        </p:grpSpPr>
        <p:pic>
          <p:nvPicPr>
            <p:cNvPr id="294" name="Google Shape;294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Google Shape;295;p9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1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"/>
          <p:cNvSpPr/>
          <p:nvPr/>
        </p:nvSpPr>
        <p:spPr>
          <a:xfrm>
            <a:off x="1524000" y="0"/>
            <a:ext cx="9144000" cy="8382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0"/>
          <p:cNvSpPr txBox="1"/>
          <p:nvPr/>
        </p:nvSpPr>
        <p:spPr>
          <a:xfrm>
            <a:off x="1752601" y="76200"/>
            <a:ext cx="6835775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3-2   PERIODIC ANALOG SIGNALS</a:t>
            </a:r>
            <a:endParaRPr/>
          </a:p>
        </p:txBody>
      </p:sp>
      <p:sp>
        <p:nvSpPr>
          <p:cNvPr id="303" name="Google Shape;303;p10"/>
          <p:cNvSpPr txBox="1"/>
          <p:nvPr/>
        </p:nvSpPr>
        <p:spPr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10"/>
          <p:cNvSpPr/>
          <p:nvPr/>
        </p:nvSpPr>
        <p:spPr>
          <a:xfrm>
            <a:off x="1600199" y="1753318"/>
            <a:ext cx="9095509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 analog signals can be classified as </a:t>
            </a:r>
            <a:r>
              <a:rPr lang="en-US" sz="4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simple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4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composite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 simple periodic analog signal, a </a:t>
            </a:r>
            <a:r>
              <a:rPr lang="en-US" sz="4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sine wave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cannot be decomposed into simpler signals. A composite periodic analog signal is composed of multiple sine waves.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Google Shape;310;p11"/>
          <p:cNvCxnSpPr/>
          <p:nvPr/>
        </p:nvCxnSpPr>
        <p:spPr>
          <a:xfrm>
            <a:off x="1676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11"/>
          <p:cNvCxnSpPr/>
          <p:nvPr/>
        </p:nvCxnSpPr>
        <p:spPr>
          <a:xfrm>
            <a:off x="1676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2" name="Google Shape;312;p11"/>
          <p:cNvSpPr txBox="1"/>
          <p:nvPr/>
        </p:nvSpPr>
        <p:spPr>
          <a:xfrm>
            <a:off x="1828800" y="762000"/>
            <a:ext cx="509451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dirty="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3.2  </a:t>
            </a:r>
            <a:r>
              <a:rPr lang="en-US" sz="2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sine wave [1]</a:t>
            </a:r>
            <a:endParaRPr dirty="0"/>
          </a:p>
        </p:txBody>
      </p:sp>
      <p:cxnSp>
        <p:nvCxnSpPr>
          <p:cNvPr id="313" name="Google Shape;313;p11"/>
          <p:cNvCxnSpPr/>
          <p:nvPr/>
        </p:nvCxnSpPr>
        <p:spPr>
          <a:xfrm>
            <a:off x="1676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4" name="Google Shape;31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5725" y="2786064"/>
            <a:ext cx="7075488" cy="208438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1"/>
          <p:cNvSpPr/>
          <p:nvPr/>
        </p:nvSpPr>
        <p:spPr>
          <a:xfrm>
            <a:off x="3457576" y="1477963"/>
            <a:ext cx="5838825" cy="214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s(t ) = A sin(2πft + φ)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A-Amplitude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2π  = 360 degree =1Period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φ --Phase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 b="1" i="1" u="none" strike="noStrike" cap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1534</Words>
  <Application>Microsoft Office PowerPoint</Application>
  <PresentationFormat>Widescreen</PresentationFormat>
  <Paragraphs>201</Paragraphs>
  <Slides>43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Comic Sans MS</vt:lpstr>
      <vt:lpstr>Times</vt:lpstr>
      <vt:lpstr>Times New Roman</vt:lpstr>
      <vt:lpstr>Calibri</vt:lpstr>
      <vt:lpstr>Arial</vt:lpstr>
      <vt:lpstr>Tahoma</vt:lpstr>
      <vt:lpstr>Noto Sans Symbols</vt:lpstr>
      <vt:lpstr>1_Office Theme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BHOOPESH BHATI</cp:lastModifiedBy>
  <cp:revision>4</cp:revision>
  <dcterms:created xsi:type="dcterms:W3CDTF">2019-01-09T10:33:58Z</dcterms:created>
  <dcterms:modified xsi:type="dcterms:W3CDTF">2023-02-13T07:00:14Z</dcterms:modified>
</cp:coreProperties>
</file>