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2" r:id="rId2"/>
  </p:sldMasterIdLst>
  <p:notesMasterIdLst>
    <p:notesMasterId r:id="rId28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Tahoma" panose="020B0604030504040204" pitchFamily="34" charset="0"/>
      <p:regular r:id="rId33"/>
      <p:bold r:id="rId34"/>
    </p:embeddedFont>
    <p:embeddedFont>
      <p:font typeface="Times" panose="02020603050405020304" pitchFamily="18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5" roundtripDataSignature="AMtx7mipzCcX7PLfwwRFX8ajnAjUqsME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8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75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Google Shape;30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Google Shape;36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7" name="Google Shape;37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" name="Google Shape;38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5" name="Google Shape;40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5" name="Google Shape;41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3" name="Google Shape;43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211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6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1"/>
          <p:cNvSpPr/>
          <p:nvPr/>
        </p:nvSpPr>
        <p:spPr>
          <a:xfrm>
            <a:off x="-19050" y="1905000"/>
            <a:ext cx="12211051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71"/>
          <p:cNvSpPr/>
          <p:nvPr/>
        </p:nvSpPr>
        <p:spPr>
          <a:xfrm>
            <a:off x="-19050" y="0"/>
            <a:ext cx="12211050" cy="4438650"/>
          </a:xfrm>
          <a:custGeom>
            <a:avLst/>
            <a:gdLst/>
            <a:ahLst/>
            <a:cxnLst/>
            <a:rect l="l" t="t" r="r" b="b"/>
            <a:pathLst>
              <a:path w="12211050" h="4438650" extrusionOk="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71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1"/>
          <p:cNvSpPr>
            <a:spLocks noGrp="1"/>
          </p:cNvSpPr>
          <p:nvPr>
            <p:ph type="pic" idx="2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4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74"/>
          <p:cNvSpPr txBox="1">
            <a:spLocks noGrp="1"/>
          </p:cNvSpPr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74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4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5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75"/>
          <p:cNvSpPr txBox="1">
            <a:spLocks noGrp="1"/>
          </p:cNvSpPr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75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5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sic Layout">
  <p:cSld name="2_Basic Layou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6"/>
          <p:cNvSpPr txBox="1">
            <a:spLocks noGrp="1"/>
          </p:cNvSpPr>
          <p:nvPr>
            <p:ph type="body" idx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76"/>
          <p:cNvSpPr txBox="1">
            <a:spLocks noGrp="1"/>
          </p:cNvSpPr>
          <p:nvPr>
            <p:ph type="body" idx="2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76"/>
          <p:cNvSpPr/>
          <p:nvPr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Contents Layout">
  <p:cSld name="Images and Contents Layou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7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77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77"/>
          <p:cNvSpPr/>
          <p:nvPr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77"/>
          <p:cNvSpPr/>
          <p:nvPr/>
        </p:nvSpPr>
        <p:spPr>
          <a:xfrm rot="10800000">
            <a:off x="158339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7"/>
          <p:cNvSpPr/>
          <p:nvPr/>
        </p:nvSpPr>
        <p:spPr>
          <a:xfrm rot="10800000">
            <a:off x="446371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7"/>
          <p:cNvSpPr/>
          <p:nvPr/>
        </p:nvSpPr>
        <p:spPr>
          <a:xfrm rot="10800000">
            <a:off x="734403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7"/>
          <p:cNvSpPr/>
          <p:nvPr/>
        </p:nvSpPr>
        <p:spPr>
          <a:xfrm rot="10800000">
            <a:off x="10224348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7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7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7"/>
          <p:cNvSpPr>
            <a:spLocks noGrp="1"/>
          </p:cNvSpPr>
          <p:nvPr>
            <p:ph type="pic" idx="3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77"/>
          <p:cNvSpPr>
            <a:spLocks noGrp="1"/>
          </p:cNvSpPr>
          <p:nvPr>
            <p:ph type="pic" idx="4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77"/>
          <p:cNvSpPr>
            <a:spLocks noGrp="1"/>
          </p:cNvSpPr>
          <p:nvPr>
            <p:ph type="pic" idx="5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77"/>
          <p:cNvSpPr>
            <a:spLocks noGrp="1"/>
          </p:cNvSpPr>
          <p:nvPr>
            <p:ph type="pic" idx="6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s and Contents Layout">
  <p:cSld name="1_Images and Contents Layou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8"/>
          <p:cNvSpPr/>
          <p:nvPr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8"/>
          <p:cNvSpPr>
            <a:spLocks noGrp="1"/>
          </p:cNvSpPr>
          <p:nvPr>
            <p:ph type="pic" idx="2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0"/>
          <p:cNvSpPr txBox="1">
            <a:spLocks noGrp="1"/>
          </p:cNvSpPr>
          <p:nvPr>
            <p:ph type="body" idx="1"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s and Contents Layout">
  <p:cSld name="2_Images and Contents Layou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9"/>
          <p:cNvSpPr>
            <a:spLocks noGrp="1"/>
          </p:cNvSpPr>
          <p:nvPr>
            <p:ph type="pic" idx="2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79"/>
          <p:cNvSpPr>
            <a:spLocks noGrp="1"/>
          </p:cNvSpPr>
          <p:nvPr>
            <p:ph type="pic" idx="3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s and Contents Layout">
  <p:cSld name="3_Images and Contents Layou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0"/>
          <p:cNvSpPr>
            <a:spLocks noGrp="1"/>
          </p:cNvSpPr>
          <p:nvPr>
            <p:ph type="pic" idx="2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80"/>
          <p:cNvSpPr>
            <a:spLocks noGrp="1"/>
          </p:cNvSpPr>
          <p:nvPr>
            <p:ph type="pic" idx="3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80"/>
          <p:cNvSpPr>
            <a:spLocks noGrp="1"/>
          </p:cNvSpPr>
          <p:nvPr>
            <p:ph type="pic" idx="4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s and Contents Layout">
  <p:cSld name="4_Images and Contents Layou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1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81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81"/>
          <p:cNvSpPr/>
          <p:nvPr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81"/>
          <p:cNvSpPr/>
          <p:nvPr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1"/>
          <p:cNvSpPr>
            <a:spLocks noGrp="1"/>
          </p:cNvSpPr>
          <p:nvPr>
            <p:ph type="pic" idx="3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81"/>
          <p:cNvSpPr>
            <a:spLocks noGrp="1"/>
          </p:cNvSpPr>
          <p:nvPr>
            <p:ph type="pic" idx="4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81"/>
          <p:cNvSpPr>
            <a:spLocks noGrp="1"/>
          </p:cNvSpPr>
          <p:nvPr>
            <p:ph type="pic" idx="5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81"/>
          <p:cNvSpPr>
            <a:spLocks noGrp="1"/>
          </p:cNvSpPr>
          <p:nvPr>
            <p:ph type="pic" idx="6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Images and Contents Layout">
  <p:cSld name="5_Images and Contents Layou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2"/>
          <p:cNvSpPr>
            <a:spLocks noGrp="1"/>
          </p:cNvSpPr>
          <p:nvPr>
            <p:ph type="pic" idx="2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2"/>
          <p:cNvSpPr>
            <a:spLocks noGrp="1"/>
          </p:cNvSpPr>
          <p:nvPr>
            <p:ph type="pic" idx="3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82"/>
          <p:cNvSpPr>
            <a:spLocks noGrp="1"/>
          </p:cNvSpPr>
          <p:nvPr>
            <p:ph type="pic" idx="4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82"/>
          <p:cNvSpPr>
            <a:spLocks noGrp="1"/>
          </p:cNvSpPr>
          <p:nvPr>
            <p:ph type="pic" idx="5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82"/>
          <p:cNvSpPr>
            <a:spLocks noGrp="1"/>
          </p:cNvSpPr>
          <p:nvPr>
            <p:ph type="pic" idx="6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Images and Contents Layout">
  <p:cSld name="7_Images and Contents Layou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3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83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0" name="Google Shape;150;p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46767" y="2276873"/>
            <a:ext cx="7238124" cy="396604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83"/>
          <p:cNvSpPr>
            <a:spLocks noGrp="1"/>
          </p:cNvSpPr>
          <p:nvPr>
            <p:ph type="pic" idx="3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83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3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Images and Contents Layout">
  <p:cSld name="8_Images and Contents Layou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4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84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7" name="Google Shape;157;p84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6400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84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6826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84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37251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4"/>
          <p:cNvSpPr>
            <a:spLocks noGrp="1"/>
          </p:cNvSpPr>
          <p:nvPr>
            <p:ph type="pic" idx="3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84"/>
          <p:cNvSpPr>
            <a:spLocks noGrp="1"/>
          </p:cNvSpPr>
          <p:nvPr>
            <p:ph type="pic" idx="4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84"/>
          <p:cNvSpPr>
            <a:spLocks noGrp="1"/>
          </p:cNvSpPr>
          <p:nvPr>
            <p:ph type="pic" idx="5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84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4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Images and Contents Layout">
  <p:cSld name="9_Images and Contents Layou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6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9" name="Google Shape;169;p86"/>
          <p:cNvGrpSpPr/>
          <p:nvPr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170" name="Google Shape;170;p86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86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86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" name="Google Shape;31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6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6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6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ti2506.elimu.net/Introduction/Books/Data%20Communications%20and%20Networking%20By%20Behrouz%20A.Forouzan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"/>
          <p:cNvSpPr/>
          <p:nvPr/>
        </p:nvSpPr>
        <p:spPr>
          <a:xfrm>
            <a:off x="2667000" y="2514600"/>
            <a:ext cx="6858000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Transmission Media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" name="Google Shape;281;p12"/>
          <p:cNvCxnSpPr/>
          <p:nvPr/>
        </p:nvCxnSpPr>
        <p:spPr>
          <a:xfrm>
            <a:off x="1676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12"/>
          <p:cNvCxnSpPr/>
          <p:nvPr/>
        </p:nvCxnSpPr>
        <p:spPr>
          <a:xfrm>
            <a:off x="1676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" name="Google Shape;283;p12"/>
          <p:cNvSpPr txBox="1"/>
          <p:nvPr/>
        </p:nvSpPr>
        <p:spPr>
          <a:xfrm>
            <a:off x="1828801" y="762000"/>
            <a:ext cx="494522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7.10  </a:t>
            </a: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Bending of light ray [1]</a:t>
            </a:r>
            <a:endParaRPr dirty="0"/>
          </a:p>
        </p:txBody>
      </p:sp>
      <p:cxnSp>
        <p:nvCxnSpPr>
          <p:cNvPr id="284" name="Google Shape;284;p12"/>
          <p:cNvCxnSpPr/>
          <p:nvPr/>
        </p:nvCxnSpPr>
        <p:spPr>
          <a:xfrm>
            <a:off x="1676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5" name="Google Shape;28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7550" y="2362200"/>
            <a:ext cx="8070850" cy="2274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Google Shape;291;p13"/>
          <p:cNvCxnSpPr/>
          <p:nvPr/>
        </p:nvCxnSpPr>
        <p:spPr>
          <a:xfrm>
            <a:off x="1676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" name="Google Shape;292;p13"/>
          <p:cNvCxnSpPr/>
          <p:nvPr/>
        </p:nvCxnSpPr>
        <p:spPr>
          <a:xfrm>
            <a:off x="1676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3" name="Google Shape;293;p13"/>
          <p:cNvSpPr txBox="1"/>
          <p:nvPr/>
        </p:nvSpPr>
        <p:spPr>
          <a:xfrm>
            <a:off x="1828800" y="762000"/>
            <a:ext cx="426409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7.11  </a:t>
            </a: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Optical fiber [1]</a:t>
            </a:r>
            <a:endParaRPr dirty="0"/>
          </a:p>
        </p:txBody>
      </p:sp>
      <p:cxnSp>
        <p:nvCxnSpPr>
          <p:cNvPr id="294" name="Google Shape;294;p13"/>
          <p:cNvCxnSpPr/>
          <p:nvPr/>
        </p:nvCxnSpPr>
        <p:spPr>
          <a:xfrm>
            <a:off x="1676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5" name="Google Shape;29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1826" y="2987676"/>
            <a:ext cx="8308975" cy="15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Google Shape;301;p14"/>
          <p:cNvCxnSpPr/>
          <p:nvPr/>
        </p:nvCxnSpPr>
        <p:spPr>
          <a:xfrm>
            <a:off x="1676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14"/>
          <p:cNvCxnSpPr/>
          <p:nvPr/>
        </p:nvCxnSpPr>
        <p:spPr>
          <a:xfrm>
            <a:off x="1676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3" name="Google Shape;303;p14"/>
          <p:cNvSpPr txBox="1"/>
          <p:nvPr/>
        </p:nvSpPr>
        <p:spPr>
          <a:xfrm>
            <a:off x="1828799" y="762000"/>
            <a:ext cx="473995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7.12  </a:t>
            </a: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Propagation modes [1]</a:t>
            </a:r>
            <a:endParaRPr dirty="0"/>
          </a:p>
        </p:txBody>
      </p:sp>
      <p:cxnSp>
        <p:nvCxnSpPr>
          <p:cNvPr id="304" name="Google Shape;304;p14"/>
          <p:cNvCxnSpPr/>
          <p:nvPr/>
        </p:nvCxnSpPr>
        <p:spPr>
          <a:xfrm>
            <a:off x="1676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5" name="Google Shape;30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3300" y="2133600"/>
            <a:ext cx="76327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1" name="Google Shape;311;p15"/>
          <p:cNvCxnSpPr/>
          <p:nvPr/>
        </p:nvCxnSpPr>
        <p:spPr>
          <a:xfrm>
            <a:off x="1676400" y="762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" name="Google Shape;312;p15"/>
          <p:cNvCxnSpPr/>
          <p:nvPr/>
        </p:nvCxnSpPr>
        <p:spPr>
          <a:xfrm>
            <a:off x="1676400" y="9144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3" name="Google Shape;313;p15"/>
          <p:cNvSpPr txBox="1"/>
          <p:nvPr/>
        </p:nvSpPr>
        <p:spPr>
          <a:xfrm>
            <a:off x="1828801" y="276808"/>
            <a:ext cx="37322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7.13  </a:t>
            </a: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Modes [1]</a:t>
            </a:r>
            <a:endParaRPr dirty="0"/>
          </a:p>
        </p:txBody>
      </p:sp>
      <p:cxnSp>
        <p:nvCxnSpPr>
          <p:cNvPr id="314" name="Google Shape;314;p15"/>
          <p:cNvCxnSpPr/>
          <p:nvPr/>
        </p:nvCxnSpPr>
        <p:spPr>
          <a:xfrm>
            <a:off x="1676400" y="64008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5" name="Google Shape;31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7164" y="1035050"/>
            <a:ext cx="6370637" cy="52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1" name="Google Shape;321;p16"/>
          <p:cNvCxnSpPr/>
          <p:nvPr/>
        </p:nvCxnSpPr>
        <p:spPr>
          <a:xfrm>
            <a:off x="1676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" name="Google Shape;322;p16"/>
          <p:cNvCxnSpPr/>
          <p:nvPr/>
        </p:nvCxnSpPr>
        <p:spPr>
          <a:xfrm>
            <a:off x="1676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3" name="Google Shape;323;p16"/>
          <p:cNvSpPr txBox="1"/>
          <p:nvPr/>
        </p:nvSpPr>
        <p:spPr>
          <a:xfrm>
            <a:off x="1828799" y="762000"/>
            <a:ext cx="586895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7.15  </a:t>
            </a: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Fiber-optic cable connectors [1]</a:t>
            </a:r>
            <a:endParaRPr dirty="0"/>
          </a:p>
        </p:txBody>
      </p:sp>
      <p:cxnSp>
        <p:nvCxnSpPr>
          <p:cNvPr id="324" name="Google Shape;324;p16"/>
          <p:cNvCxnSpPr/>
          <p:nvPr/>
        </p:nvCxnSpPr>
        <p:spPr>
          <a:xfrm>
            <a:off x="1676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25" name="Google Shape;32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1890714"/>
            <a:ext cx="8593138" cy="3900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"/>
          <p:cNvSpPr/>
          <p:nvPr/>
        </p:nvSpPr>
        <p:spPr>
          <a:xfrm>
            <a:off x="1524000" y="0"/>
            <a:ext cx="9144000" cy="1371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17"/>
          <p:cNvSpPr txBox="1"/>
          <p:nvPr/>
        </p:nvSpPr>
        <p:spPr>
          <a:xfrm>
            <a:off x="1752600" y="406400"/>
            <a:ext cx="39443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7-2   UNGUIDED MEDIA: WIRELESS</a:t>
            </a:r>
            <a:endParaRPr/>
          </a:p>
        </p:txBody>
      </p:sp>
      <p:sp>
        <p:nvSpPr>
          <p:cNvPr id="333" name="Google Shape;333;p17"/>
          <p:cNvSpPr txBox="1"/>
          <p:nvPr/>
        </p:nvSpPr>
        <p:spPr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17"/>
          <p:cNvSpPr/>
          <p:nvPr/>
        </p:nvSpPr>
        <p:spPr>
          <a:xfrm>
            <a:off x="1828800" y="1385889"/>
            <a:ext cx="8229600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Unguided media transport electromagnetic waves without using a physical conductor. This type of communication is often referred to as wireless communication.</a:t>
            </a:r>
            <a:endParaRPr/>
          </a:p>
        </p:txBody>
      </p:sp>
      <p:sp>
        <p:nvSpPr>
          <p:cNvPr id="335" name="Google Shape;335;p17"/>
          <p:cNvSpPr/>
          <p:nvPr/>
        </p:nvSpPr>
        <p:spPr>
          <a:xfrm>
            <a:off x="1676400" y="4679951"/>
            <a:ext cx="6705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lang="en-US" sz="2400" b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Radio Waves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lang="en-US" sz="2400" b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Microwaves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lang="en-US" sz="2400" b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Infrared</a:t>
            </a:r>
            <a:endParaRPr sz="2400" b="1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17"/>
          <p:cNvSpPr txBox="1"/>
          <p:nvPr/>
        </p:nvSpPr>
        <p:spPr>
          <a:xfrm>
            <a:off x="1689101" y="4203701"/>
            <a:ext cx="4862513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discussed in this section: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Google Shape;342;p18"/>
          <p:cNvCxnSpPr/>
          <p:nvPr/>
        </p:nvCxnSpPr>
        <p:spPr>
          <a:xfrm>
            <a:off x="1676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3" name="Google Shape;343;p18"/>
          <p:cNvCxnSpPr/>
          <p:nvPr/>
        </p:nvCxnSpPr>
        <p:spPr>
          <a:xfrm>
            <a:off x="1676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4" name="Google Shape;344;p18"/>
          <p:cNvSpPr txBox="1"/>
          <p:nvPr/>
        </p:nvSpPr>
        <p:spPr>
          <a:xfrm>
            <a:off x="1828801" y="762000"/>
            <a:ext cx="794035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7.17  </a:t>
            </a: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Electromagnetic spectrum for wireless communication [1]</a:t>
            </a:r>
            <a:endParaRPr dirty="0"/>
          </a:p>
        </p:txBody>
      </p:sp>
      <p:cxnSp>
        <p:nvCxnSpPr>
          <p:cNvPr id="345" name="Google Shape;345;p18"/>
          <p:cNvCxnSpPr/>
          <p:nvPr/>
        </p:nvCxnSpPr>
        <p:spPr>
          <a:xfrm>
            <a:off x="1676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46" name="Google Shape;34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3550" y="2590800"/>
            <a:ext cx="84010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2" name="Google Shape;352;p19"/>
          <p:cNvCxnSpPr/>
          <p:nvPr/>
        </p:nvCxnSpPr>
        <p:spPr>
          <a:xfrm>
            <a:off x="1676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3" name="Google Shape;353;p19"/>
          <p:cNvCxnSpPr/>
          <p:nvPr/>
        </p:nvCxnSpPr>
        <p:spPr>
          <a:xfrm>
            <a:off x="1676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4" name="Google Shape;354;p19"/>
          <p:cNvSpPr txBox="1"/>
          <p:nvPr/>
        </p:nvSpPr>
        <p:spPr>
          <a:xfrm>
            <a:off x="1828801" y="762000"/>
            <a:ext cx="453467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7.18  </a:t>
            </a: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Propagation methods [1]</a:t>
            </a:r>
            <a:endParaRPr dirty="0"/>
          </a:p>
        </p:txBody>
      </p:sp>
      <p:cxnSp>
        <p:nvCxnSpPr>
          <p:cNvPr id="355" name="Google Shape;355;p19"/>
          <p:cNvCxnSpPr/>
          <p:nvPr/>
        </p:nvCxnSpPr>
        <p:spPr>
          <a:xfrm>
            <a:off x="1676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6" name="Google Shape;35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2138" y="1917700"/>
            <a:ext cx="8501062" cy="35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"/>
          <p:cNvSpPr txBox="1"/>
          <p:nvPr/>
        </p:nvSpPr>
        <p:spPr>
          <a:xfrm>
            <a:off x="2319338" y="668338"/>
            <a:ext cx="22018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7.4  </a:t>
            </a:r>
            <a:r>
              <a:rPr lang="en-US" sz="20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Bands</a:t>
            </a:r>
            <a:endParaRPr/>
          </a:p>
        </p:txBody>
      </p:sp>
      <p:pic>
        <p:nvPicPr>
          <p:cNvPr id="363" name="Google Shape;36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1201738"/>
            <a:ext cx="7797800" cy="4741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9" name="Google Shape;369;p21"/>
          <p:cNvCxnSpPr/>
          <p:nvPr/>
        </p:nvCxnSpPr>
        <p:spPr>
          <a:xfrm>
            <a:off x="1676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0" name="Google Shape;370;p21"/>
          <p:cNvCxnSpPr/>
          <p:nvPr/>
        </p:nvCxnSpPr>
        <p:spPr>
          <a:xfrm>
            <a:off x="1676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1" name="Google Shape;371;p21"/>
          <p:cNvSpPr txBox="1"/>
          <p:nvPr/>
        </p:nvSpPr>
        <p:spPr>
          <a:xfrm>
            <a:off x="1828801" y="762000"/>
            <a:ext cx="575698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7.19  </a:t>
            </a: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Wireless transmission waves [1]</a:t>
            </a:r>
            <a:endParaRPr dirty="0"/>
          </a:p>
        </p:txBody>
      </p:sp>
      <p:cxnSp>
        <p:nvCxnSpPr>
          <p:cNvPr id="372" name="Google Shape;372;p21"/>
          <p:cNvCxnSpPr/>
          <p:nvPr/>
        </p:nvCxnSpPr>
        <p:spPr>
          <a:xfrm>
            <a:off x="1676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3" name="Google Shape;37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6439" y="2043114"/>
            <a:ext cx="823912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4"/>
          <p:cNvCxnSpPr/>
          <p:nvPr/>
        </p:nvCxnSpPr>
        <p:spPr>
          <a:xfrm>
            <a:off x="1676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4"/>
          <p:cNvCxnSpPr/>
          <p:nvPr/>
        </p:nvCxnSpPr>
        <p:spPr>
          <a:xfrm>
            <a:off x="1676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4"/>
          <p:cNvSpPr txBox="1"/>
          <p:nvPr/>
        </p:nvSpPr>
        <p:spPr>
          <a:xfrm>
            <a:off x="1828799" y="762000"/>
            <a:ext cx="651276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7.1  </a:t>
            </a: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Transmission medium and physical layer [1]</a:t>
            </a:r>
            <a:endParaRPr dirty="0"/>
          </a:p>
        </p:txBody>
      </p:sp>
      <p:cxnSp>
        <p:nvCxnSpPr>
          <p:cNvPr id="211" name="Google Shape;211;p4"/>
          <p:cNvCxnSpPr/>
          <p:nvPr/>
        </p:nvCxnSpPr>
        <p:spPr>
          <a:xfrm>
            <a:off x="1676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2" name="Google Shape;21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9738" y="2584450"/>
            <a:ext cx="8729662" cy="25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9" name="Google Shape;379;p22"/>
          <p:cNvCxnSpPr/>
          <p:nvPr/>
        </p:nvCxnSpPr>
        <p:spPr>
          <a:xfrm>
            <a:off x="1676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22"/>
          <p:cNvCxnSpPr/>
          <p:nvPr/>
        </p:nvCxnSpPr>
        <p:spPr>
          <a:xfrm>
            <a:off x="1676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1" name="Google Shape;381;p22"/>
          <p:cNvSpPr txBox="1"/>
          <p:nvPr/>
        </p:nvSpPr>
        <p:spPr>
          <a:xfrm>
            <a:off x="1828801" y="762000"/>
            <a:ext cx="563879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7.20  </a:t>
            </a: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Omnidirectional antenna [1]</a:t>
            </a:r>
            <a:endParaRPr dirty="0"/>
          </a:p>
        </p:txBody>
      </p:sp>
      <p:cxnSp>
        <p:nvCxnSpPr>
          <p:cNvPr id="382" name="Google Shape;382;p22"/>
          <p:cNvCxnSpPr/>
          <p:nvPr/>
        </p:nvCxnSpPr>
        <p:spPr>
          <a:xfrm>
            <a:off x="1676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83" name="Google Shape;38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3700" y="2039938"/>
            <a:ext cx="3263900" cy="3675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3"/>
          <p:cNvSpPr/>
          <p:nvPr/>
        </p:nvSpPr>
        <p:spPr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0" name="Google Shape;390;p23"/>
          <p:cNvSpPr/>
          <p:nvPr/>
        </p:nvSpPr>
        <p:spPr>
          <a:xfrm>
            <a:off x="2273301" y="107951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1" name="Google Shape;391;p23"/>
          <p:cNvSpPr/>
          <p:nvPr/>
        </p:nvSpPr>
        <p:spPr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2" name="Google Shape;392;p23"/>
          <p:cNvSpPr/>
          <p:nvPr/>
        </p:nvSpPr>
        <p:spPr>
          <a:xfrm>
            <a:off x="2384425" y="530226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3" name="Google Shape;393;p23"/>
          <p:cNvSpPr/>
          <p:nvPr/>
        </p:nvSpPr>
        <p:spPr>
          <a:xfrm>
            <a:off x="1600200" y="457201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4" name="Google Shape;394;p23"/>
          <p:cNvSpPr/>
          <p:nvPr/>
        </p:nvSpPr>
        <p:spPr>
          <a:xfrm>
            <a:off x="2235200" y="1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5" name="Google Shape;395;p23"/>
          <p:cNvSpPr/>
          <p:nvPr/>
        </p:nvSpPr>
        <p:spPr>
          <a:xfrm>
            <a:off x="1966914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96" name="Google Shape;396;p23"/>
          <p:cNvCxnSpPr/>
          <p:nvPr/>
        </p:nvCxnSpPr>
        <p:spPr>
          <a:xfrm>
            <a:off x="1981200" y="26670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23"/>
          <p:cNvCxnSpPr/>
          <p:nvPr/>
        </p:nvCxnSpPr>
        <p:spPr>
          <a:xfrm>
            <a:off x="1982788" y="44196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8" name="Google Shape;398;p23"/>
          <p:cNvSpPr/>
          <p:nvPr/>
        </p:nvSpPr>
        <p:spPr>
          <a:xfrm>
            <a:off x="2019300" y="2771775"/>
            <a:ext cx="8077200" cy="156966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Radio waves are used for multicast communications, such as radio and television, and paging systems.</a:t>
            </a:r>
            <a:endParaRPr/>
          </a:p>
        </p:txBody>
      </p:sp>
      <p:grpSp>
        <p:nvGrpSpPr>
          <p:cNvPr id="399" name="Google Shape;399;p23"/>
          <p:cNvGrpSpPr/>
          <p:nvPr/>
        </p:nvGrpSpPr>
        <p:grpSpPr>
          <a:xfrm>
            <a:off x="1981200" y="2024064"/>
            <a:ext cx="1143000" cy="566737"/>
            <a:chOff x="1200" y="1248"/>
            <a:chExt cx="720" cy="357"/>
          </a:xfrm>
        </p:grpSpPr>
        <p:pic>
          <p:nvPicPr>
            <p:cNvPr id="400" name="Google Shape;400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1" name="Google Shape;401;p23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1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7" name="Google Shape;407;p24"/>
          <p:cNvCxnSpPr/>
          <p:nvPr/>
        </p:nvCxnSpPr>
        <p:spPr>
          <a:xfrm>
            <a:off x="1676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Google Shape;408;p24"/>
          <p:cNvCxnSpPr/>
          <p:nvPr/>
        </p:nvCxnSpPr>
        <p:spPr>
          <a:xfrm>
            <a:off x="1676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9" name="Google Shape;409;p24"/>
          <p:cNvSpPr txBox="1"/>
          <p:nvPr/>
        </p:nvSpPr>
        <p:spPr>
          <a:xfrm>
            <a:off x="1828800" y="762000"/>
            <a:ext cx="543041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7.21  </a:t>
            </a: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Unidirectional antennas [1]</a:t>
            </a:r>
            <a:endParaRPr dirty="0"/>
          </a:p>
        </p:txBody>
      </p:sp>
      <p:cxnSp>
        <p:nvCxnSpPr>
          <p:cNvPr id="410" name="Google Shape;410;p24"/>
          <p:cNvCxnSpPr/>
          <p:nvPr/>
        </p:nvCxnSpPr>
        <p:spPr>
          <a:xfrm>
            <a:off x="1676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11" name="Google Shape;41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2826" y="2051050"/>
            <a:ext cx="7394575" cy="35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5"/>
          <p:cNvSpPr/>
          <p:nvPr/>
        </p:nvSpPr>
        <p:spPr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8" name="Google Shape;418;p25"/>
          <p:cNvSpPr/>
          <p:nvPr/>
        </p:nvSpPr>
        <p:spPr>
          <a:xfrm>
            <a:off x="2273301" y="107951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9" name="Google Shape;419;p25"/>
          <p:cNvSpPr/>
          <p:nvPr/>
        </p:nvSpPr>
        <p:spPr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0" name="Google Shape;420;p25"/>
          <p:cNvSpPr/>
          <p:nvPr/>
        </p:nvSpPr>
        <p:spPr>
          <a:xfrm>
            <a:off x="2384425" y="530226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1" name="Google Shape;421;p25"/>
          <p:cNvSpPr/>
          <p:nvPr/>
        </p:nvSpPr>
        <p:spPr>
          <a:xfrm>
            <a:off x="1600200" y="457201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2" name="Google Shape;422;p25"/>
          <p:cNvSpPr/>
          <p:nvPr/>
        </p:nvSpPr>
        <p:spPr>
          <a:xfrm>
            <a:off x="2235200" y="1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3" name="Google Shape;423;p25"/>
          <p:cNvSpPr/>
          <p:nvPr/>
        </p:nvSpPr>
        <p:spPr>
          <a:xfrm>
            <a:off x="1966914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24" name="Google Shape;424;p25"/>
          <p:cNvCxnSpPr/>
          <p:nvPr/>
        </p:nvCxnSpPr>
        <p:spPr>
          <a:xfrm>
            <a:off x="1981200" y="2395538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25"/>
          <p:cNvCxnSpPr/>
          <p:nvPr/>
        </p:nvCxnSpPr>
        <p:spPr>
          <a:xfrm>
            <a:off x="2057400" y="5138738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6" name="Google Shape;426;p25"/>
          <p:cNvSpPr/>
          <p:nvPr/>
        </p:nvSpPr>
        <p:spPr>
          <a:xfrm>
            <a:off x="2019300" y="2487614"/>
            <a:ext cx="8077200" cy="2554545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Microwaves are used for unicast communication such as cellular telephones, satellite networks,</a:t>
            </a:r>
            <a:b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wireless LANs.</a:t>
            </a:r>
            <a:endParaRPr/>
          </a:p>
        </p:txBody>
      </p:sp>
      <p:grpSp>
        <p:nvGrpSpPr>
          <p:cNvPr id="427" name="Google Shape;427;p25"/>
          <p:cNvGrpSpPr/>
          <p:nvPr/>
        </p:nvGrpSpPr>
        <p:grpSpPr>
          <a:xfrm>
            <a:off x="1981200" y="1752600"/>
            <a:ext cx="1143000" cy="566738"/>
            <a:chOff x="1200" y="1248"/>
            <a:chExt cx="720" cy="357"/>
          </a:xfrm>
        </p:grpSpPr>
        <p:pic>
          <p:nvPicPr>
            <p:cNvPr id="428" name="Google Shape;428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9" name="Google Shape;429;p25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1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6"/>
          <p:cNvSpPr/>
          <p:nvPr/>
        </p:nvSpPr>
        <p:spPr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6" name="Google Shape;436;p26"/>
          <p:cNvSpPr/>
          <p:nvPr/>
        </p:nvSpPr>
        <p:spPr>
          <a:xfrm>
            <a:off x="2273301" y="107951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7" name="Google Shape;437;p26"/>
          <p:cNvSpPr/>
          <p:nvPr/>
        </p:nvSpPr>
        <p:spPr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8" name="Google Shape;438;p26"/>
          <p:cNvSpPr/>
          <p:nvPr/>
        </p:nvSpPr>
        <p:spPr>
          <a:xfrm>
            <a:off x="2384425" y="530226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9" name="Google Shape;439;p26"/>
          <p:cNvSpPr/>
          <p:nvPr/>
        </p:nvSpPr>
        <p:spPr>
          <a:xfrm>
            <a:off x="1600200" y="457201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0" name="Google Shape;440;p26"/>
          <p:cNvSpPr/>
          <p:nvPr/>
        </p:nvSpPr>
        <p:spPr>
          <a:xfrm>
            <a:off x="2235200" y="1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1" name="Google Shape;441;p26"/>
          <p:cNvSpPr/>
          <p:nvPr/>
        </p:nvSpPr>
        <p:spPr>
          <a:xfrm>
            <a:off x="1966914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42" name="Google Shape;442;p26"/>
          <p:cNvCxnSpPr/>
          <p:nvPr/>
        </p:nvCxnSpPr>
        <p:spPr>
          <a:xfrm>
            <a:off x="1981200" y="26670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26"/>
          <p:cNvCxnSpPr/>
          <p:nvPr/>
        </p:nvCxnSpPr>
        <p:spPr>
          <a:xfrm>
            <a:off x="1982788" y="48768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4" name="Google Shape;444;p26"/>
          <p:cNvSpPr/>
          <p:nvPr/>
        </p:nvSpPr>
        <p:spPr>
          <a:xfrm>
            <a:off x="2019300" y="2759076"/>
            <a:ext cx="8077200" cy="2062103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Infrared signals can be used for short-range communication in a closed area using line-of-sight propagation.</a:t>
            </a:r>
            <a:endParaRPr/>
          </a:p>
        </p:txBody>
      </p:sp>
      <p:grpSp>
        <p:nvGrpSpPr>
          <p:cNvPr id="445" name="Google Shape;445;p26"/>
          <p:cNvGrpSpPr/>
          <p:nvPr/>
        </p:nvGrpSpPr>
        <p:grpSpPr>
          <a:xfrm>
            <a:off x="1981200" y="2024064"/>
            <a:ext cx="1143000" cy="566737"/>
            <a:chOff x="1200" y="1248"/>
            <a:chExt cx="720" cy="357"/>
          </a:xfrm>
        </p:grpSpPr>
        <p:pic>
          <p:nvPicPr>
            <p:cNvPr id="446" name="Google Shape;446;p2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7" name="Google Shape;447;p26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1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57"/>
          <p:cNvSpPr txBox="1"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References:</a:t>
            </a:r>
            <a:endParaRPr dirty="0"/>
          </a:p>
        </p:txBody>
      </p:sp>
      <p:sp>
        <p:nvSpPr>
          <p:cNvPr id="826" name="Google Shape;826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838200" y="1355524"/>
            <a:ext cx="101143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Textbooks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Behrouz A.: “Data Communications &amp; networking”, 4th edition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TataMcgraw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Hill.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Tanenbaum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Andrew S: “Computer networks”, 4th Edition, Pearson education.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[3]Stallings, William : “Data and computer communications”,8th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edition,Pearson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Ross,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Kurose,“Computer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Networking: A top down Approach”, 2nd edition, Pearson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Coomer,Douglas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E.: “Internet working with TCP/IP” , 2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edition, Pearson Education</a:t>
            </a:r>
          </a:p>
          <a:p>
            <a:pPr algn="just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Dave,” Computer Networks, Cengage Learning.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Links: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http://eti2506.elimu.net/Introduction/Books/Data%20Communications%20and%20Networking%20By%20Behrouz%20A.Forouzan.pdf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48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5"/>
          <p:cNvCxnSpPr/>
          <p:nvPr/>
        </p:nvCxnSpPr>
        <p:spPr>
          <a:xfrm>
            <a:off x="1676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5"/>
          <p:cNvCxnSpPr/>
          <p:nvPr/>
        </p:nvCxnSpPr>
        <p:spPr>
          <a:xfrm>
            <a:off x="1676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" name="Google Shape;220;p5"/>
          <p:cNvSpPr txBox="1"/>
          <p:nvPr/>
        </p:nvSpPr>
        <p:spPr>
          <a:xfrm>
            <a:off x="1828800" y="762000"/>
            <a:ext cx="576631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7.2  </a:t>
            </a: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of transmission media [1]</a:t>
            </a:r>
            <a:endParaRPr dirty="0"/>
          </a:p>
        </p:txBody>
      </p:sp>
      <p:cxnSp>
        <p:nvCxnSpPr>
          <p:cNvPr id="221" name="Google Shape;221;p5"/>
          <p:cNvCxnSpPr/>
          <p:nvPr/>
        </p:nvCxnSpPr>
        <p:spPr>
          <a:xfrm>
            <a:off x="1676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2" name="Google Shape;2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2100264"/>
            <a:ext cx="7715249" cy="3157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"/>
          <p:cNvSpPr/>
          <p:nvPr/>
        </p:nvSpPr>
        <p:spPr>
          <a:xfrm>
            <a:off x="1524000" y="0"/>
            <a:ext cx="9144000" cy="1371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6"/>
          <p:cNvSpPr txBox="1"/>
          <p:nvPr/>
        </p:nvSpPr>
        <p:spPr>
          <a:xfrm>
            <a:off x="1752600" y="406400"/>
            <a:ext cx="2364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7-1   GUIDED MEDIA</a:t>
            </a:r>
            <a:endParaRPr/>
          </a:p>
        </p:txBody>
      </p:sp>
      <p:sp>
        <p:nvSpPr>
          <p:cNvPr id="230" name="Google Shape;230;p6"/>
          <p:cNvSpPr txBox="1"/>
          <p:nvPr/>
        </p:nvSpPr>
        <p:spPr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6"/>
          <p:cNvSpPr/>
          <p:nvPr/>
        </p:nvSpPr>
        <p:spPr>
          <a:xfrm>
            <a:off x="1676400" y="1524000"/>
            <a:ext cx="8229600" cy="137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media, which are those that provide a conduit from one device to another, include twisted-pair cable, coaxial cable, and fiber-optic cable.</a:t>
            </a:r>
            <a:endParaRPr/>
          </a:p>
        </p:txBody>
      </p:sp>
      <p:sp>
        <p:nvSpPr>
          <p:cNvPr id="232" name="Google Shape;232;p6"/>
          <p:cNvSpPr/>
          <p:nvPr/>
        </p:nvSpPr>
        <p:spPr>
          <a:xfrm>
            <a:off x="1676400" y="4679951"/>
            <a:ext cx="6705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lang="en-US" sz="2400" b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Twisted-Pair Cable</a:t>
            </a:r>
            <a:br>
              <a:rPr lang="en-US" sz="2400" b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Coaxial Cable</a:t>
            </a:r>
            <a:br>
              <a:rPr lang="en-US" sz="2400" b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Fiber-Optic Cable</a:t>
            </a:r>
            <a:endParaRPr sz="2400" b="1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6"/>
          <p:cNvSpPr txBox="1"/>
          <p:nvPr/>
        </p:nvSpPr>
        <p:spPr>
          <a:xfrm>
            <a:off x="1689101" y="4203701"/>
            <a:ext cx="4862513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discussed in this section: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Google Shape;239;p7"/>
          <p:cNvCxnSpPr/>
          <p:nvPr/>
        </p:nvCxnSpPr>
        <p:spPr>
          <a:xfrm>
            <a:off x="1676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7"/>
          <p:cNvCxnSpPr/>
          <p:nvPr/>
        </p:nvCxnSpPr>
        <p:spPr>
          <a:xfrm>
            <a:off x="1676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1" name="Google Shape;241;p7"/>
          <p:cNvSpPr txBox="1"/>
          <p:nvPr/>
        </p:nvSpPr>
        <p:spPr>
          <a:xfrm>
            <a:off x="1828801" y="762000"/>
            <a:ext cx="453467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7.3  </a:t>
            </a: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Twisted-pair cable [1]</a:t>
            </a:r>
            <a:endParaRPr dirty="0"/>
          </a:p>
        </p:txBody>
      </p:sp>
      <p:cxnSp>
        <p:nvCxnSpPr>
          <p:cNvPr id="242" name="Google Shape;242;p7"/>
          <p:cNvCxnSpPr/>
          <p:nvPr/>
        </p:nvCxnSpPr>
        <p:spPr>
          <a:xfrm>
            <a:off x="1676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3" name="Google Shape;24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2986088"/>
            <a:ext cx="8610600" cy="1204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2614" y="1373189"/>
            <a:ext cx="8459787" cy="4033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oogle Shape;254;p9"/>
          <p:cNvCxnSpPr/>
          <p:nvPr/>
        </p:nvCxnSpPr>
        <p:spPr>
          <a:xfrm>
            <a:off x="1676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9"/>
          <p:cNvCxnSpPr/>
          <p:nvPr/>
        </p:nvCxnSpPr>
        <p:spPr>
          <a:xfrm>
            <a:off x="1676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9"/>
          <p:cNvSpPr txBox="1"/>
          <p:nvPr/>
        </p:nvSpPr>
        <p:spPr>
          <a:xfrm>
            <a:off x="1828800" y="762000"/>
            <a:ext cx="485191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7.4  </a:t>
            </a: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UTP and STP cables [1]</a:t>
            </a:r>
            <a:endParaRPr dirty="0"/>
          </a:p>
        </p:txBody>
      </p:sp>
      <p:cxnSp>
        <p:nvCxnSpPr>
          <p:cNvPr id="257" name="Google Shape;257;p9"/>
          <p:cNvCxnSpPr/>
          <p:nvPr/>
        </p:nvCxnSpPr>
        <p:spPr>
          <a:xfrm>
            <a:off x="1676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8" name="Google Shape;25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2138" y="2112964"/>
            <a:ext cx="8501062" cy="3373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"/>
          <p:cNvSpPr txBox="1"/>
          <p:nvPr/>
        </p:nvSpPr>
        <p:spPr>
          <a:xfrm>
            <a:off x="2209799" y="228600"/>
            <a:ext cx="688754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7.1  </a:t>
            </a: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Categories of unshielded twisted-pair cables [1]</a:t>
            </a:r>
            <a:endParaRPr dirty="0"/>
          </a:p>
        </p:txBody>
      </p:sp>
      <p:pic>
        <p:nvPicPr>
          <p:cNvPr id="265" name="Google Shape;26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3764" y="685800"/>
            <a:ext cx="7742237" cy="58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1" name="Google Shape;271;p11"/>
          <p:cNvCxnSpPr/>
          <p:nvPr/>
        </p:nvCxnSpPr>
        <p:spPr>
          <a:xfrm>
            <a:off x="1676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11"/>
          <p:cNvCxnSpPr/>
          <p:nvPr/>
        </p:nvCxnSpPr>
        <p:spPr>
          <a:xfrm>
            <a:off x="1676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" name="Google Shape;273;p11"/>
          <p:cNvSpPr txBox="1"/>
          <p:nvPr/>
        </p:nvSpPr>
        <p:spPr>
          <a:xfrm>
            <a:off x="1828799" y="762000"/>
            <a:ext cx="431074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7.7  </a:t>
            </a: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Coaxial cable [1]</a:t>
            </a:r>
            <a:endParaRPr dirty="0"/>
          </a:p>
        </p:txBody>
      </p:sp>
      <p:cxnSp>
        <p:nvCxnSpPr>
          <p:cNvPr id="274" name="Google Shape;274;p11"/>
          <p:cNvCxnSpPr/>
          <p:nvPr/>
        </p:nvCxnSpPr>
        <p:spPr>
          <a:xfrm>
            <a:off x="1676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5" name="Google Shape;27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1538" y="1957388"/>
            <a:ext cx="8145462" cy="3529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444</Words>
  <Application>Microsoft Office PowerPoint</Application>
  <PresentationFormat>Widescreen</PresentationFormat>
  <Paragraphs>75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Noto Sans Symbols</vt:lpstr>
      <vt:lpstr>Times</vt:lpstr>
      <vt:lpstr>Times New Roman</vt:lpstr>
      <vt:lpstr>Calibri</vt:lpstr>
      <vt:lpstr>Arial</vt:lpstr>
      <vt:lpstr>Tahoma</vt:lpstr>
      <vt:lpstr>1_Office Theme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BHOOPESH BHATI</cp:lastModifiedBy>
  <cp:revision>5</cp:revision>
  <dcterms:created xsi:type="dcterms:W3CDTF">2019-01-09T10:33:58Z</dcterms:created>
  <dcterms:modified xsi:type="dcterms:W3CDTF">2023-02-13T07:01:29Z</dcterms:modified>
</cp:coreProperties>
</file>