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35"/>
  </p:notesMasterIdLst>
  <p:sldIdLst>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Tahoma" panose="020B0604030504040204" pitchFamily="34" charset="0"/>
      <p:regular r:id="rId40"/>
      <p:bold r:id="rId41"/>
    </p:embeddedFont>
    <p:embeddedFont>
      <p:font typeface="Times" panose="02020603050405020304"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ipzCcX7PLfwwRFX8ajnAjUqsME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76"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79"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77"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font" Target="fonts/font6.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dirty="0"/>
          </a:p>
        </p:txBody>
      </p:sp>
      <p:sp>
        <p:nvSpPr>
          <p:cNvPr id="450" name="Google Shape;45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1" name="Google Shape;45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dirty="0"/>
          </a:p>
        </p:txBody>
      </p:sp>
      <p:sp>
        <p:nvSpPr>
          <p:cNvPr id="548" name="Google Shape;54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9" name="Google Shape;54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dirty="0"/>
          </a:p>
        </p:txBody>
      </p:sp>
      <p:sp>
        <p:nvSpPr>
          <p:cNvPr id="562" name="Google Shape;56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3" name="Google Shape;563;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dirty="0"/>
          </a:p>
        </p:txBody>
      </p:sp>
      <p:sp>
        <p:nvSpPr>
          <p:cNvPr id="572" name="Google Shape;57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3" name="Google Shape;57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dirty="0"/>
          </a:p>
        </p:txBody>
      </p:sp>
      <p:sp>
        <p:nvSpPr>
          <p:cNvPr id="582" name="Google Shape;58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3" name="Google Shape;58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dirty="0"/>
          </a:p>
        </p:txBody>
      </p:sp>
      <p:sp>
        <p:nvSpPr>
          <p:cNvPr id="600" name="Google Shape;60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1" name="Google Shape;60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dirty="0"/>
          </a:p>
        </p:txBody>
      </p:sp>
      <p:sp>
        <p:nvSpPr>
          <p:cNvPr id="611" name="Google Shape;61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2" name="Google Shape;612;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dirty="0"/>
          </a:p>
        </p:txBody>
      </p:sp>
      <p:sp>
        <p:nvSpPr>
          <p:cNvPr id="629" name="Google Shape;62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0" name="Google Shape;630;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dirty="0"/>
          </a:p>
        </p:txBody>
      </p:sp>
      <p:sp>
        <p:nvSpPr>
          <p:cNvPr id="639" name="Google Shape;639;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0" name="Google Shape;640;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dirty="0"/>
          </a:p>
        </p:txBody>
      </p:sp>
      <p:sp>
        <p:nvSpPr>
          <p:cNvPr id="649" name="Google Shape;64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dirty="0"/>
          </a:p>
        </p:txBody>
      </p:sp>
      <p:sp>
        <p:nvSpPr>
          <p:cNvPr id="667" name="Google Shape;66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8" name="Google Shape;668;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dirty="0"/>
          </a:p>
        </p:txBody>
      </p:sp>
      <p:sp>
        <p:nvSpPr>
          <p:cNvPr id="457" name="Google Shape;45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dirty="0"/>
          </a:p>
        </p:txBody>
      </p:sp>
      <p:sp>
        <p:nvSpPr>
          <p:cNvPr id="678" name="Google Shape;678;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9" name="Google Shape;679;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dirty="0"/>
          </a:p>
        </p:txBody>
      </p:sp>
      <p:sp>
        <p:nvSpPr>
          <p:cNvPr id="688" name="Google Shape;688;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9" name="Google Shape;689;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dirty="0"/>
          </a:p>
        </p:txBody>
      </p:sp>
      <p:sp>
        <p:nvSpPr>
          <p:cNvPr id="706" name="Google Shape;706;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7" name="Google Shape;707;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dirty="0"/>
          </a:p>
        </p:txBody>
      </p:sp>
      <p:sp>
        <p:nvSpPr>
          <p:cNvPr id="717" name="Google Shape;717;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dirty="0"/>
          </a:p>
        </p:txBody>
      </p:sp>
      <p:sp>
        <p:nvSpPr>
          <p:cNvPr id="727" name="Google Shape;727;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8" name="Google Shape;728;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dirty="0"/>
          </a:p>
        </p:txBody>
      </p:sp>
      <p:sp>
        <p:nvSpPr>
          <p:cNvPr id="737" name="Google Shape;737;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8" name="Google Shape;738;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dirty="0"/>
          </a:p>
        </p:txBody>
      </p:sp>
      <p:sp>
        <p:nvSpPr>
          <p:cNvPr id="747" name="Google Shape;74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8" name="Google Shape;748;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dirty="0"/>
          </a:p>
        </p:txBody>
      </p:sp>
      <p:sp>
        <p:nvSpPr>
          <p:cNvPr id="757" name="Google Shape;75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8" name="Google Shape;758;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dirty="0"/>
          </a:p>
        </p:txBody>
      </p:sp>
      <p:sp>
        <p:nvSpPr>
          <p:cNvPr id="767" name="Google Shape;76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8" name="Google Shape;768;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dirty="0"/>
          </a:p>
        </p:txBody>
      </p:sp>
      <p:sp>
        <p:nvSpPr>
          <p:cNvPr id="777" name="Google Shape;777;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8" name="Google Shape;778;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467" name="Google Shape;46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8" name="Google Shape;46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dirty="0"/>
          </a:p>
        </p:txBody>
      </p:sp>
      <p:sp>
        <p:nvSpPr>
          <p:cNvPr id="795" name="Google Shape;795;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6" name="Google Shape;796;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dirty="0"/>
          </a:p>
        </p:txBody>
      </p:sp>
      <p:sp>
        <p:nvSpPr>
          <p:cNvPr id="805" name="Google Shape;805;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6" name="Google Shape;806;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2" name="Google Shape;1092;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7239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dirty="0"/>
          </a:p>
        </p:txBody>
      </p:sp>
      <p:sp>
        <p:nvSpPr>
          <p:cNvPr id="477" name="Google Shape;47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8" name="Google Shape;47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488" name="Google Shape;48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9" name="Google Shape;489;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dirty="0"/>
          </a:p>
        </p:txBody>
      </p:sp>
      <p:sp>
        <p:nvSpPr>
          <p:cNvPr id="506" name="Google Shape;50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7" name="Google Shape;507;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dirty="0"/>
          </a:p>
        </p:txBody>
      </p:sp>
      <p:sp>
        <p:nvSpPr>
          <p:cNvPr id="516" name="Google Shape;51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7" name="Google Shape;517;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dirty="0"/>
          </a:p>
        </p:txBody>
      </p:sp>
      <p:sp>
        <p:nvSpPr>
          <p:cNvPr id="529" name="Google Shape;52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0" name="Google Shape;53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dirty="0"/>
          </a:p>
        </p:txBody>
      </p:sp>
      <p:sp>
        <p:nvSpPr>
          <p:cNvPr id="538" name="Google Shape;53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71" name="Google Shape;71;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7"/>
        <p:cNvGrpSpPr/>
        <p:nvPr/>
      </p:nvGrpSpPr>
      <p:grpSpPr>
        <a:xfrm>
          <a:off x="0" y="0"/>
          <a:ext cx="0" cy="0"/>
          <a:chOff x="0" y="0"/>
          <a:chExt cx="0" cy="0"/>
        </a:xfrm>
      </p:grpSpPr>
      <p:sp>
        <p:nvSpPr>
          <p:cNvPr id="88" name="Google Shape;88;p71"/>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89" name="Google Shape;89;p71"/>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90" name="Google Shape;90;p71"/>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91" name="Google Shape;91;p71"/>
          <p:cNvSpPr>
            <a:spLocks noGrp="1"/>
          </p:cNvSpPr>
          <p:nvPr>
            <p:ph type="pic" idx="2"/>
          </p:nvPr>
        </p:nvSpPr>
        <p:spPr>
          <a:xfrm>
            <a:off x="1847850"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spTree>
      <p:nvGrpSpPr>
        <p:cNvPr id="1" name="Shape 9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94"/>
        <p:cNvGrpSpPr/>
        <p:nvPr/>
      </p:nvGrpSpPr>
      <p:grpSpPr>
        <a:xfrm>
          <a:off x="0" y="0"/>
          <a:ext cx="0" cy="0"/>
          <a:chOff x="0" y="0"/>
          <a:chExt cx="0" cy="0"/>
        </a:xfrm>
      </p:grpSpPr>
      <p:sp>
        <p:nvSpPr>
          <p:cNvPr id="95" name="Google Shape;95;p74"/>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6" name="Google Shape;96;p74"/>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7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98" name="Google Shape;98;p7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spTree>
      <p:nvGrpSpPr>
        <p:cNvPr id="1" name="Shape 99"/>
        <p:cNvGrpSpPr/>
        <p:nvPr/>
      </p:nvGrpSpPr>
      <p:grpSpPr>
        <a:xfrm>
          <a:off x="0" y="0"/>
          <a:ext cx="0" cy="0"/>
          <a:chOff x="0" y="0"/>
          <a:chExt cx="0" cy="0"/>
        </a:xfrm>
      </p:grpSpPr>
      <p:sp>
        <p:nvSpPr>
          <p:cNvPr id="100" name="Google Shape;100;p75"/>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1" name="Google Shape;101;p75"/>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7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03" name="Google Shape;103;p7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spTree>
      <p:nvGrpSpPr>
        <p:cNvPr id="1" name="Shape 104"/>
        <p:cNvGrpSpPr/>
        <p:nvPr/>
      </p:nvGrpSpPr>
      <p:grpSpPr>
        <a:xfrm>
          <a:off x="0" y="0"/>
          <a:ext cx="0" cy="0"/>
          <a:chOff x="0" y="0"/>
          <a:chExt cx="0" cy="0"/>
        </a:xfrm>
      </p:grpSpPr>
      <p:sp>
        <p:nvSpPr>
          <p:cNvPr id="105" name="Google Shape;105;p76"/>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6" name="Google Shape;106;p76"/>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76"/>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8"/>
        <p:cNvGrpSpPr/>
        <p:nvPr/>
      </p:nvGrpSpPr>
      <p:grpSpPr>
        <a:xfrm>
          <a:off x="0" y="0"/>
          <a:ext cx="0" cy="0"/>
          <a:chOff x="0" y="0"/>
          <a:chExt cx="0" cy="0"/>
        </a:xfrm>
      </p:grpSpPr>
      <p:sp>
        <p:nvSpPr>
          <p:cNvPr id="109" name="Google Shape;109;p77"/>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0" name="Google Shape;110;p77"/>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77"/>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12" name="Google Shape;112;p77"/>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13" name="Google Shape;113;p77"/>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14" name="Google Shape;114;p77"/>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15" name="Google Shape;115;p77"/>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16" name="Google Shape;116;p77"/>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17" name="Google Shape;117;p77"/>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18" name="Google Shape;118;p77"/>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19" name="Google Shape;119;p77"/>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20" name="Google Shape;120;p77"/>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21" name="Google Shape;121;p77"/>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2"/>
        <p:cNvGrpSpPr/>
        <p:nvPr/>
      </p:nvGrpSpPr>
      <p:grpSpPr>
        <a:xfrm>
          <a:off x="0" y="0"/>
          <a:ext cx="0" cy="0"/>
          <a:chOff x="0" y="0"/>
          <a:chExt cx="0" cy="0"/>
        </a:xfrm>
      </p:grpSpPr>
      <p:sp>
        <p:nvSpPr>
          <p:cNvPr id="123" name="Google Shape;123;p78"/>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dirty="0">
              <a:solidFill>
                <a:srgbClr val="3F3F3F"/>
              </a:solidFill>
              <a:latin typeface="Arial"/>
              <a:ea typeface="Arial"/>
              <a:cs typeface="Arial"/>
              <a:sym typeface="Arial"/>
            </a:endParaRPr>
          </a:p>
        </p:txBody>
      </p:sp>
      <p:sp>
        <p:nvSpPr>
          <p:cNvPr id="124" name="Google Shape;124;p78"/>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60"/>
          <p:cNvSpPr txBox="1">
            <a:spLocks noGrp="1"/>
          </p:cNvSpPr>
          <p:nvPr>
            <p:ph type="body" idx="1"/>
          </p:nvPr>
        </p:nvSpPr>
        <p:spPr>
          <a:xfrm>
            <a:off x="609600" y="274639"/>
            <a:ext cx="10972800" cy="5851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r>
              <a:rPr lang="en-US" dirty="0"/>
              <a:t>1.</a:t>
            </a:r>
            <a:fld id="{00000000-1234-1234-1234-123412341234}" type="slidenum">
              <a:rPr lang="en-US"/>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5"/>
        <p:cNvGrpSpPr/>
        <p:nvPr/>
      </p:nvGrpSpPr>
      <p:grpSpPr>
        <a:xfrm>
          <a:off x="0" y="0"/>
          <a:ext cx="0" cy="0"/>
          <a:chOff x="0" y="0"/>
          <a:chExt cx="0" cy="0"/>
        </a:xfrm>
      </p:grpSpPr>
      <p:sp>
        <p:nvSpPr>
          <p:cNvPr id="126" name="Google Shape;126;p79"/>
          <p:cNvSpPr>
            <a:spLocks noGrp="1"/>
          </p:cNvSpPr>
          <p:nvPr>
            <p:ph type="pic" idx="2"/>
          </p:nvPr>
        </p:nvSpPr>
        <p:spPr>
          <a:xfrm>
            <a:off x="0" y="990600"/>
            <a:ext cx="3887755"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27" name="Google Shape;127;p79"/>
          <p:cNvSpPr>
            <a:spLocks noGrp="1"/>
          </p:cNvSpPr>
          <p:nvPr>
            <p:ph type="pic" idx="3"/>
          </p:nvPr>
        </p:nvSpPr>
        <p:spPr>
          <a:xfrm>
            <a:off x="4079776" y="0"/>
            <a:ext cx="8112224" cy="362102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8"/>
        <p:cNvGrpSpPr/>
        <p:nvPr/>
      </p:nvGrpSpPr>
      <p:grpSpPr>
        <a:xfrm>
          <a:off x="0" y="0"/>
          <a:ext cx="0" cy="0"/>
          <a:chOff x="0" y="0"/>
          <a:chExt cx="0" cy="0"/>
        </a:xfrm>
      </p:grpSpPr>
      <p:sp>
        <p:nvSpPr>
          <p:cNvPr id="129" name="Google Shape;129;p80"/>
          <p:cNvSpPr>
            <a:spLocks noGrp="1"/>
          </p:cNvSpPr>
          <p:nvPr>
            <p:ph type="pic" idx="2"/>
          </p:nvPr>
        </p:nvSpPr>
        <p:spPr>
          <a:xfrm>
            <a:off x="0" y="1013496"/>
            <a:ext cx="3887755" cy="356763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30" name="Google Shape;130;p80"/>
          <p:cNvSpPr>
            <a:spLocks noGrp="1"/>
          </p:cNvSpPr>
          <p:nvPr>
            <p:ph type="pic" idx="3"/>
          </p:nvPr>
        </p:nvSpPr>
        <p:spPr>
          <a:xfrm>
            <a:off x="8304245" y="0"/>
            <a:ext cx="3887755" cy="45811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31" name="Google Shape;131;p80"/>
          <p:cNvSpPr>
            <a:spLocks noGrp="1"/>
          </p:cNvSpPr>
          <p:nvPr>
            <p:ph type="pic" idx="4"/>
          </p:nvPr>
        </p:nvSpPr>
        <p:spPr>
          <a:xfrm>
            <a:off x="0" y="4773149"/>
            <a:ext cx="6096000" cy="208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2"/>
        <p:cNvGrpSpPr/>
        <p:nvPr/>
      </p:nvGrpSpPr>
      <p:grpSpPr>
        <a:xfrm>
          <a:off x="0" y="0"/>
          <a:ext cx="0" cy="0"/>
          <a:chOff x="0" y="0"/>
          <a:chExt cx="0" cy="0"/>
        </a:xfrm>
      </p:grpSpPr>
      <p:sp>
        <p:nvSpPr>
          <p:cNvPr id="133" name="Google Shape;133;p8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4" name="Google Shape;134;p8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81"/>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dirty="0">
              <a:solidFill>
                <a:srgbClr val="3F3F3F"/>
              </a:solidFill>
              <a:latin typeface="Arial"/>
              <a:ea typeface="Arial"/>
              <a:cs typeface="Arial"/>
              <a:sym typeface="Arial"/>
            </a:endParaRPr>
          </a:p>
        </p:txBody>
      </p:sp>
      <p:sp>
        <p:nvSpPr>
          <p:cNvPr id="136" name="Google Shape;136;p81"/>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dirty="0">
              <a:solidFill>
                <a:srgbClr val="3F3F3F"/>
              </a:solidFill>
              <a:latin typeface="Arial"/>
              <a:ea typeface="Arial"/>
              <a:cs typeface="Arial"/>
              <a:sym typeface="Arial"/>
            </a:endParaRPr>
          </a:p>
        </p:txBody>
      </p:sp>
      <p:sp>
        <p:nvSpPr>
          <p:cNvPr id="137" name="Google Shape;137;p81"/>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38" name="Google Shape;138;p81"/>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39" name="Google Shape;139;p81"/>
          <p:cNvSpPr>
            <a:spLocks noGrp="1"/>
          </p:cNvSpPr>
          <p:nvPr>
            <p:ph type="pic" idx="5"/>
          </p:nvPr>
        </p:nvSpPr>
        <p:spPr>
          <a:xfrm>
            <a:off x="3119669" y="4101331"/>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40" name="Google Shape;140;p81"/>
          <p:cNvSpPr>
            <a:spLocks noGrp="1"/>
          </p:cNvSpPr>
          <p:nvPr>
            <p:ph type="pic" idx="6"/>
          </p:nvPr>
        </p:nvSpPr>
        <p:spPr>
          <a:xfrm>
            <a:off x="3119669" y="1700808"/>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1"/>
        <p:cNvGrpSpPr/>
        <p:nvPr/>
      </p:nvGrpSpPr>
      <p:grpSpPr>
        <a:xfrm>
          <a:off x="0" y="0"/>
          <a:ext cx="0" cy="0"/>
          <a:chOff x="0" y="0"/>
          <a:chExt cx="0" cy="0"/>
        </a:xfrm>
      </p:grpSpPr>
      <p:sp>
        <p:nvSpPr>
          <p:cNvPr id="142" name="Google Shape;142;p82"/>
          <p:cNvSpPr>
            <a:spLocks noGrp="1"/>
          </p:cNvSpPr>
          <p:nvPr>
            <p:ph type="pic" idx="2"/>
          </p:nvPr>
        </p:nvSpPr>
        <p:spPr>
          <a:xfrm>
            <a:off x="709650" y="480055"/>
            <a:ext cx="4224469" cy="419708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43" name="Google Shape;143;p82"/>
          <p:cNvSpPr>
            <a:spLocks noGrp="1"/>
          </p:cNvSpPr>
          <p:nvPr>
            <p:ph type="pic" idx="3"/>
          </p:nvPr>
        </p:nvSpPr>
        <p:spPr>
          <a:xfrm>
            <a:off x="5126140" y="480056"/>
            <a:ext cx="6336704" cy="22961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44" name="Google Shape;144;p82"/>
          <p:cNvSpPr>
            <a:spLocks noGrp="1"/>
          </p:cNvSpPr>
          <p:nvPr>
            <p:ph type="pic" idx="4"/>
          </p:nvPr>
        </p:nvSpPr>
        <p:spPr>
          <a:xfrm>
            <a:off x="5126140"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45" name="Google Shape;145;p82"/>
          <p:cNvSpPr>
            <a:spLocks noGrp="1"/>
          </p:cNvSpPr>
          <p:nvPr>
            <p:ph type="pic" idx="5"/>
          </p:nvPr>
        </p:nvSpPr>
        <p:spPr>
          <a:xfrm>
            <a:off x="7310492"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46" name="Google Shape;146;p82"/>
          <p:cNvSpPr>
            <a:spLocks noGrp="1"/>
          </p:cNvSpPr>
          <p:nvPr>
            <p:ph type="pic" idx="6"/>
          </p:nvPr>
        </p:nvSpPr>
        <p:spPr>
          <a:xfrm>
            <a:off x="9494844"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7"/>
        <p:cNvGrpSpPr/>
        <p:nvPr/>
      </p:nvGrpSpPr>
      <p:grpSpPr>
        <a:xfrm>
          <a:off x="0" y="0"/>
          <a:ext cx="0" cy="0"/>
          <a:chOff x="0" y="0"/>
          <a:chExt cx="0" cy="0"/>
        </a:xfrm>
      </p:grpSpPr>
      <p:sp>
        <p:nvSpPr>
          <p:cNvPr id="148" name="Google Shape;148;p83"/>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49" name="Google Shape;149;p83"/>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0" name="Google Shape;150;p83"/>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1" name="Google Shape;151;p83"/>
          <p:cNvSpPr>
            <a:spLocks noGrp="1"/>
          </p:cNvSpPr>
          <p:nvPr>
            <p:ph type="pic" idx="3"/>
          </p:nvPr>
        </p:nvSpPr>
        <p:spPr>
          <a:xfrm>
            <a:off x="5705875" y="2485912"/>
            <a:ext cx="4832891" cy="312423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52" name="Google Shape;152;p83"/>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53" name="Google Shape;153;p83"/>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4"/>
        <p:cNvGrpSpPr/>
        <p:nvPr/>
      </p:nvGrpSpPr>
      <p:grpSpPr>
        <a:xfrm>
          <a:off x="0" y="0"/>
          <a:ext cx="0" cy="0"/>
          <a:chOff x="0" y="0"/>
          <a:chExt cx="0" cy="0"/>
        </a:xfrm>
      </p:grpSpPr>
      <p:sp>
        <p:nvSpPr>
          <p:cNvPr id="155" name="Google Shape;155;p8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6" name="Google Shape;156;p8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7" name="Google Shape;157;p84"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8" name="Google Shape;158;p84"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59" name="Google Shape;159;p84"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0" name="Google Shape;160;p84"/>
          <p:cNvSpPr>
            <a:spLocks noGrp="1"/>
          </p:cNvSpPr>
          <p:nvPr>
            <p:ph type="pic" idx="3"/>
          </p:nvPr>
        </p:nvSpPr>
        <p:spPr>
          <a:xfrm>
            <a:off x="90990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61" name="Google Shape;161;p84"/>
          <p:cNvSpPr>
            <a:spLocks noGrp="1"/>
          </p:cNvSpPr>
          <p:nvPr>
            <p:ph type="pic" idx="4"/>
          </p:nvPr>
        </p:nvSpPr>
        <p:spPr>
          <a:xfrm>
            <a:off x="453956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62" name="Google Shape;162;p84"/>
          <p:cNvSpPr>
            <a:spLocks noGrp="1"/>
          </p:cNvSpPr>
          <p:nvPr>
            <p:ph type="pic" idx="5"/>
          </p:nvPr>
        </p:nvSpPr>
        <p:spPr>
          <a:xfrm>
            <a:off x="816922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163" name="Google Shape;163;p8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64" name="Google Shape;164;p8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5"/>
        <p:cNvGrpSpPr/>
        <p:nvPr/>
      </p:nvGrpSpPr>
      <p:grpSpPr>
        <a:xfrm>
          <a:off x="0" y="0"/>
          <a:ext cx="0" cy="0"/>
          <a:chOff x="0" y="0"/>
          <a:chExt cx="0" cy="0"/>
        </a:xfrm>
      </p:grpSpPr>
      <p:sp>
        <p:nvSpPr>
          <p:cNvPr id="166" name="Google Shape;166;p85"/>
          <p:cNvSpPr>
            <a:spLocks noGrp="1"/>
          </p:cNvSpPr>
          <p:nvPr>
            <p:ph type="pic" idx="2"/>
          </p:nvPr>
        </p:nvSpPr>
        <p:spPr>
          <a:xfrm>
            <a:off x="0" y="0"/>
            <a:ext cx="12192000" cy="4101075"/>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7"/>
        <p:cNvGrpSpPr/>
        <p:nvPr/>
      </p:nvGrpSpPr>
      <p:grpSpPr>
        <a:xfrm>
          <a:off x="0" y="0"/>
          <a:ext cx="0" cy="0"/>
          <a:chOff x="0" y="0"/>
          <a:chExt cx="0" cy="0"/>
        </a:xfrm>
      </p:grpSpPr>
      <p:sp>
        <p:nvSpPr>
          <p:cNvPr id="168" name="Google Shape;168;p86"/>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69" name="Google Shape;169;p86"/>
          <p:cNvGrpSpPr/>
          <p:nvPr/>
        </p:nvGrpSpPr>
        <p:grpSpPr>
          <a:xfrm>
            <a:off x="472011" y="1508786"/>
            <a:ext cx="3799787" cy="4865561"/>
            <a:chOff x="354008" y="1131589"/>
            <a:chExt cx="2849840" cy="3649171"/>
          </a:xfrm>
        </p:grpSpPr>
        <p:sp>
          <p:nvSpPr>
            <p:cNvPr id="170" name="Google Shape;170;p86"/>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71" name="Google Shape;171;p86"/>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FFFFFF"/>
                </a:solidFill>
                <a:latin typeface="Arial"/>
                <a:ea typeface="Arial"/>
                <a:cs typeface="Arial"/>
                <a:sym typeface="Arial"/>
              </a:endParaRPr>
            </a:p>
          </p:txBody>
        </p:sp>
        <p:sp>
          <p:nvSpPr>
            <p:cNvPr id="172" name="Google Shape;172;p86"/>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dirty="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6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5" name="Google Shape;4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eti2506.elimu.net/Introduction/Books/Data%20Communications%20and%20Networking%20By%20Behrouz%20A.Forouzan.pdf"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p:nvPr/>
        </p:nvSpPr>
        <p:spPr>
          <a:xfrm>
            <a:off x="1524000" y="2514601"/>
            <a:ext cx="9144000" cy="12926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p>
          <a:p>
            <a:pPr marL="0" marR="0" lvl="0" indent="0" algn="ctr" rtl="0">
              <a:spcBef>
                <a:spcPts val="0"/>
              </a:spcBef>
              <a:spcAft>
                <a:spcPts val="0"/>
              </a:spcAft>
              <a:buNone/>
            </a:pPr>
            <a:endParaRPr sz="2000" dirty="0">
              <a:solidFill>
                <a:schemeClr val="dk2"/>
              </a:solidFill>
              <a:latin typeface="Calibri"/>
              <a:ea typeface="Calibri"/>
              <a:cs typeface="Calibri"/>
              <a:sym typeface="Calibri"/>
            </a:endParaRPr>
          </a:p>
          <a:p>
            <a:pPr marL="0" marR="0" lvl="0" indent="0" algn="ctr" rtl="0">
              <a:spcBef>
                <a:spcPts val="0"/>
              </a:spcBef>
              <a:spcAft>
                <a:spcPts val="0"/>
              </a:spcAft>
              <a:buNone/>
            </a:pPr>
            <a:r>
              <a:rPr lang="en-US" sz="4400" dirty="0">
                <a:solidFill>
                  <a:schemeClr val="dk1"/>
                </a:solidFill>
                <a:latin typeface="Calibri"/>
                <a:ea typeface="Calibri"/>
                <a:cs typeface="Calibri"/>
                <a:sym typeface="Calibri"/>
              </a:rPr>
              <a:t>Switching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6"/>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52" name="Google Shape;552;p36"/>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53" name="Google Shape;553;p36"/>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54" name="Google Shape;554;p36"/>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55" name="Google Shape;555;p36"/>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56" name="Google Shape;556;p36"/>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57" name="Google Shape;557;p36"/>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58" name="Google Shape;558;p36"/>
          <p:cNvSpPr/>
          <p:nvPr/>
        </p:nvSpPr>
        <p:spPr>
          <a:xfrm>
            <a:off x="304800" y="1143000"/>
            <a:ext cx="11582400" cy="31085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i="1" dirty="0">
                <a:solidFill>
                  <a:schemeClr val="dk1"/>
                </a:solidFill>
                <a:latin typeface="Times New Roman"/>
                <a:ea typeface="Times New Roman"/>
                <a:cs typeface="Times New Roman"/>
                <a:sym typeface="Times New Roman"/>
              </a:rPr>
              <a:t>As another example, consider a circuit-switched network that connects computers in two remote offices of a private company. The offices are connected using a T-1 line leased from a communication service provider. There are two 4 × 8 (4 inputs and 8 outputs) switches in this network. For each switch, four output ports are folded into the input ports to allow communication between computers in the same office. Four other output ports allow communication between the two offices. Figure 8.5 shows the situation.</a:t>
            </a:r>
            <a:endParaRPr dirty="0"/>
          </a:p>
        </p:txBody>
      </p:sp>
      <p:sp>
        <p:nvSpPr>
          <p:cNvPr id="559" name="Google Shape;559;p36"/>
          <p:cNvSpPr txBox="1"/>
          <p:nvPr/>
        </p:nvSpPr>
        <p:spPr>
          <a:xfrm>
            <a:off x="1526117" y="0"/>
            <a:ext cx="13388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hlink"/>
                </a:solidFill>
                <a:latin typeface="Times New Roman"/>
                <a:ea typeface="Times New Roman"/>
                <a:cs typeface="Times New Roman"/>
                <a:sym typeface="Times New Roman"/>
              </a:rPr>
              <a:t>Example 8.2</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cxnSp>
        <p:nvCxnSpPr>
          <p:cNvPr id="565" name="Google Shape;565;p37"/>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566" name="Google Shape;566;p37"/>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567" name="Google Shape;567;p37"/>
          <p:cNvSpPr txBox="1"/>
          <p:nvPr/>
        </p:nvSpPr>
        <p:spPr>
          <a:xfrm>
            <a:off x="406400" y="381000"/>
            <a:ext cx="855098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         Figure 8.5  </a:t>
            </a:r>
            <a:r>
              <a:rPr lang="en-US" sz="2000" i="1" dirty="0">
                <a:solidFill>
                  <a:schemeClr val="dk1"/>
                </a:solidFill>
                <a:latin typeface="Times New Roman"/>
                <a:ea typeface="Times New Roman"/>
                <a:cs typeface="Times New Roman"/>
                <a:sym typeface="Times New Roman"/>
              </a:rPr>
              <a:t>Circuit-switched network used in Example 8.2 [1]</a:t>
            </a:r>
            <a:endParaRPr dirty="0"/>
          </a:p>
        </p:txBody>
      </p:sp>
      <p:cxnSp>
        <p:nvCxnSpPr>
          <p:cNvPr id="568" name="Google Shape;568;p37"/>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569" name="Google Shape;569;p37"/>
          <p:cNvPicPr preferRelativeResize="0"/>
          <p:nvPr/>
        </p:nvPicPr>
        <p:blipFill rotWithShape="1">
          <a:blip r:embed="rId3">
            <a:alphaModFix/>
          </a:blip>
          <a:srcRect/>
          <a:stretch/>
        </p:blipFill>
        <p:spPr>
          <a:xfrm>
            <a:off x="357717" y="2076450"/>
            <a:ext cx="11224684" cy="340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cxnSp>
        <p:nvCxnSpPr>
          <p:cNvPr id="575" name="Google Shape;575;p38"/>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576" name="Google Shape;576;p38"/>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577" name="Google Shape;577;p38"/>
          <p:cNvSpPr txBox="1"/>
          <p:nvPr/>
        </p:nvSpPr>
        <p:spPr>
          <a:xfrm>
            <a:off x="960581" y="394854"/>
            <a:ext cx="676516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     Figure 8.6  </a:t>
            </a:r>
            <a:r>
              <a:rPr lang="en-US" sz="2000" i="1" dirty="0">
                <a:solidFill>
                  <a:schemeClr val="dk1"/>
                </a:solidFill>
                <a:latin typeface="Times New Roman"/>
                <a:ea typeface="Times New Roman"/>
                <a:cs typeface="Times New Roman"/>
                <a:sym typeface="Times New Roman"/>
              </a:rPr>
              <a:t>Delay in a circuit-switched network [1]</a:t>
            </a:r>
            <a:endParaRPr dirty="0"/>
          </a:p>
        </p:txBody>
      </p:sp>
      <p:cxnSp>
        <p:nvCxnSpPr>
          <p:cNvPr id="578" name="Google Shape;578;p38"/>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579" name="Google Shape;579;p38"/>
          <p:cNvPicPr preferRelativeResize="0"/>
          <p:nvPr/>
        </p:nvPicPr>
        <p:blipFill rotWithShape="1">
          <a:blip r:embed="rId3">
            <a:alphaModFix/>
          </a:blip>
          <a:srcRect/>
          <a:stretch/>
        </p:blipFill>
        <p:spPr>
          <a:xfrm>
            <a:off x="146051" y="1592263"/>
            <a:ext cx="11639549" cy="43513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9"/>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86" name="Google Shape;586;p39"/>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87" name="Google Shape;587;p39"/>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88" name="Google Shape;588;p39"/>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89" name="Google Shape;589;p39"/>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90" name="Google Shape;590;p39"/>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91" name="Google Shape;591;p39"/>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cxnSp>
        <p:nvCxnSpPr>
          <p:cNvPr id="592" name="Google Shape;592;p39"/>
          <p:cNvCxnSpPr/>
          <p:nvPr/>
        </p:nvCxnSpPr>
        <p:spPr>
          <a:xfrm>
            <a:off x="609600" y="26670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593" name="Google Shape;593;p39"/>
          <p:cNvCxnSpPr/>
          <p:nvPr/>
        </p:nvCxnSpPr>
        <p:spPr>
          <a:xfrm>
            <a:off x="611717" y="4419600"/>
            <a:ext cx="10871200" cy="0"/>
          </a:xfrm>
          <a:prstGeom prst="straightConnector1">
            <a:avLst/>
          </a:prstGeom>
          <a:noFill/>
          <a:ln w="76200" cap="flat" cmpd="sng">
            <a:solidFill>
              <a:srgbClr val="009900"/>
            </a:solidFill>
            <a:prstDash val="solid"/>
            <a:round/>
            <a:headEnd type="none" w="med" len="med"/>
            <a:tailEnd type="none" w="med" len="med"/>
          </a:ln>
        </p:spPr>
      </p:cxnSp>
      <p:sp>
        <p:nvSpPr>
          <p:cNvPr id="594" name="Google Shape;594;p39"/>
          <p:cNvSpPr/>
          <p:nvPr/>
        </p:nvSpPr>
        <p:spPr>
          <a:xfrm>
            <a:off x="660400" y="2759076"/>
            <a:ext cx="10769600" cy="646331"/>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Switching at the physical layer in the traditional telephone network uses</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the circuit-switching approach.</a:t>
            </a:r>
            <a:endParaRPr dirty="0"/>
          </a:p>
        </p:txBody>
      </p:sp>
      <p:grpSp>
        <p:nvGrpSpPr>
          <p:cNvPr id="595" name="Google Shape;595;p39"/>
          <p:cNvGrpSpPr/>
          <p:nvPr/>
        </p:nvGrpSpPr>
        <p:grpSpPr>
          <a:xfrm>
            <a:off x="609600" y="2024064"/>
            <a:ext cx="1524000" cy="566737"/>
            <a:chOff x="1200" y="1248"/>
            <a:chExt cx="720" cy="357"/>
          </a:xfrm>
        </p:grpSpPr>
        <p:pic>
          <p:nvPicPr>
            <p:cNvPr id="596" name="Google Shape;596;p39"/>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597" name="Google Shape;597;p39"/>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hlink"/>
                  </a:solidFill>
                  <a:latin typeface="Times New Roman"/>
                  <a:ea typeface="Times New Roman"/>
                  <a:cs typeface="Times New Roman"/>
                  <a:sym typeface="Times New Roman"/>
                </a:rPr>
                <a:t>Note</a:t>
              </a:r>
              <a:endParaRPr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0"/>
          <p:cNvSpPr/>
          <p:nvPr/>
        </p:nvSpPr>
        <p:spPr>
          <a:xfrm>
            <a:off x="0" y="0"/>
            <a:ext cx="12192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604" name="Google Shape;604;p40"/>
          <p:cNvSpPr txBox="1"/>
          <p:nvPr/>
        </p:nvSpPr>
        <p:spPr>
          <a:xfrm>
            <a:off x="304801" y="406400"/>
            <a:ext cx="32953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a:ea typeface="Times"/>
                <a:cs typeface="Times"/>
                <a:sym typeface="Times"/>
              </a:rPr>
              <a:t>8-2   DATAGRAM NETWORKS</a:t>
            </a:r>
            <a:endParaRPr dirty="0"/>
          </a:p>
        </p:txBody>
      </p:sp>
      <p:sp>
        <p:nvSpPr>
          <p:cNvPr id="605" name="Google Shape;605;p40"/>
          <p:cNvSpPr txBox="1"/>
          <p:nvPr/>
        </p:nvSpPr>
        <p:spPr>
          <a:xfrm>
            <a:off x="10972800" y="640080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606" name="Google Shape;606;p40"/>
          <p:cNvSpPr/>
          <p:nvPr/>
        </p:nvSpPr>
        <p:spPr>
          <a:xfrm>
            <a:off x="406400" y="1955909"/>
            <a:ext cx="10972800" cy="1815882"/>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2800" i="1" dirty="0">
                <a:solidFill>
                  <a:schemeClr val="dk1"/>
                </a:solidFill>
                <a:latin typeface="Times New Roman"/>
                <a:ea typeface="Times New Roman"/>
                <a:cs typeface="Times New Roman"/>
                <a:sym typeface="Times New Roman"/>
              </a:rPr>
              <a:t>In data communications, we need to send messages from one end system to another. If the message is going to pass through a packet-switched network, it needs to be divided into packets of fixed or variable size. The size of the packet is determined by the network and the governing protocol.</a:t>
            </a:r>
            <a:endParaRPr dirty="0"/>
          </a:p>
        </p:txBody>
      </p:sp>
      <p:sp>
        <p:nvSpPr>
          <p:cNvPr id="607" name="Google Shape;607;p40"/>
          <p:cNvSpPr/>
          <p:nvPr/>
        </p:nvSpPr>
        <p:spPr>
          <a:xfrm>
            <a:off x="203200" y="4908551"/>
            <a:ext cx="102616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8"/>
              <a:buFont typeface="Noto Sans Symbols"/>
              <a:buNone/>
            </a:pPr>
            <a:r>
              <a:rPr lang="en-US" sz="2400" dirty="0">
                <a:solidFill>
                  <a:srgbClr val="0033CC"/>
                </a:solidFill>
                <a:latin typeface="Times New Roman"/>
                <a:ea typeface="Times New Roman"/>
                <a:cs typeface="Times New Roman"/>
                <a:sym typeface="Times New Roman"/>
              </a:rPr>
              <a:t>Routing Table</a:t>
            </a:r>
            <a:br>
              <a:rPr lang="en-US" sz="2400" dirty="0">
                <a:solidFill>
                  <a:srgbClr val="0033CC"/>
                </a:solidFill>
                <a:latin typeface="Times New Roman"/>
                <a:ea typeface="Times New Roman"/>
                <a:cs typeface="Times New Roman"/>
                <a:sym typeface="Times New Roman"/>
              </a:rPr>
            </a:br>
            <a:r>
              <a:rPr lang="en-US" sz="2400" dirty="0">
                <a:solidFill>
                  <a:srgbClr val="0033CC"/>
                </a:solidFill>
                <a:latin typeface="Times New Roman"/>
                <a:ea typeface="Times New Roman"/>
                <a:cs typeface="Times New Roman"/>
                <a:sym typeface="Times New Roman"/>
              </a:rPr>
              <a:t>Efficiency</a:t>
            </a:r>
            <a:br>
              <a:rPr lang="en-US" sz="2400" dirty="0">
                <a:solidFill>
                  <a:srgbClr val="0033CC"/>
                </a:solidFill>
                <a:latin typeface="Times New Roman"/>
                <a:ea typeface="Times New Roman"/>
                <a:cs typeface="Times New Roman"/>
                <a:sym typeface="Times New Roman"/>
              </a:rPr>
            </a:br>
            <a:r>
              <a:rPr lang="en-US" sz="2400" dirty="0">
                <a:solidFill>
                  <a:srgbClr val="0033CC"/>
                </a:solidFill>
                <a:latin typeface="Times New Roman"/>
                <a:ea typeface="Times New Roman"/>
                <a:cs typeface="Times New Roman"/>
                <a:sym typeface="Times New Roman"/>
              </a:rPr>
              <a:t>Delay</a:t>
            </a:r>
            <a:endParaRPr dirty="0"/>
          </a:p>
          <a:p>
            <a:pPr marL="0" marR="0" lvl="0" indent="0" algn="l" rtl="0">
              <a:spcBef>
                <a:spcPts val="0"/>
              </a:spcBef>
              <a:spcAft>
                <a:spcPts val="0"/>
              </a:spcAft>
              <a:buClr>
                <a:schemeClr val="dk1"/>
              </a:buClr>
              <a:buSzPts val="2808"/>
              <a:buFont typeface="Noto Sans Symbols"/>
              <a:buNone/>
            </a:pPr>
            <a:r>
              <a:rPr lang="en-US" sz="2400" dirty="0">
                <a:solidFill>
                  <a:srgbClr val="0033CC"/>
                </a:solidFill>
                <a:latin typeface="Times New Roman"/>
                <a:ea typeface="Times New Roman"/>
                <a:cs typeface="Times New Roman"/>
                <a:sym typeface="Times New Roman"/>
              </a:rPr>
              <a:t>Datagram Networks in the Internet</a:t>
            </a:r>
            <a:endParaRPr dirty="0"/>
          </a:p>
        </p:txBody>
      </p:sp>
      <p:sp>
        <p:nvSpPr>
          <p:cNvPr id="608" name="Google Shape;608;p40"/>
          <p:cNvSpPr txBox="1"/>
          <p:nvPr/>
        </p:nvSpPr>
        <p:spPr>
          <a:xfrm>
            <a:off x="340936" y="4279901"/>
            <a:ext cx="47731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u="sng" dirty="0">
                <a:solidFill>
                  <a:schemeClr val="hlink"/>
                </a:solidFill>
                <a:latin typeface="Times New Roman"/>
                <a:ea typeface="Times New Roman"/>
                <a:cs typeface="Times New Roman"/>
                <a:sym typeface="Times New Roman"/>
              </a:rPr>
              <a:t>Topics discussed in this section: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41"/>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15" name="Google Shape;615;p41"/>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16" name="Google Shape;616;p41"/>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17" name="Google Shape;617;p41"/>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18" name="Google Shape;618;p41"/>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19" name="Google Shape;619;p41"/>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20" name="Google Shape;620;p41"/>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cxnSp>
        <p:nvCxnSpPr>
          <p:cNvPr id="621" name="Google Shape;621;p41"/>
          <p:cNvCxnSpPr/>
          <p:nvPr/>
        </p:nvCxnSpPr>
        <p:spPr>
          <a:xfrm>
            <a:off x="609600" y="26670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622" name="Google Shape;622;p41"/>
          <p:cNvCxnSpPr/>
          <p:nvPr/>
        </p:nvCxnSpPr>
        <p:spPr>
          <a:xfrm>
            <a:off x="611717" y="4419600"/>
            <a:ext cx="10871200" cy="0"/>
          </a:xfrm>
          <a:prstGeom prst="straightConnector1">
            <a:avLst/>
          </a:prstGeom>
          <a:noFill/>
          <a:ln w="76200" cap="flat" cmpd="sng">
            <a:solidFill>
              <a:srgbClr val="009900"/>
            </a:solidFill>
            <a:prstDash val="solid"/>
            <a:round/>
            <a:headEnd type="none" w="med" len="med"/>
            <a:tailEnd type="none" w="med" len="med"/>
          </a:ln>
        </p:spPr>
      </p:cxnSp>
      <p:sp>
        <p:nvSpPr>
          <p:cNvPr id="623" name="Google Shape;623;p41"/>
          <p:cNvSpPr/>
          <p:nvPr/>
        </p:nvSpPr>
        <p:spPr>
          <a:xfrm>
            <a:off x="660400" y="2759076"/>
            <a:ext cx="10769600" cy="92333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In a packet-switched network, there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is no resource reservation;</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resources are allocated on demand.</a:t>
            </a:r>
            <a:endParaRPr dirty="0"/>
          </a:p>
        </p:txBody>
      </p:sp>
      <p:grpSp>
        <p:nvGrpSpPr>
          <p:cNvPr id="624" name="Google Shape;624;p41"/>
          <p:cNvGrpSpPr/>
          <p:nvPr/>
        </p:nvGrpSpPr>
        <p:grpSpPr>
          <a:xfrm>
            <a:off x="609600" y="1981200"/>
            <a:ext cx="1524000" cy="566738"/>
            <a:chOff x="1200" y="1248"/>
            <a:chExt cx="720" cy="357"/>
          </a:xfrm>
        </p:grpSpPr>
        <p:pic>
          <p:nvPicPr>
            <p:cNvPr id="625" name="Google Shape;625;p41"/>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626" name="Google Shape;626;p41"/>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hlink"/>
                  </a:solidFill>
                  <a:latin typeface="Times New Roman"/>
                  <a:ea typeface="Times New Roman"/>
                  <a:cs typeface="Times New Roman"/>
                  <a:sym typeface="Times New Roman"/>
                </a:rPr>
                <a:t>Note</a:t>
              </a: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cxnSp>
        <p:nvCxnSpPr>
          <p:cNvPr id="632" name="Google Shape;632;p42"/>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633" name="Google Shape;633;p42"/>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634" name="Google Shape;634;p42"/>
          <p:cNvSpPr txBox="1"/>
          <p:nvPr/>
        </p:nvSpPr>
        <p:spPr>
          <a:xfrm>
            <a:off x="1029856" y="547254"/>
            <a:ext cx="6649238"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Times New Roman"/>
                <a:ea typeface="Times New Roman"/>
                <a:cs typeface="Times New Roman"/>
                <a:sym typeface="Times New Roman"/>
              </a:rPr>
              <a:t>A datagram network with four switches (routers) [1]</a:t>
            </a:r>
            <a:endParaRPr dirty="0"/>
          </a:p>
        </p:txBody>
      </p:sp>
      <p:cxnSp>
        <p:nvCxnSpPr>
          <p:cNvPr id="635" name="Google Shape;635;p42"/>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636" name="Google Shape;636;p42"/>
          <p:cNvPicPr preferRelativeResize="0"/>
          <p:nvPr/>
        </p:nvPicPr>
        <p:blipFill rotWithShape="1">
          <a:blip r:embed="rId3">
            <a:alphaModFix/>
          </a:blip>
          <a:srcRect/>
          <a:stretch/>
        </p:blipFill>
        <p:spPr>
          <a:xfrm>
            <a:off x="385234" y="2020888"/>
            <a:ext cx="11298767" cy="30083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cxnSp>
        <p:nvCxnSpPr>
          <p:cNvPr id="642" name="Google Shape;642;p43"/>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643" name="Google Shape;643;p43"/>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644" name="Google Shape;644;p43"/>
          <p:cNvSpPr txBox="1"/>
          <p:nvPr/>
        </p:nvSpPr>
        <p:spPr>
          <a:xfrm>
            <a:off x="406401" y="381000"/>
            <a:ext cx="528542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                 </a:t>
            </a:r>
            <a:r>
              <a:rPr lang="en-US" sz="2000" i="1" dirty="0">
                <a:solidFill>
                  <a:schemeClr val="dk1"/>
                </a:solidFill>
                <a:latin typeface="Times New Roman"/>
                <a:ea typeface="Times New Roman"/>
                <a:cs typeface="Times New Roman"/>
                <a:sym typeface="Times New Roman"/>
              </a:rPr>
              <a:t>Routing table in a datagram network</a:t>
            </a:r>
            <a:endParaRPr dirty="0"/>
          </a:p>
        </p:txBody>
      </p:sp>
      <p:cxnSp>
        <p:nvCxnSpPr>
          <p:cNvPr id="645" name="Google Shape;645;p43"/>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646" name="Google Shape;646;p43"/>
          <p:cNvPicPr preferRelativeResize="0"/>
          <p:nvPr/>
        </p:nvPicPr>
        <p:blipFill rotWithShape="1">
          <a:blip r:embed="rId3">
            <a:alphaModFix/>
          </a:blip>
          <a:srcRect/>
          <a:stretch/>
        </p:blipFill>
        <p:spPr>
          <a:xfrm>
            <a:off x="4076701" y="1497014"/>
            <a:ext cx="3644900" cy="44465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4"/>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53" name="Google Shape;653;p44"/>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54" name="Google Shape;654;p44"/>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55" name="Google Shape;655;p44"/>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56" name="Google Shape;656;p44"/>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57" name="Google Shape;657;p44"/>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58" name="Google Shape;658;p44"/>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cxnSp>
        <p:nvCxnSpPr>
          <p:cNvPr id="659" name="Google Shape;659;p44"/>
          <p:cNvCxnSpPr/>
          <p:nvPr/>
        </p:nvCxnSpPr>
        <p:spPr>
          <a:xfrm>
            <a:off x="609600" y="26670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660" name="Google Shape;660;p44"/>
          <p:cNvCxnSpPr/>
          <p:nvPr/>
        </p:nvCxnSpPr>
        <p:spPr>
          <a:xfrm>
            <a:off x="611717" y="4419600"/>
            <a:ext cx="10871200" cy="0"/>
          </a:xfrm>
          <a:prstGeom prst="straightConnector1">
            <a:avLst/>
          </a:prstGeom>
          <a:noFill/>
          <a:ln w="76200" cap="flat" cmpd="sng">
            <a:solidFill>
              <a:srgbClr val="009900"/>
            </a:solidFill>
            <a:prstDash val="solid"/>
            <a:round/>
            <a:headEnd type="none" w="med" len="med"/>
            <a:tailEnd type="none" w="med" len="med"/>
          </a:ln>
        </p:spPr>
      </p:cxnSp>
      <p:sp>
        <p:nvSpPr>
          <p:cNvPr id="661" name="Google Shape;661;p44"/>
          <p:cNvSpPr/>
          <p:nvPr/>
        </p:nvSpPr>
        <p:spPr>
          <a:xfrm>
            <a:off x="660400" y="2759076"/>
            <a:ext cx="10769600" cy="36933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A switch in a datagram network uses a routing table that is based on the destination address.</a:t>
            </a:r>
            <a:endParaRPr dirty="0"/>
          </a:p>
        </p:txBody>
      </p:sp>
      <p:grpSp>
        <p:nvGrpSpPr>
          <p:cNvPr id="662" name="Google Shape;662;p44"/>
          <p:cNvGrpSpPr/>
          <p:nvPr/>
        </p:nvGrpSpPr>
        <p:grpSpPr>
          <a:xfrm>
            <a:off x="609600" y="1981200"/>
            <a:ext cx="1524000" cy="566738"/>
            <a:chOff x="1200" y="1248"/>
            <a:chExt cx="720" cy="357"/>
          </a:xfrm>
        </p:grpSpPr>
        <p:pic>
          <p:nvPicPr>
            <p:cNvPr id="663" name="Google Shape;663;p44"/>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664" name="Google Shape;664;p44"/>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hlink"/>
                  </a:solidFill>
                  <a:latin typeface="Times New Roman"/>
                  <a:ea typeface="Times New Roman"/>
                  <a:cs typeface="Times New Roman"/>
                  <a:sym typeface="Times New Roman"/>
                </a:rPr>
                <a:t>Note</a:t>
              </a:r>
              <a:endParaRPr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cxnSp>
        <p:nvCxnSpPr>
          <p:cNvPr id="670" name="Google Shape;670;p45"/>
          <p:cNvCxnSpPr/>
          <p:nvPr/>
        </p:nvCxnSpPr>
        <p:spPr>
          <a:xfrm>
            <a:off x="609600" y="26670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671" name="Google Shape;671;p45"/>
          <p:cNvCxnSpPr/>
          <p:nvPr/>
        </p:nvCxnSpPr>
        <p:spPr>
          <a:xfrm>
            <a:off x="611717" y="4876800"/>
            <a:ext cx="10871200" cy="0"/>
          </a:xfrm>
          <a:prstGeom prst="straightConnector1">
            <a:avLst/>
          </a:prstGeom>
          <a:noFill/>
          <a:ln w="76200" cap="flat" cmpd="sng">
            <a:solidFill>
              <a:srgbClr val="009900"/>
            </a:solidFill>
            <a:prstDash val="solid"/>
            <a:round/>
            <a:headEnd type="none" w="med" len="med"/>
            <a:tailEnd type="none" w="med" len="med"/>
          </a:ln>
        </p:spPr>
      </p:cxnSp>
      <p:sp>
        <p:nvSpPr>
          <p:cNvPr id="672" name="Google Shape;672;p45"/>
          <p:cNvSpPr/>
          <p:nvPr/>
        </p:nvSpPr>
        <p:spPr>
          <a:xfrm>
            <a:off x="660400" y="2759075"/>
            <a:ext cx="10769600" cy="646331"/>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The destination address in the header of a packet in a datagram network</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remains the same during the entire journey of the packet.</a:t>
            </a:r>
            <a:endParaRPr dirty="0"/>
          </a:p>
        </p:txBody>
      </p:sp>
      <p:grpSp>
        <p:nvGrpSpPr>
          <p:cNvPr id="673" name="Google Shape;673;p45"/>
          <p:cNvGrpSpPr/>
          <p:nvPr/>
        </p:nvGrpSpPr>
        <p:grpSpPr>
          <a:xfrm>
            <a:off x="609600" y="1981200"/>
            <a:ext cx="1524000" cy="566738"/>
            <a:chOff x="1200" y="1248"/>
            <a:chExt cx="720" cy="357"/>
          </a:xfrm>
        </p:grpSpPr>
        <p:pic>
          <p:nvPicPr>
            <p:cNvPr id="674" name="Google Shape;674;p45"/>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675" name="Google Shape;675;p45"/>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hlink"/>
                  </a:solidFill>
                  <a:latin typeface="Times New Roman"/>
                  <a:ea typeface="Times New Roman"/>
                  <a:cs typeface="Times New Roman"/>
                  <a:sym typeface="Times New Roman"/>
                </a:rPr>
                <a:t>Note</a:t>
              </a: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cxnSp>
        <p:nvCxnSpPr>
          <p:cNvPr id="460" name="Google Shape;460;p28"/>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461" name="Google Shape;461;p28"/>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462" name="Google Shape;462;p28"/>
          <p:cNvSpPr txBox="1"/>
          <p:nvPr/>
        </p:nvSpPr>
        <p:spPr>
          <a:xfrm>
            <a:off x="406402" y="353008"/>
            <a:ext cx="562117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8.1  </a:t>
            </a:r>
            <a:r>
              <a:rPr lang="en-US" sz="2000" i="1" dirty="0">
                <a:solidFill>
                  <a:schemeClr val="dk1"/>
                </a:solidFill>
                <a:latin typeface="Times New Roman"/>
                <a:ea typeface="Times New Roman"/>
                <a:cs typeface="Times New Roman"/>
                <a:sym typeface="Times New Roman"/>
              </a:rPr>
              <a:t>Switched network [1]</a:t>
            </a:r>
            <a:endParaRPr dirty="0"/>
          </a:p>
        </p:txBody>
      </p:sp>
      <p:cxnSp>
        <p:nvCxnSpPr>
          <p:cNvPr id="463" name="Google Shape;463;p28"/>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464" name="Google Shape;464;p28"/>
          <p:cNvPicPr preferRelativeResize="0"/>
          <p:nvPr/>
        </p:nvPicPr>
        <p:blipFill rotWithShape="1">
          <a:blip r:embed="rId3">
            <a:alphaModFix/>
          </a:blip>
          <a:srcRect/>
          <a:stretch/>
        </p:blipFill>
        <p:spPr>
          <a:xfrm>
            <a:off x="1441451" y="1905000"/>
            <a:ext cx="8921749" cy="3289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cxnSp>
        <p:nvCxnSpPr>
          <p:cNvPr id="681" name="Google Shape;681;p46"/>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682" name="Google Shape;682;p46"/>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683" name="Google Shape;683;p46"/>
          <p:cNvSpPr txBox="1"/>
          <p:nvPr/>
        </p:nvSpPr>
        <p:spPr>
          <a:xfrm>
            <a:off x="1099127" y="366864"/>
            <a:ext cx="4209991"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Times New Roman"/>
                <a:ea typeface="Times New Roman"/>
                <a:cs typeface="Times New Roman"/>
                <a:sym typeface="Times New Roman"/>
              </a:rPr>
              <a:t>Delay in a datagram network [1]</a:t>
            </a:r>
            <a:endParaRPr dirty="0"/>
          </a:p>
        </p:txBody>
      </p:sp>
      <p:cxnSp>
        <p:nvCxnSpPr>
          <p:cNvPr id="684" name="Google Shape;684;p46"/>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685" name="Google Shape;685;p46"/>
          <p:cNvPicPr preferRelativeResize="0"/>
          <p:nvPr/>
        </p:nvPicPr>
        <p:blipFill rotWithShape="1">
          <a:blip r:embed="rId3">
            <a:alphaModFix/>
          </a:blip>
          <a:srcRect/>
          <a:stretch/>
        </p:blipFill>
        <p:spPr>
          <a:xfrm>
            <a:off x="685800" y="2043113"/>
            <a:ext cx="10896600" cy="33670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7"/>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92" name="Google Shape;692;p47"/>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93" name="Google Shape;693;p47"/>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94" name="Google Shape;694;p47"/>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95" name="Google Shape;695;p47"/>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96" name="Google Shape;696;p47"/>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697" name="Google Shape;697;p47"/>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cxnSp>
        <p:nvCxnSpPr>
          <p:cNvPr id="698" name="Google Shape;698;p47"/>
          <p:cNvCxnSpPr/>
          <p:nvPr/>
        </p:nvCxnSpPr>
        <p:spPr>
          <a:xfrm>
            <a:off x="609600" y="26670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699" name="Google Shape;699;p47"/>
          <p:cNvCxnSpPr/>
          <p:nvPr/>
        </p:nvCxnSpPr>
        <p:spPr>
          <a:xfrm>
            <a:off x="611717" y="4876800"/>
            <a:ext cx="10871200" cy="0"/>
          </a:xfrm>
          <a:prstGeom prst="straightConnector1">
            <a:avLst/>
          </a:prstGeom>
          <a:noFill/>
          <a:ln w="76200" cap="flat" cmpd="sng">
            <a:solidFill>
              <a:srgbClr val="009900"/>
            </a:solidFill>
            <a:prstDash val="solid"/>
            <a:round/>
            <a:headEnd type="none" w="med" len="med"/>
            <a:tailEnd type="none" w="med" len="med"/>
          </a:ln>
        </p:spPr>
      </p:cxnSp>
      <p:sp>
        <p:nvSpPr>
          <p:cNvPr id="700" name="Google Shape;700;p47"/>
          <p:cNvSpPr/>
          <p:nvPr/>
        </p:nvSpPr>
        <p:spPr>
          <a:xfrm>
            <a:off x="660400" y="2759075"/>
            <a:ext cx="10769600" cy="92333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Switching in the Internet is done by using the datagram approach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to packet switching at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the network layer.</a:t>
            </a:r>
            <a:endParaRPr dirty="0"/>
          </a:p>
        </p:txBody>
      </p:sp>
      <p:grpSp>
        <p:nvGrpSpPr>
          <p:cNvPr id="701" name="Google Shape;701;p47"/>
          <p:cNvGrpSpPr/>
          <p:nvPr/>
        </p:nvGrpSpPr>
        <p:grpSpPr>
          <a:xfrm>
            <a:off x="609600" y="1981200"/>
            <a:ext cx="1524000" cy="566738"/>
            <a:chOff x="1200" y="1248"/>
            <a:chExt cx="720" cy="357"/>
          </a:xfrm>
        </p:grpSpPr>
        <p:pic>
          <p:nvPicPr>
            <p:cNvPr id="702" name="Google Shape;702;p47"/>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703" name="Google Shape;703;p47"/>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hlink"/>
                  </a:solidFill>
                  <a:latin typeface="Times New Roman"/>
                  <a:ea typeface="Times New Roman"/>
                  <a:cs typeface="Times New Roman"/>
                  <a:sym typeface="Times New Roman"/>
                </a:rPr>
                <a:t>Note</a:t>
              </a:r>
              <a:endParaRPr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8"/>
          <p:cNvSpPr/>
          <p:nvPr/>
        </p:nvSpPr>
        <p:spPr>
          <a:xfrm>
            <a:off x="0" y="0"/>
            <a:ext cx="12192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710" name="Google Shape;710;p48"/>
          <p:cNvSpPr txBox="1"/>
          <p:nvPr/>
        </p:nvSpPr>
        <p:spPr>
          <a:xfrm>
            <a:off x="304801" y="406400"/>
            <a:ext cx="492513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a:ea typeface="Times"/>
                <a:cs typeface="Times"/>
                <a:sym typeface="Times"/>
              </a:rPr>
              <a:t>VIRTUAL-CIRCUIT</a:t>
            </a:r>
            <a:r>
              <a:rPr lang="en-US" sz="2400" dirty="0">
                <a:solidFill>
                  <a:schemeClr val="dk1"/>
                </a:solidFill>
                <a:latin typeface="Times"/>
                <a:ea typeface="Times"/>
                <a:cs typeface="Times"/>
                <a:sym typeface="Times"/>
              </a:rPr>
              <a:t> </a:t>
            </a:r>
            <a:r>
              <a:rPr lang="en-US" sz="2400" b="1" dirty="0">
                <a:solidFill>
                  <a:schemeClr val="dk1"/>
                </a:solidFill>
                <a:latin typeface="Times"/>
                <a:ea typeface="Times"/>
                <a:cs typeface="Times"/>
                <a:sym typeface="Times"/>
              </a:rPr>
              <a:t>NETWORKS</a:t>
            </a:r>
            <a:endParaRPr dirty="0"/>
          </a:p>
        </p:txBody>
      </p:sp>
      <p:sp>
        <p:nvSpPr>
          <p:cNvPr id="711" name="Google Shape;711;p48"/>
          <p:cNvSpPr txBox="1"/>
          <p:nvPr/>
        </p:nvSpPr>
        <p:spPr>
          <a:xfrm>
            <a:off x="10972800" y="640080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712" name="Google Shape;712;p48"/>
          <p:cNvSpPr/>
          <p:nvPr/>
        </p:nvSpPr>
        <p:spPr>
          <a:xfrm>
            <a:off x="406400" y="1884354"/>
            <a:ext cx="10972800" cy="954107"/>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2800" i="1" dirty="0">
                <a:solidFill>
                  <a:schemeClr val="dk1"/>
                </a:solidFill>
                <a:latin typeface="Times New Roman"/>
                <a:ea typeface="Times New Roman"/>
                <a:cs typeface="Times New Roman"/>
                <a:sym typeface="Times New Roman"/>
              </a:rPr>
              <a:t>A virtual-circuit network is a cross between a circuit-switched network and a datagram network. It has some characteristics of both.</a:t>
            </a:r>
            <a:endParaRPr dirty="0"/>
          </a:p>
        </p:txBody>
      </p:sp>
      <p:sp>
        <p:nvSpPr>
          <p:cNvPr id="713" name="Google Shape;713;p48"/>
          <p:cNvSpPr/>
          <p:nvPr/>
        </p:nvSpPr>
        <p:spPr>
          <a:xfrm>
            <a:off x="203200" y="4210050"/>
            <a:ext cx="102616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8"/>
              <a:buFont typeface="Noto Sans Symbols"/>
              <a:buNone/>
            </a:pPr>
            <a:r>
              <a:rPr lang="en-US" sz="2400" dirty="0">
                <a:solidFill>
                  <a:srgbClr val="0033CC"/>
                </a:solidFill>
                <a:latin typeface="Times New Roman"/>
                <a:ea typeface="Times New Roman"/>
                <a:cs typeface="Times New Roman"/>
                <a:sym typeface="Times New Roman"/>
              </a:rPr>
              <a:t>Addressing</a:t>
            </a:r>
            <a:br>
              <a:rPr lang="en-US" sz="2400" dirty="0">
                <a:solidFill>
                  <a:srgbClr val="0033CC"/>
                </a:solidFill>
                <a:latin typeface="Times New Roman"/>
                <a:ea typeface="Times New Roman"/>
                <a:cs typeface="Times New Roman"/>
                <a:sym typeface="Times New Roman"/>
              </a:rPr>
            </a:br>
            <a:r>
              <a:rPr lang="en-US" sz="2400" dirty="0">
                <a:solidFill>
                  <a:srgbClr val="0033CC"/>
                </a:solidFill>
                <a:latin typeface="Times New Roman"/>
                <a:ea typeface="Times New Roman"/>
                <a:cs typeface="Times New Roman"/>
                <a:sym typeface="Times New Roman"/>
              </a:rPr>
              <a:t>Three Phases</a:t>
            </a:r>
            <a:endParaRPr dirty="0"/>
          </a:p>
          <a:p>
            <a:pPr marL="0" marR="0" lvl="0" indent="0" algn="l" rtl="0">
              <a:spcBef>
                <a:spcPts val="0"/>
              </a:spcBef>
              <a:spcAft>
                <a:spcPts val="0"/>
              </a:spcAft>
              <a:buClr>
                <a:schemeClr val="dk1"/>
              </a:buClr>
              <a:buSzPts val="2808"/>
              <a:buFont typeface="Noto Sans Symbols"/>
              <a:buNone/>
            </a:pPr>
            <a:r>
              <a:rPr lang="en-US" sz="2400" dirty="0">
                <a:solidFill>
                  <a:srgbClr val="0033CC"/>
                </a:solidFill>
                <a:latin typeface="Times New Roman"/>
                <a:ea typeface="Times New Roman"/>
                <a:cs typeface="Times New Roman"/>
                <a:sym typeface="Times New Roman"/>
              </a:rPr>
              <a:t>Efficiency</a:t>
            </a:r>
            <a:br>
              <a:rPr lang="en-US" sz="2400" dirty="0">
                <a:solidFill>
                  <a:srgbClr val="0033CC"/>
                </a:solidFill>
                <a:latin typeface="Times New Roman"/>
                <a:ea typeface="Times New Roman"/>
                <a:cs typeface="Times New Roman"/>
                <a:sym typeface="Times New Roman"/>
              </a:rPr>
            </a:br>
            <a:r>
              <a:rPr lang="en-US" sz="2400" dirty="0">
                <a:solidFill>
                  <a:srgbClr val="0033CC"/>
                </a:solidFill>
                <a:latin typeface="Times New Roman"/>
                <a:ea typeface="Times New Roman"/>
                <a:cs typeface="Times New Roman"/>
                <a:sym typeface="Times New Roman"/>
              </a:rPr>
              <a:t>Delay</a:t>
            </a:r>
            <a:endParaRPr dirty="0"/>
          </a:p>
          <a:p>
            <a:pPr marL="0" marR="0" lvl="0" indent="0" algn="l" rtl="0">
              <a:spcBef>
                <a:spcPts val="0"/>
              </a:spcBef>
              <a:spcAft>
                <a:spcPts val="0"/>
              </a:spcAft>
              <a:buClr>
                <a:schemeClr val="dk1"/>
              </a:buClr>
              <a:buSzPts val="2808"/>
              <a:buFont typeface="Noto Sans Symbols"/>
              <a:buNone/>
            </a:pPr>
            <a:r>
              <a:rPr lang="en-US" sz="2400" dirty="0">
                <a:solidFill>
                  <a:srgbClr val="0033CC"/>
                </a:solidFill>
                <a:latin typeface="Times New Roman"/>
                <a:ea typeface="Times New Roman"/>
                <a:cs typeface="Times New Roman"/>
                <a:sym typeface="Times New Roman"/>
              </a:rPr>
              <a:t>Circuit-Switched Technology in WANs</a:t>
            </a:r>
            <a:endParaRPr dirty="0"/>
          </a:p>
        </p:txBody>
      </p:sp>
      <p:sp>
        <p:nvSpPr>
          <p:cNvPr id="714" name="Google Shape;714;p48"/>
          <p:cNvSpPr txBox="1"/>
          <p:nvPr/>
        </p:nvSpPr>
        <p:spPr>
          <a:xfrm>
            <a:off x="374073" y="3733801"/>
            <a:ext cx="547431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u="sng" dirty="0">
                <a:solidFill>
                  <a:schemeClr val="hlink"/>
                </a:solidFill>
                <a:latin typeface="Times New Roman"/>
                <a:ea typeface="Times New Roman"/>
                <a:cs typeface="Times New Roman"/>
                <a:sym typeface="Times New Roman"/>
              </a:rPr>
              <a:t>Topics discussed in this section:</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cxnSp>
        <p:nvCxnSpPr>
          <p:cNvPr id="720" name="Google Shape;720;p49"/>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721" name="Google Shape;721;p49"/>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722" name="Google Shape;722;p49"/>
          <p:cNvSpPr txBox="1"/>
          <p:nvPr/>
        </p:nvSpPr>
        <p:spPr>
          <a:xfrm>
            <a:off x="1265380" y="422564"/>
            <a:ext cx="41370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     </a:t>
            </a:r>
            <a:r>
              <a:rPr lang="en-US" sz="2000" i="1" dirty="0">
                <a:solidFill>
                  <a:schemeClr val="dk1"/>
                </a:solidFill>
                <a:latin typeface="Times New Roman"/>
                <a:ea typeface="Times New Roman"/>
                <a:cs typeface="Times New Roman"/>
                <a:sym typeface="Times New Roman"/>
              </a:rPr>
              <a:t>Virtual-circuit network [1]</a:t>
            </a:r>
            <a:endParaRPr dirty="0"/>
          </a:p>
        </p:txBody>
      </p:sp>
      <p:cxnSp>
        <p:nvCxnSpPr>
          <p:cNvPr id="723" name="Google Shape;723;p49"/>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724" name="Google Shape;724;p49"/>
          <p:cNvPicPr preferRelativeResize="0"/>
          <p:nvPr/>
        </p:nvPicPr>
        <p:blipFill rotWithShape="1">
          <a:blip r:embed="rId3">
            <a:alphaModFix/>
          </a:blip>
          <a:srcRect/>
          <a:stretch/>
        </p:blipFill>
        <p:spPr>
          <a:xfrm>
            <a:off x="565152" y="1812926"/>
            <a:ext cx="11017249" cy="382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cxnSp>
        <p:nvCxnSpPr>
          <p:cNvPr id="730" name="Google Shape;730;p50"/>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731" name="Google Shape;731;p50"/>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732" name="Google Shape;732;p50"/>
          <p:cNvSpPr txBox="1"/>
          <p:nvPr/>
        </p:nvSpPr>
        <p:spPr>
          <a:xfrm>
            <a:off x="1293091" y="491836"/>
            <a:ext cx="582616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i="1" dirty="0">
                <a:solidFill>
                  <a:schemeClr val="dk1"/>
                </a:solidFill>
                <a:latin typeface="Times New Roman"/>
                <a:ea typeface="Times New Roman"/>
                <a:cs typeface="Times New Roman"/>
                <a:sym typeface="Times New Roman"/>
              </a:rPr>
              <a:t>Virtual-circuit identifier [1]</a:t>
            </a:r>
            <a:endParaRPr dirty="0"/>
          </a:p>
        </p:txBody>
      </p:sp>
      <p:cxnSp>
        <p:nvCxnSpPr>
          <p:cNvPr id="733" name="Google Shape;733;p50"/>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734" name="Google Shape;734;p50"/>
          <p:cNvPicPr preferRelativeResize="0"/>
          <p:nvPr/>
        </p:nvPicPr>
        <p:blipFill rotWithShape="1">
          <a:blip r:embed="rId3">
            <a:alphaModFix/>
          </a:blip>
          <a:srcRect/>
          <a:stretch/>
        </p:blipFill>
        <p:spPr>
          <a:xfrm>
            <a:off x="812801" y="2438400"/>
            <a:ext cx="9994900" cy="202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cxnSp>
        <p:nvCxnSpPr>
          <p:cNvPr id="740" name="Google Shape;740;p51"/>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741" name="Google Shape;741;p51"/>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742" name="Google Shape;742;p51"/>
          <p:cNvSpPr txBox="1"/>
          <p:nvPr/>
        </p:nvSpPr>
        <p:spPr>
          <a:xfrm>
            <a:off x="1265382" y="339437"/>
            <a:ext cx="7664014"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baseline="-25000" dirty="0">
                <a:solidFill>
                  <a:schemeClr val="dk1"/>
                </a:solidFill>
                <a:latin typeface="Times New Roman"/>
                <a:ea typeface="Times New Roman"/>
                <a:cs typeface="Times New Roman"/>
                <a:sym typeface="Times New Roman"/>
              </a:rPr>
              <a:t>Switch and tables in a virtual-circuit network [1]</a:t>
            </a:r>
            <a:endParaRPr dirty="0"/>
          </a:p>
        </p:txBody>
      </p:sp>
      <p:cxnSp>
        <p:nvCxnSpPr>
          <p:cNvPr id="743" name="Google Shape;743;p51"/>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744" name="Google Shape;744;p51"/>
          <p:cNvPicPr preferRelativeResize="0"/>
          <p:nvPr/>
        </p:nvPicPr>
        <p:blipFill rotWithShape="1">
          <a:blip r:embed="rId3">
            <a:alphaModFix/>
          </a:blip>
          <a:srcRect/>
          <a:stretch/>
        </p:blipFill>
        <p:spPr>
          <a:xfrm>
            <a:off x="812800" y="1196976"/>
            <a:ext cx="9872133" cy="5051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cxnSp>
        <p:nvCxnSpPr>
          <p:cNvPr id="750" name="Google Shape;750;p52"/>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751" name="Google Shape;751;p52"/>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752" name="Google Shape;752;p52"/>
          <p:cNvSpPr txBox="1"/>
          <p:nvPr/>
        </p:nvSpPr>
        <p:spPr>
          <a:xfrm>
            <a:off x="406401" y="381000"/>
            <a:ext cx="1030282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           </a:t>
            </a:r>
            <a:r>
              <a:rPr lang="en-US" sz="2800" b="1" i="1" dirty="0">
                <a:solidFill>
                  <a:schemeClr val="dk1"/>
                </a:solidFill>
                <a:latin typeface="Times New Roman"/>
                <a:ea typeface="Times New Roman"/>
                <a:cs typeface="Times New Roman"/>
                <a:sym typeface="Times New Roman"/>
              </a:rPr>
              <a:t>Source-to-destination data transfer in a virtual-circuit network</a:t>
            </a:r>
            <a:endParaRPr dirty="0"/>
          </a:p>
        </p:txBody>
      </p:sp>
      <p:cxnSp>
        <p:nvCxnSpPr>
          <p:cNvPr id="753" name="Google Shape;753;p52"/>
          <p:cNvCxnSpPr/>
          <p:nvPr/>
        </p:nvCxnSpPr>
        <p:spPr>
          <a:xfrm>
            <a:off x="203200" y="64008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754" name="Google Shape;754;p52"/>
          <p:cNvPicPr preferRelativeResize="0"/>
          <p:nvPr/>
        </p:nvPicPr>
        <p:blipFill rotWithShape="1">
          <a:blip r:embed="rId3">
            <a:alphaModFix/>
          </a:blip>
          <a:srcRect/>
          <a:stretch/>
        </p:blipFill>
        <p:spPr>
          <a:xfrm>
            <a:off x="1157818" y="1211264"/>
            <a:ext cx="10018183" cy="50371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cxnSp>
        <p:nvCxnSpPr>
          <p:cNvPr id="760" name="Google Shape;760;p53"/>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761" name="Google Shape;761;p53"/>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762" name="Google Shape;762;p53"/>
          <p:cNvSpPr txBox="1"/>
          <p:nvPr/>
        </p:nvSpPr>
        <p:spPr>
          <a:xfrm>
            <a:off x="1265382" y="436418"/>
            <a:ext cx="715131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1" dirty="0">
                <a:solidFill>
                  <a:schemeClr val="dk1"/>
                </a:solidFill>
                <a:latin typeface="Times New Roman"/>
                <a:ea typeface="Times New Roman"/>
                <a:cs typeface="Times New Roman"/>
                <a:sym typeface="Times New Roman"/>
              </a:rPr>
              <a:t>Setup request in a virtual-circuit network</a:t>
            </a:r>
            <a:endParaRPr dirty="0"/>
          </a:p>
        </p:txBody>
      </p:sp>
      <p:cxnSp>
        <p:nvCxnSpPr>
          <p:cNvPr id="763" name="Google Shape;763;p53"/>
          <p:cNvCxnSpPr/>
          <p:nvPr/>
        </p:nvCxnSpPr>
        <p:spPr>
          <a:xfrm>
            <a:off x="203200" y="64008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764" name="Google Shape;764;p53"/>
          <p:cNvPicPr preferRelativeResize="0"/>
          <p:nvPr/>
        </p:nvPicPr>
        <p:blipFill rotWithShape="1">
          <a:blip r:embed="rId3">
            <a:alphaModFix/>
          </a:blip>
          <a:srcRect/>
          <a:stretch/>
        </p:blipFill>
        <p:spPr>
          <a:xfrm>
            <a:off x="812800" y="1647826"/>
            <a:ext cx="10261600" cy="3914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cxnSp>
        <p:nvCxnSpPr>
          <p:cNvPr id="770" name="Google Shape;770;p54"/>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771" name="Google Shape;771;p54"/>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772" name="Google Shape;772;p54"/>
          <p:cNvSpPr txBox="1"/>
          <p:nvPr/>
        </p:nvSpPr>
        <p:spPr>
          <a:xfrm>
            <a:off x="406400" y="381000"/>
            <a:ext cx="903644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1" dirty="0">
                <a:solidFill>
                  <a:schemeClr val="dk1"/>
                </a:solidFill>
                <a:latin typeface="Times New Roman"/>
                <a:ea typeface="Times New Roman"/>
                <a:cs typeface="Times New Roman"/>
                <a:sym typeface="Times New Roman"/>
              </a:rPr>
              <a:t>               Setup acknowledgment in a virtual-circuit network</a:t>
            </a:r>
            <a:endParaRPr dirty="0"/>
          </a:p>
        </p:txBody>
      </p:sp>
      <p:cxnSp>
        <p:nvCxnSpPr>
          <p:cNvPr id="773" name="Google Shape;773;p54"/>
          <p:cNvCxnSpPr/>
          <p:nvPr/>
        </p:nvCxnSpPr>
        <p:spPr>
          <a:xfrm>
            <a:off x="203200" y="64008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774" name="Google Shape;774;p54"/>
          <p:cNvPicPr preferRelativeResize="0"/>
          <p:nvPr/>
        </p:nvPicPr>
        <p:blipFill rotWithShape="1">
          <a:blip r:embed="rId3">
            <a:alphaModFix/>
          </a:blip>
          <a:srcRect/>
          <a:stretch/>
        </p:blipFill>
        <p:spPr>
          <a:xfrm>
            <a:off x="768352" y="1776414"/>
            <a:ext cx="10712449" cy="39385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5"/>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781" name="Google Shape;781;p55"/>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782" name="Google Shape;782;p55"/>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783" name="Google Shape;783;p55"/>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784" name="Google Shape;784;p55"/>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785" name="Google Shape;785;p55"/>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786" name="Google Shape;786;p55"/>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cxnSp>
        <p:nvCxnSpPr>
          <p:cNvPr id="787" name="Google Shape;787;p55"/>
          <p:cNvCxnSpPr/>
          <p:nvPr/>
        </p:nvCxnSpPr>
        <p:spPr>
          <a:xfrm>
            <a:off x="609600" y="22098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788" name="Google Shape;788;p55"/>
          <p:cNvCxnSpPr/>
          <p:nvPr/>
        </p:nvCxnSpPr>
        <p:spPr>
          <a:xfrm>
            <a:off x="611717" y="5410200"/>
            <a:ext cx="10871200" cy="0"/>
          </a:xfrm>
          <a:prstGeom prst="straightConnector1">
            <a:avLst/>
          </a:prstGeom>
          <a:noFill/>
          <a:ln w="76200" cap="flat" cmpd="sng">
            <a:solidFill>
              <a:srgbClr val="009900"/>
            </a:solidFill>
            <a:prstDash val="solid"/>
            <a:round/>
            <a:headEnd type="none" w="med" len="med"/>
            <a:tailEnd type="none" w="med" len="med"/>
          </a:ln>
        </p:spPr>
      </p:cxnSp>
      <p:sp>
        <p:nvSpPr>
          <p:cNvPr id="789" name="Google Shape;789;p55"/>
          <p:cNvSpPr/>
          <p:nvPr/>
        </p:nvSpPr>
        <p:spPr>
          <a:xfrm>
            <a:off x="660400" y="2301875"/>
            <a:ext cx="10769600" cy="1200329"/>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In virtual-circuit switching, all packets belonging to the same source and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destination travel the same path;</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but the packets  may arrive at the destination with different delays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if resource allocation is on demand.</a:t>
            </a:r>
            <a:endParaRPr dirty="0"/>
          </a:p>
        </p:txBody>
      </p:sp>
      <p:grpSp>
        <p:nvGrpSpPr>
          <p:cNvPr id="790" name="Google Shape;790;p55"/>
          <p:cNvGrpSpPr/>
          <p:nvPr/>
        </p:nvGrpSpPr>
        <p:grpSpPr>
          <a:xfrm>
            <a:off x="609600" y="1524000"/>
            <a:ext cx="1524000" cy="566738"/>
            <a:chOff x="1200" y="1248"/>
            <a:chExt cx="720" cy="357"/>
          </a:xfrm>
        </p:grpSpPr>
        <p:pic>
          <p:nvPicPr>
            <p:cNvPr id="791" name="Google Shape;791;p55"/>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792" name="Google Shape;792;p55"/>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hlink"/>
                  </a:solidFill>
                  <a:latin typeface="Times New Roman"/>
                  <a:ea typeface="Times New Roman"/>
                  <a:cs typeface="Times New Roman"/>
                  <a:sym typeface="Times New Roman"/>
                </a:rPr>
                <a:t>Note</a:t>
              </a: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cxnSp>
        <p:nvCxnSpPr>
          <p:cNvPr id="470" name="Google Shape;470;p29"/>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471" name="Google Shape;471;p29"/>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472" name="Google Shape;472;p29"/>
          <p:cNvSpPr txBox="1"/>
          <p:nvPr/>
        </p:nvSpPr>
        <p:spPr>
          <a:xfrm>
            <a:off x="406400" y="381000"/>
            <a:ext cx="548121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8.2  </a:t>
            </a:r>
            <a:r>
              <a:rPr lang="en-US" sz="2000" i="1" dirty="0">
                <a:solidFill>
                  <a:schemeClr val="dk1"/>
                </a:solidFill>
                <a:latin typeface="Times New Roman"/>
                <a:ea typeface="Times New Roman"/>
                <a:cs typeface="Times New Roman"/>
                <a:sym typeface="Times New Roman"/>
              </a:rPr>
              <a:t>Taxonomy of switched networks[1]</a:t>
            </a:r>
            <a:endParaRPr dirty="0"/>
          </a:p>
        </p:txBody>
      </p:sp>
      <p:cxnSp>
        <p:nvCxnSpPr>
          <p:cNvPr id="473" name="Google Shape;473;p29"/>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474" name="Google Shape;474;p29"/>
          <p:cNvPicPr preferRelativeResize="0"/>
          <p:nvPr/>
        </p:nvPicPr>
        <p:blipFill rotWithShape="1">
          <a:blip r:embed="rId3">
            <a:alphaModFix/>
          </a:blip>
          <a:srcRect/>
          <a:stretch/>
        </p:blipFill>
        <p:spPr>
          <a:xfrm>
            <a:off x="579968" y="1765300"/>
            <a:ext cx="11104033" cy="3416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cxnSp>
        <p:nvCxnSpPr>
          <p:cNvPr id="798" name="Google Shape;798;p56"/>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799" name="Google Shape;799;p56"/>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800" name="Google Shape;800;p56"/>
          <p:cNvSpPr txBox="1"/>
          <p:nvPr/>
        </p:nvSpPr>
        <p:spPr>
          <a:xfrm>
            <a:off x="406401" y="381000"/>
            <a:ext cx="665687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8.16  </a:t>
            </a:r>
            <a:r>
              <a:rPr lang="en-US" sz="2000" i="1" dirty="0">
                <a:solidFill>
                  <a:schemeClr val="dk1"/>
                </a:solidFill>
                <a:latin typeface="Times New Roman"/>
                <a:ea typeface="Times New Roman"/>
                <a:cs typeface="Times New Roman"/>
                <a:sym typeface="Times New Roman"/>
              </a:rPr>
              <a:t>Delay in a virtual-circuit network [1]</a:t>
            </a:r>
            <a:endParaRPr dirty="0"/>
          </a:p>
        </p:txBody>
      </p:sp>
      <p:cxnSp>
        <p:nvCxnSpPr>
          <p:cNvPr id="801" name="Google Shape;801;p56"/>
          <p:cNvCxnSpPr/>
          <p:nvPr/>
        </p:nvCxnSpPr>
        <p:spPr>
          <a:xfrm>
            <a:off x="203200" y="64008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802" name="Google Shape;802;p56"/>
          <p:cNvPicPr preferRelativeResize="0"/>
          <p:nvPr/>
        </p:nvPicPr>
        <p:blipFill rotWithShape="1">
          <a:blip r:embed="rId3">
            <a:alphaModFix/>
          </a:blip>
          <a:srcRect/>
          <a:stretch/>
        </p:blipFill>
        <p:spPr>
          <a:xfrm>
            <a:off x="247651" y="1473200"/>
            <a:ext cx="11639549" cy="431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57"/>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809" name="Google Shape;809;p57"/>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810" name="Google Shape;810;p57"/>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811" name="Google Shape;811;p57"/>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812" name="Google Shape;812;p57"/>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813" name="Google Shape;813;p57"/>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814" name="Google Shape;814;p57"/>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cxnSp>
        <p:nvCxnSpPr>
          <p:cNvPr id="815" name="Google Shape;815;p57"/>
          <p:cNvCxnSpPr/>
          <p:nvPr/>
        </p:nvCxnSpPr>
        <p:spPr>
          <a:xfrm>
            <a:off x="609600" y="23622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816" name="Google Shape;816;p57"/>
          <p:cNvCxnSpPr/>
          <p:nvPr/>
        </p:nvCxnSpPr>
        <p:spPr>
          <a:xfrm>
            <a:off x="611717" y="4648200"/>
            <a:ext cx="10871200" cy="0"/>
          </a:xfrm>
          <a:prstGeom prst="straightConnector1">
            <a:avLst/>
          </a:prstGeom>
          <a:noFill/>
          <a:ln w="76200" cap="flat" cmpd="sng">
            <a:solidFill>
              <a:srgbClr val="009900"/>
            </a:solidFill>
            <a:prstDash val="solid"/>
            <a:round/>
            <a:headEnd type="none" w="med" len="med"/>
            <a:tailEnd type="none" w="med" len="med"/>
          </a:ln>
        </p:spPr>
      </p:cxnSp>
      <p:sp>
        <p:nvSpPr>
          <p:cNvPr id="817" name="Google Shape;817;p57"/>
          <p:cNvSpPr/>
          <p:nvPr/>
        </p:nvSpPr>
        <p:spPr>
          <a:xfrm>
            <a:off x="660400" y="2454276"/>
            <a:ext cx="10769600" cy="92333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Switching at the data link layer in a switched WAN is normally</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implemented by using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virtual-circuit techniques.</a:t>
            </a:r>
            <a:endParaRPr dirty="0"/>
          </a:p>
        </p:txBody>
      </p:sp>
      <p:grpSp>
        <p:nvGrpSpPr>
          <p:cNvPr id="818" name="Google Shape;818;p57"/>
          <p:cNvGrpSpPr/>
          <p:nvPr/>
        </p:nvGrpSpPr>
        <p:grpSpPr>
          <a:xfrm>
            <a:off x="609600" y="1676400"/>
            <a:ext cx="1524000" cy="566738"/>
            <a:chOff x="1200" y="1248"/>
            <a:chExt cx="720" cy="357"/>
          </a:xfrm>
        </p:grpSpPr>
        <p:pic>
          <p:nvPicPr>
            <p:cNvPr id="819" name="Google Shape;819;p57"/>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820" name="Google Shape;820;p57"/>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hlink"/>
                  </a:solidFill>
                  <a:latin typeface="Times New Roman"/>
                  <a:ea typeface="Times New Roman"/>
                  <a:cs typeface="Times New Roman"/>
                  <a:sym typeface="Times New Roman"/>
                </a:rPr>
                <a:t>Note</a:t>
              </a:r>
              <a:endParaRPr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Google Shape;1094;p77"/>
          <p:cNvSpPr txBox="1">
            <a:spLocks noGrp="1"/>
          </p:cNvSpPr>
          <p:nvPr>
            <p:ph type="title"/>
          </p:nvPr>
        </p:nvSpPr>
        <p:spPr>
          <a:xfrm>
            <a:off x="838200" y="2127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5" name="Rectangle 4"/>
          <p:cNvSpPr/>
          <p:nvPr/>
        </p:nvSpPr>
        <p:spPr>
          <a:xfrm>
            <a:off x="922173" y="1327533"/>
            <a:ext cx="10114385" cy="4524315"/>
          </a:xfrm>
          <a:prstGeom prst="rect">
            <a:avLst/>
          </a:prstGeom>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Textbooks</a:t>
            </a:r>
          </a:p>
          <a:p>
            <a:pPr algn="just"/>
            <a:r>
              <a:rPr lang="en-IN" sz="1800" b="1"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Forouzan</a:t>
            </a:r>
            <a:r>
              <a:rPr lang="en-US" sz="1800" dirty="0">
                <a:latin typeface="Times New Roman" panose="02020603050405020304" pitchFamily="18" charset="0"/>
                <a:cs typeface="Times New Roman" panose="02020603050405020304" pitchFamily="18" charset="0"/>
              </a:rPr>
              <a:t>, Behrouz A.: “Data Communications &amp; networking”, 4th edition </a:t>
            </a:r>
            <a:r>
              <a:rPr lang="en-US" sz="1800" dirty="0" err="1">
                <a:latin typeface="Times New Roman" panose="02020603050405020304" pitchFamily="18" charset="0"/>
                <a:cs typeface="Times New Roman" panose="02020603050405020304" pitchFamily="18" charset="0"/>
              </a:rPr>
              <a:t>TataMcgraw</a:t>
            </a:r>
            <a:r>
              <a:rPr lang="en-US" sz="1800" dirty="0">
                <a:latin typeface="Times New Roman" panose="02020603050405020304" pitchFamily="18" charset="0"/>
                <a:cs typeface="Times New Roman" panose="02020603050405020304" pitchFamily="18" charset="0"/>
              </a:rPr>
              <a:t> Hill.</a:t>
            </a:r>
          </a:p>
          <a:p>
            <a:pPr algn="just"/>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Tanenbaum</a:t>
            </a:r>
            <a:r>
              <a:rPr lang="en-US" sz="1800" dirty="0">
                <a:latin typeface="Times New Roman" panose="02020603050405020304" pitchFamily="18" charset="0"/>
                <a:cs typeface="Times New Roman" panose="02020603050405020304" pitchFamily="18" charset="0"/>
              </a:rPr>
              <a:t>, Andrew S: “Computer networks”, 4th Edition, Pearson education.</a:t>
            </a:r>
          </a:p>
          <a:p>
            <a:pPr algn="just"/>
            <a:endParaRPr lang="en-US"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Reference books</a:t>
            </a:r>
          </a:p>
          <a:p>
            <a:pPr algn="just"/>
            <a:r>
              <a:rPr lang="en-US" sz="1800" dirty="0">
                <a:latin typeface="Times New Roman" panose="02020603050405020304" pitchFamily="18" charset="0"/>
                <a:cs typeface="Times New Roman" panose="02020603050405020304" pitchFamily="18" charset="0"/>
              </a:rPr>
              <a:t>[3] Stallings, William : “Data and computer communications”,8th </a:t>
            </a:r>
            <a:r>
              <a:rPr lang="en-US" sz="1800" dirty="0" err="1">
                <a:latin typeface="Times New Roman" panose="02020603050405020304" pitchFamily="18" charset="0"/>
                <a:cs typeface="Times New Roman" panose="02020603050405020304" pitchFamily="18" charset="0"/>
              </a:rPr>
              <a:t>edition,Pearson</a:t>
            </a:r>
            <a:endParaRPr lang="en-US"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Education.</a:t>
            </a:r>
          </a:p>
          <a:p>
            <a:pPr algn="just"/>
            <a:r>
              <a:rPr lang="en-US" sz="1800" dirty="0">
                <a:latin typeface="Times New Roman" panose="02020603050405020304" pitchFamily="18" charset="0"/>
                <a:cs typeface="Times New Roman" panose="02020603050405020304" pitchFamily="18" charset="0"/>
              </a:rPr>
              <a:t>[4] Ross, </a:t>
            </a:r>
            <a:r>
              <a:rPr lang="en-US" sz="1800" dirty="0" err="1">
                <a:latin typeface="Times New Roman" panose="02020603050405020304" pitchFamily="18" charset="0"/>
                <a:cs typeface="Times New Roman" panose="02020603050405020304" pitchFamily="18" charset="0"/>
              </a:rPr>
              <a:t>Kurose,“Computer</a:t>
            </a:r>
            <a:r>
              <a:rPr lang="en-US" sz="1800" dirty="0">
                <a:latin typeface="Times New Roman" panose="02020603050405020304" pitchFamily="18" charset="0"/>
                <a:cs typeface="Times New Roman" panose="02020603050405020304" pitchFamily="18" charset="0"/>
              </a:rPr>
              <a:t> Networking: A top down Approach”, 2nd edition, Pearson</a:t>
            </a:r>
          </a:p>
          <a:p>
            <a:pPr algn="just"/>
            <a:r>
              <a:rPr lang="en-IN" sz="1800" dirty="0">
                <a:latin typeface="Times New Roman" panose="02020603050405020304" pitchFamily="18" charset="0"/>
                <a:cs typeface="Times New Roman" panose="02020603050405020304" pitchFamily="18" charset="0"/>
              </a:rPr>
              <a:t>Education.</a:t>
            </a:r>
          </a:p>
          <a:p>
            <a:pPr algn="just"/>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Coomer,Douglas</a:t>
            </a:r>
            <a:r>
              <a:rPr lang="en-US" sz="1800" dirty="0">
                <a:latin typeface="Times New Roman" panose="02020603050405020304" pitchFamily="18" charset="0"/>
                <a:cs typeface="Times New Roman" panose="02020603050405020304" pitchFamily="18" charset="0"/>
              </a:rPr>
              <a:t> E.: “Internet working with TCP/IP” , 2 </a:t>
            </a:r>
            <a:r>
              <a:rPr lang="en-US" sz="1800" dirty="0" err="1">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edition, Pearson Education</a:t>
            </a:r>
          </a:p>
          <a:p>
            <a:pPr algn="just"/>
            <a:r>
              <a:rPr lang="en-US" sz="1800">
                <a:latin typeface="Times New Roman" panose="02020603050405020304" pitchFamily="18" charset="0"/>
                <a:cs typeface="Times New Roman" panose="02020603050405020304" pitchFamily="18" charset="0"/>
              </a:rPr>
              <a:t>[6] </a:t>
            </a:r>
            <a:r>
              <a:rPr lang="en-US" sz="1800" dirty="0">
                <a:latin typeface="Times New Roman" panose="02020603050405020304" pitchFamily="18" charset="0"/>
                <a:cs typeface="Times New Roman" panose="02020603050405020304" pitchFamily="18" charset="0"/>
              </a:rPr>
              <a:t>Dave,” Computer Networks, Cengage Learning.</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Links:</a:t>
            </a:r>
          </a:p>
          <a:p>
            <a:pPr algn="just"/>
            <a:r>
              <a:rPr lang="en-IN" sz="1800" dirty="0">
                <a:latin typeface="Times New Roman" panose="02020603050405020304" pitchFamily="18" charset="0"/>
                <a:cs typeface="Times New Roman" panose="02020603050405020304" pitchFamily="18" charset="0"/>
                <a:hlinkClick r:id="rId3"/>
              </a:rPr>
              <a:t>http://eti2506.elimu.net/Introduction/Books/Data%20Communications%20and%20Networking%20By%20Behrouz%20A.Forouzan.pdf</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08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0"/>
          <p:cNvSpPr/>
          <p:nvPr/>
        </p:nvSpPr>
        <p:spPr>
          <a:xfrm>
            <a:off x="0" y="0"/>
            <a:ext cx="12192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481" name="Google Shape;481;p30"/>
          <p:cNvSpPr txBox="1"/>
          <p:nvPr/>
        </p:nvSpPr>
        <p:spPr>
          <a:xfrm>
            <a:off x="304801" y="406400"/>
            <a:ext cx="41774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a:ea typeface="Times"/>
                <a:cs typeface="Times"/>
                <a:sym typeface="Times"/>
              </a:rPr>
              <a:t>8-1   CIRCUIT-SWITCHED NETWORKS</a:t>
            </a:r>
            <a:endParaRPr dirty="0"/>
          </a:p>
        </p:txBody>
      </p:sp>
      <p:sp>
        <p:nvSpPr>
          <p:cNvPr id="482" name="Google Shape;482;p30"/>
          <p:cNvSpPr txBox="1"/>
          <p:nvPr/>
        </p:nvSpPr>
        <p:spPr>
          <a:xfrm>
            <a:off x="10972800" y="640080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483" name="Google Shape;483;p30"/>
          <p:cNvSpPr/>
          <p:nvPr/>
        </p:nvSpPr>
        <p:spPr>
          <a:xfrm>
            <a:off x="406400" y="1740465"/>
            <a:ext cx="10972800" cy="2246769"/>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2800" i="1" dirty="0">
                <a:solidFill>
                  <a:schemeClr val="dk1"/>
                </a:solidFill>
                <a:latin typeface="Times New Roman"/>
                <a:ea typeface="Times New Roman"/>
                <a:cs typeface="Times New Roman"/>
                <a:sym typeface="Times New Roman"/>
              </a:rPr>
              <a:t>A circuit-switched network consists of a set of switches connected by physical links. A connection between two stations is a dedicated path made of one or more links. However, each connection uses only one dedicated channel on each link. Each link is normally divided into n channels by using FDM or TDM.</a:t>
            </a:r>
            <a:endParaRPr dirty="0"/>
          </a:p>
        </p:txBody>
      </p:sp>
      <p:sp>
        <p:nvSpPr>
          <p:cNvPr id="484" name="Google Shape;484;p30"/>
          <p:cNvSpPr/>
          <p:nvPr/>
        </p:nvSpPr>
        <p:spPr>
          <a:xfrm>
            <a:off x="203200" y="4908551"/>
            <a:ext cx="102616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8"/>
              <a:buFont typeface="Noto Sans Symbols"/>
              <a:buNone/>
            </a:pPr>
            <a:r>
              <a:rPr lang="en-US" sz="2400" dirty="0">
                <a:solidFill>
                  <a:srgbClr val="0033CC"/>
                </a:solidFill>
                <a:latin typeface="Times New Roman"/>
                <a:ea typeface="Times New Roman"/>
                <a:cs typeface="Times New Roman"/>
                <a:sym typeface="Times New Roman"/>
              </a:rPr>
              <a:t>Three Phases</a:t>
            </a:r>
            <a:br>
              <a:rPr lang="en-US" sz="2400" dirty="0">
                <a:solidFill>
                  <a:srgbClr val="0033CC"/>
                </a:solidFill>
                <a:latin typeface="Times New Roman"/>
                <a:ea typeface="Times New Roman"/>
                <a:cs typeface="Times New Roman"/>
                <a:sym typeface="Times New Roman"/>
              </a:rPr>
            </a:br>
            <a:r>
              <a:rPr lang="en-US" sz="2400" dirty="0">
                <a:solidFill>
                  <a:srgbClr val="0033CC"/>
                </a:solidFill>
                <a:latin typeface="Times New Roman"/>
                <a:ea typeface="Times New Roman"/>
                <a:cs typeface="Times New Roman"/>
                <a:sym typeface="Times New Roman"/>
              </a:rPr>
              <a:t>Efficiency</a:t>
            </a:r>
            <a:br>
              <a:rPr lang="en-US" sz="2400" dirty="0">
                <a:solidFill>
                  <a:srgbClr val="0033CC"/>
                </a:solidFill>
                <a:latin typeface="Times New Roman"/>
                <a:ea typeface="Times New Roman"/>
                <a:cs typeface="Times New Roman"/>
                <a:sym typeface="Times New Roman"/>
              </a:rPr>
            </a:br>
            <a:r>
              <a:rPr lang="en-US" sz="2400" dirty="0">
                <a:solidFill>
                  <a:srgbClr val="0033CC"/>
                </a:solidFill>
                <a:latin typeface="Times New Roman"/>
                <a:ea typeface="Times New Roman"/>
                <a:cs typeface="Times New Roman"/>
                <a:sym typeface="Times New Roman"/>
              </a:rPr>
              <a:t>Delay</a:t>
            </a:r>
            <a:endParaRPr dirty="0"/>
          </a:p>
          <a:p>
            <a:pPr marL="0" marR="0" lvl="0" indent="0" algn="l" rtl="0">
              <a:spcBef>
                <a:spcPts val="0"/>
              </a:spcBef>
              <a:spcAft>
                <a:spcPts val="0"/>
              </a:spcAft>
              <a:buClr>
                <a:schemeClr val="dk1"/>
              </a:buClr>
              <a:buSzPts val="2808"/>
              <a:buFont typeface="Noto Sans Symbols"/>
              <a:buNone/>
            </a:pPr>
            <a:r>
              <a:rPr lang="en-US" sz="2400" dirty="0">
                <a:solidFill>
                  <a:srgbClr val="0033CC"/>
                </a:solidFill>
                <a:latin typeface="Times New Roman"/>
                <a:ea typeface="Times New Roman"/>
                <a:cs typeface="Times New Roman"/>
                <a:sym typeface="Times New Roman"/>
              </a:rPr>
              <a:t>Circuit-Switched Technology in Telephone Networks</a:t>
            </a:r>
            <a:endParaRPr dirty="0"/>
          </a:p>
        </p:txBody>
      </p:sp>
      <p:sp>
        <p:nvSpPr>
          <p:cNvPr id="485" name="Google Shape;485;p30"/>
          <p:cNvSpPr txBox="1"/>
          <p:nvPr/>
        </p:nvSpPr>
        <p:spPr>
          <a:xfrm>
            <a:off x="1075227" y="4432301"/>
            <a:ext cx="477316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u="sng" dirty="0">
                <a:solidFill>
                  <a:schemeClr val="hlink"/>
                </a:solidFill>
                <a:latin typeface="Times New Roman"/>
                <a:ea typeface="Times New Roman"/>
                <a:cs typeface="Times New Roman"/>
                <a:sym typeface="Times New Roman"/>
              </a:rPr>
              <a:t>Topics discussed in this section: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1"/>
          <p:cNvSpPr/>
          <p:nvPr/>
        </p:nvSpPr>
        <p:spPr>
          <a:xfrm>
            <a:off x="488951" y="107951"/>
            <a:ext cx="584200" cy="47466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492" name="Google Shape;492;p31"/>
          <p:cNvSpPr/>
          <p:nvPr/>
        </p:nvSpPr>
        <p:spPr>
          <a:xfrm>
            <a:off x="999067" y="107951"/>
            <a:ext cx="438151" cy="474663"/>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493" name="Google Shape;493;p31"/>
          <p:cNvSpPr/>
          <p:nvPr/>
        </p:nvSpPr>
        <p:spPr>
          <a:xfrm>
            <a:off x="654052" y="530226"/>
            <a:ext cx="563033" cy="474663"/>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494" name="Google Shape;494;p31"/>
          <p:cNvSpPr/>
          <p:nvPr/>
        </p:nvSpPr>
        <p:spPr>
          <a:xfrm>
            <a:off x="1147233" y="530226"/>
            <a:ext cx="491067" cy="474663"/>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495" name="Google Shape;495;p31"/>
          <p:cNvSpPr/>
          <p:nvPr/>
        </p:nvSpPr>
        <p:spPr>
          <a:xfrm>
            <a:off x="101600" y="457201"/>
            <a:ext cx="747184"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496" name="Google Shape;496;p31"/>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497" name="Google Shape;497;p31"/>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cxnSp>
        <p:nvCxnSpPr>
          <p:cNvPr id="498" name="Google Shape;498;p31"/>
          <p:cNvCxnSpPr/>
          <p:nvPr/>
        </p:nvCxnSpPr>
        <p:spPr>
          <a:xfrm>
            <a:off x="609600" y="26670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499" name="Google Shape;499;p31"/>
          <p:cNvCxnSpPr/>
          <p:nvPr/>
        </p:nvCxnSpPr>
        <p:spPr>
          <a:xfrm>
            <a:off x="611717" y="4876800"/>
            <a:ext cx="10871200" cy="0"/>
          </a:xfrm>
          <a:prstGeom prst="straightConnector1">
            <a:avLst/>
          </a:prstGeom>
          <a:noFill/>
          <a:ln w="76200" cap="flat" cmpd="sng">
            <a:solidFill>
              <a:srgbClr val="009900"/>
            </a:solidFill>
            <a:prstDash val="solid"/>
            <a:round/>
            <a:headEnd type="none" w="med" len="med"/>
            <a:tailEnd type="none" w="med" len="med"/>
          </a:ln>
        </p:spPr>
      </p:cxnSp>
      <p:sp>
        <p:nvSpPr>
          <p:cNvPr id="500" name="Google Shape;500;p31"/>
          <p:cNvSpPr/>
          <p:nvPr/>
        </p:nvSpPr>
        <p:spPr>
          <a:xfrm>
            <a:off x="660400" y="2759075"/>
            <a:ext cx="10769600" cy="646331"/>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A circuit-switched network is made of a set of switches connected by physical links, in which  each link is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divided into </a:t>
            </a:r>
            <a:r>
              <a:rPr lang="en-US" sz="1800" i="1" dirty="0">
                <a:solidFill>
                  <a:schemeClr val="dk1"/>
                </a:solidFill>
                <a:latin typeface="Calibri"/>
                <a:ea typeface="Calibri"/>
                <a:cs typeface="Calibri"/>
                <a:sym typeface="Calibri"/>
              </a:rPr>
              <a:t>n</a:t>
            </a:r>
            <a:r>
              <a:rPr lang="en-US" sz="1800" dirty="0">
                <a:solidFill>
                  <a:schemeClr val="dk1"/>
                </a:solidFill>
                <a:latin typeface="Calibri"/>
                <a:ea typeface="Calibri"/>
                <a:cs typeface="Calibri"/>
                <a:sym typeface="Calibri"/>
              </a:rPr>
              <a:t> channels.</a:t>
            </a:r>
            <a:endParaRPr dirty="0"/>
          </a:p>
        </p:txBody>
      </p:sp>
      <p:grpSp>
        <p:nvGrpSpPr>
          <p:cNvPr id="501" name="Google Shape;501;p31"/>
          <p:cNvGrpSpPr/>
          <p:nvPr/>
        </p:nvGrpSpPr>
        <p:grpSpPr>
          <a:xfrm>
            <a:off x="609600" y="1981200"/>
            <a:ext cx="1524000" cy="566738"/>
            <a:chOff x="1200" y="1248"/>
            <a:chExt cx="720" cy="357"/>
          </a:xfrm>
        </p:grpSpPr>
        <p:pic>
          <p:nvPicPr>
            <p:cNvPr id="502" name="Google Shape;502;p31"/>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503" name="Google Shape;503;p31"/>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hlink"/>
                  </a:solidFill>
                  <a:latin typeface="Times New Roman"/>
                  <a:ea typeface="Times New Roman"/>
                  <a:cs typeface="Times New Roman"/>
                  <a:sym typeface="Times New Roman"/>
                </a:rPr>
                <a:t>Note</a:t>
              </a: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cxnSp>
        <p:nvCxnSpPr>
          <p:cNvPr id="509" name="Google Shape;509;p32"/>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510" name="Google Shape;510;p32"/>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511" name="Google Shape;511;p32"/>
          <p:cNvSpPr txBox="1"/>
          <p:nvPr/>
        </p:nvSpPr>
        <p:spPr>
          <a:xfrm>
            <a:off x="406401" y="381000"/>
            <a:ext cx="589176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Figure 8.3  </a:t>
            </a:r>
            <a:r>
              <a:rPr lang="en-US" sz="2000" i="1" dirty="0">
                <a:solidFill>
                  <a:schemeClr val="dk1"/>
                </a:solidFill>
                <a:latin typeface="Times New Roman"/>
                <a:ea typeface="Times New Roman"/>
                <a:cs typeface="Times New Roman"/>
                <a:sym typeface="Times New Roman"/>
              </a:rPr>
              <a:t>A trivial circuit-switched network [1]</a:t>
            </a:r>
            <a:endParaRPr dirty="0"/>
          </a:p>
        </p:txBody>
      </p:sp>
      <p:cxnSp>
        <p:nvCxnSpPr>
          <p:cNvPr id="512" name="Google Shape;512;p32"/>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513" name="Google Shape;513;p32"/>
          <p:cNvPicPr preferRelativeResize="0"/>
          <p:nvPr/>
        </p:nvPicPr>
        <p:blipFill rotWithShape="1">
          <a:blip r:embed="rId3">
            <a:alphaModFix/>
          </a:blip>
          <a:srcRect/>
          <a:stretch/>
        </p:blipFill>
        <p:spPr>
          <a:xfrm>
            <a:off x="929218" y="1436688"/>
            <a:ext cx="10043583" cy="45069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20" name="Google Shape;520;p33"/>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cxnSp>
        <p:nvCxnSpPr>
          <p:cNvPr id="521" name="Google Shape;521;p33"/>
          <p:cNvCxnSpPr/>
          <p:nvPr/>
        </p:nvCxnSpPr>
        <p:spPr>
          <a:xfrm>
            <a:off x="609600" y="2209800"/>
            <a:ext cx="10871200" cy="0"/>
          </a:xfrm>
          <a:prstGeom prst="straightConnector1">
            <a:avLst/>
          </a:prstGeom>
          <a:noFill/>
          <a:ln w="76200" cap="flat" cmpd="sng">
            <a:solidFill>
              <a:srgbClr val="009900"/>
            </a:solidFill>
            <a:prstDash val="solid"/>
            <a:round/>
            <a:headEnd type="none" w="med" len="med"/>
            <a:tailEnd type="none" w="med" len="med"/>
          </a:ln>
        </p:spPr>
      </p:cxnSp>
      <p:cxnSp>
        <p:nvCxnSpPr>
          <p:cNvPr id="522" name="Google Shape;522;p33"/>
          <p:cNvCxnSpPr/>
          <p:nvPr/>
        </p:nvCxnSpPr>
        <p:spPr>
          <a:xfrm>
            <a:off x="611717" y="5410200"/>
            <a:ext cx="10871200" cy="0"/>
          </a:xfrm>
          <a:prstGeom prst="straightConnector1">
            <a:avLst/>
          </a:prstGeom>
          <a:noFill/>
          <a:ln w="76200" cap="flat" cmpd="sng">
            <a:solidFill>
              <a:srgbClr val="009900"/>
            </a:solidFill>
            <a:prstDash val="solid"/>
            <a:round/>
            <a:headEnd type="none" w="med" len="med"/>
            <a:tailEnd type="none" w="med" len="med"/>
          </a:ln>
        </p:spPr>
      </p:cxnSp>
      <p:sp>
        <p:nvSpPr>
          <p:cNvPr id="523" name="Google Shape;523;p33"/>
          <p:cNvSpPr/>
          <p:nvPr/>
        </p:nvSpPr>
        <p:spPr>
          <a:xfrm>
            <a:off x="660400" y="2301875"/>
            <a:ext cx="10769600" cy="92333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In circuit switching, the resources need to be  reserved during the setup phase;</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the resources remain dedicated for the entire duration of data transfer until the teardown phase.</a:t>
            </a:r>
            <a:endParaRPr dirty="0"/>
          </a:p>
        </p:txBody>
      </p:sp>
      <p:grpSp>
        <p:nvGrpSpPr>
          <p:cNvPr id="524" name="Google Shape;524;p33"/>
          <p:cNvGrpSpPr/>
          <p:nvPr/>
        </p:nvGrpSpPr>
        <p:grpSpPr>
          <a:xfrm>
            <a:off x="609600" y="1524000"/>
            <a:ext cx="1524000" cy="566738"/>
            <a:chOff x="1200" y="1248"/>
            <a:chExt cx="720" cy="357"/>
          </a:xfrm>
        </p:grpSpPr>
        <p:pic>
          <p:nvPicPr>
            <p:cNvPr id="525" name="Google Shape;525;p33"/>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526" name="Google Shape;526;p33"/>
            <p:cNvSpPr txBox="1"/>
            <p:nvPr/>
          </p:nvSpPr>
          <p:spPr>
            <a:xfrm>
              <a:off x="1284" y="1248"/>
              <a:ext cx="407"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dirty="0">
                  <a:solidFill>
                    <a:schemeClr val="hlink"/>
                  </a:solidFill>
                  <a:latin typeface="Times New Roman"/>
                  <a:ea typeface="Times New Roman"/>
                  <a:cs typeface="Times New Roman"/>
                  <a:sym typeface="Times New Roman"/>
                </a:rPr>
                <a:t>Note</a:t>
              </a: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4"/>
          <p:cNvSpPr/>
          <p:nvPr/>
        </p:nvSpPr>
        <p:spPr>
          <a:xfrm>
            <a:off x="948267" y="1"/>
            <a:ext cx="42333" cy="10525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33" name="Google Shape;533;p34"/>
          <p:cNvSpPr/>
          <p:nvPr/>
        </p:nvSpPr>
        <p:spPr>
          <a:xfrm>
            <a:off x="590551" y="533400"/>
            <a:ext cx="10968567"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dirty="0">
              <a:solidFill>
                <a:schemeClr val="dk1"/>
              </a:solidFill>
              <a:latin typeface="Tahoma"/>
              <a:ea typeface="Tahoma"/>
              <a:cs typeface="Tahoma"/>
              <a:sym typeface="Tahoma"/>
            </a:endParaRPr>
          </a:p>
        </p:txBody>
      </p:sp>
      <p:sp>
        <p:nvSpPr>
          <p:cNvPr id="534" name="Google Shape;534;p34"/>
          <p:cNvSpPr/>
          <p:nvPr/>
        </p:nvSpPr>
        <p:spPr>
          <a:xfrm>
            <a:off x="304800" y="1219201"/>
            <a:ext cx="11582400" cy="31085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i="1" dirty="0">
                <a:solidFill>
                  <a:schemeClr val="dk1"/>
                </a:solidFill>
                <a:latin typeface="Times New Roman"/>
                <a:ea typeface="Times New Roman"/>
                <a:cs typeface="Times New Roman"/>
                <a:sym typeface="Times New Roman"/>
              </a:rPr>
              <a:t>As a trivial example, let us use a circuit-switched network to connect eight telephones in a small area. Communication is through 4-kHz voice channels. We assume that each link uses FDM to connect a maximum of two voice channels. The bandwidth of each link is then 8 kHz. Figure 8.4 shows the situation. Telephone 1 is connected to telephone 7; 2 to 5; 3 to 8; and 4 to 6. Of course the situation may change when new connections are made. The switch controls the connections.</a:t>
            </a:r>
            <a:endParaRPr dirty="0"/>
          </a:p>
        </p:txBody>
      </p:sp>
      <p:sp>
        <p:nvSpPr>
          <p:cNvPr id="535" name="Google Shape;535;p34"/>
          <p:cNvSpPr txBox="1"/>
          <p:nvPr/>
        </p:nvSpPr>
        <p:spPr>
          <a:xfrm>
            <a:off x="1526117" y="0"/>
            <a:ext cx="13388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hlink"/>
                </a:solidFill>
                <a:latin typeface="Times New Roman"/>
                <a:ea typeface="Times New Roman"/>
                <a:cs typeface="Times New Roman"/>
                <a:sym typeface="Times New Roman"/>
              </a:rPr>
              <a:t>Example 8.1</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cxnSp>
        <p:nvCxnSpPr>
          <p:cNvPr id="541" name="Google Shape;541;p35"/>
          <p:cNvCxnSpPr/>
          <p:nvPr/>
        </p:nvCxnSpPr>
        <p:spPr>
          <a:xfrm>
            <a:off x="203200" y="152400"/>
            <a:ext cx="11684000" cy="0"/>
          </a:xfrm>
          <a:prstGeom prst="straightConnector1">
            <a:avLst/>
          </a:prstGeom>
          <a:noFill/>
          <a:ln w="76200" cap="flat" cmpd="sng">
            <a:solidFill>
              <a:schemeClr val="hlink"/>
            </a:solidFill>
            <a:prstDash val="solid"/>
            <a:round/>
            <a:headEnd type="none" w="med" len="med"/>
            <a:tailEnd type="none" w="med" len="med"/>
          </a:ln>
        </p:spPr>
      </p:cxnSp>
      <p:cxnSp>
        <p:nvCxnSpPr>
          <p:cNvPr id="542" name="Google Shape;542;p35"/>
          <p:cNvCxnSpPr/>
          <p:nvPr/>
        </p:nvCxnSpPr>
        <p:spPr>
          <a:xfrm>
            <a:off x="203200" y="990600"/>
            <a:ext cx="11684000" cy="0"/>
          </a:xfrm>
          <a:prstGeom prst="straightConnector1">
            <a:avLst/>
          </a:prstGeom>
          <a:noFill/>
          <a:ln w="19050" cap="flat" cmpd="sng">
            <a:solidFill>
              <a:schemeClr val="hlink"/>
            </a:solidFill>
            <a:prstDash val="solid"/>
            <a:round/>
            <a:headEnd type="none" w="med" len="med"/>
            <a:tailEnd type="none" w="med" len="med"/>
          </a:ln>
        </p:spPr>
      </p:cxnSp>
      <p:sp>
        <p:nvSpPr>
          <p:cNvPr id="543" name="Google Shape;543;p35"/>
          <p:cNvSpPr txBox="1"/>
          <p:nvPr/>
        </p:nvSpPr>
        <p:spPr>
          <a:xfrm>
            <a:off x="406400" y="381000"/>
            <a:ext cx="764591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folHlink"/>
                </a:solidFill>
                <a:latin typeface="Times New Roman"/>
                <a:ea typeface="Times New Roman"/>
                <a:cs typeface="Times New Roman"/>
                <a:sym typeface="Times New Roman"/>
              </a:rPr>
              <a:t>     Figure 8.4  </a:t>
            </a:r>
            <a:r>
              <a:rPr lang="en-US" sz="2000" i="1" dirty="0">
                <a:solidFill>
                  <a:schemeClr val="dk1"/>
                </a:solidFill>
                <a:latin typeface="Times New Roman"/>
                <a:ea typeface="Times New Roman"/>
                <a:cs typeface="Times New Roman"/>
                <a:sym typeface="Times New Roman"/>
              </a:rPr>
              <a:t>Circuit-switched network used in Example 8.1 [1]</a:t>
            </a:r>
            <a:endParaRPr dirty="0"/>
          </a:p>
        </p:txBody>
      </p:sp>
      <p:cxnSp>
        <p:nvCxnSpPr>
          <p:cNvPr id="544" name="Google Shape;544;p35"/>
          <p:cNvCxnSpPr/>
          <p:nvPr/>
        </p:nvCxnSpPr>
        <p:spPr>
          <a:xfrm>
            <a:off x="203200" y="6324600"/>
            <a:ext cx="11684000" cy="0"/>
          </a:xfrm>
          <a:prstGeom prst="straightConnector1">
            <a:avLst/>
          </a:prstGeom>
          <a:noFill/>
          <a:ln w="76200" cap="flat" cmpd="sng">
            <a:solidFill>
              <a:schemeClr val="hlink"/>
            </a:solidFill>
            <a:prstDash val="solid"/>
            <a:round/>
            <a:headEnd type="none" w="med" len="med"/>
            <a:tailEnd type="none" w="med" len="med"/>
          </a:ln>
        </p:spPr>
      </p:cxnSp>
      <p:pic>
        <p:nvPicPr>
          <p:cNvPr id="545" name="Google Shape;545;p35"/>
          <p:cNvPicPr preferRelativeResize="0"/>
          <p:nvPr/>
        </p:nvPicPr>
        <p:blipFill rotWithShape="1">
          <a:blip r:embed="rId3">
            <a:alphaModFix/>
          </a:blip>
          <a:srcRect/>
          <a:stretch/>
        </p:blipFill>
        <p:spPr>
          <a:xfrm>
            <a:off x="357717" y="1981200"/>
            <a:ext cx="11224684" cy="3163888"/>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928</Words>
  <Application>Microsoft Office PowerPoint</Application>
  <PresentationFormat>Widescreen</PresentationFormat>
  <Paragraphs>108</Paragraphs>
  <Slides>32</Slides>
  <Notes>32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Noto Sans Symbols</vt:lpstr>
      <vt:lpstr>Times</vt:lpstr>
      <vt:lpstr>Times New Roman</vt:lpstr>
      <vt:lpstr>Calibri</vt:lpstr>
      <vt:lpstr>Arial</vt:lpstr>
      <vt:lpstr>Tahoma</vt:lpstr>
      <vt:lpstr>1_Office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BHOOPESH BHATI</cp:lastModifiedBy>
  <cp:revision>7</cp:revision>
  <dcterms:created xsi:type="dcterms:W3CDTF">2019-01-09T10:33:58Z</dcterms:created>
  <dcterms:modified xsi:type="dcterms:W3CDTF">2023-02-13T07:01:57Z</dcterms:modified>
</cp:coreProperties>
</file>