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35"/>
  </p:notesMasterIdLst>
  <p:sldIdLst>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Tahoma" panose="020B0604030504040204" pitchFamily="34" charset="0"/>
      <p:regular r:id="rId40"/>
      <p:bold r:id="rId41"/>
    </p:embeddedFont>
    <p:embeddedFont>
      <p:font typeface="Times" panose="02020603050405020304"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9" roundtripDataSignature="AMtx7mhtyzMroI0TjSCWb4caXj9DSlxT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10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100"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1" name="Google Shape;761;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5" name="Google Shape;865;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4" name="Google Shape;874;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2" name="Google Shape;882;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9" name="Google Shape;889;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7" name="Google Shape;897;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7" name="Google Shape;907;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6" name="Google Shape;916;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5" name="Google Shape;925;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4" name="Google Shape;934;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3" name="Google Shape;943;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1" name="Google Shape;771;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0" name="Google Shape;960;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9" name="Google Shape;969;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8" name="Google Shape;978;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5" name="Google Shape;995;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4" name="Google Shape;1004;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1" name="Google Shape;1021;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5" name="Google Shape;1035;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8" name="Google Shape;1048;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7" name="Google Shape;1057;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5" name="Google Shape;1065;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0" name="Google Shape;780;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4" name="Google Shape;1074;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3" name="Google Shape;1083;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2" name="Google Shape;1092;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9" name="Google Shape;789;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6" name="Google Shape;806;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5" name="Google Shape;815;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2" name="Google Shape;822;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1" name="Google Shape;831;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8" name="Google Shape;848;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9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9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7"/>
        <p:cNvGrpSpPr/>
        <p:nvPr/>
      </p:nvGrpSpPr>
      <p:grpSpPr>
        <a:xfrm>
          <a:off x="0" y="0"/>
          <a:ext cx="0" cy="0"/>
          <a:chOff x="0" y="0"/>
          <a:chExt cx="0" cy="0"/>
        </a:xfrm>
      </p:grpSpPr>
      <p:sp>
        <p:nvSpPr>
          <p:cNvPr id="88" name="Google Shape;88;p91"/>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91"/>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91"/>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91"/>
          <p:cNvSpPr>
            <a:spLocks noGrp="1"/>
          </p:cNvSpPr>
          <p:nvPr>
            <p:ph type="pic" idx="2"/>
          </p:nvPr>
        </p:nvSpPr>
        <p:spPr>
          <a:xfrm>
            <a:off x="1847850"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Layout">
  <p:cSld name="Agenda Layout">
    <p:spTree>
      <p:nvGrpSpPr>
        <p:cNvPr id="1" name="Shape 9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94"/>
        <p:cNvGrpSpPr/>
        <p:nvPr/>
      </p:nvGrpSpPr>
      <p:grpSpPr>
        <a:xfrm>
          <a:off x="0" y="0"/>
          <a:ext cx="0" cy="0"/>
          <a:chOff x="0" y="0"/>
          <a:chExt cx="0" cy="0"/>
        </a:xfrm>
      </p:grpSpPr>
      <p:sp>
        <p:nvSpPr>
          <p:cNvPr id="95" name="Google Shape;95;p94"/>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6" name="Google Shape;96;p94"/>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9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8" name="Google Shape;98;p9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Basic Layout">
  <p:cSld name="1_Basic Layout">
    <p:spTree>
      <p:nvGrpSpPr>
        <p:cNvPr id="1" name="Shape 99"/>
        <p:cNvGrpSpPr/>
        <p:nvPr/>
      </p:nvGrpSpPr>
      <p:grpSpPr>
        <a:xfrm>
          <a:off x="0" y="0"/>
          <a:ext cx="0" cy="0"/>
          <a:chOff x="0" y="0"/>
          <a:chExt cx="0" cy="0"/>
        </a:xfrm>
      </p:grpSpPr>
      <p:sp>
        <p:nvSpPr>
          <p:cNvPr id="100" name="Google Shape;100;p95"/>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1" name="Google Shape;101;p95"/>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9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3" name="Google Shape;103;p9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Basic Layout">
  <p:cSld name="2_Basic Layout">
    <p:spTree>
      <p:nvGrpSpPr>
        <p:cNvPr id="1" name="Shape 104"/>
        <p:cNvGrpSpPr/>
        <p:nvPr/>
      </p:nvGrpSpPr>
      <p:grpSpPr>
        <a:xfrm>
          <a:off x="0" y="0"/>
          <a:ext cx="0" cy="0"/>
          <a:chOff x="0" y="0"/>
          <a:chExt cx="0" cy="0"/>
        </a:xfrm>
      </p:grpSpPr>
      <p:sp>
        <p:nvSpPr>
          <p:cNvPr id="105" name="Google Shape;105;p96"/>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6" name="Google Shape;106;p96"/>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96"/>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8"/>
        <p:cNvGrpSpPr/>
        <p:nvPr/>
      </p:nvGrpSpPr>
      <p:grpSpPr>
        <a:xfrm>
          <a:off x="0" y="0"/>
          <a:ext cx="0" cy="0"/>
          <a:chOff x="0" y="0"/>
          <a:chExt cx="0" cy="0"/>
        </a:xfrm>
      </p:grpSpPr>
      <p:sp>
        <p:nvSpPr>
          <p:cNvPr id="109" name="Google Shape;109;p9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0" name="Google Shape;110;p9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97"/>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2" name="Google Shape;112;p97"/>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97"/>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97"/>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97"/>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97"/>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97"/>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97"/>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19" name="Google Shape;119;p97"/>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0" name="Google Shape;120;p97"/>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1" name="Google Shape;121;p97"/>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2"/>
        <p:cNvGrpSpPr/>
        <p:nvPr/>
      </p:nvGrpSpPr>
      <p:grpSpPr>
        <a:xfrm>
          <a:off x="0" y="0"/>
          <a:ext cx="0" cy="0"/>
          <a:chOff x="0" y="0"/>
          <a:chExt cx="0" cy="0"/>
        </a:xfrm>
      </p:grpSpPr>
      <p:sp>
        <p:nvSpPr>
          <p:cNvPr id="123" name="Google Shape;123;p98"/>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4" name="Google Shape;124;p98"/>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5"/>
        <p:cNvGrpSpPr/>
        <p:nvPr/>
      </p:nvGrpSpPr>
      <p:grpSpPr>
        <a:xfrm>
          <a:off x="0" y="0"/>
          <a:ext cx="0" cy="0"/>
          <a:chOff x="0" y="0"/>
          <a:chExt cx="0" cy="0"/>
        </a:xfrm>
      </p:grpSpPr>
      <p:sp>
        <p:nvSpPr>
          <p:cNvPr id="126" name="Google Shape;126;p99"/>
          <p:cNvSpPr>
            <a:spLocks noGrp="1"/>
          </p:cNvSpPr>
          <p:nvPr>
            <p:ph type="pic" idx="2"/>
          </p:nvPr>
        </p:nvSpPr>
        <p:spPr>
          <a:xfrm>
            <a:off x="0"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7" name="Google Shape;127;p99"/>
          <p:cNvSpPr>
            <a:spLocks noGrp="1"/>
          </p:cNvSpPr>
          <p:nvPr>
            <p:ph type="pic" idx="3"/>
          </p:nvPr>
        </p:nvSpPr>
        <p:spPr>
          <a:xfrm>
            <a:off x="4079776" y="0"/>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8"/>
        <p:cNvGrpSpPr/>
        <p:nvPr/>
      </p:nvGrpSpPr>
      <p:grpSpPr>
        <a:xfrm>
          <a:off x="0" y="0"/>
          <a:ext cx="0" cy="0"/>
          <a:chOff x="0" y="0"/>
          <a:chExt cx="0" cy="0"/>
        </a:xfrm>
      </p:grpSpPr>
      <p:sp>
        <p:nvSpPr>
          <p:cNvPr id="129" name="Google Shape;129;p100"/>
          <p:cNvSpPr>
            <a:spLocks noGrp="1"/>
          </p:cNvSpPr>
          <p:nvPr>
            <p:ph type="pic" idx="2"/>
          </p:nvPr>
        </p:nvSpPr>
        <p:spPr>
          <a:xfrm>
            <a:off x="0"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0" name="Google Shape;130;p100"/>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1" name="Google Shape;131;p100"/>
          <p:cNvSpPr>
            <a:spLocks noGrp="1"/>
          </p:cNvSpPr>
          <p:nvPr>
            <p:ph type="pic" idx="4"/>
          </p:nvPr>
        </p:nvSpPr>
        <p:spPr>
          <a:xfrm>
            <a:off x="0" y="4773149"/>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2"/>
        <p:cNvGrpSpPr/>
        <p:nvPr/>
      </p:nvGrpSpPr>
      <p:grpSpPr>
        <a:xfrm>
          <a:off x="0" y="0"/>
          <a:ext cx="0" cy="0"/>
          <a:chOff x="0" y="0"/>
          <a:chExt cx="0" cy="0"/>
        </a:xfrm>
      </p:grpSpPr>
      <p:sp>
        <p:nvSpPr>
          <p:cNvPr id="133" name="Google Shape;133;p10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4" name="Google Shape;134;p10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101"/>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6" name="Google Shape;136;p101"/>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101"/>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8" name="Google Shape;138;p101"/>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9" name="Google Shape;139;p101"/>
          <p:cNvSpPr>
            <a:spLocks noGrp="1"/>
          </p:cNvSpPr>
          <p:nvPr>
            <p:ph type="pic" idx="5"/>
          </p:nvPr>
        </p:nvSpPr>
        <p:spPr>
          <a:xfrm>
            <a:off x="3119669"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0" name="Google Shape;140;p101"/>
          <p:cNvSpPr>
            <a:spLocks noGrp="1"/>
          </p:cNvSpPr>
          <p:nvPr>
            <p:ph type="pic" idx="6"/>
          </p:nvPr>
        </p:nvSpPr>
        <p:spPr>
          <a:xfrm>
            <a:off x="3119669"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1"/>
        <p:cNvGrpSpPr/>
        <p:nvPr/>
      </p:nvGrpSpPr>
      <p:grpSpPr>
        <a:xfrm>
          <a:off x="0" y="0"/>
          <a:ext cx="0" cy="0"/>
          <a:chOff x="0" y="0"/>
          <a:chExt cx="0" cy="0"/>
        </a:xfrm>
      </p:grpSpPr>
      <p:sp>
        <p:nvSpPr>
          <p:cNvPr id="142" name="Google Shape;142;p102"/>
          <p:cNvSpPr>
            <a:spLocks noGrp="1"/>
          </p:cNvSpPr>
          <p:nvPr>
            <p:ph type="pic" idx="2"/>
          </p:nvPr>
        </p:nvSpPr>
        <p:spPr>
          <a:xfrm>
            <a:off x="709650" y="480055"/>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3" name="Google Shape;143;p102"/>
          <p:cNvSpPr>
            <a:spLocks noGrp="1"/>
          </p:cNvSpPr>
          <p:nvPr>
            <p:ph type="pic" idx="3"/>
          </p:nvPr>
        </p:nvSpPr>
        <p:spPr>
          <a:xfrm>
            <a:off x="5126140" y="480056"/>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4" name="Google Shape;144;p102"/>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5" name="Google Shape;145;p102"/>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6" name="Google Shape;146;p102"/>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7"/>
        <p:cNvGrpSpPr/>
        <p:nvPr/>
      </p:nvGrpSpPr>
      <p:grpSpPr>
        <a:xfrm>
          <a:off x="0" y="0"/>
          <a:ext cx="0" cy="0"/>
          <a:chOff x="0" y="0"/>
          <a:chExt cx="0" cy="0"/>
        </a:xfrm>
      </p:grpSpPr>
      <p:sp>
        <p:nvSpPr>
          <p:cNvPr id="148" name="Google Shape;148;p103"/>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49" name="Google Shape;149;p103"/>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0" name="Google Shape;150;p103"/>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1" name="Google Shape;151;p103"/>
          <p:cNvSpPr>
            <a:spLocks noGrp="1"/>
          </p:cNvSpPr>
          <p:nvPr>
            <p:ph type="pic" idx="3"/>
          </p:nvPr>
        </p:nvSpPr>
        <p:spPr>
          <a:xfrm>
            <a:off x="5705875"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52" name="Google Shape;152;p103"/>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3" name="Google Shape;153;p103"/>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4"/>
        <p:cNvGrpSpPr/>
        <p:nvPr/>
      </p:nvGrpSpPr>
      <p:grpSpPr>
        <a:xfrm>
          <a:off x="0" y="0"/>
          <a:ext cx="0" cy="0"/>
          <a:chOff x="0" y="0"/>
          <a:chExt cx="0" cy="0"/>
        </a:xfrm>
      </p:grpSpPr>
      <p:sp>
        <p:nvSpPr>
          <p:cNvPr id="155" name="Google Shape;155;p10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6" name="Google Shape;156;p10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7" name="Google Shape;157;p104"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8" name="Google Shape;158;p104"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59" name="Google Shape;159;p104"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0" name="Google Shape;160;p104"/>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1" name="Google Shape;161;p104"/>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2" name="Google Shape;162;p104"/>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3" name="Google Shape;163;p10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4" name="Google Shape;164;p10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5"/>
        <p:cNvGrpSpPr/>
        <p:nvPr/>
      </p:nvGrpSpPr>
      <p:grpSpPr>
        <a:xfrm>
          <a:off x="0" y="0"/>
          <a:ext cx="0" cy="0"/>
          <a:chOff x="0" y="0"/>
          <a:chExt cx="0" cy="0"/>
        </a:xfrm>
      </p:grpSpPr>
      <p:sp>
        <p:nvSpPr>
          <p:cNvPr id="166" name="Google Shape;166;p105"/>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7"/>
        <p:cNvGrpSpPr/>
        <p:nvPr/>
      </p:nvGrpSpPr>
      <p:grpSpPr>
        <a:xfrm>
          <a:off x="0" y="0"/>
          <a:ext cx="0" cy="0"/>
          <a:chOff x="0" y="0"/>
          <a:chExt cx="0" cy="0"/>
        </a:xfrm>
      </p:grpSpPr>
      <p:sp>
        <p:nvSpPr>
          <p:cNvPr id="168" name="Google Shape;168;p106"/>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69" name="Google Shape;169;p106"/>
          <p:cNvGrpSpPr/>
          <p:nvPr/>
        </p:nvGrpSpPr>
        <p:grpSpPr>
          <a:xfrm>
            <a:off x="472011" y="1508786"/>
            <a:ext cx="3799787" cy="4865561"/>
            <a:chOff x="354008" y="1131589"/>
            <a:chExt cx="2849840" cy="3649171"/>
          </a:xfrm>
        </p:grpSpPr>
        <p:sp>
          <p:nvSpPr>
            <p:cNvPr id="170" name="Google Shape;170;p106"/>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1" name="Google Shape;171;p106"/>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106"/>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8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8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8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8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8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8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ti2506.elimu.net/Introduction/Books/Data%20Communications%20and%20Networking%20By%20Behrouz%20A.Forouzan.pdf"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6"/>
          <p:cNvSpPr/>
          <p:nvPr/>
        </p:nvSpPr>
        <p:spPr>
          <a:xfrm>
            <a:off x="152400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64" name="Google Shape;764;p46"/>
          <p:cNvSpPr txBox="1"/>
          <p:nvPr/>
        </p:nvSpPr>
        <p:spPr>
          <a:xfrm>
            <a:off x="1752600" y="406400"/>
            <a:ext cx="4560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a:ea typeface="Times"/>
                <a:cs typeface="Times"/>
                <a:sym typeface="Times"/>
              </a:rPr>
              <a:t>5-1   DIGITAL-TO-ANALOG CONVERSION</a:t>
            </a:r>
            <a:endParaRPr/>
          </a:p>
        </p:txBody>
      </p:sp>
      <p:sp>
        <p:nvSpPr>
          <p:cNvPr id="765" name="Google Shape;765;p46"/>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766" name="Google Shape;766;p46"/>
          <p:cNvSpPr/>
          <p:nvPr/>
        </p:nvSpPr>
        <p:spPr>
          <a:xfrm>
            <a:off x="1676400" y="1600200"/>
            <a:ext cx="8229600" cy="1373188"/>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a:solidFill>
                  <a:schemeClr val="hlink"/>
                </a:solidFill>
                <a:latin typeface="Times New Roman"/>
                <a:ea typeface="Times New Roman"/>
                <a:cs typeface="Times New Roman"/>
                <a:sym typeface="Times New Roman"/>
              </a:rPr>
              <a:t>Digital-to-analog</a:t>
            </a:r>
            <a:r>
              <a:rPr lang="en-US" sz="2800" i="1">
                <a:solidFill>
                  <a:schemeClr val="dk1"/>
                </a:solidFill>
                <a:latin typeface="Times New Roman"/>
                <a:ea typeface="Times New Roman"/>
                <a:cs typeface="Times New Roman"/>
                <a:sym typeface="Times New Roman"/>
              </a:rPr>
              <a:t> conversion is the process of changing one of the characteristics of an analog signal based on the information in digital data. </a:t>
            </a:r>
            <a:endParaRPr/>
          </a:p>
        </p:txBody>
      </p:sp>
      <p:sp>
        <p:nvSpPr>
          <p:cNvPr id="767" name="Google Shape;767;p46"/>
          <p:cNvSpPr/>
          <p:nvPr/>
        </p:nvSpPr>
        <p:spPr>
          <a:xfrm>
            <a:off x="1676400" y="4286250"/>
            <a:ext cx="67056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b="1">
                <a:solidFill>
                  <a:srgbClr val="0033CC"/>
                </a:solidFill>
                <a:latin typeface="Times New Roman"/>
                <a:ea typeface="Times New Roman"/>
                <a:cs typeface="Times New Roman"/>
                <a:sym typeface="Times New Roman"/>
              </a:rPr>
              <a:t>Aspects of Digital-to-Analog Conversion</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Amplitude Shift Keying</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Frequency Shift Keying</a:t>
            </a:r>
            <a:endParaRPr sz="2400" b="1">
              <a:solidFill>
                <a:srgbClr val="0033CC"/>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8"/>
              <a:buFont typeface="Noto Sans Symbols"/>
              <a:buNone/>
            </a:pPr>
            <a:r>
              <a:rPr lang="en-US" sz="2400" b="1">
                <a:solidFill>
                  <a:srgbClr val="0033CC"/>
                </a:solidFill>
                <a:latin typeface="Times New Roman"/>
                <a:ea typeface="Times New Roman"/>
                <a:cs typeface="Times New Roman"/>
                <a:sym typeface="Times New Roman"/>
              </a:rPr>
              <a:t>Phase Shift Keying</a:t>
            </a:r>
            <a:endParaRPr/>
          </a:p>
          <a:p>
            <a:pPr marL="0" marR="0" lvl="0" indent="0" algn="l" rtl="0">
              <a:spcBef>
                <a:spcPts val="0"/>
              </a:spcBef>
              <a:spcAft>
                <a:spcPts val="0"/>
              </a:spcAft>
              <a:buClr>
                <a:schemeClr val="dk1"/>
              </a:buClr>
              <a:buSzPts val="2808"/>
              <a:buFont typeface="Noto Sans Symbols"/>
              <a:buNone/>
            </a:pPr>
            <a:r>
              <a:rPr lang="en-US" sz="2400" b="1">
                <a:solidFill>
                  <a:srgbClr val="0033CC"/>
                </a:solidFill>
                <a:latin typeface="Times New Roman"/>
                <a:ea typeface="Times New Roman"/>
                <a:cs typeface="Times New Roman"/>
                <a:sym typeface="Times New Roman"/>
              </a:rPr>
              <a:t>Quadrature Amplitude Modulation</a:t>
            </a:r>
            <a:endParaRPr/>
          </a:p>
        </p:txBody>
      </p:sp>
      <p:sp>
        <p:nvSpPr>
          <p:cNvPr id="768" name="Google Shape;768;p46"/>
          <p:cNvSpPr txBox="1"/>
          <p:nvPr/>
        </p:nvSpPr>
        <p:spPr>
          <a:xfrm>
            <a:off x="1689101" y="3810001"/>
            <a:ext cx="4862513" cy="5191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5"/>
          <p:cNvSpPr txBox="1"/>
          <p:nvPr/>
        </p:nvSpPr>
        <p:spPr>
          <a:xfrm>
            <a:off x="2563090" y="415636"/>
            <a:ext cx="53340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Times"/>
                <a:ea typeface="Times"/>
                <a:cs typeface="Times"/>
                <a:sym typeface="Times"/>
              </a:rPr>
              <a:t>MULTIPLEXING</a:t>
            </a:r>
            <a:endParaRPr sz="2800" b="1">
              <a:solidFill>
                <a:schemeClr val="dk1"/>
              </a:solidFill>
              <a:latin typeface="Times"/>
              <a:ea typeface="Times"/>
              <a:cs typeface="Times"/>
              <a:sym typeface="Times"/>
            </a:endParaRPr>
          </a:p>
        </p:txBody>
      </p:sp>
      <p:sp>
        <p:nvSpPr>
          <p:cNvPr id="868" name="Google Shape;868;p55"/>
          <p:cNvSpPr txBox="1"/>
          <p:nvPr/>
        </p:nvSpPr>
        <p:spPr>
          <a:xfrm>
            <a:off x="10972800" y="640080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869" name="Google Shape;869;p55"/>
          <p:cNvSpPr/>
          <p:nvPr/>
        </p:nvSpPr>
        <p:spPr>
          <a:xfrm>
            <a:off x="406400" y="1484084"/>
            <a:ext cx="10972800" cy="2246769"/>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a:solidFill>
                  <a:schemeClr val="dk1"/>
                </a:solidFill>
                <a:latin typeface="Times New Roman"/>
                <a:ea typeface="Times New Roman"/>
                <a:cs typeface="Times New Roman"/>
                <a:sym typeface="Times New Roman"/>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endParaRPr/>
          </a:p>
        </p:txBody>
      </p:sp>
      <p:sp>
        <p:nvSpPr>
          <p:cNvPr id="870" name="Google Shape;870;p55"/>
          <p:cNvSpPr/>
          <p:nvPr/>
        </p:nvSpPr>
        <p:spPr>
          <a:xfrm>
            <a:off x="203200" y="4772026"/>
            <a:ext cx="89408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a:solidFill>
                  <a:srgbClr val="0033CC"/>
                </a:solidFill>
                <a:latin typeface="Times New Roman"/>
                <a:ea typeface="Times New Roman"/>
                <a:cs typeface="Times New Roman"/>
                <a:sym typeface="Times New Roman"/>
              </a:rPr>
              <a:t>Frequency-Division Multiplexing</a:t>
            </a:r>
            <a:br>
              <a:rPr lang="en-US" sz="2400">
                <a:solidFill>
                  <a:srgbClr val="0033CC"/>
                </a:solidFill>
                <a:latin typeface="Times New Roman"/>
                <a:ea typeface="Times New Roman"/>
                <a:cs typeface="Times New Roman"/>
                <a:sym typeface="Times New Roman"/>
              </a:rPr>
            </a:br>
            <a:r>
              <a:rPr lang="en-US" sz="2400">
                <a:solidFill>
                  <a:srgbClr val="0033CC"/>
                </a:solidFill>
                <a:latin typeface="Times New Roman"/>
                <a:ea typeface="Times New Roman"/>
                <a:cs typeface="Times New Roman"/>
                <a:sym typeface="Times New Roman"/>
              </a:rPr>
              <a:t>Wavelength-Division Multiplexing</a:t>
            </a:r>
            <a:br>
              <a:rPr lang="en-US" sz="2400">
                <a:solidFill>
                  <a:srgbClr val="0033CC"/>
                </a:solidFill>
                <a:latin typeface="Times New Roman"/>
                <a:ea typeface="Times New Roman"/>
                <a:cs typeface="Times New Roman"/>
                <a:sym typeface="Times New Roman"/>
              </a:rPr>
            </a:br>
            <a:r>
              <a:rPr lang="en-US" sz="2400">
                <a:solidFill>
                  <a:srgbClr val="0033CC"/>
                </a:solidFill>
                <a:latin typeface="Times New Roman"/>
                <a:ea typeface="Times New Roman"/>
                <a:cs typeface="Times New Roman"/>
                <a:sym typeface="Times New Roman"/>
              </a:rPr>
              <a:t>Synchronous Time-Division Multiplexing</a:t>
            </a:r>
            <a:endParaRPr/>
          </a:p>
          <a:p>
            <a:pPr marL="0" marR="0" lvl="0" indent="0" algn="l" rtl="0">
              <a:spcBef>
                <a:spcPts val="0"/>
              </a:spcBef>
              <a:spcAft>
                <a:spcPts val="0"/>
              </a:spcAft>
              <a:buClr>
                <a:schemeClr val="dk1"/>
              </a:buClr>
              <a:buSzPts val="2808"/>
              <a:buFont typeface="Noto Sans Symbols"/>
              <a:buNone/>
            </a:pPr>
            <a:r>
              <a:rPr lang="en-US" sz="2400">
                <a:solidFill>
                  <a:srgbClr val="0033CC"/>
                </a:solidFill>
                <a:latin typeface="Times New Roman"/>
                <a:ea typeface="Times New Roman"/>
                <a:cs typeface="Times New Roman"/>
                <a:sym typeface="Times New Roman"/>
              </a:rPr>
              <a:t>Statistical Time-Division Multiplexing</a:t>
            </a:r>
            <a:endParaRPr/>
          </a:p>
        </p:txBody>
      </p:sp>
      <p:sp>
        <p:nvSpPr>
          <p:cNvPr id="871" name="Google Shape;871;p55"/>
          <p:cNvSpPr txBox="1"/>
          <p:nvPr/>
        </p:nvSpPr>
        <p:spPr>
          <a:xfrm>
            <a:off x="354791" y="4240357"/>
            <a:ext cx="47731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cxnSp>
        <p:nvCxnSpPr>
          <p:cNvPr id="876" name="Google Shape;876;p56"/>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877" name="Google Shape;877;p56"/>
          <p:cNvSpPr txBox="1"/>
          <p:nvPr/>
        </p:nvSpPr>
        <p:spPr>
          <a:xfrm>
            <a:off x="794326" y="789709"/>
            <a:ext cx="542919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folHlink"/>
                </a:solidFill>
                <a:latin typeface="Times New Roman"/>
                <a:ea typeface="Times New Roman"/>
                <a:cs typeface="Times New Roman"/>
                <a:sym typeface="Times New Roman"/>
              </a:rPr>
              <a:t>Figure </a:t>
            </a:r>
            <a:r>
              <a:rPr lang="en-US" sz="2400" i="1" dirty="0">
                <a:solidFill>
                  <a:schemeClr val="dk1"/>
                </a:solidFill>
                <a:latin typeface="Times New Roman"/>
                <a:ea typeface="Times New Roman"/>
                <a:cs typeface="Times New Roman"/>
                <a:sym typeface="Times New Roman"/>
              </a:rPr>
              <a:t>Dividing a link into channels [1]</a:t>
            </a:r>
            <a:endParaRPr dirty="0"/>
          </a:p>
        </p:txBody>
      </p:sp>
      <p:cxnSp>
        <p:nvCxnSpPr>
          <p:cNvPr id="878" name="Google Shape;878;p56"/>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879" name="Google Shape;879;p56"/>
          <p:cNvPicPr preferRelativeResize="0"/>
          <p:nvPr/>
        </p:nvPicPr>
        <p:blipFill rotWithShape="1">
          <a:blip r:embed="rId3">
            <a:alphaModFix/>
          </a:blip>
          <a:srcRect/>
          <a:stretch/>
        </p:blipFill>
        <p:spPr>
          <a:xfrm>
            <a:off x="406400" y="2587626"/>
            <a:ext cx="11286067" cy="206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cxnSp>
        <p:nvCxnSpPr>
          <p:cNvPr id="884" name="Google Shape;884;p57"/>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885" name="Google Shape;885;p57"/>
          <p:cNvSpPr txBox="1"/>
          <p:nvPr/>
        </p:nvSpPr>
        <p:spPr>
          <a:xfrm>
            <a:off x="960583" y="803564"/>
            <a:ext cx="400782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dk1"/>
                </a:solidFill>
                <a:latin typeface="Times New Roman"/>
                <a:ea typeface="Times New Roman"/>
                <a:cs typeface="Times New Roman"/>
                <a:sym typeface="Times New Roman"/>
              </a:rPr>
              <a:t>Categories of multiplexing</a:t>
            </a:r>
            <a:endParaRPr dirty="0"/>
          </a:p>
        </p:txBody>
      </p:sp>
      <p:pic>
        <p:nvPicPr>
          <p:cNvPr id="886" name="Google Shape;886;p57"/>
          <p:cNvPicPr preferRelativeResize="0"/>
          <p:nvPr/>
        </p:nvPicPr>
        <p:blipFill rotWithShape="1">
          <a:blip r:embed="rId3">
            <a:alphaModFix/>
          </a:blip>
          <a:srcRect/>
          <a:stretch/>
        </p:blipFill>
        <p:spPr>
          <a:xfrm>
            <a:off x="491067" y="2390776"/>
            <a:ext cx="11091333" cy="240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cxnSp>
        <p:nvCxnSpPr>
          <p:cNvPr id="891" name="Google Shape;891;p58"/>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892" name="Google Shape;892;p58"/>
          <p:cNvSpPr txBox="1"/>
          <p:nvPr/>
        </p:nvSpPr>
        <p:spPr>
          <a:xfrm>
            <a:off x="946729" y="775854"/>
            <a:ext cx="537009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i="1" baseline="-25000" dirty="0">
                <a:solidFill>
                  <a:schemeClr val="dk1"/>
                </a:solidFill>
                <a:latin typeface="Times New Roman"/>
                <a:ea typeface="Times New Roman"/>
                <a:cs typeface="Times New Roman"/>
                <a:sym typeface="Times New Roman"/>
              </a:rPr>
              <a:t>Frequency-division multiplexing [1]</a:t>
            </a:r>
            <a:endParaRPr dirty="0"/>
          </a:p>
        </p:txBody>
      </p:sp>
      <p:cxnSp>
        <p:nvCxnSpPr>
          <p:cNvPr id="893" name="Google Shape;893;p58"/>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894" name="Google Shape;894;p58"/>
          <p:cNvPicPr preferRelativeResize="0"/>
          <p:nvPr/>
        </p:nvPicPr>
        <p:blipFill rotWithShape="1">
          <a:blip r:embed="rId3">
            <a:alphaModFix/>
          </a:blip>
          <a:srcRect/>
          <a:stretch/>
        </p:blipFill>
        <p:spPr>
          <a:xfrm>
            <a:off x="203201" y="2617788"/>
            <a:ext cx="11724217" cy="22590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cxnSp>
        <p:nvCxnSpPr>
          <p:cNvPr id="899" name="Google Shape;899;p59"/>
          <p:cNvCxnSpPr/>
          <p:nvPr/>
        </p:nvCxnSpPr>
        <p:spPr>
          <a:xfrm>
            <a:off x="609600" y="29718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900" name="Google Shape;900;p59"/>
          <p:cNvCxnSpPr/>
          <p:nvPr/>
        </p:nvCxnSpPr>
        <p:spPr>
          <a:xfrm>
            <a:off x="611717" y="4191000"/>
            <a:ext cx="10871200" cy="0"/>
          </a:xfrm>
          <a:prstGeom prst="straightConnector1">
            <a:avLst/>
          </a:prstGeom>
          <a:noFill/>
          <a:ln w="76200" cap="flat" cmpd="sng">
            <a:solidFill>
              <a:srgbClr val="009900"/>
            </a:solidFill>
            <a:prstDash val="solid"/>
            <a:round/>
            <a:headEnd type="none" w="med" len="med"/>
            <a:tailEnd type="none" w="med" len="med"/>
          </a:ln>
        </p:spPr>
      </p:cxnSp>
      <p:sp>
        <p:nvSpPr>
          <p:cNvPr id="901" name="Google Shape;901;p59"/>
          <p:cNvSpPr/>
          <p:nvPr/>
        </p:nvSpPr>
        <p:spPr>
          <a:xfrm>
            <a:off x="660400" y="3063875"/>
            <a:ext cx="10769600" cy="36933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FDM is an analog multiplexing technique that combines analog signals.</a:t>
            </a:r>
            <a:endParaRPr/>
          </a:p>
        </p:txBody>
      </p:sp>
      <p:grpSp>
        <p:nvGrpSpPr>
          <p:cNvPr id="902" name="Google Shape;902;p59"/>
          <p:cNvGrpSpPr/>
          <p:nvPr/>
        </p:nvGrpSpPr>
        <p:grpSpPr>
          <a:xfrm>
            <a:off x="609600" y="2252664"/>
            <a:ext cx="1524000" cy="566737"/>
            <a:chOff x="1200" y="1248"/>
            <a:chExt cx="720" cy="357"/>
          </a:xfrm>
        </p:grpSpPr>
        <p:pic>
          <p:nvPicPr>
            <p:cNvPr id="903" name="Google Shape;903;p5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904" name="Google Shape;904;p59"/>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cxnSp>
        <p:nvCxnSpPr>
          <p:cNvPr id="909" name="Google Shape;909;p60"/>
          <p:cNvCxnSpPr/>
          <p:nvPr/>
        </p:nvCxnSpPr>
        <p:spPr>
          <a:xfrm rot="10800000" flipH="1">
            <a:off x="762000" y="590550"/>
            <a:ext cx="11191442" cy="74468"/>
          </a:xfrm>
          <a:prstGeom prst="straightConnector1">
            <a:avLst/>
          </a:prstGeom>
          <a:noFill/>
          <a:ln w="76200" cap="flat" cmpd="sng">
            <a:solidFill>
              <a:schemeClr val="hlink"/>
            </a:solidFill>
            <a:prstDash val="solid"/>
            <a:round/>
            <a:headEnd type="none" w="med" len="med"/>
            <a:tailEnd type="none" w="med" len="med"/>
          </a:ln>
        </p:spPr>
      </p:cxnSp>
      <p:cxnSp>
        <p:nvCxnSpPr>
          <p:cNvPr id="910" name="Google Shape;910;p60"/>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911" name="Google Shape;911;p60"/>
          <p:cNvSpPr txBox="1"/>
          <p:nvPr/>
        </p:nvSpPr>
        <p:spPr>
          <a:xfrm>
            <a:off x="406400" y="762000"/>
            <a:ext cx="392300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Times New Roman"/>
                <a:ea typeface="Times New Roman"/>
                <a:cs typeface="Times New Roman"/>
                <a:sym typeface="Times New Roman"/>
              </a:rPr>
              <a:t>      </a:t>
            </a:r>
            <a:r>
              <a:rPr lang="en-US" sz="3200" i="1" dirty="0">
                <a:solidFill>
                  <a:schemeClr val="dk1"/>
                </a:solidFill>
                <a:latin typeface="Times New Roman"/>
                <a:ea typeface="Times New Roman"/>
                <a:cs typeface="Times New Roman"/>
                <a:sym typeface="Times New Roman"/>
              </a:rPr>
              <a:t>FDM process [1]</a:t>
            </a:r>
            <a:endParaRPr dirty="0"/>
          </a:p>
        </p:txBody>
      </p:sp>
      <p:cxnSp>
        <p:nvCxnSpPr>
          <p:cNvPr id="912" name="Google Shape;912;p60"/>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913" name="Google Shape;913;p60"/>
          <p:cNvPicPr preferRelativeResize="0"/>
          <p:nvPr/>
        </p:nvPicPr>
        <p:blipFill rotWithShape="1">
          <a:blip r:embed="rId3">
            <a:alphaModFix/>
          </a:blip>
          <a:srcRect/>
          <a:stretch/>
        </p:blipFill>
        <p:spPr>
          <a:xfrm>
            <a:off x="778933" y="1973264"/>
            <a:ext cx="11006667" cy="37417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cxnSp>
        <p:nvCxnSpPr>
          <p:cNvPr id="918" name="Google Shape;918;p61"/>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919" name="Google Shape;919;p61"/>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920" name="Google Shape;920;p61"/>
          <p:cNvSpPr txBox="1"/>
          <p:nvPr/>
        </p:nvSpPr>
        <p:spPr>
          <a:xfrm>
            <a:off x="406401" y="762000"/>
            <a:ext cx="619034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       </a:t>
            </a:r>
            <a:r>
              <a:rPr lang="en-US" sz="3200" dirty="0">
                <a:solidFill>
                  <a:schemeClr val="folHlink"/>
                </a:solidFill>
                <a:latin typeface="Times New Roman"/>
                <a:ea typeface="Times New Roman"/>
                <a:cs typeface="Times New Roman"/>
                <a:sym typeface="Times New Roman"/>
              </a:rPr>
              <a:t> </a:t>
            </a:r>
            <a:r>
              <a:rPr lang="en-US" sz="2800" i="1" dirty="0">
                <a:solidFill>
                  <a:schemeClr val="dk1"/>
                </a:solidFill>
                <a:latin typeface="Times New Roman"/>
                <a:ea typeface="Times New Roman"/>
                <a:cs typeface="Times New Roman"/>
                <a:sym typeface="Times New Roman"/>
              </a:rPr>
              <a:t>FDM </a:t>
            </a:r>
            <a:r>
              <a:rPr lang="en-US" sz="2800" i="1" dirty="0" err="1">
                <a:solidFill>
                  <a:schemeClr val="dk1"/>
                </a:solidFill>
                <a:latin typeface="Times New Roman"/>
                <a:ea typeface="Times New Roman"/>
                <a:cs typeface="Times New Roman"/>
                <a:sym typeface="Times New Roman"/>
              </a:rPr>
              <a:t>demultiplexing</a:t>
            </a:r>
            <a:r>
              <a:rPr lang="en-US" sz="2800" i="1" dirty="0">
                <a:solidFill>
                  <a:schemeClr val="dk1"/>
                </a:solidFill>
                <a:latin typeface="Times New Roman"/>
                <a:ea typeface="Times New Roman"/>
                <a:cs typeface="Times New Roman"/>
                <a:sym typeface="Times New Roman"/>
              </a:rPr>
              <a:t> example [1]</a:t>
            </a:r>
            <a:endParaRPr dirty="0"/>
          </a:p>
        </p:txBody>
      </p:sp>
      <p:cxnSp>
        <p:nvCxnSpPr>
          <p:cNvPr id="921" name="Google Shape;921;p61"/>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922" name="Google Shape;922;p61"/>
          <p:cNvPicPr preferRelativeResize="0"/>
          <p:nvPr/>
        </p:nvPicPr>
        <p:blipFill rotWithShape="1">
          <a:blip r:embed="rId3">
            <a:alphaModFix/>
          </a:blip>
          <a:srcRect/>
          <a:stretch/>
        </p:blipFill>
        <p:spPr>
          <a:xfrm>
            <a:off x="376768" y="1870076"/>
            <a:ext cx="11408833" cy="369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cxnSp>
        <p:nvCxnSpPr>
          <p:cNvPr id="927" name="Google Shape;927;p62"/>
          <p:cNvCxnSpPr/>
          <p:nvPr/>
        </p:nvCxnSpPr>
        <p:spPr>
          <a:xfrm>
            <a:off x="203200" y="2286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928" name="Google Shape;928;p62"/>
          <p:cNvCxnSpPr/>
          <p:nvPr/>
        </p:nvCxnSpPr>
        <p:spPr>
          <a:xfrm>
            <a:off x="203200" y="8382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929" name="Google Shape;929;p62"/>
          <p:cNvSpPr txBox="1"/>
          <p:nvPr/>
        </p:nvSpPr>
        <p:spPr>
          <a:xfrm>
            <a:off x="406399" y="200608"/>
            <a:ext cx="369906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6.6  </a:t>
            </a:r>
            <a:r>
              <a:rPr lang="en-US" sz="2000" i="1" dirty="0">
                <a:solidFill>
                  <a:schemeClr val="dk1"/>
                </a:solidFill>
                <a:latin typeface="Times New Roman"/>
                <a:ea typeface="Times New Roman"/>
                <a:cs typeface="Times New Roman"/>
                <a:sym typeface="Times New Roman"/>
              </a:rPr>
              <a:t>Example 6.1 [1]</a:t>
            </a:r>
            <a:endParaRPr dirty="0"/>
          </a:p>
        </p:txBody>
      </p:sp>
      <p:cxnSp>
        <p:nvCxnSpPr>
          <p:cNvPr id="930" name="Google Shape;930;p62"/>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931" name="Google Shape;931;p62"/>
          <p:cNvPicPr preferRelativeResize="0"/>
          <p:nvPr/>
        </p:nvPicPr>
        <p:blipFill rotWithShape="1">
          <a:blip r:embed="rId3">
            <a:alphaModFix/>
          </a:blip>
          <a:srcRect/>
          <a:stretch/>
        </p:blipFill>
        <p:spPr>
          <a:xfrm>
            <a:off x="914400" y="898526"/>
            <a:ext cx="10871200" cy="5349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cxnSp>
        <p:nvCxnSpPr>
          <p:cNvPr id="936" name="Google Shape;936;p63"/>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937" name="Google Shape;937;p63"/>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938" name="Google Shape;938;p63"/>
          <p:cNvSpPr txBox="1"/>
          <p:nvPr/>
        </p:nvSpPr>
        <p:spPr>
          <a:xfrm>
            <a:off x="406399" y="762000"/>
            <a:ext cx="632097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6.10  </a:t>
            </a:r>
            <a:r>
              <a:rPr lang="en-US" sz="2000" i="1" dirty="0">
                <a:solidFill>
                  <a:schemeClr val="dk1"/>
                </a:solidFill>
                <a:latin typeface="Times New Roman"/>
                <a:ea typeface="Times New Roman"/>
                <a:cs typeface="Times New Roman"/>
                <a:sym typeface="Times New Roman"/>
              </a:rPr>
              <a:t>Wavelength-division multiplexing [1]</a:t>
            </a:r>
            <a:endParaRPr dirty="0"/>
          </a:p>
        </p:txBody>
      </p:sp>
      <p:cxnSp>
        <p:nvCxnSpPr>
          <p:cNvPr id="939" name="Google Shape;939;p63"/>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940" name="Google Shape;940;p63"/>
          <p:cNvPicPr preferRelativeResize="0"/>
          <p:nvPr/>
        </p:nvPicPr>
        <p:blipFill rotWithShape="1">
          <a:blip r:embed="rId3">
            <a:alphaModFix/>
          </a:blip>
          <a:srcRect/>
          <a:stretch/>
        </p:blipFill>
        <p:spPr>
          <a:xfrm>
            <a:off x="588434" y="2670176"/>
            <a:ext cx="10689167" cy="228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64"/>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46" name="Google Shape;946;p64"/>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47" name="Google Shape;947;p64"/>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48" name="Google Shape;948;p64"/>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49" name="Google Shape;949;p64"/>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50" name="Google Shape;950;p64"/>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51" name="Google Shape;951;p64"/>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cxnSp>
        <p:nvCxnSpPr>
          <p:cNvPr id="952" name="Google Shape;952;p64"/>
          <p:cNvCxnSpPr/>
          <p:nvPr/>
        </p:nvCxnSpPr>
        <p:spPr>
          <a:xfrm>
            <a:off x="609600" y="29718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953" name="Google Shape;953;p64"/>
          <p:cNvCxnSpPr/>
          <p:nvPr/>
        </p:nvCxnSpPr>
        <p:spPr>
          <a:xfrm>
            <a:off x="611717" y="4191000"/>
            <a:ext cx="10871200" cy="0"/>
          </a:xfrm>
          <a:prstGeom prst="straightConnector1">
            <a:avLst/>
          </a:prstGeom>
          <a:noFill/>
          <a:ln w="76200" cap="flat" cmpd="sng">
            <a:solidFill>
              <a:srgbClr val="009900"/>
            </a:solidFill>
            <a:prstDash val="solid"/>
            <a:round/>
            <a:headEnd type="none" w="med" len="med"/>
            <a:tailEnd type="none" w="med" len="med"/>
          </a:ln>
        </p:spPr>
      </p:cxnSp>
      <p:sp>
        <p:nvSpPr>
          <p:cNvPr id="954" name="Google Shape;954;p64"/>
          <p:cNvSpPr/>
          <p:nvPr/>
        </p:nvSpPr>
        <p:spPr>
          <a:xfrm>
            <a:off x="660400" y="3063875"/>
            <a:ext cx="10769600" cy="36933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WDM is an analog multiplexing technique to combine optical signals.</a:t>
            </a:r>
            <a:endParaRPr/>
          </a:p>
        </p:txBody>
      </p:sp>
      <p:grpSp>
        <p:nvGrpSpPr>
          <p:cNvPr id="955" name="Google Shape;955;p64"/>
          <p:cNvGrpSpPr/>
          <p:nvPr/>
        </p:nvGrpSpPr>
        <p:grpSpPr>
          <a:xfrm>
            <a:off x="609600" y="2252664"/>
            <a:ext cx="1524000" cy="566737"/>
            <a:chOff x="1200" y="1248"/>
            <a:chExt cx="720" cy="357"/>
          </a:xfrm>
        </p:grpSpPr>
        <p:pic>
          <p:nvPicPr>
            <p:cNvPr id="956" name="Google Shape;956;p6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957" name="Google Shape;957;p64"/>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cxnSp>
        <p:nvCxnSpPr>
          <p:cNvPr id="773" name="Google Shape;773;p47"/>
          <p:cNvCxnSpPr/>
          <p:nvPr/>
        </p:nvCxnSpPr>
        <p:spPr>
          <a:xfrm>
            <a:off x="1676400" y="2286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774" name="Google Shape;774;p47"/>
          <p:cNvCxnSpPr/>
          <p:nvPr/>
        </p:nvCxnSpPr>
        <p:spPr>
          <a:xfrm>
            <a:off x="1676400" y="1066800"/>
            <a:ext cx="8763000" cy="0"/>
          </a:xfrm>
          <a:prstGeom prst="straightConnector1">
            <a:avLst/>
          </a:prstGeom>
          <a:noFill/>
          <a:ln w="19050" cap="flat" cmpd="sng">
            <a:solidFill>
              <a:schemeClr val="hlink"/>
            </a:solidFill>
            <a:prstDash val="solid"/>
            <a:round/>
            <a:headEnd type="none" w="med" len="med"/>
            <a:tailEnd type="none" w="med" len="med"/>
          </a:ln>
        </p:spPr>
      </p:cxnSp>
      <p:sp>
        <p:nvSpPr>
          <p:cNvPr id="775" name="Google Shape;775;p47"/>
          <p:cNvSpPr txBox="1"/>
          <p:nvPr/>
        </p:nvSpPr>
        <p:spPr>
          <a:xfrm>
            <a:off x="1828800" y="457200"/>
            <a:ext cx="585029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5.1  </a:t>
            </a:r>
            <a:r>
              <a:rPr lang="en-US" sz="2000" b="1" i="1" dirty="0">
                <a:solidFill>
                  <a:schemeClr val="dk1"/>
                </a:solidFill>
                <a:latin typeface="Times New Roman"/>
                <a:ea typeface="Times New Roman"/>
                <a:cs typeface="Times New Roman"/>
                <a:sym typeface="Times New Roman"/>
              </a:rPr>
              <a:t>Digital-to-analog conversion [1]</a:t>
            </a:r>
            <a:endParaRPr dirty="0"/>
          </a:p>
        </p:txBody>
      </p:sp>
      <p:cxnSp>
        <p:nvCxnSpPr>
          <p:cNvPr id="776" name="Google Shape;776;p47"/>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777" name="Google Shape;777;p47"/>
          <p:cNvPicPr preferRelativeResize="0"/>
          <p:nvPr/>
        </p:nvPicPr>
        <p:blipFill rotWithShape="1">
          <a:blip r:embed="rId3">
            <a:alphaModFix/>
          </a:blip>
          <a:srcRect/>
          <a:stretch/>
        </p:blipFill>
        <p:spPr>
          <a:xfrm>
            <a:off x="1676400" y="2127250"/>
            <a:ext cx="8885238" cy="2597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cxnSp>
        <p:nvCxnSpPr>
          <p:cNvPr id="962" name="Google Shape;962;p65"/>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963" name="Google Shape;963;p65"/>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964" name="Google Shape;964;p65"/>
          <p:cNvSpPr txBox="1"/>
          <p:nvPr/>
        </p:nvSpPr>
        <p:spPr>
          <a:xfrm>
            <a:off x="406401" y="762000"/>
            <a:ext cx="915747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6.11  </a:t>
            </a:r>
            <a:r>
              <a:rPr lang="en-US" sz="2000" i="1" dirty="0">
                <a:solidFill>
                  <a:schemeClr val="dk1"/>
                </a:solidFill>
                <a:latin typeface="Times New Roman"/>
                <a:ea typeface="Times New Roman"/>
                <a:cs typeface="Times New Roman"/>
                <a:sym typeface="Times New Roman"/>
              </a:rPr>
              <a:t>Prisms in wavelength-division multiplexing and </a:t>
            </a:r>
            <a:r>
              <a:rPr lang="en-US" sz="2000" i="1" dirty="0" err="1">
                <a:solidFill>
                  <a:schemeClr val="dk1"/>
                </a:solidFill>
                <a:latin typeface="Times New Roman"/>
                <a:ea typeface="Times New Roman"/>
                <a:cs typeface="Times New Roman"/>
                <a:sym typeface="Times New Roman"/>
              </a:rPr>
              <a:t>demultiplexing</a:t>
            </a:r>
            <a:r>
              <a:rPr lang="en-US" sz="2000" i="1" dirty="0">
                <a:solidFill>
                  <a:schemeClr val="dk1"/>
                </a:solidFill>
                <a:latin typeface="Times New Roman"/>
                <a:ea typeface="Times New Roman"/>
                <a:cs typeface="Times New Roman"/>
                <a:sym typeface="Times New Roman"/>
              </a:rPr>
              <a:t> [1]</a:t>
            </a:r>
            <a:endParaRPr dirty="0"/>
          </a:p>
        </p:txBody>
      </p:sp>
      <p:cxnSp>
        <p:nvCxnSpPr>
          <p:cNvPr id="965" name="Google Shape;965;p65"/>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966" name="Google Shape;966;p65"/>
          <p:cNvPicPr preferRelativeResize="0"/>
          <p:nvPr/>
        </p:nvPicPr>
        <p:blipFill rotWithShape="1">
          <a:blip r:embed="rId3">
            <a:alphaModFix/>
          </a:blip>
          <a:srcRect/>
          <a:stretch/>
        </p:blipFill>
        <p:spPr>
          <a:xfrm>
            <a:off x="406400" y="2743201"/>
            <a:ext cx="11201400" cy="193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cxnSp>
        <p:nvCxnSpPr>
          <p:cNvPr id="971" name="Google Shape;971;p66"/>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972" name="Google Shape;972;p66"/>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973" name="Google Shape;973;p66"/>
          <p:cNvSpPr txBox="1"/>
          <p:nvPr/>
        </p:nvSpPr>
        <p:spPr>
          <a:xfrm>
            <a:off x="406401" y="762000"/>
            <a:ext cx="322320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6.12  </a:t>
            </a:r>
            <a:r>
              <a:rPr lang="en-US" sz="2000" i="1" dirty="0">
                <a:solidFill>
                  <a:schemeClr val="dk1"/>
                </a:solidFill>
                <a:latin typeface="Times New Roman"/>
                <a:ea typeface="Times New Roman"/>
                <a:cs typeface="Times New Roman"/>
                <a:sym typeface="Times New Roman"/>
              </a:rPr>
              <a:t>TDM [1]</a:t>
            </a:r>
            <a:endParaRPr dirty="0"/>
          </a:p>
        </p:txBody>
      </p:sp>
      <p:cxnSp>
        <p:nvCxnSpPr>
          <p:cNvPr id="974" name="Google Shape;974;p66"/>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975" name="Google Shape;975;p66"/>
          <p:cNvPicPr preferRelativeResize="0"/>
          <p:nvPr/>
        </p:nvPicPr>
        <p:blipFill rotWithShape="1">
          <a:blip r:embed="rId3">
            <a:alphaModFix/>
          </a:blip>
          <a:srcRect/>
          <a:stretch/>
        </p:blipFill>
        <p:spPr>
          <a:xfrm>
            <a:off x="738717" y="2144714"/>
            <a:ext cx="10640483" cy="30368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67"/>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81" name="Google Shape;981;p67"/>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82" name="Google Shape;982;p67"/>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83" name="Google Shape;983;p67"/>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84" name="Google Shape;984;p67"/>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85" name="Google Shape;985;p67"/>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986" name="Google Shape;986;p67"/>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cxnSp>
        <p:nvCxnSpPr>
          <p:cNvPr id="987" name="Google Shape;987;p67"/>
          <p:cNvCxnSpPr/>
          <p:nvPr/>
        </p:nvCxnSpPr>
        <p:spPr>
          <a:xfrm>
            <a:off x="609600" y="2547938"/>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988" name="Google Shape;988;p67"/>
          <p:cNvCxnSpPr/>
          <p:nvPr/>
        </p:nvCxnSpPr>
        <p:spPr>
          <a:xfrm>
            <a:off x="611717" y="4757738"/>
            <a:ext cx="10871200" cy="0"/>
          </a:xfrm>
          <a:prstGeom prst="straightConnector1">
            <a:avLst/>
          </a:prstGeom>
          <a:noFill/>
          <a:ln w="76200" cap="flat" cmpd="sng">
            <a:solidFill>
              <a:srgbClr val="009900"/>
            </a:solidFill>
            <a:prstDash val="solid"/>
            <a:round/>
            <a:headEnd type="none" w="med" len="med"/>
            <a:tailEnd type="none" w="med" len="med"/>
          </a:ln>
        </p:spPr>
      </p:cxnSp>
      <p:sp>
        <p:nvSpPr>
          <p:cNvPr id="989" name="Google Shape;989;p67"/>
          <p:cNvSpPr/>
          <p:nvPr/>
        </p:nvSpPr>
        <p:spPr>
          <a:xfrm>
            <a:off x="660400" y="2640014"/>
            <a:ext cx="10769600" cy="92333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TDM is a digital multiplexing technique for combining several low-rate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channels into one high-rate one.</a:t>
            </a:r>
            <a:endParaRPr/>
          </a:p>
        </p:txBody>
      </p:sp>
      <p:grpSp>
        <p:nvGrpSpPr>
          <p:cNvPr id="990" name="Google Shape;990;p67"/>
          <p:cNvGrpSpPr/>
          <p:nvPr/>
        </p:nvGrpSpPr>
        <p:grpSpPr>
          <a:xfrm>
            <a:off x="609600" y="1905000"/>
            <a:ext cx="1524000" cy="566738"/>
            <a:chOff x="1200" y="1248"/>
            <a:chExt cx="720" cy="357"/>
          </a:xfrm>
        </p:grpSpPr>
        <p:pic>
          <p:nvPicPr>
            <p:cNvPr id="991" name="Google Shape;991;p6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992" name="Google Shape;992;p67"/>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cxnSp>
        <p:nvCxnSpPr>
          <p:cNvPr id="997" name="Google Shape;997;p68"/>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998" name="Google Shape;998;p68"/>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999" name="Google Shape;999;p68"/>
          <p:cNvSpPr txBox="1"/>
          <p:nvPr/>
        </p:nvSpPr>
        <p:spPr>
          <a:xfrm>
            <a:off x="406400" y="762000"/>
            <a:ext cx="669419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6.13  </a:t>
            </a:r>
            <a:r>
              <a:rPr lang="en-US" sz="2000" i="1" dirty="0">
                <a:solidFill>
                  <a:schemeClr val="dk1"/>
                </a:solidFill>
                <a:latin typeface="Times New Roman"/>
                <a:ea typeface="Times New Roman"/>
                <a:cs typeface="Times New Roman"/>
                <a:sym typeface="Times New Roman"/>
              </a:rPr>
              <a:t>Synchronous time-division multiplexing [1]</a:t>
            </a:r>
            <a:endParaRPr dirty="0"/>
          </a:p>
        </p:txBody>
      </p:sp>
      <p:cxnSp>
        <p:nvCxnSpPr>
          <p:cNvPr id="1000" name="Google Shape;1000;p68"/>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1001" name="Google Shape;1001;p68"/>
          <p:cNvPicPr preferRelativeResize="0"/>
          <p:nvPr/>
        </p:nvPicPr>
        <p:blipFill rotWithShape="1">
          <a:blip r:embed="rId3">
            <a:alphaModFix/>
          </a:blip>
          <a:srcRect/>
          <a:stretch/>
        </p:blipFill>
        <p:spPr>
          <a:xfrm>
            <a:off x="609600" y="2297114"/>
            <a:ext cx="10871200" cy="30368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69"/>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07" name="Google Shape;1007;p69"/>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08" name="Google Shape;1008;p69"/>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09" name="Google Shape;1009;p69"/>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10" name="Google Shape;1010;p69"/>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11" name="Google Shape;1011;p69"/>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12" name="Google Shape;1012;p69"/>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cxnSp>
        <p:nvCxnSpPr>
          <p:cNvPr id="1013" name="Google Shape;1013;p69"/>
          <p:cNvCxnSpPr/>
          <p:nvPr/>
        </p:nvCxnSpPr>
        <p:spPr>
          <a:xfrm>
            <a:off x="609600" y="27432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1014" name="Google Shape;1014;p69"/>
          <p:cNvCxnSpPr/>
          <p:nvPr/>
        </p:nvCxnSpPr>
        <p:spPr>
          <a:xfrm>
            <a:off x="611717" y="4495800"/>
            <a:ext cx="10871200" cy="0"/>
          </a:xfrm>
          <a:prstGeom prst="straightConnector1">
            <a:avLst/>
          </a:prstGeom>
          <a:noFill/>
          <a:ln w="76200" cap="flat" cmpd="sng">
            <a:solidFill>
              <a:srgbClr val="009900"/>
            </a:solidFill>
            <a:prstDash val="solid"/>
            <a:round/>
            <a:headEnd type="none" w="med" len="med"/>
            <a:tailEnd type="none" w="med" len="med"/>
          </a:ln>
        </p:spPr>
      </p:cxnSp>
      <p:sp>
        <p:nvSpPr>
          <p:cNvPr id="1015" name="Google Shape;1015;p69"/>
          <p:cNvSpPr/>
          <p:nvPr/>
        </p:nvSpPr>
        <p:spPr>
          <a:xfrm>
            <a:off x="660400" y="2835276"/>
            <a:ext cx="10769600" cy="646331"/>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In synchronous TDM, the data rate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of the link is </a:t>
            </a:r>
            <a:r>
              <a:rPr lang="en-US" sz="1800" i="1">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times faster, and the unit duration is </a:t>
            </a:r>
            <a:r>
              <a:rPr lang="en-US" sz="1800" i="1">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times shorter.</a:t>
            </a:r>
            <a:endParaRPr/>
          </a:p>
        </p:txBody>
      </p:sp>
      <p:grpSp>
        <p:nvGrpSpPr>
          <p:cNvPr id="1016" name="Google Shape;1016;p69"/>
          <p:cNvGrpSpPr/>
          <p:nvPr/>
        </p:nvGrpSpPr>
        <p:grpSpPr>
          <a:xfrm>
            <a:off x="609600" y="2057400"/>
            <a:ext cx="1524000" cy="566738"/>
            <a:chOff x="1200" y="1248"/>
            <a:chExt cx="720" cy="357"/>
          </a:xfrm>
        </p:grpSpPr>
        <p:pic>
          <p:nvPicPr>
            <p:cNvPr id="1017" name="Google Shape;1017;p6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018" name="Google Shape;1018;p69"/>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70"/>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24" name="Google Shape;1024;p70"/>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25" name="Google Shape;1025;p70"/>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26" name="Google Shape;1026;p70"/>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27" name="Google Shape;1027;p70"/>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28" name="Google Shape;1028;p70"/>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29" name="Google Shape;1029;p70"/>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30" name="Google Shape;1030;p70"/>
          <p:cNvSpPr/>
          <p:nvPr/>
        </p:nvSpPr>
        <p:spPr>
          <a:xfrm>
            <a:off x="304800" y="1143001"/>
            <a:ext cx="11582400"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i="1">
                <a:solidFill>
                  <a:schemeClr val="dk1"/>
                </a:solidFill>
                <a:latin typeface="Times New Roman"/>
                <a:ea typeface="Times New Roman"/>
                <a:cs typeface="Times New Roman"/>
                <a:sym typeface="Times New Roman"/>
              </a:rPr>
              <a:t>In Figure 6.13, the data rate for each input connection is 3 kbps. If 1 bit at a time is multiplexed (a unit is 1 bit), what is the duration of (</a:t>
            </a:r>
            <a:r>
              <a:rPr lang="en-US" sz="2800" i="1">
                <a:solidFill>
                  <a:schemeClr val="hlink"/>
                </a:solidFill>
                <a:latin typeface="Times New Roman"/>
                <a:ea typeface="Times New Roman"/>
                <a:cs typeface="Times New Roman"/>
                <a:sym typeface="Times New Roman"/>
              </a:rPr>
              <a:t>a</a:t>
            </a:r>
            <a:r>
              <a:rPr lang="en-US" sz="2800" i="1">
                <a:solidFill>
                  <a:schemeClr val="dk1"/>
                </a:solidFill>
                <a:latin typeface="Times New Roman"/>
                <a:ea typeface="Times New Roman"/>
                <a:cs typeface="Times New Roman"/>
                <a:sym typeface="Times New Roman"/>
              </a:rPr>
              <a:t>) each input slot, (</a:t>
            </a:r>
            <a:r>
              <a:rPr lang="en-US" sz="2800" i="1">
                <a:solidFill>
                  <a:schemeClr val="hlink"/>
                </a:solidFill>
                <a:latin typeface="Times New Roman"/>
                <a:ea typeface="Times New Roman"/>
                <a:cs typeface="Times New Roman"/>
                <a:sym typeface="Times New Roman"/>
              </a:rPr>
              <a:t>b</a:t>
            </a:r>
            <a:r>
              <a:rPr lang="en-US" sz="2800" i="1">
                <a:solidFill>
                  <a:schemeClr val="dk1"/>
                </a:solidFill>
                <a:latin typeface="Times New Roman"/>
                <a:ea typeface="Times New Roman"/>
                <a:cs typeface="Times New Roman"/>
                <a:sym typeface="Times New Roman"/>
              </a:rPr>
              <a:t>) each output slot, and (</a:t>
            </a:r>
            <a:r>
              <a:rPr lang="en-US" sz="2800" i="1">
                <a:solidFill>
                  <a:schemeClr val="hlink"/>
                </a:solidFill>
                <a:latin typeface="Times New Roman"/>
                <a:ea typeface="Times New Roman"/>
                <a:cs typeface="Times New Roman"/>
                <a:sym typeface="Times New Roman"/>
              </a:rPr>
              <a:t>c</a:t>
            </a:r>
            <a:r>
              <a:rPr lang="en-US" sz="2800" i="1">
                <a:solidFill>
                  <a:schemeClr val="dk1"/>
                </a:solidFill>
                <a:latin typeface="Times New Roman"/>
                <a:ea typeface="Times New Roman"/>
                <a:cs typeface="Times New Roman"/>
                <a:sym typeface="Times New Roman"/>
              </a:rPr>
              <a:t>) each frame?</a:t>
            </a:r>
            <a:endParaRPr/>
          </a:p>
        </p:txBody>
      </p:sp>
      <p:sp>
        <p:nvSpPr>
          <p:cNvPr id="1031" name="Google Shape;1031;p70"/>
          <p:cNvSpPr/>
          <p:nvPr/>
        </p:nvSpPr>
        <p:spPr>
          <a:xfrm>
            <a:off x="304800" y="3352800"/>
            <a:ext cx="11582400" cy="224676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None/>
            </a:pPr>
            <a:r>
              <a:rPr lang="en-US" sz="2800" i="1">
                <a:solidFill>
                  <a:schemeClr val="hlink"/>
                </a:solidFill>
                <a:latin typeface="Times New Roman"/>
                <a:ea typeface="Times New Roman"/>
                <a:cs typeface="Times New Roman"/>
                <a:sym typeface="Times New Roman"/>
              </a:rPr>
              <a:t>Solution</a:t>
            </a:r>
            <a:endParaRPr/>
          </a:p>
          <a:p>
            <a:pPr marL="457200" marR="0" lvl="0" indent="-457200" algn="l" rtl="0">
              <a:spcBef>
                <a:spcPts val="0"/>
              </a:spcBef>
              <a:spcAft>
                <a:spcPts val="0"/>
              </a:spcAft>
              <a:buNone/>
            </a:pPr>
            <a:r>
              <a:rPr lang="en-US" sz="2800" i="1">
                <a:solidFill>
                  <a:schemeClr val="dk1"/>
                </a:solidFill>
                <a:latin typeface="Times"/>
                <a:ea typeface="Times"/>
                <a:cs typeface="Times"/>
                <a:sym typeface="Times"/>
              </a:rPr>
              <a:t>We can answer the questions as follows: </a:t>
            </a:r>
            <a:endParaRPr/>
          </a:p>
          <a:p>
            <a:pPr marL="457200" marR="0" lvl="0" indent="-457200" algn="l" rtl="0">
              <a:spcBef>
                <a:spcPts val="0"/>
              </a:spcBef>
              <a:spcAft>
                <a:spcPts val="0"/>
              </a:spcAft>
              <a:buNone/>
            </a:pPr>
            <a:r>
              <a:rPr lang="en-US" sz="2800" i="1">
                <a:solidFill>
                  <a:schemeClr val="hlink"/>
                </a:solidFill>
                <a:latin typeface="Times"/>
                <a:ea typeface="Times"/>
                <a:cs typeface="Times"/>
                <a:sym typeface="Times"/>
              </a:rPr>
              <a:t>a.</a:t>
            </a:r>
            <a:r>
              <a:rPr lang="en-US" sz="2800" i="1">
                <a:solidFill>
                  <a:schemeClr val="dk1"/>
                </a:solidFill>
                <a:latin typeface="Times"/>
                <a:ea typeface="Times"/>
                <a:cs typeface="Times"/>
                <a:sym typeface="Times"/>
              </a:rPr>
              <a:t>  The data rate of each input connection is 1 kbps. This means that the bit duration is 1/1000 s or 1 ms. The duration of the input time slot is 1 ms (same as bit duration).</a:t>
            </a:r>
            <a:endParaRPr/>
          </a:p>
        </p:txBody>
      </p:sp>
      <p:sp>
        <p:nvSpPr>
          <p:cNvPr id="1032" name="Google Shape;1032;p70"/>
          <p:cNvSpPr/>
          <p:nvPr/>
        </p:nvSpPr>
        <p:spPr>
          <a:xfrm>
            <a:off x="1422400" y="0"/>
            <a:ext cx="13190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hlink"/>
                </a:solidFill>
                <a:latin typeface="Calibri"/>
                <a:ea typeface="Calibri"/>
                <a:cs typeface="Calibri"/>
                <a:sym typeface="Calibri"/>
              </a:rPr>
              <a:t>Example 6.5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71"/>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38" name="Google Shape;1038;p71"/>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39" name="Google Shape;1039;p71"/>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40" name="Google Shape;1040;p71"/>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41" name="Google Shape;1041;p71"/>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42" name="Google Shape;1042;p71"/>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43" name="Google Shape;1043;p71"/>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1044" name="Google Shape;1044;p71"/>
          <p:cNvSpPr/>
          <p:nvPr/>
        </p:nvSpPr>
        <p:spPr>
          <a:xfrm>
            <a:off x="304800" y="1219201"/>
            <a:ext cx="11582400" cy="3108543"/>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None/>
            </a:pPr>
            <a:endParaRPr sz="2800" i="1">
              <a:solidFill>
                <a:schemeClr val="dk1"/>
              </a:solidFill>
              <a:latin typeface="Times"/>
              <a:ea typeface="Times"/>
              <a:cs typeface="Times"/>
              <a:sym typeface="Times"/>
            </a:endParaRPr>
          </a:p>
          <a:p>
            <a:pPr marL="457200" marR="0" lvl="0" indent="-457200" algn="l" rtl="0">
              <a:spcBef>
                <a:spcPts val="0"/>
              </a:spcBef>
              <a:spcAft>
                <a:spcPts val="0"/>
              </a:spcAft>
              <a:buNone/>
            </a:pPr>
            <a:r>
              <a:rPr lang="en-US" sz="2800" i="1">
                <a:solidFill>
                  <a:schemeClr val="hlink"/>
                </a:solidFill>
                <a:latin typeface="Times"/>
                <a:ea typeface="Times"/>
                <a:cs typeface="Times"/>
                <a:sym typeface="Times"/>
              </a:rPr>
              <a:t>b.</a:t>
            </a:r>
            <a:r>
              <a:rPr lang="en-US" sz="2800" i="1">
                <a:solidFill>
                  <a:schemeClr val="dk1"/>
                </a:solidFill>
                <a:latin typeface="Times"/>
                <a:ea typeface="Times"/>
                <a:cs typeface="Times"/>
                <a:sym typeface="Times"/>
              </a:rPr>
              <a:t>  The duration of each output time slot is one-third of the input time slot. This means that the duration of the output time slot is 1/3 ms.</a:t>
            </a:r>
            <a:endParaRPr/>
          </a:p>
          <a:p>
            <a:pPr marL="457200" marR="0" lvl="0" indent="-457200" algn="l" rtl="0">
              <a:spcBef>
                <a:spcPts val="0"/>
              </a:spcBef>
              <a:spcAft>
                <a:spcPts val="0"/>
              </a:spcAft>
              <a:buNone/>
            </a:pPr>
            <a:endParaRPr sz="2800" i="1">
              <a:solidFill>
                <a:schemeClr val="dk1"/>
              </a:solidFill>
              <a:latin typeface="Times"/>
              <a:ea typeface="Times"/>
              <a:cs typeface="Times"/>
              <a:sym typeface="Times"/>
            </a:endParaRPr>
          </a:p>
          <a:p>
            <a:pPr marL="457200" marR="0" lvl="0" indent="-457200" algn="l" rtl="0">
              <a:spcBef>
                <a:spcPts val="0"/>
              </a:spcBef>
              <a:spcAft>
                <a:spcPts val="0"/>
              </a:spcAft>
              <a:buNone/>
            </a:pPr>
            <a:r>
              <a:rPr lang="en-US" sz="2800" i="1">
                <a:solidFill>
                  <a:schemeClr val="hlink"/>
                </a:solidFill>
                <a:latin typeface="Times"/>
                <a:ea typeface="Times"/>
                <a:cs typeface="Times"/>
                <a:sym typeface="Times"/>
              </a:rPr>
              <a:t>c.</a:t>
            </a:r>
            <a:r>
              <a:rPr lang="en-US" sz="2800" i="1">
                <a:solidFill>
                  <a:schemeClr val="dk1"/>
                </a:solidFill>
                <a:latin typeface="Times"/>
                <a:ea typeface="Times"/>
                <a:cs typeface="Times"/>
                <a:sym typeface="Times"/>
              </a:rPr>
              <a:t> Each frame carries three output time slots. So the duration of a frame is 3 × 1/3 ms, or 1 ms. The duration of a frame is the same as the duration of an input unit.</a:t>
            </a:r>
            <a:endParaRPr/>
          </a:p>
        </p:txBody>
      </p:sp>
      <p:sp>
        <p:nvSpPr>
          <p:cNvPr id="1045" name="Google Shape;1045;p71"/>
          <p:cNvSpPr/>
          <p:nvPr/>
        </p:nvSpPr>
        <p:spPr>
          <a:xfrm>
            <a:off x="1422401" y="0"/>
            <a:ext cx="2438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hlink"/>
                </a:solidFill>
                <a:latin typeface="Calibri"/>
                <a:ea typeface="Calibri"/>
                <a:cs typeface="Calibri"/>
                <a:sym typeface="Calibri"/>
              </a:rPr>
              <a:t>Example 6.5 (continued)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cxnSp>
        <p:nvCxnSpPr>
          <p:cNvPr id="1050" name="Google Shape;1050;p72"/>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1051" name="Google Shape;1051;p72"/>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1052" name="Google Shape;1052;p72"/>
          <p:cNvSpPr txBox="1"/>
          <p:nvPr/>
        </p:nvSpPr>
        <p:spPr>
          <a:xfrm>
            <a:off x="406401" y="762000"/>
            <a:ext cx="415626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6.15  </a:t>
            </a:r>
            <a:r>
              <a:rPr lang="en-US" sz="2000" i="1" dirty="0">
                <a:solidFill>
                  <a:schemeClr val="dk1"/>
                </a:solidFill>
                <a:latin typeface="Times New Roman"/>
                <a:ea typeface="Times New Roman"/>
                <a:cs typeface="Times New Roman"/>
                <a:sym typeface="Times New Roman"/>
              </a:rPr>
              <a:t>Interleaving [1]</a:t>
            </a:r>
            <a:endParaRPr dirty="0"/>
          </a:p>
        </p:txBody>
      </p:sp>
      <p:cxnSp>
        <p:nvCxnSpPr>
          <p:cNvPr id="1053" name="Google Shape;1053;p72"/>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1054" name="Google Shape;1054;p72"/>
          <p:cNvPicPr preferRelativeResize="0"/>
          <p:nvPr/>
        </p:nvPicPr>
        <p:blipFill rotWithShape="1">
          <a:blip r:embed="rId3">
            <a:alphaModFix/>
          </a:blip>
          <a:srcRect/>
          <a:stretch/>
        </p:blipFill>
        <p:spPr>
          <a:xfrm>
            <a:off x="101600" y="2133600"/>
            <a:ext cx="11921068" cy="2470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cxnSp>
        <p:nvCxnSpPr>
          <p:cNvPr id="1059" name="Google Shape;1059;p73"/>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1060" name="Google Shape;1060;p73"/>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cxnSp>
        <p:nvCxnSpPr>
          <p:cNvPr id="1061" name="Google Shape;1061;p73"/>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1062" name="Google Shape;1062;p73"/>
          <p:cNvPicPr preferRelativeResize="0"/>
          <p:nvPr/>
        </p:nvPicPr>
        <p:blipFill rotWithShape="1">
          <a:blip r:embed="rId3">
            <a:alphaModFix/>
          </a:blip>
          <a:srcRect/>
          <a:stretch/>
        </p:blipFill>
        <p:spPr>
          <a:xfrm>
            <a:off x="357717" y="2671763"/>
            <a:ext cx="11529483" cy="21891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cxnSp>
        <p:nvCxnSpPr>
          <p:cNvPr id="1067" name="Google Shape;1067;p74"/>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1068" name="Google Shape;1068;p74"/>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1069" name="Google Shape;1069;p74"/>
          <p:cNvSpPr txBox="1"/>
          <p:nvPr/>
        </p:nvSpPr>
        <p:spPr>
          <a:xfrm>
            <a:off x="406400" y="762000"/>
            <a:ext cx="396032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6.18  </a:t>
            </a:r>
            <a:r>
              <a:rPr lang="en-US" sz="2000" i="1" dirty="0">
                <a:solidFill>
                  <a:schemeClr val="dk1"/>
                </a:solidFill>
                <a:latin typeface="Times New Roman"/>
                <a:ea typeface="Times New Roman"/>
                <a:cs typeface="Times New Roman"/>
                <a:sym typeface="Times New Roman"/>
              </a:rPr>
              <a:t>Empty slots [1]</a:t>
            </a:r>
            <a:endParaRPr dirty="0"/>
          </a:p>
        </p:txBody>
      </p:sp>
      <p:cxnSp>
        <p:nvCxnSpPr>
          <p:cNvPr id="1070" name="Google Shape;1070;p74"/>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1071" name="Google Shape;1071;p74"/>
          <p:cNvPicPr preferRelativeResize="0"/>
          <p:nvPr/>
        </p:nvPicPr>
        <p:blipFill rotWithShape="1">
          <a:blip r:embed="rId3">
            <a:alphaModFix/>
          </a:blip>
          <a:srcRect/>
          <a:stretch/>
        </p:blipFill>
        <p:spPr>
          <a:xfrm>
            <a:off x="755651" y="2516188"/>
            <a:ext cx="10725149" cy="22844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cxnSp>
        <p:nvCxnSpPr>
          <p:cNvPr id="782" name="Google Shape;782;p48"/>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783" name="Google Shape;783;p48"/>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784" name="Google Shape;784;p48"/>
          <p:cNvSpPr txBox="1"/>
          <p:nvPr/>
        </p:nvSpPr>
        <p:spPr>
          <a:xfrm>
            <a:off x="1828799" y="381000"/>
            <a:ext cx="639146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5.2  </a:t>
            </a:r>
            <a:r>
              <a:rPr lang="en-US" sz="2000" b="1" i="1" dirty="0">
                <a:solidFill>
                  <a:schemeClr val="dk1"/>
                </a:solidFill>
                <a:latin typeface="Times New Roman"/>
                <a:ea typeface="Times New Roman"/>
                <a:cs typeface="Times New Roman"/>
                <a:sym typeface="Times New Roman"/>
              </a:rPr>
              <a:t>Types of digital-to-analog conversion [1]</a:t>
            </a:r>
            <a:endParaRPr dirty="0"/>
          </a:p>
        </p:txBody>
      </p:sp>
      <p:cxnSp>
        <p:nvCxnSpPr>
          <p:cNvPr id="785" name="Google Shape;785;p48"/>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786" name="Google Shape;786;p48"/>
          <p:cNvPicPr preferRelativeResize="0"/>
          <p:nvPr/>
        </p:nvPicPr>
        <p:blipFill rotWithShape="1">
          <a:blip r:embed="rId3">
            <a:alphaModFix/>
          </a:blip>
          <a:srcRect/>
          <a:stretch/>
        </p:blipFill>
        <p:spPr>
          <a:xfrm>
            <a:off x="1795464" y="2085975"/>
            <a:ext cx="8601075" cy="2686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cxnSp>
        <p:nvCxnSpPr>
          <p:cNvPr id="1076" name="Google Shape;1076;p75"/>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1077" name="Google Shape;1077;p75"/>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1078" name="Google Shape;1078;p75"/>
          <p:cNvSpPr txBox="1"/>
          <p:nvPr/>
        </p:nvSpPr>
        <p:spPr>
          <a:xfrm>
            <a:off x="406400" y="762000"/>
            <a:ext cx="511732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6.19  </a:t>
            </a:r>
            <a:r>
              <a:rPr lang="en-US" sz="2000" i="1" dirty="0">
                <a:solidFill>
                  <a:schemeClr val="dk1"/>
                </a:solidFill>
                <a:latin typeface="Times New Roman"/>
                <a:ea typeface="Times New Roman"/>
                <a:cs typeface="Times New Roman"/>
                <a:sym typeface="Times New Roman"/>
              </a:rPr>
              <a:t>Multilevel multiplexing [1]</a:t>
            </a:r>
            <a:endParaRPr dirty="0"/>
          </a:p>
        </p:txBody>
      </p:sp>
      <p:cxnSp>
        <p:nvCxnSpPr>
          <p:cNvPr id="1079" name="Google Shape;1079;p75"/>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1080" name="Google Shape;1080;p75"/>
          <p:cNvPicPr preferRelativeResize="0"/>
          <p:nvPr/>
        </p:nvPicPr>
        <p:blipFill rotWithShape="1">
          <a:blip r:embed="rId3">
            <a:alphaModFix/>
          </a:blip>
          <a:srcRect/>
          <a:stretch/>
        </p:blipFill>
        <p:spPr>
          <a:xfrm>
            <a:off x="645584" y="2471738"/>
            <a:ext cx="10530416" cy="29384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cxnSp>
        <p:nvCxnSpPr>
          <p:cNvPr id="1085" name="Google Shape;1085;p76"/>
          <p:cNvCxnSpPr/>
          <p:nvPr/>
        </p:nvCxnSpPr>
        <p:spPr>
          <a:xfrm>
            <a:off x="203200" y="533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1086" name="Google Shape;1086;p76"/>
          <p:cNvCxnSpPr/>
          <p:nvPr/>
        </p:nvCxnSpPr>
        <p:spPr>
          <a:xfrm>
            <a:off x="203200" y="1371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1087" name="Google Shape;1087;p76"/>
          <p:cNvSpPr txBox="1"/>
          <p:nvPr/>
        </p:nvSpPr>
        <p:spPr>
          <a:xfrm>
            <a:off x="406400" y="762000"/>
            <a:ext cx="44198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folHlink"/>
                </a:solidFill>
                <a:latin typeface="Times New Roman"/>
                <a:ea typeface="Times New Roman"/>
                <a:cs typeface="Times New Roman"/>
                <a:sym typeface="Times New Roman"/>
              </a:rPr>
              <a:t>Figure 6.20  </a:t>
            </a:r>
            <a:r>
              <a:rPr lang="en-US" sz="2000" i="1">
                <a:solidFill>
                  <a:schemeClr val="dk1"/>
                </a:solidFill>
                <a:latin typeface="Times New Roman"/>
                <a:ea typeface="Times New Roman"/>
                <a:cs typeface="Times New Roman"/>
                <a:sym typeface="Times New Roman"/>
              </a:rPr>
              <a:t>Multiple-slot multiplexing</a:t>
            </a:r>
            <a:endParaRPr/>
          </a:p>
        </p:txBody>
      </p:sp>
      <p:cxnSp>
        <p:nvCxnSpPr>
          <p:cNvPr id="1088" name="Google Shape;1088;p76"/>
          <p:cNvCxnSpPr/>
          <p:nvPr/>
        </p:nvCxnSpPr>
        <p:spPr>
          <a:xfrm>
            <a:off x="203200" y="62484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1089" name="Google Shape;1089;p76"/>
          <p:cNvPicPr preferRelativeResize="0"/>
          <p:nvPr/>
        </p:nvPicPr>
        <p:blipFill rotWithShape="1">
          <a:blip r:embed="rId3">
            <a:alphaModFix/>
          </a:blip>
          <a:srcRect/>
          <a:stretch/>
        </p:blipFill>
        <p:spPr>
          <a:xfrm>
            <a:off x="1246717" y="2362200"/>
            <a:ext cx="10335683" cy="243998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77"/>
          <p:cNvSpPr txBox="1">
            <a:spLocks noGrp="1"/>
          </p:cNvSpPr>
          <p:nvPr>
            <p:ph type="title"/>
          </p:nvPr>
        </p:nvSpPr>
        <p:spPr>
          <a:xfrm>
            <a:off x="838200" y="2127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5" name="Rectangle 4"/>
          <p:cNvSpPr/>
          <p:nvPr/>
        </p:nvSpPr>
        <p:spPr>
          <a:xfrm>
            <a:off x="838200" y="1355524"/>
            <a:ext cx="10114385" cy="4524315"/>
          </a:xfrm>
          <a:prstGeom prst="rect">
            <a:avLst/>
          </a:prstGeom>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Textbooks</a:t>
            </a:r>
          </a:p>
          <a:p>
            <a:pPr algn="just"/>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Forouzan</a:t>
            </a:r>
            <a:r>
              <a:rPr lang="en-US" sz="1800" dirty="0">
                <a:latin typeface="Times New Roman" panose="02020603050405020304" pitchFamily="18" charset="0"/>
                <a:cs typeface="Times New Roman" panose="02020603050405020304" pitchFamily="18" charset="0"/>
              </a:rPr>
              <a:t>, Behrouz A.: “Data Communications &amp; networking”, 4th edition </a:t>
            </a:r>
            <a:r>
              <a:rPr lang="en-US" sz="1800" dirty="0" err="1">
                <a:latin typeface="Times New Roman" panose="02020603050405020304" pitchFamily="18" charset="0"/>
                <a:cs typeface="Times New Roman" panose="02020603050405020304" pitchFamily="18" charset="0"/>
              </a:rPr>
              <a:t>TataMcgraw</a:t>
            </a:r>
            <a:r>
              <a:rPr lang="en-US" sz="1800" dirty="0">
                <a:latin typeface="Times New Roman" panose="02020603050405020304" pitchFamily="18" charset="0"/>
                <a:cs typeface="Times New Roman" panose="02020603050405020304" pitchFamily="18" charset="0"/>
              </a:rPr>
              <a:t> Hill.</a:t>
            </a:r>
          </a:p>
          <a:p>
            <a:pPr algn="just"/>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Tanenbaum</a:t>
            </a:r>
            <a:r>
              <a:rPr lang="en-US" sz="1800" dirty="0">
                <a:latin typeface="Times New Roman" panose="02020603050405020304" pitchFamily="18" charset="0"/>
                <a:cs typeface="Times New Roman" panose="02020603050405020304" pitchFamily="18" charset="0"/>
              </a:rPr>
              <a:t>, Andrew S: “Computer networks”, 4th Edition, Pearson education.</a:t>
            </a:r>
          </a:p>
          <a:p>
            <a:pPr algn="just"/>
            <a:endParaRPr lang="en-US"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Reference books</a:t>
            </a:r>
          </a:p>
          <a:p>
            <a:pPr algn="just"/>
            <a:r>
              <a:rPr lang="en-US" sz="1800" dirty="0">
                <a:latin typeface="Times New Roman" panose="02020603050405020304" pitchFamily="18" charset="0"/>
                <a:cs typeface="Times New Roman" panose="02020603050405020304" pitchFamily="18" charset="0"/>
              </a:rPr>
              <a:t>[3] Stallings, William : “Data and computer communications”,8th </a:t>
            </a:r>
            <a:r>
              <a:rPr lang="en-US" sz="1800" dirty="0" err="1">
                <a:latin typeface="Times New Roman" panose="02020603050405020304" pitchFamily="18" charset="0"/>
                <a:cs typeface="Times New Roman" panose="02020603050405020304" pitchFamily="18" charset="0"/>
              </a:rPr>
              <a:t>edition,Pearson</a:t>
            </a:r>
            <a:endParaRPr lang="en-US"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Education</a:t>
            </a:r>
          </a:p>
          <a:p>
            <a:pPr algn="just"/>
            <a:r>
              <a:rPr lang="en-US" sz="1800" dirty="0">
                <a:latin typeface="Times New Roman" panose="02020603050405020304" pitchFamily="18" charset="0"/>
                <a:cs typeface="Times New Roman" panose="02020603050405020304" pitchFamily="18" charset="0"/>
              </a:rPr>
              <a:t>[4] Ross, </a:t>
            </a:r>
            <a:r>
              <a:rPr lang="en-US" sz="1800" dirty="0" err="1">
                <a:latin typeface="Times New Roman" panose="02020603050405020304" pitchFamily="18" charset="0"/>
                <a:cs typeface="Times New Roman" panose="02020603050405020304" pitchFamily="18" charset="0"/>
              </a:rPr>
              <a:t>Kurose,“Computer</a:t>
            </a:r>
            <a:r>
              <a:rPr lang="en-US" sz="1800" dirty="0">
                <a:latin typeface="Times New Roman" panose="02020603050405020304" pitchFamily="18" charset="0"/>
                <a:cs typeface="Times New Roman" panose="02020603050405020304" pitchFamily="18" charset="0"/>
              </a:rPr>
              <a:t> Networking: A top down Approach”, 2nd edition, Pearson</a:t>
            </a:r>
          </a:p>
          <a:p>
            <a:pPr algn="just"/>
            <a:r>
              <a:rPr lang="en-IN" sz="1800" dirty="0">
                <a:latin typeface="Times New Roman" panose="02020603050405020304" pitchFamily="18" charset="0"/>
                <a:cs typeface="Times New Roman" panose="02020603050405020304" pitchFamily="18" charset="0"/>
              </a:rPr>
              <a:t>Education.</a:t>
            </a:r>
          </a:p>
          <a:p>
            <a:pPr algn="just"/>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Coomer,Douglas</a:t>
            </a:r>
            <a:r>
              <a:rPr lang="en-US" sz="1800" dirty="0">
                <a:latin typeface="Times New Roman" panose="02020603050405020304" pitchFamily="18" charset="0"/>
                <a:cs typeface="Times New Roman" panose="02020603050405020304" pitchFamily="18" charset="0"/>
              </a:rPr>
              <a:t> E.: “Internet working with TCP/IP” , 2 </a:t>
            </a:r>
            <a:r>
              <a:rPr lang="en-US" sz="1800" dirty="0" err="1">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edition, Pearson Education</a:t>
            </a:r>
          </a:p>
          <a:p>
            <a:pPr algn="just"/>
            <a:r>
              <a:rPr lang="en-US" sz="1800">
                <a:latin typeface="Times New Roman" panose="02020603050405020304" pitchFamily="18" charset="0"/>
                <a:cs typeface="Times New Roman" panose="02020603050405020304" pitchFamily="18" charset="0"/>
              </a:rPr>
              <a:t>[6] </a:t>
            </a:r>
            <a:r>
              <a:rPr lang="en-US" sz="1800" dirty="0">
                <a:latin typeface="Times New Roman" panose="02020603050405020304" pitchFamily="18" charset="0"/>
                <a:cs typeface="Times New Roman" panose="02020603050405020304" pitchFamily="18" charset="0"/>
              </a:rPr>
              <a:t>Dave,” Computer Networks, Cengage Learning.</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Links:</a:t>
            </a:r>
          </a:p>
          <a:p>
            <a:pPr algn="just"/>
            <a:r>
              <a:rPr lang="en-IN" sz="1800" dirty="0">
                <a:latin typeface="Times New Roman" panose="02020603050405020304" pitchFamily="18" charset="0"/>
                <a:cs typeface="Times New Roman" panose="02020603050405020304" pitchFamily="18" charset="0"/>
                <a:hlinkClick r:id="rId3"/>
              </a:rPr>
              <a:t>http://eti2506.elimu.net/Introduction/Books/Data%20Communications%20and%20Networking%20By%20Behrouz%20A.Forouzan.pdf</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9"/>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92" name="Google Shape;792;p49"/>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93" name="Google Shape;793;p49"/>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94" name="Google Shape;794;p49"/>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95" name="Google Shape;795;p49"/>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96" name="Google Shape;796;p49"/>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797" name="Google Shape;797;p49"/>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cxnSp>
        <p:nvCxnSpPr>
          <p:cNvPr id="798" name="Google Shape;798;p49"/>
          <p:cNvCxnSpPr/>
          <p:nvPr/>
        </p:nvCxnSpPr>
        <p:spPr>
          <a:xfrm>
            <a:off x="1981200" y="1981200"/>
            <a:ext cx="8153400" cy="0"/>
          </a:xfrm>
          <a:prstGeom prst="straightConnector1">
            <a:avLst/>
          </a:prstGeom>
          <a:noFill/>
          <a:ln w="76200" cap="flat" cmpd="sng">
            <a:solidFill>
              <a:srgbClr val="009900"/>
            </a:solidFill>
            <a:prstDash val="solid"/>
            <a:round/>
            <a:headEnd type="none" w="med" len="med"/>
            <a:tailEnd type="none" w="med" len="med"/>
          </a:ln>
        </p:spPr>
      </p:cxnSp>
      <p:cxnSp>
        <p:nvCxnSpPr>
          <p:cNvPr id="799" name="Google Shape;799;p49"/>
          <p:cNvCxnSpPr/>
          <p:nvPr/>
        </p:nvCxnSpPr>
        <p:spPr>
          <a:xfrm>
            <a:off x="1982788" y="5638800"/>
            <a:ext cx="8153400" cy="0"/>
          </a:xfrm>
          <a:prstGeom prst="straightConnector1">
            <a:avLst/>
          </a:prstGeom>
          <a:noFill/>
          <a:ln w="76200" cap="flat" cmpd="sng">
            <a:solidFill>
              <a:srgbClr val="009900"/>
            </a:solidFill>
            <a:prstDash val="solid"/>
            <a:round/>
            <a:headEnd type="none" w="med" len="med"/>
            <a:tailEnd type="none" w="med" len="med"/>
          </a:ln>
        </p:spPr>
      </p:cxnSp>
      <p:sp>
        <p:nvSpPr>
          <p:cNvPr id="800" name="Google Shape;800;p49"/>
          <p:cNvSpPr/>
          <p:nvPr/>
        </p:nvSpPr>
        <p:spPr>
          <a:xfrm>
            <a:off x="2019300" y="2073275"/>
            <a:ext cx="8077200" cy="353943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Arial"/>
                <a:ea typeface="Arial"/>
                <a:cs typeface="Arial"/>
                <a:sym typeface="Arial"/>
              </a:rPr>
              <a:t>Bit rate is the number of bits per second. Baud rate is the number of signal</a:t>
            </a:r>
            <a:endParaRPr/>
          </a:p>
          <a:p>
            <a:pPr marL="0" marR="0" lvl="0" indent="0" algn="ctr" rtl="0">
              <a:spcBef>
                <a:spcPts val="0"/>
              </a:spcBef>
              <a:spcAft>
                <a:spcPts val="0"/>
              </a:spcAft>
              <a:buNone/>
            </a:pPr>
            <a:r>
              <a:rPr lang="en-US" sz="3200" b="1">
                <a:solidFill>
                  <a:schemeClr val="dk1"/>
                </a:solidFill>
                <a:latin typeface="Arial"/>
                <a:ea typeface="Arial"/>
                <a:cs typeface="Arial"/>
                <a:sym typeface="Arial"/>
              </a:rPr>
              <a:t>elements per second. </a:t>
            </a:r>
            <a:br>
              <a:rPr lang="en-US" sz="3200" b="1">
                <a:solidFill>
                  <a:schemeClr val="dk1"/>
                </a:solidFill>
                <a:latin typeface="Arial"/>
                <a:ea typeface="Arial"/>
                <a:cs typeface="Arial"/>
                <a:sym typeface="Arial"/>
              </a:rPr>
            </a:br>
            <a:endParaRPr sz="3200" b="1">
              <a:solidFill>
                <a:schemeClr val="dk1"/>
              </a:solidFill>
              <a:latin typeface="Arial"/>
              <a:ea typeface="Arial"/>
              <a:cs typeface="Arial"/>
              <a:sym typeface="Arial"/>
            </a:endParaRPr>
          </a:p>
          <a:p>
            <a:pPr marL="0" marR="0" lvl="0" indent="0" algn="ctr" rtl="0">
              <a:spcBef>
                <a:spcPts val="0"/>
              </a:spcBef>
              <a:spcAft>
                <a:spcPts val="0"/>
              </a:spcAft>
              <a:buNone/>
            </a:pPr>
            <a:r>
              <a:rPr lang="en-US" sz="3200" b="1">
                <a:solidFill>
                  <a:schemeClr val="dk1"/>
                </a:solidFill>
                <a:latin typeface="Arial"/>
                <a:ea typeface="Arial"/>
                <a:cs typeface="Arial"/>
                <a:sym typeface="Arial"/>
              </a:rPr>
              <a:t>In the analog transmission of digital data, the baud rate is less than </a:t>
            </a:r>
            <a:br>
              <a:rPr lang="en-US" sz="3200" b="1">
                <a:solidFill>
                  <a:schemeClr val="dk1"/>
                </a:solidFill>
                <a:latin typeface="Arial"/>
                <a:ea typeface="Arial"/>
                <a:cs typeface="Arial"/>
                <a:sym typeface="Arial"/>
              </a:rPr>
            </a:br>
            <a:r>
              <a:rPr lang="en-US" sz="3200" b="1">
                <a:solidFill>
                  <a:schemeClr val="dk1"/>
                </a:solidFill>
                <a:latin typeface="Arial"/>
                <a:ea typeface="Arial"/>
                <a:cs typeface="Arial"/>
                <a:sym typeface="Arial"/>
              </a:rPr>
              <a:t>or equal to the bit rate.</a:t>
            </a:r>
            <a:endParaRPr/>
          </a:p>
        </p:txBody>
      </p:sp>
      <p:grpSp>
        <p:nvGrpSpPr>
          <p:cNvPr id="801" name="Google Shape;801;p49"/>
          <p:cNvGrpSpPr/>
          <p:nvPr/>
        </p:nvGrpSpPr>
        <p:grpSpPr>
          <a:xfrm>
            <a:off x="1981200" y="1371600"/>
            <a:ext cx="1143000" cy="566738"/>
            <a:chOff x="1200" y="1248"/>
            <a:chExt cx="720" cy="357"/>
          </a:xfrm>
        </p:grpSpPr>
        <p:pic>
          <p:nvPicPr>
            <p:cNvPr id="802" name="Google Shape;802;p4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803" name="Google Shape;803;p49"/>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1">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cxnSp>
        <p:nvCxnSpPr>
          <p:cNvPr id="808" name="Google Shape;808;p50"/>
          <p:cNvCxnSpPr/>
          <p:nvPr/>
        </p:nvCxnSpPr>
        <p:spPr>
          <a:xfrm>
            <a:off x="1676400" y="533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809" name="Google Shape;809;p50"/>
          <p:cNvCxnSpPr/>
          <p:nvPr/>
        </p:nvCxnSpPr>
        <p:spPr>
          <a:xfrm>
            <a:off x="1676400" y="1371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810" name="Google Shape;810;p50"/>
          <p:cNvSpPr txBox="1"/>
          <p:nvPr/>
        </p:nvSpPr>
        <p:spPr>
          <a:xfrm>
            <a:off x="1828801" y="762000"/>
            <a:ext cx="546773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5.3  </a:t>
            </a:r>
            <a:r>
              <a:rPr lang="en-US" sz="2000" b="1" i="1" dirty="0">
                <a:solidFill>
                  <a:schemeClr val="dk1"/>
                </a:solidFill>
                <a:latin typeface="Times New Roman"/>
                <a:ea typeface="Times New Roman"/>
                <a:cs typeface="Times New Roman"/>
                <a:sym typeface="Times New Roman"/>
              </a:rPr>
              <a:t>Binary amplitude shift keying [1]</a:t>
            </a:r>
            <a:endParaRPr dirty="0"/>
          </a:p>
        </p:txBody>
      </p:sp>
      <p:cxnSp>
        <p:nvCxnSpPr>
          <p:cNvPr id="811" name="Google Shape;811;p50"/>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812" name="Google Shape;812;p50"/>
          <p:cNvPicPr preferRelativeResize="0"/>
          <p:nvPr/>
        </p:nvPicPr>
        <p:blipFill rotWithShape="1">
          <a:blip r:embed="rId3">
            <a:alphaModFix/>
          </a:blip>
          <a:srcRect/>
          <a:stretch/>
        </p:blipFill>
        <p:spPr>
          <a:xfrm>
            <a:off x="233264" y="2093913"/>
            <a:ext cx="11417559" cy="3316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cxnSp>
        <p:nvCxnSpPr>
          <p:cNvPr id="817" name="Google Shape;817;p51"/>
          <p:cNvCxnSpPr/>
          <p:nvPr/>
        </p:nvCxnSpPr>
        <p:spPr>
          <a:xfrm>
            <a:off x="1676400" y="533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818" name="Google Shape;818;p51"/>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819" name="Google Shape;819;p51"/>
          <p:cNvPicPr preferRelativeResize="0"/>
          <p:nvPr/>
        </p:nvPicPr>
        <p:blipFill rotWithShape="1">
          <a:blip r:embed="rId3">
            <a:alphaModFix/>
          </a:blip>
          <a:srcRect/>
          <a:stretch/>
        </p:blipFill>
        <p:spPr>
          <a:xfrm>
            <a:off x="2160589" y="1143000"/>
            <a:ext cx="7083425" cy="41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cxnSp>
        <p:nvCxnSpPr>
          <p:cNvPr id="824" name="Google Shape;824;p52"/>
          <p:cNvCxnSpPr/>
          <p:nvPr/>
        </p:nvCxnSpPr>
        <p:spPr>
          <a:xfrm>
            <a:off x="1676400" y="533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825" name="Google Shape;825;p52"/>
          <p:cNvCxnSpPr/>
          <p:nvPr/>
        </p:nvCxnSpPr>
        <p:spPr>
          <a:xfrm>
            <a:off x="1676400" y="1371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826" name="Google Shape;826;p52"/>
          <p:cNvSpPr txBox="1"/>
          <p:nvPr/>
        </p:nvSpPr>
        <p:spPr>
          <a:xfrm>
            <a:off x="1856791" y="814388"/>
            <a:ext cx="519715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5.9  </a:t>
            </a:r>
            <a:r>
              <a:rPr lang="en-US" sz="2000" b="1" i="1" dirty="0">
                <a:solidFill>
                  <a:schemeClr val="dk1"/>
                </a:solidFill>
                <a:latin typeface="Times New Roman"/>
                <a:ea typeface="Times New Roman"/>
                <a:cs typeface="Times New Roman"/>
                <a:sym typeface="Times New Roman"/>
              </a:rPr>
              <a:t>Binary phase shift keying [1]</a:t>
            </a:r>
            <a:endParaRPr dirty="0"/>
          </a:p>
        </p:txBody>
      </p:sp>
      <p:cxnSp>
        <p:nvCxnSpPr>
          <p:cNvPr id="827" name="Google Shape;827;p52"/>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828" name="Google Shape;828;p52"/>
          <p:cNvPicPr preferRelativeResize="0"/>
          <p:nvPr/>
        </p:nvPicPr>
        <p:blipFill rotWithShape="1">
          <a:blip r:embed="rId3">
            <a:alphaModFix/>
          </a:blip>
          <a:srcRect/>
          <a:stretch/>
        </p:blipFill>
        <p:spPr>
          <a:xfrm>
            <a:off x="2514600" y="2109788"/>
            <a:ext cx="6248400" cy="33004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1890713" y="107951"/>
            <a:ext cx="43815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34" name="Google Shape;834;p53"/>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35" name="Google Shape;835;p53"/>
          <p:cNvSpPr/>
          <p:nvPr/>
        </p:nvSpPr>
        <p:spPr>
          <a:xfrm>
            <a:off x="2014539" y="530226"/>
            <a:ext cx="422275"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36" name="Google Shape;836;p53"/>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37" name="Google Shape;837;p53"/>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38" name="Google Shape;838;p53"/>
          <p:cNvSpPr/>
          <p:nvPr/>
        </p:nvSpPr>
        <p:spPr>
          <a:xfrm>
            <a:off x="2235200" y="1"/>
            <a:ext cx="31750"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39" name="Google Shape;839;p53"/>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cxnSp>
        <p:nvCxnSpPr>
          <p:cNvPr id="840" name="Google Shape;840;p53"/>
          <p:cNvCxnSpPr/>
          <p:nvPr/>
        </p:nvCxnSpPr>
        <p:spPr>
          <a:xfrm>
            <a:off x="1981200" y="2971800"/>
            <a:ext cx="8153400" cy="0"/>
          </a:xfrm>
          <a:prstGeom prst="straightConnector1">
            <a:avLst/>
          </a:prstGeom>
          <a:noFill/>
          <a:ln w="76200" cap="flat" cmpd="sng">
            <a:solidFill>
              <a:srgbClr val="009900"/>
            </a:solidFill>
            <a:prstDash val="solid"/>
            <a:round/>
            <a:headEnd type="none" w="med" len="med"/>
            <a:tailEnd type="none" w="med" len="med"/>
          </a:ln>
        </p:spPr>
      </p:cxnSp>
      <p:cxnSp>
        <p:nvCxnSpPr>
          <p:cNvPr id="841" name="Google Shape;841;p53"/>
          <p:cNvCxnSpPr/>
          <p:nvPr/>
        </p:nvCxnSpPr>
        <p:spPr>
          <a:xfrm>
            <a:off x="1982788" y="4191000"/>
            <a:ext cx="8153400" cy="0"/>
          </a:xfrm>
          <a:prstGeom prst="straightConnector1">
            <a:avLst/>
          </a:prstGeom>
          <a:noFill/>
          <a:ln w="76200" cap="flat" cmpd="sng">
            <a:solidFill>
              <a:srgbClr val="009900"/>
            </a:solidFill>
            <a:prstDash val="solid"/>
            <a:round/>
            <a:headEnd type="none" w="med" len="med"/>
            <a:tailEnd type="none" w="med" len="med"/>
          </a:ln>
        </p:spPr>
      </p:cxnSp>
      <p:sp>
        <p:nvSpPr>
          <p:cNvPr id="842" name="Google Shape;842;p53"/>
          <p:cNvSpPr/>
          <p:nvPr/>
        </p:nvSpPr>
        <p:spPr>
          <a:xfrm>
            <a:off x="2019300" y="30638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Arial"/>
                <a:ea typeface="Arial"/>
                <a:cs typeface="Arial"/>
                <a:sym typeface="Arial"/>
              </a:rPr>
              <a:t>Quadrature amplitude modulation is a combination of ASK and PSK.</a:t>
            </a:r>
            <a:endParaRPr/>
          </a:p>
        </p:txBody>
      </p:sp>
      <p:grpSp>
        <p:nvGrpSpPr>
          <p:cNvPr id="843" name="Google Shape;843;p53"/>
          <p:cNvGrpSpPr/>
          <p:nvPr/>
        </p:nvGrpSpPr>
        <p:grpSpPr>
          <a:xfrm>
            <a:off x="1981200" y="2362200"/>
            <a:ext cx="1143000" cy="566738"/>
            <a:chOff x="1200" y="1248"/>
            <a:chExt cx="720" cy="357"/>
          </a:xfrm>
        </p:grpSpPr>
        <p:pic>
          <p:nvPicPr>
            <p:cNvPr id="844" name="Google Shape;844;p53"/>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845" name="Google Shape;845;p53"/>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1">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54"/>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51" name="Google Shape;851;p54"/>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52" name="Google Shape;852;p54"/>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53" name="Google Shape;853;p54"/>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54" name="Google Shape;854;p54"/>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55" name="Google Shape;855;p54"/>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sp>
        <p:nvSpPr>
          <p:cNvPr id="856" name="Google Shape;856;p54"/>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a:solidFill>
                <a:schemeClr val="dk1"/>
              </a:solidFill>
              <a:latin typeface="Tahoma"/>
              <a:ea typeface="Tahoma"/>
              <a:cs typeface="Tahoma"/>
              <a:sym typeface="Tahoma"/>
            </a:endParaRPr>
          </a:p>
        </p:txBody>
      </p:sp>
      <p:cxnSp>
        <p:nvCxnSpPr>
          <p:cNvPr id="857" name="Google Shape;857;p54"/>
          <p:cNvCxnSpPr/>
          <p:nvPr/>
        </p:nvCxnSpPr>
        <p:spPr>
          <a:xfrm>
            <a:off x="609600" y="19812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858" name="Google Shape;858;p54"/>
          <p:cNvCxnSpPr/>
          <p:nvPr/>
        </p:nvCxnSpPr>
        <p:spPr>
          <a:xfrm>
            <a:off x="611717" y="5715000"/>
            <a:ext cx="10871200" cy="0"/>
          </a:xfrm>
          <a:prstGeom prst="straightConnector1">
            <a:avLst/>
          </a:prstGeom>
          <a:noFill/>
          <a:ln w="76200" cap="flat" cmpd="sng">
            <a:solidFill>
              <a:srgbClr val="009900"/>
            </a:solidFill>
            <a:prstDash val="solid"/>
            <a:round/>
            <a:headEnd type="none" w="med" len="med"/>
            <a:tailEnd type="none" w="med" len="med"/>
          </a:ln>
        </p:spPr>
      </p:cxnSp>
      <p:sp>
        <p:nvSpPr>
          <p:cNvPr id="859" name="Google Shape;859;p54"/>
          <p:cNvSpPr/>
          <p:nvPr/>
        </p:nvSpPr>
        <p:spPr>
          <a:xfrm>
            <a:off x="660400" y="2073276"/>
            <a:ext cx="10769600" cy="1477328"/>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Bandwidth utilization is the wise use of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available bandwidth to achieve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specific goals.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Efficiency can be achieved by multiplexing; privacy and anti-jamming can be achieved by spreading.</a:t>
            </a:r>
            <a:endParaRPr/>
          </a:p>
        </p:txBody>
      </p:sp>
      <p:grpSp>
        <p:nvGrpSpPr>
          <p:cNvPr id="860" name="Google Shape;860;p54"/>
          <p:cNvGrpSpPr/>
          <p:nvPr/>
        </p:nvGrpSpPr>
        <p:grpSpPr>
          <a:xfrm>
            <a:off x="609600" y="1371600"/>
            <a:ext cx="1524000" cy="566738"/>
            <a:chOff x="1200" y="1248"/>
            <a:chExt cx="720" cy="357"/>
          </a:xfrm>
        </p:grpSpPr>
        <p:pic>
          <p:nvPicPr>
            <p:cNvPr id="861" name="Google Shape;861;p5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862" name="Google Shape;862;p54"/>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745</Words>
  <Application>Microsoft Office PowerPoint</Application>
  <PresentationFormat>Widescreen</PresentationFormat>
  <Paragraphs>71</Paragraphs>
  <Slides>32</Slides>
  <Notes>32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Noto Sans Symbols</vt:lpstr>
      <vt:lpstr>Times</vt:lpstr>
      <vt:lpstr>Times New Roman</vt:lpstr>
      <vt:lpstr>Calibri</vt:lpstr>
      <vt:lpstr>Arial</vt:lpstr>
      <vt:lpstr>Tahoma</vt:lpstr>
      <vt:lpstr>1_Office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BHOOPESH BHATI</cp:lastModifiedBy>
  <cp:revision>4</cp:revision>
  <dcterms:created xsi:type="dcterms:W3CDTF">2019-01-09T10:33:58Z</dcterms:created>
  <dcterms:modified xsi:type="dcterms:W3CDTF">2023-02-14T04:48:27Z</dcterms:modified>
</cp:coreProperties>
</file>