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DE48-0DB3-4F20-84F8-BF15B9480A64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5BB7E-D0F1-4DEC-A953-B8D3DB6CA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42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DE48-0DB3-4F20-84F8-BF15B9480A64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5BB7E-D0F1-4DEC-A953-B8D3DB6CA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10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DE48-0DB3-4F20-84F8-BF15B9480A64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5BB7E-D0F1-4DEC-A953-B8D3DB6CA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46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DE48-0DB3-4F20-84F8-BF15B9480A64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5BB7E-D0F1-4DEC-A953-B8D3DB6CA31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654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DE48-0DB3-4F20-84F8-BF15B9480A64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5BB7E-D0F1-4DEC-A953-B8D3DB6CA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505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DE48-0DB3-4F20-84F8-BF15B9480A64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5BB7E-D0F1-4DEC-A953-B8D3DB6CA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42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DE48-0DB3-4F20-84F8-BF15B9480A64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5BB7E-D0F1-4DEC-A953-B8D3DB6CA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580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DE48-0DB3-4F20-84F8-BF15B9480A64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5BB7E-D0F1-4DEC-A953-B8D3DB6CA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281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DE48-0DB3-4F20-84F8-BF15B9480A64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5BB7E-D0F1-4DEC-A953-B8D3DB6CA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35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DE48-0DB3-4F20-84F8-BF15B9480A64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5BB7E-D0F1-4DEC-A953-B8D3DB6CA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05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DE48-0DB3-4F20-84F8-BF15B9480A64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5BB7E-D0F1-4DEC-A953-B8D3DB6CA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15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DE48-0DB3-4F20-84F8-BF15B9480A64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5BB7E-D0F1-4DEC-A953-B8D3DB6CA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48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DE48-0DB3-4F20-84F8-BF15B9480A64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5BB7E-D0F1-4DEC-A953-B8D3DB6CA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83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DE48-0DB3-4F20-84F8-BF15B9480A64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5BB7E-D0F1-4DEC-A953-B8D3DB6CA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DE48-0DB3-4F20-84F8-BF15B9480A64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5BB7E-D0F1-4DEC-A953-B8D3DB6CA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25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DE48-0DB3-4F20-84F8-BF15B9480A64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5BB7E-D0F1-4DEC-A953-B8D3DB6CA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55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DE48-0DB3-4F20-84F8-BF15B9480A64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5BB7E-D0F1-4DEC-A953-B8D3DB6CA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51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DBADE48-0DB3-4F20-84F8-BF15B9480A64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395BB7E-D0F1-4DEC-A953-B8D3DB6CA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631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239C-C9F8-D7B3-0AB2-BDA5C8C2E5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4D20F-85B8-A5DC-8AD7-552EF7012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25145-9F72-C410-72B0-BA26F63A9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21"/>
            <a:ext cx="12191999" cy="68341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550702-3AF2-1D20-887A-529A444BEA32}"/>
              </a:ext>
            </a:extLst>
          </p:cNvPr>
          <p:cNvSpPr/>
          <p:nvPr/>
        </p:nvSpPr>
        <p:spPr>
          <a:xfrm>
            <a:off x="-208002" y="0"/>
            <a:ext cx="9412962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6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Copperplate Gothic Bold" panose="020E0705020206020404" pitchFamily="34" charset="0"/>
              </a:rPr>
              <a:t>Name : </a:t>
            </a:r>
            <a:r>
              <a:rPr lang="en-IN" sz="6600" b="0" cap="none" spc="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Copperplate Gothic Bold" panose="020E0705020206020404" pitchFamily="34" charset="0"/>
              </a:rPr>
              <a:t>dipin</a:t>
            </a:r>
            <a:r>
              <a:rPr lang="en-IN" sz="6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Copperplate Gothic Bold" panose="020E0705020206020404" pitchFamily="34" charset="0"/>
              </a:rPr>
              <a:t> </a:t>
            </a:r>
            <a:r>
              <a:rPr lang="en-IN" sz="6600" b="0" cap="none" spc="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Copperplate Gothic Bold" panose="020E0705020206020404" pitchFamily="34" charset="0"/>
              </a:rPr>
              <a:t>roka</a:t>
            </a:r>
            <a:endParaRPr lang="en-IN" sz="6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Copperplate Gothic Bold" panose="020E0705020206020404" pitchFamily="34" charset="0"/>
            </a:endParaRPr>
          </a:p>
          <a:p>
            <a:pPr algn="ctr"/>
            <a:r>
              <a:rPr lang="en-IN" sz="6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Copperplate Gothic Bold" panose="020E0705020206020404" pitchFamily="34" charset="0"/>
              </a:rPr>
              <a:t> assignment report</a:t>
            </a:r>
            <a:endParaRPr lang="en-IN" sz="6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64483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4A76-03A7-E65E-0A34-1F5594752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opperplate Gothic Bold" panose="020E0705020206020404" pitchFamily="34" charset="0"/>
              </a:rPr>
              <a:t>Program no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2527E-2284-9402-F6A5-57AE6AC6A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IN" dirty="0">
                <a:latin typeface="Copperplate Gothic Light" panose="020E0507020206020404" pitchFamily="34" charset="0"/>
              </a:rPr>
              <a:t>&gt;&gt;&gt; sorting a list</a:t>
            </a:r>
          </a:p>
          <a:p>
            <a:pPr marL="36900" indent="0">
              <a:buNone/>
            </a:pPr>
            <a:r>
              <a:rPr lang="en-IN" dirty="0">
                <a:latin typeface="Copperplate Gothic Light" panose="020E0507020206020404" pitchFamily="34" charset="0"/>
              </a:rPr>
              <a:t>&gt;&gt;&gt; in this I have used </a:t>
            </a:r>
            <a:r>
              <a:rPr lang="en-IN" dirty="0">
                <a:solidFill>
                  <a:srgbClr val="00B0F0"/>
                </a:solidFill>
                <a:latin typeface="Copperplate Gothic Light" panose="020E0507020206020404" pitchFamily="34" charset="0"/>
              </a:rPr>
              <a:t>split()  </a:t>
            </a:r>
            <a:r>
              <a:rPr lang="en-IN" dirty="0">
                <a:latin typeface="Copperplate Gothic Light" panose="020E0507020206020404" pitchFamily="34" charset="0"/>
              </a:rPr>
              <a:t>function [this function splits the content and if not</a:t>
            </a:r>
            <a:r>
              <a:rPr lang="en-IN" dirty="0">
                <a:solidFill>
                  <a:schemeClr val="tx1"/>
                </a:solidFill>
                <a:latin typeface="Copperplate Gothic Light" panose="020E0507020206020404" pitchFamily="34" charset="0"/>
              </a:rPr>
              <a:t> </a:t>
            </a:r>
            <a:r>
              <a:rPr lang="en-GB" b="0" i="0" dirty="0"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Whitespace is the default separator if any separator is not given. </a:t>
            </a:r>
            <a:r>
              <a:rPr lang="en-IN" dirty="0">
                <a:latin typeface="Copperplate Gothic Light" panose="020E0507020206020404" pitchFamily="34" charset="0"/>
              </a:rPr>
              <a:t>]</a:t>
            </a:r>
          </a:p>
          <a:p>
            <a:pPr marL="36900" indent="0">
              <a:buNone/>
            </a:pPr>
            <a:r>
              <a:rPr lang="en-IN" dirty="0">
                <a:latin typeface="Copperplate Gothic Light" panose="020E0507020206020404" pitchFamily="34" charset="0"/>
              </a:rPr>
              <a:t>&gt;&gt;&gt; and for giving the output in ascending and descending order we can use</a:t>
            </a:r>
          </a:p>
          <a:p>
            <a:pPr marL="36900" indent="0">
              <a:buNone/>
            </a:pPr>
            <a:r>
              <a:rPr lang="en-IN" dirty="0">
                <a:latin typeface="Copperplate Gothic Light" panose="020E0507020206020404" pitchFamily="34" charset="0"/>
              </a:rPr>
              <a:t>                           </a:t>
            </a:r>
            <a:r>
              <a:rPr lang="en-IN" dirty="0">
                <a:solidFill>
                  <a:srgbClr val="00B0F0"/>
                </a:solidFill>
                <a:latin typeface="Copperplate Gothic Light" panose="020E0507020206020404" pitchFamily="34" charset="0"/>
              </a:rPr>
              <a:t> reverse=true</a:t>
            </a:r>
          </a:p>
          <a:p>
            <a:pPr marL="36900" indent="0">
              <a:buNone/>
            </a:pPr>
            <a:r>
              <a:rPr lang="en-IN" dirty="0">
                <a:solidFill>
                  <a:srgbClr val="00B0F0"/>
                </a:solidFill>
                <a:latin typeface="Copperplate Gothic Light" panose="020E0507020206020404" pitchFamily="34" charset="0"/>
              </a:rPr>
              <a:t>                             reverse=false</a:t>
            </a:r>
          </a:p>
        </p:txBody>
      </p:sp>
    </p:spTree>
    <p:extLst>
      <p:ext uri="{BB962C8B-B14F-4D97-AF65-F5344CB8AC3E}">
        <p14:creationId xmlns:p14="http://schemas.microsoft.com/office/powerpoint/2010/main" val="1590676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095A1-B5CC-26F6-ED4B-FC544A59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opperplate Gothic Bold" panose="020E0705020206020404" pitchFamily="34" charset="0"/>
              </a:rPr>
              <a:t>Program no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DCCFB-EF0A-CB34-F36C-1332FC9A8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IN" sz="2400" dirty="0">
                <a:latin typeface="Copperplate Gothic Light" panose="020E0507020206020404" pitchFamily="34" charset="0"/>
              </a:rPr>
              <a:t>&gt;&gt;&gt; list slicing </a:t>
            </a:r>
          </a:p>
          <a:p>
            <a:pPr marL="36900" indent="0">
              <a:buNone/>
            </a:pPr>
            <a:r>
              <a:rPr lang="en-IN" sz="2400" dirty="0">
                <a:latin typeface="Copperplate Gothic Light" panose="020E0507020206020404" pitchFamily="34" charset="0"/>
              </a:rPr>
              <a:t>This is an easy concept where we will be using i</a:t>
            </a:r>
            <a:r>
              <a:rPr lang="en-IN" sz="2400" dirty="0">
                <a:solidFill>
                  <a:srgbClr val="00B0F0"/>
                </a:solidFill>
                <a:latin typeface="Copperplate Gothic Light" panose="020E0507020206020404" pitchFamily="34" charset="0"/>
              </a:rPr>
              <a:t>ndexes </a:t>
            </a:r>
            <a:r>
              <a:rPr lang="en-IN" sz="2400" dirty="0">
                <a:latin typeface="Copperplate Gothic Light" panose="020E0507020206020404" pitchFamily="34" charset="0"/>
              </a:rPr>
              <a:t>to </a:t>
            </a:r>
            <a:r>
              <a:rPr lang="en-IN" sz="2400" dirty="0">
                <a:solidFill>
                  <a:srgbClr val="00B0F0"/>
                </a:solidFill>
                <a:latin typeface="Copperplate Gothic Light" panose="020E0507020206020404" pitchFamily="34" charset="0"/>
              </a:rPr>
              <a:t>locate the list</a:t>
            </a:r>
          </a:p>
          <a:p>
            <a:pPr marL="36900" indent="0">
              <a:buNone/>
            </a:pPr>
            <a:r>
              <a:rPr lang="en-IN" sz="2400" dirty="0">
                <a:solidFill>
                  <a:srgbClr val="00B0F0"/>
                </a:solidFill>
                <a:latin typeface="Copperplate Gothic Light" panose="020E0507020206020404" pitchFamily="34" charset="0"/>
              </a:rPr>
              <a:t>                                               &gt;&gt;&gt;the format is </a:t>
            </a:r>
          </a:p>
          <a:p>
            <a:pPr marL="36900" indent="0">
              <a:buNone/>
            </a:pPr>
            <a:r>
              <a:rPr lang="en-IN" sz="2400" dirty="0">
                <a:solidFill>
                  <a:srgbClr val="00B0F0"/>
                </a:solidFill>
                <a:latin typeface="Copperplate Gothic Light" panose="020E0507020206020404" pitchFamily="34" charset="0"/>
              </a:rPr>
              <a:t>                                               [starting : ending]</a:t>
            </a:r>
          </a:p>
          <a:p>
            <a:pPr marL="36900" indent="0">
              <a:buNone/>
            </a:pPr>
            <a:r>
              <a:rPr lang="en-IN" sz="2400" dirty="0">
                <a:solidFill>
                  <a:srgbClr val="00B0F0"/>
                </a:solidFill>
                <a:latin typeface="Copperplate Gothic Light" panose="020E0507020206020404" pitchFamily="34" charset="0"/>
              </a:rPr>
              <a:t>[:5] &gt;&gt;&gt; </a:t>
            </a:r>
            <a:r>
              <a:rPr lang="en-IN" sz="2400" dirty="0">
                <a:latin typeface="Copperplate Gothic Light" panose="020E0507020206020404" pitchFamily="34" charset="0"/>
              </a:rPr>
              <a:t>it will start with null and goes till 4</a:t>
            </a:r>
            <a:r>
              <a:rPr lang="en-IN" sz="2400" baseline="30000" dirty="0">
                <a:latin typeface="Copperplate Gothic Light" panose="020E0507020206020404" pitchFamily="34" charset="0"/>
              </a:rPr>
              <a:t>th</a:t>
            </a:r>
            <a:r>
              <a:rPr lang="en-IN" sz="2400" dirty="0">
                <a:latin typeface="Copperplate Gothic Light" panose="020E0507020206020404" pitchFamily="34" charset="0"/>
              </a:rPr>
              <a:t> element (n-1)</a:t>
            </a:r>
          </a:p>
          <a:p>
            <a:pPr marL="36900" indent="0">
              <a:buNone/>
            </a:pPr>
            <a:r>
              <a:rPr lang="en-IN" sz="2400" dirty="0">
                <a:solidFill>
                  <a:srgbClr val="00B0F0"/>
                </a:solidFill>
                <a:latin typeface="Copperplate Gothic Light" panose="020E0507020206020404" pitchFamily="34" charset="0"/>
              </a:rPr>
              <a:t>[-5:]&gt;&gt;&gt;</a:t>
            </a:r>
            <a:r>
              <a:rPr lang="en-IN" sz="2400" dirty="0">
                <a:latin typeface="Copperplate Gothic Light" panose="020E0507020206020404" pitchFamily="34" charset="0"/>
              </a:rPr>
              <a:t>similarly it stars from –</a:t>
            </a:r>
            <a:r>
              <a:rPr lang="en-IN" sz="2400" dirty="0" err="1">
                <a:latin typeface="Copperplate Gothic Light" panose="020E0507020206020404" pitchFamily="34" charset="0"/>
              </a:rPr>
              <a:t>ve</a:t>
            </a:r>
            <a:r>
              <a:rPr lang="en-IN" sz="2400" dirty="0">
                <a:latin typeface="Copperplate Gothic Light" panose="020E0507020206020404" pitchFamily="34" charset="0"/>
              </a:rPr>
              <a:t> valse and goes till 4</a:t>
            </a:r>
            <a:r>
              <a:rPr lang="en-IN" sz="2400" baseline="30000" dirty="0">
                <a:latin typeface="Copperplate Gothic Light" panose="020E0507020206020404" pitchFamily="34" charset="0"/>
              </a:rPr>
              <a:t>th</a:t>
            </a:r>
            <a:r>
              <a:rPr lang="en-IN" sz="2400" dirty="0">
                <a:latin typeface="Copperplate Gothic Light" panose="020E0507020206020404" pitchFamily="34" charset="0"/>
              </a:rPr>
              <a:t> (n-1)</a:t>
            </a:r>
          </a:p>
          <a:p>
            <a:pPr marL="36900" indent="0">
              <a:buNone/>
            </a:pPr>
            <a:r>
              <a:rPr lang="en-IN" sz="2400" dirty="0">
                <a:solidFill>
                  <a:srgbClr val="00B0F0"/>
                </a:solidFill>
                <a:latin typeface="Copperplate Gothic Light" panose="020E0507020206020404" pitchFamily="34" charset="0"/>
              </a:rPr>
              <a:t>[1:5]&gt;&gt;</a:t>
            </a:r>
            <a:r>
              <a:rPr lang="en-IN" sz="2400" dirty="0">
                <a:latin typeface="Copperplate Gothic Light" panose="020E0507020206020404" pitchFamily="34" charset="0"/>
              </a:rPr>
              <a:t>it will start from 1</a:t>
            </a:r>
            <a:r>
              <a:rPr lang="en-IN" sz="2400" baseline="30000" dirty="0">
                <a:latin typeface="Copperplate Gothic Light" panose="020E0507020206020404" pitchFamily="34" charset="0"/>
              </a:rPr>
              <a:t>st</a:t>
            </a:r>
            <a:r>
              <a:rPr lang="en-IN" sz="2400" dirty="0">
                <a:latin typeface="Copperplate Gothic Light" panose="020E0507020206020404" pitchFamily="34" charset="0"/>
              </a:rPr>
              <a:t> and goes till 4</a:t>
            </a:r>
            <a:r>
              <a:rPr lang="en-IN" sz="2400" baseline="30000" dirty="0">
                <a:latin typeface="Copperplate Gothic Light" panose="020E0507020206020404" pitchFamily="34" charset="0"/>
              </a:rPr>
              <a:t>th</a:t>
            </a:r>
            <a:r>
              <a:rPr lang="en-IN" sz="2400" dirty="0">
                <a:latin typeface="Copperplate Gothic Light" panose="020E0507020206020404" pitchFamily="34" charset="0"/>
              </a:rPr>
              <a:t> (n-1)</a:t>
            </a:r>
          </a:p>
        </p:txBody>
      </p:sp>
    </p:spTree>
    <p:extLst>
      <p:ext uri="{BB962C8B-B14F-4D97-AF65-F5344CB8AC3E}">
        <p14:creationId xmlns:p14="http://schemas.microsoft.com/office/powerpoint/2010/main" val="131204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4A871-C716-366B-5DE9-E79D14BD9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1916" y="0"/>
            <a:ext cx="6007443" cy="1325563"/>
          </a:xfrm>
        </p:spPr>
        <p:txBody>
          <a:bodyPr/>
          <a:lstStyle/>
          <a:p>
            <a:r>
              <a:rPr lang="en-IN" dirty="0">
                <a:latin typeface="Copperplate Gothic Bold" panose="020E0705020206020404" pitchFamily="34" charset="0"/>
              </a:rPr>
              <a:t>Program no :1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2D9D2-26D3-FD29-B323-81805649D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837" y="1253330"/>
            <a:ext cx="10515600" cy="53100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latin typeface="Copperplate Gothic Light" panose="020E0507020206020404" pitchFamily="34" charset="0"/>
              </a:rPr>
              <a:t>1. Used basics </a:t>
            </a:r>
            <a:r>
              <a:rPr lang="en-IN" sz="2400" dirty="0" err="1">
                <a:solidFill>
                  <a:srgbClr val="FF0000"/>
                </a:solidFill>
                <a:latin typeface="Copperplate Gothic Light" panose="020E0507020206020404" pitchFamily="34" charset="0"/>
              </a:rPr>
              <a:t>arthmetic</a:t>
            </a:r>
            <a:r>
              <a:rPr lang="en-IN" sz="2400" dirty="0">
                <a:solidFill>
                  <a:srgbClr val="FF0000"/>
                </a:solidFill>
                <a:latin typeface="Copperplate Gothic Light" panose="020E0507020206020404" pitchFamily="34" charset="0"/>
              </a:rPr>
              <a:t> operator </a:t>
            </a:r>
            <a:r>
              <a:rPr lang="en-IN" sz="2400" dirty="0">
                <a:latin typeface="Copperplate Gothic Light" panose="020E0507020206020404" pitchFamily="34" charset="0"/>
              </a:rPr>
              <a:t>such as</a:t>
            </a:r>
          </a:p>
          <a:p>
            <a:pPr marL="0" indent="0">
              <a:buNone/>
            </a:pPr>
            <a:r>
              <a:rPr lang="en-IN" sz="2400" dirty="0">
                <a:latin typeface="Copperplate Gothic Light" panose="020E0507020206020404" pitchFamily="34" charset="0"/>
              </a:rPr>
              <a:t>            &gt;&gt;&gt;addition ( + ) :  </a:t>
            </a:r>
          </a:p>
          <a:p>
            <a:pPr marL="0" indent="0">
              <a:buNone/>
            </a:pPr>
            <a:r>
              <a:rPr lang="en-IN" sz="2400" dirty="0">
                <a:latin typeface="Copperplate Gothic Light" panose="020E0507020206020404" pitchFamily="34" charset="0"/>
              </a:rPr>
              <a:t>            &gt;&gt;&gt;subtraction(  - )</a:t>
            </a:r>
          </a:p>
          <a:p>
            <a:pPr marL="0" indent="0">
              <a:buNone/>
            </a:pPr>
            <a:r>
              <a:rPr lang="en-IN" sz="2400" dirty="0">
                <a:latin typeface="Copperplate Gothic Light" panose="020E0507020206020404" pitchFamily="34" charset="0"/>
              </a:rPr>
              <a:t>            &gt;&gt;&gt;division( / )</a:t>
            </a:r>
          </a:p>
          <a:p>
            <a:pPr marL="0" indent="0">
              <a:buNone/>
            </a:pPr>
            <a:r>
              <a:rPr lang="en-IN" sz="2400" dirty="0">
                <a:latin typeface="Copperplate Gothic Light" panose="020E0507020206020404" pitchFamily="34" charset="0"/>
              </a:rPr>
              <a:t>            &gt;&gt;&gt;modulus(  %  )  (which will find the remainder)</a:t>
            </a:r>
          </a:p>
          <a:p>
            <a:pPr marL="0" indent="0">
              <a:buNone/>
            </a:pPr>
            <a:r>
              <a:rPr lang="en-IN" sz="2400" dirty="0">
                <a:latin typeface="Copperplate Gothic Light" panose="020E0507020206020404" pitchFamily="34" charset="0"/>
              </a:rPr>
              <a:t>            &gt;&gt;&gt;then exponential( **) which multiplies 2 times</a:t>
            </a:r>
          </a:p>
          <a:p>
            <a:pPr marL="0" indent="0">
              <a:buNone/>
            </a:pPr>
            <a:r>
              <a:rPr lang="en-IN" sz="2400" dirty="0">
                <a:latin typeface="Copperplate Gothic Light" panose="020E0507020206020404" pitchFamily="34" charset="0"/>
              </a:rPr>
              <a:t>            &gt;&gt;&gt;and lastly the floor division (//)</a:t>
            </a:r>
          </a:p>
          <a:p>
            <a:pPr marL="0" indent="0">
              <a:buNone/>
            </a:pPr>
            <a:r>
              <a:rPr lang="en-IN" sz="2400" dirty="0">
                <a:latin typeface="Copperplate Gothic Light" panose="020E0507020206020404" pitchFamily="34" charset="0"/>
              </a:rPr>
              <a:t>            &gt;&gt;&gt;which  will give the output without it’s        decimal value</a:t>
            </a:r>
          </a:p>
        </p:txBody>
      </p:sp>
    </p:spTree>
    <p:extLst>
      <p:ext uri="{BB962C8B-B14F-4D97-AF65-F5344CB8AC3E}">
        <p14:creationId xmlns:p14="http://schemas.microsoft.com/office/powerpoint/2010/main" val="293440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C511C-AC25-3241-3E3A-68978701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en-IN" dirty="0">
                <a:latin typeface="Copperplate Gothic Bold" panose="020E0705020206020404" pitchFamily="34" charset="0"/>
              </a:rPr>
              <a:t>Program no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C4488-EE57-254D-B64F-745F023F0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43169"/>
            <a:ext cx="10353762" cy="5359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latin typeface="Copperplate Gothic Light" panose="020E0507020206020404" pitchFamily="34" charset="0"/>
              </a:rPr>
              <a:t>In this second program we are taking </a:t>
            </a:r>
            <a:r>
              <a:rPr lang="en-IN" sz="2400" dirty="0">
                <a:solidFill>
                  <a:srgbClr val="FF0000"/>
                </a:solidFill>
                <a:latin typeface="Copperplate Gothic Light" panose="020E0507020206020404" pitchFamily="34" charset="0"/>
              </a:rPr>
              <a:t>input from user </a:t>
            </a:r>
            <a:r>
              <a:rPr lang="en-IN" sz="2400" dirty="0">
                <a:latin typeface="Copperplate Gothic Light" panose="020E0507020206020404" pitchFamily="34" charset="0"/>
              </a:rPr>
              <a:t>and finding if the number is </a:t>
            </a:r>
            <a:r>
              <a:rPr lang="en-IN" sz="2400" dirty="0">
                <a:solidFill>
                  <a:srgbClr val="FF0000"/>
                </a:solidFill>
                <a:latin typeface="Copperplate Gothic Light" panose="020E0507020206020404" pitchFamily="34" charset="0"/>
              </a:rPr>
              <a:t>greater or lees than</a:t>
            </a:r>
            <a:r>
              <a:rPr lang="en-IN" sz="2400" dirty="0">
                <a:latin typeface="Copperplate Gothic Light" panose="020E0507020206020404" pitchFamily="34" charset="0"/>
              </a:rPr>
              <a:t> for that we are using    “&lt;        &gt; “  symbols</a:t>
            </a:r>
          </a:p>
          <a:p>
            <a:pPr marL="0" indent="0">
              <a:buNone/>
            </a:pPr>
            <a:r>
              <a:rPr lang="en-IN" sz="2400" dirty="0">
                <a:latin typeface="Copperplate Gothic Light" panose="020E0507020206020404" pitchFamily="34" charset="0"/>
              </a:rPr>
              <a:t>1.We we also be using the</a:t>
            </a:r>
            <a:r>
              <a:rPr lang="en-IN" sz="2400" dirty="0">
                <a:solidFill>
                  <a:srgbClr val="FF0000"/>
                </a:solidFill>
                <a:latin typeface="Copperplate Gothic Light" panose="020E0507020206020404" pitchFamily="34" charset="0"/>
              </a:rPr>
              <a:t> </a:t>
            </a:r>
            <a:r>
              <a:rPr lang="en-IN" sz="2400" dirty="0" err="1">
                <a:solidFill>
                  <a:srgbClr val="FF0000"/>
                </a:solidFill>
                <a:latin typeface="Copperplate Gothic Light" panose="020E0507020206020404" pitchFamily="34" charset="0"/>
              </a:rPr>
              <a:t>ifelif</a:t>
            </a:r>
            <a:r>
              <a:rPr lang="en-IN" sz="2400" dirty="0">
                <a:solidFill>
                  <a:srgbClr val="FF0000"/>
                </a:solidFill>
                <a:latin typeface="Copperplate Gothic Light" panose="020E0507020206020404" pitchFamily="34" charset="0"/>
              </a:rPr>
              <a:t> </a:t>
            </a:r>
            <a:r>
              <a:rPr lang="en-IN" sz="2400" dirty="0">
                <a:latin typeface="Copperplate Gothic Light" panose="020E0507020206020404" pitchFamily="34" charset="0"/>
              </a:rPr>
              <a:t>statements </a:t>
            </a:r>
          </a:p>
          <a:p>
            <a:pPr marL="0" indent="0">
              <a:buNone/>
            </a:pPr>
            <a:r>
              <a:rPr lang="en-IN" sz="2400" dirty="0">
                <a:latin typeface="Copperplate Gothic Light" panose="020E0507020206020404" pitchFamily="34" charset="0"/>
              </a:rPr>
              <a:t>2.So it goes like  if  a&gt;b then print( a is greatest)</a:t>
            </a:r>
          </a:p>
          <a:p>
            <a:pPr marL="0" indent="0">
              <a:buNone/>
            </a:pPr>
            <a:r>
              <a:rPr lang="en-IN" sz="2400" dirty="0">
                <a:latin typeface="Copperplate Gothic Light" panose="020E0507020206020404" pitchFamily="34" charset="0"/>
              </a:rPr>
              <a:t>in this code if the  a satisfy  the condition it will run the code  and if not then we can further use </a:t>
            </a:r>
            <a:r>
              <a:rPr lang="en-IN" sz="2400" dirty="0" err="1">
                <a:solidFill>
                  <a:srgbClr val="FF0000"/>
                </a:solidFill>
                <a:latin typeface="Copperplate Gothic Light" panose="020E0507020206020404" pitchFamily="34" charset="0"/>
              </a:rPr>
              <a:t>elif</a:t>
            </a:r>
            <a:r>
              <a:rPr lang="en-IN" sz="2400" dirty="0">
                <a:latin typeface="Copperplate Gothic Light" panose="020E0507020206020404" pitchFamily="34" charset="0"/>
              </a:rPr>
              <a:t> condition and check the status.</a:t>
            </a:r>
          </a:p>
          <a:p>
            <a:pPr marL="0" indent="0">
              <a:buNone/>
            </a:pPr>
            <a:r>
              <a:rPr lang="en-IN" sz="2400" dirty="0">
                <a:latin typeface="Copperplate Gothic Light" panose="020E0507020206020404" pitchFamily="34" charset="0"/>
              </a:rPr>
              <a:t>3. At last we will use </a:t>
            </a:r>
            <a:r>
              <a:rPr lang="en-IN" sz="2400" dirty="0">
                <a:solidFill>
                  <a:srgbClr val="FF0000"/>
                </a:solidFill>
                <a:latin typeface="Copperplate Gothic Light" panose="020E0507020206020404" pitchFamily="34" charset="0"/>
              </a:rPr>
              <a:t>else statement</a:t>
            </a:r>
            <a:r>
              <a:rPr lang="en-IN" sz="2400" dirty="0">
                <a:latin typeface="Copperplate Gothic Light" panose="020E0507020206020404" pitchFamily="34" charset="0"/>
              </a:rPr>
              <a:t> if it also didn’t satisfy the </a:t>
            </a:r>
            <a:endParaRPr lang="en-IN" sz="2400" dirty="0">
              <a:solidFill>
                <a:srgbClr val="FF0000"/>
              </a:solidFill>
              <a:latin typeface="Copperplate Gothic Light" panose="020E0507020206020404" pitchFamily="34" charset="0"/>
            </a:endParaRPr>
          </a:p>
          <a:p>
            <a:pPr marL="0" indent="0">
              <a:buNone/>
            </a:pPr>
            <a:r>
              <a:rPr lang="en-IN" sz="2400" dirty="0" err="1">
                <a:solidFill>
                  <a:srgbClr val="FF0000"/>
                </a:solidFill>
                <a:latin typeface="Copperplate Gothic Light" panose="020E0507020206020404" pitchFamily="34" charset="0"/>
              </a:rPr>
              <a:t>elif</a:t>
            </a:r>
            <a:r>
              <a:rPr lang="en-IN" sz="2400" dirty="0">
                <a:latin typeface="Copperplate Gothic Light" panose="020E0507020206020404" pitchFamily="34" charset="0"/>
              </a:rPr>
              <a:t> condition</a:t>
            </a:r>
          </a:p>
          <a:p>
            <a:pPr marL="0" indent="0">
              <a:buNone/>
            </a:pPr>
            <a:r>
              <a:rPr lang="en-IN" sz="2400" dirty="0">
                <a:latin typeface="Copperplate Gothic Light" panose="020E0507020206020404" pitchFamily="34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405004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CE13-06D2-001B-E681-84D816907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opperplate Gothic Bold" panose="020E0705020206020404" pitchFamily="34" charset="0"/>
              </a:rPr>
              <a:t>Program no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95F7D-B80C-B07A-9A7C-64EA972BD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9649"/>
            <a:ext cx="10353762" cy="4058751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pperplate Gothic Light" panose="020E0507020206020404" pitchFamily="34" charset="0"/>
              </a:rPr>
              <a:t>in this program we have given a variable as Boolean value </a:t>
            </a:r>
          </a:p>
          <a:p>
            <a:r>
              <a:rPr lang="en-IN" sz="2400" dirty="0">
                <a:latin typeface="Copperplate Gothic Light" panose="020E0507020206020404" pitchFamily="34" charset="0"/>
              </a:rPr>
              <a:t>And executed using the logical operators</a:t>
            </a:r>
          </a:p>
          <a:p>
            <a:r>
              <a:rPr lang="en-IN" sz="2400" dirty="0">
                <a:solidFill>
                  <a:srgbClr val="0070C0"/>
                </a:solidFill>
                <a:latin typeface="Copperplate Gothic Light" panose="020E0507020206020404" pitchFamily="34" charset="0"/>
              </a:rPr>
              <a:t>And </a:t>
            </a:r>
            <a:r>
              <a:rPr lang="en-IN" sz="2400" dirty="0">
                <a:latin typeface="Copperplate Gothic Light" panose="020E0507020206020404" pitchFamily="34" charset="0"/>
              </a:rPr>
              <a:t>function returns the output if bot the operands are true</a:t>
            </a:r>
          </a:p>
          <a:p>
            <a:r>
              <a:rPr lang="en-IN" sz="2400" dirty="0">
                <a:solidFill>
                  <a:srgbClr val="0070C0"/>
                </a:solidFill>
                <a:latin typeface="Copperplate Gothic Light" panose="020E0507020206020404" pitchFamily="34" charset="0"/>
              </a:rPr>
              <a:t>Or</a:t>
            </a:r>
            <a:r>
              <a:rPr lang="en-IN" sz="2400" dirty="0">
                <a:latin typeface="Copperplate Gothic Light" panose="020E0507020206020404" pitchFamily="34" charset="0"/>
              </a:rPr>
              <a:t> returns if either one of the operands is true</a:t>
            </a:r>
          </a:p>
          <a:p>
            <a:r>
              <a:rPr lang="en-IN" sz="2400" dirty="0">
                <a:solidFill>
                  <a:srgbClr val="0070C0"/>
                </a:solidFill>
                <a:latin typeface="Copperplate Gothic Light" panose="020E0507020206020404" pitchFamily="34" charset="0"/>
              </a:rPr>
              <a:t>Not</a:t>
            </a:r>
            <a:r>
              <a:rPr lang="en-IN" sz="2400" dirty="0">
                <a:latin typeface="Copperplate Gothic Light" panose="020E0507020206020404" pitchFamily="34" charset="0"/>
              </a:rPr>
              <a:t> returns true if the operands is false</a:t>
            </a:r>
          </a:p>
          <a:p>
            <a:endParaRPr lang="en-IN" sz="2400" dirty="0"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87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500B9-15EB-C459-9363-4FFC1385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opperplate Gothic Bold" panose="020E0705020206020404" pitchFamily="34" charset="0"/>
              </a:rPr>
              <a:t>Program no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49E7E-5442-7C9D-795A-400CE141E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opperplate Gothic Light" panose="020E0507020206020404" pitchFamily="34" charset="0"/>
              </a:rPr>
              <a:t>In this program we will be manipulating strings (like adding deleting and positioning it  and much more )</a:t>
            </a:r>
          </a:p>
          <a:p>
            <a:r>
              <a:rPr lang="en-IN" dirty="0">
                <a:latin typeface="Copperplate Gothic Light" panose="020E0507020206020404" pitchFamily="34" charset="0"/>
              </a:rPr>
              <a:t>1</a:t>
            </a:r>
            <a:r>
              <a:rPr lang="en-IN" baseline="30000" dirty="0">
                <a:latin typeface="Copperplate Gothic Light" panose="020E0507020206020404" pitchFamily="34" charset="0"/>
              </a:rPr>
              <a:t>st</a:t>
            </a:r>
            <a:r>
              <a:rPr lang="en-IN" dirty="0">
                <a:latin typeface="Copperplate Gothic Light" panose="020E0507020206020404" pitchFamily="34" charset="0"/>
              </a:rPr>
              <a:t> to find the length of string we uses length function it also count spaces</a:t>
            </a:r>
          </a:p>
          <a:p>
            <a:r>
              <a:rPr lang="en-IN" dirty="0">
                <a:latin typeface="Copperplate Gothic Light" panose="020E0507020206020404" pitchFamily="34" charset="0"/>
              </a:rPr>
              <a:t>2</a:t>
            </a:r>
            <a:r>
              <a:rPr lang="en-IN" baseline="30000" dirty="0">
                <a:latin typeface="Copperplate Gothic Light" panose="020E0507020206020404" pitchFamily="34" charset="0"/>
              </a:rPr>
              <a:t>nd</a:t>
            </a:r>
            <a:r>
              <a:rPr lang="en-IN" dirty="0">
                <a:latin typeface="Copperplate Gothic Light" panose="020E0507020206020404" pitchFamily="34" charset="0"/>
              </a:rPr>
              <a:t> we will be using the index position to find the first and last like for finding we will use this format   </a:t>
            </a:r>
            <a:r>
              <a:rPr lang="en-IN" dirty="0">
                <a:solidFill>
                  <a:srgbClr val="0070C0"/>
                </a:solidFill>
                <a:latin typeface="Copperplate Gothic Light" panose="020E0507020206020404" pitchFamily="34" charset="0"/>
              </a:rPr>
              <a:t>[ starting index: ending index]</a:t>
            </a:r>
          </a:p>
          <a:p>
            <a:r>
              <a:rPr lang="en-IN" dirty="0">
                <a:solidFill>
                  <a:srgbClr val="ECECEC"/>
                </a:solidFill>
                <a:latin typeface="Copperplate Gothic Light" panose="020E0507020206020404" pitchFamily="34" charset="0"/>
              </a:rPr>
              <a:t>To convert the word int capital letter we will be using ,</a:t>
            </a:r>
            <a:r>
              <a:rPr lang="en-IN" dirty="0">
                <a:solidFill>
                  <a:srgbClr val="00B0F0"/>
                </a:solidFill>
                <a:latin typeface="Copperplate Gothic Light" panose="020E0507020206020404" pitchFamily="34" charset="0"/>
              </a:rPr>
              <a:t>upper function</a:t>
            </a:r>
          </a:p>
          <a:p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Copperplate Gothic Light" panose="020E0507020206020404" pitchFamily="34" charset="0"/>
              </a:rPr>
              <a:t>So to find the word in small letters we will be using </a:t>
            </a:r>
            <a:r>
              <a:rPr lang="en-IN" dirty="0">
                <a:solidFill>
                  <a:srgbClr val="00B0F0"/>
                </a:solidFill>
                <a:latin typeface="Copperplate Gothic Light" panose="020E0507020206020404" pitchFamily="34" charset="0"/>
              </a:rPr>
              <a:t>(variable name. lower())</a:t>
            </a:r>
          </a:p>
          <a:p>
            <a:endParaRPr lang="en-IN" dirty="0">
              <a:solidFill>
                <a:srgbClr val="00B0F0"/>
              </a:solidFill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211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A82A-3A30-5584-00F5-17930BB79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opperplate Gothic Bold" panose="020E0705020206020404" pitchFamily="34" charset="0"/>
              </a:rPr>
              <a:t>Program no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EF957-C332-83F8-52B7-A8FB8FF67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1278205" cy="4058751"/>
          </a:xfrm>
        </p:spPr>
        <p:txBody>
          <a:bodyPr/>
          <a:lstStyle/>
          <a:p>
            <a:r>
              <a:rPr lang="en-IN" dirty="0">
                <a:latin typeface="Copperplate Gothic Light" panose="020E0507020206020404" pitchFamily="34" charset="0"/>
              </a:rPr>
              <a:t>It is a simple program of string formation so we will manipulate string and add the variable name in between .</a:t>
            </a:r>
          </a:p>
          <a:p>
            <a:pPr marL="36900" indent="0">
              <a:buNone/>
            </a:pPr>
            <a:r>
              <a:rPr lang="en-IN" dirty="0">
                <a:latin typeface="Copperplate Gothic Light" panose="020E0507020206020404" pitchFamily="34" charset="0"/>
              </a:rPr>
              <a:t>Example               </a:t>
            </a:r>
          </a:p>
          <a:p>
            <a:pPr marL="36900" indent="0">
              <a:buNone/>
            </a:pPr>
            <a:r>
              <a:rPr lang="en-IN" dirty="0">
                <a:latin typeface="Copperplate Gothic Light" panose="020E0507020206020404" pitchFamily="34" charset="0"/>
              </a:rPr>
              <a:t> lets say we have to print location with my name so it will go like this</a:t>
            </a:r>
          </a:p>
          <a:p>
            <a:pPr marL="36900" indent="0">
              <a:buNone/>
            </a:pPr>
            <a:r>
              <a:rPr lang="en-IN" dirty="0">
                <a:latin typeface="Copperplate Gothic Light" panose="020E0507020206020404" pitchFamily="34" charset="0"/>
              </a:rPr>
              <a:t>                      print(“my name is “,</a:t>
            </a:r>
            <a:r>
              <a:rPr lang="en-IN" dirty="0" err="1">
                <a:latin typeface="Copperplate Gothic Light" panose="020E0507020206020404" pitchFamily="34" charset="0"/>
              </a:rPr>
              <a:t>name,”and</a:t>
            </a:r>
            <a:r>
              <a:rPr lang="en-IN" dirty="0">
                <a:latin typeface="Copperplate Gothic Light" panose="020E0507020206020404" pitchFamily="34" charset="0"/>
              </a:rPr>
              <a:t> my location </a:t>
            </a:r>
            <a:r>
              <a:rPr lang="en-IN" dirty="0" err="1">
                <a:latin typeface="Copperplate Gothic Light" panose="020E0507020206020404" pitchFamily="34" charset="0"/>
              </a:rPr>
              <a:t>is”,location</a:t>
            </a:r>
            <a:r>
              <a:rPr lang="en-IN" dirty="0">
                <a:latin typeface="Copperplate Gothic Light" panose="020E0507020206020404" pitchFamily="34" charset="0"/>
              </a:rPr>
              <a:t> )</a:t>
            </a:r>
          </a:p>
          <a:p>
            <a:pPr marL="36900" indent="0">
              <a:buNone/>
            </a:pPr>
            <a:endParaRPr lang="en-IN" dirty="0">
              <a:latin typeface="Copperplate Gothic Light" panose="020E0507020206020404" pitchFamily="34" charset="0"/>
            </a:endParaRPr>
          </a:p>
          <a:p>
            <a:pPr marL="36900" indent="0">
              <a:buNone/>
            </a:pPr>
            <a:endParaRPr lang="en-IN" dirty="0">
              <a:latin typeface="Copperplate Gothic Light" panose="020E0507020206020404" pitchFamily="34" charset="0"/>
            </a:endParaRPr>
          </a:p>
          <a:p>
            <a:pPr marL="36900" indent="0">
              <a:buNone/>
            </a:pPr>
            <a:r>
              <a:rPr lang="en-IN" dirty="0">
                <a:latin typeface="Copperplate Gothic Light" panose="020E0507020206020404" pitchFamily="34" charset="0"/>
              </a:rPr>
              <a:t>                     this is the string                this is the variable name in which yours name Is given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16AB148-5D5A-3A7D-59B3-C530C25E272F}"/>
              </a:ext>
            </a:extLst>
          </p:cNvPr>
          <p:cNvSpPr/>
          <p:nvPr/>
        </p:nvSpPr>
        <p:spPr>
          <a:xfrm>
            <a:off x="3779520" y="3761823"/>
            <a:ext cx="345440" cy="980923"/>
          </a:xfrm>
          <a:prstGeom prst="down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37B9907-36D4-A470-E20D-B22794B5DFD8}"/>
              </a:ext>
            </a:extLst>
          </p:cNvPr>
          <p:cNvSpPr/>
          <p:nvPr/>
        </p:nvSpPr>
        <p:spPr>
          <a:xfrm rot="19489258">
            <a:off x="5526370" y="3710019"/>
            <a:ext cx="296367" cy="1042563"/>
          </a:xfrm>
          <a:prstGeom prst="down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9B628B3-C22D-317B-3866-D893801543B7}"/>
              </a:ext>
            </a:extLst>
          </p:cNvPr>
          <p:cNvSpPr/>
          <p:nvPr/>
        </p:nvSpPr>
        <p:spPr>
          <a:xfrm>
            <a:off x="8351520" y="3719852"/>
            <a:ext cx="345440" cy="1022894"/>
          </a:xfrm>
          <a:prstGeom prst="down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036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DDAB-499E-D3F6-FA7B-88E2F965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opperplate Gothic Bold" panose="020E0705020206020404" pitchFamily="34" charset="0"/>
              </a:rPr>
              <a:t>Program no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DCD5D-19FA-B69D-EA7E-BD3A86A5C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900" indent="0">
              <a:buNone/>
            </a:pPr>
            <a:r>
              <a:rPr lang="en-IN" sz="2400" dirty="0">
                <a:latin typeface="Copperplate Gothic Light" panose="020E0507020206020404" pitchFamily="34" charset="0"/>
              </a:rPr>
              <a:t>&gt;&gt;&gt;In this program I took the help of the web pages geeks for geeks for doing this </a:t>
            </a:r>
          </a:p>
          <a:p>
            <a:pPr marL="36900" indent="0">
              <a:buNone/>
            </a:pPr>
            <a:r>
              <a:rPr lang="en-IN" sz="2400" dirty="0">
                <a:latin typeface="Copperplate Gothic Light" panose="020E0507020206020404" pitchFamily="34" charset="0"/>
              </a:rPr>
              <a:t>&gt;&gt;&gt;So after understanding </a:t>
            </a:r>
          </a:p>
          <a:p>
            <a:pPr marL="36900" indent="0">
              <a:buNone/>
            </a:pPr>
            <a:r>
              <a:rPr lang="en-IN" sz="2400" dirty="0">
                <a:latin typeface="Copperplate Gothic Light" panose="020E0507020206020404" pitchFamily="34" charset="0"/>
              </a:rPr>
              <a:t>                    I came to know </a:t>
            </a:r>
          </a:p>
          <a:p>
            <a:pPr marL="36900" indent="0">
              <a:buNone/>
            </a:pPr>
            <a:r>
              <a:rPr lang="en-IN" sz="2400" dirty="0">
                <a:latin typeface="Copperplate Gothic Light" panose="020E0507020206020404" pitchFamily="34" charset="0"/>
              </a:rPr>
              <a:t>  we have used  if and </a:t>
            </a:r>
            <a:r>
              <a:rPr lang="en-IN" sz="2400" dirty="0" err="1">
                <a:latin typeface="Copperplate Gothic Light" panose="020E0507020206020404" pitchFamily="34" charset="0"/>
              </a:rPr>
              <a:t>elif</a:t>
            </a:r>
            <a:r>
              <a:rPr lang="en-IN" sz="2400" dirty="0">
                <a:latin typeface="Copperplate Gothic Light" panose="020E0507020206020404" pitchFamily="34" charset="0"/>
              </a:rPr>
              <a:t> statements in this so if one condition doesn’t lies the other will</a:t>
            </a:r>
          </a:p>
          <a:p>
            <a:pPr marL="36900" indent="0">
              <a:buNone/>
            </a:pPr>
            <a:r>
              <a:rPr lang="en-IN" sz="2400" dirty="0">
                <a:latin typeface="Copperplate Gothic Light" panose="020E0507020206020404" pitchFamily="34" charset="0"/>
              </a:rPr>
              <a:t> so to find the position I have used the index() function .</a:t>
            </a:r>
          </a:p>
          <a:p>
            <a:pPr marL="36900" indent="0">
              <a:buNone/>
            </a:pPr>
            <a:r>
              <a:rPr lang="en-IN" sz="2400" dirty="0">
                <a:latin typeface="Copperplate Gothic Light" panose="020E0507020206020404" pitchFamily="34" charset="0"/>
              </a:rPr>
              <a:t> </a:t>
            </a:r>
          </a:p>
          <a:p>
            <a:pPr marL="36900" indent="0">
              <a:buNone/>
            </a:pPr>
            <a:r>
              <a:rPr lang="en-IN" sz="2400" dirty="0">
                <a:latin typeface="Copperplate Gothic Light" panose="020E0507020206020404" pitchFamily="34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435461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C6A2-2934-460F-DFB5-59CBAF86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opperplate Gothic Bold" panose="020E0705020206020404" pitchFamily="34" charset="0"/>
              </a:rPr>
              <a:t>Program no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B4C9B-B5CA-EA64-178D-BFD85DEC2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en-IN" sz="2400" dirty="0">
              <a:latin typeface="Copperplate Gothic Light" panose="020E0507020206020404" pitchFamily="34" charset="0"/>
            </a:endParaRPr>
          </a:p>
          <a:p>
            <a:pPr marL="36900" indent="0">
              <a:buNone/>
            </a:pPr>
            <a:endParaRPr lang="en-IN" sz="2400" dirty="0">
              <a:latin typeface="Copperplate Gothic Light" panose="020E0507020206020404" pitchFamily="34" charset="0"/>
            </a:endParaRPr>
          </a:p>
          <a:p>
            <a:pPr marL="36900" indent="0">
              <a:buNone/>
            </a:pPr>
            <a:r>
              <a:rPr lang="en-IN" sz="2400" dirty="0">
                <a:latin typeface="Copperplate Gothic Light" panose="020E0507020206020404" pitchFamily="34" charset="0"/>
              </a:rPr>
              <a:t>&gt;&gt;&gt; so to find the sum of all  numbers  in list </a:t>
            </a:r>
          </a:p>
          <a:p>
            <a:pPr marL="36900" indent="0">
              <a:buNone/>
            </a:pPr>
            <a:r>
              <a:rPr lang="en-IN" sz="2400" dirty="0">
                <a:latin typeface="Copperplate Gothic Light" panose="020E0507020206020404" pitchFamily="34" charset="0"/>
              </a:rPr>
              <a:t>       I used  </a:t>
            </a:r>
            <a:r>
              <a:rPr lang="en-IN" sz="2400" dirty="0">
                <a:solidFill>
                  <a:srgbClr val="00B0F0"/>
                </a:solidFill>
                <a:latin typeface="Copperplate Gothic Light" panose="020E0507020206020404" pitchFamily="34" charset="0"/>
              </a:rPr>
              <a:t>sum() </a:t>
            </a:r>
            <a:r>
              <a:rPr lang="en-IN" sz="2400" dirty="0">
                <a:latin typeface="Copperplate Gothic Light" panose="020E0507020206020404" pitchFamily="34" charset="0"/>
              </a:rPr>
              <a:t>function </a:t>
            </a:r>
          </a:p>
          <a:p>
            <a:pPr marL="36900" indent="0">
              <a:buNone/>
            </a:pPr>
            <a:r>
              <a:rPr lang="en-IN" sz="2400" dirty="0">
                <a:latin typeface="Copperplate Gothic Light" panose="020E0507020206020404" pitchFamily="34" charset="0"/>
              </a:rPr>
              <a:t>&gt;&gt;&gt;and to find the largest and smallest values we used</a:t>
            </a:r>
          </a:p>
          <a:p>
            <a:pPr marL="36900" indent="0">
              <a:buNone/>
            </a:pPr>
            <a:r>
              <a:rPr lang="en-IN" sz="2400" dirty="0">
                <a:latin typeface="Copperplate Gothic Light" panose="020E0507020206020404" pitchFamily="34" charset="0"/>
              </a:rPr>
              <a:t>                             </a:t>
            </a:r>
            <a:r>
              <a:rPr lang="en-IN" sz="2400" dirty="0">
                <a:solidFill>
                  <a:srgbClr val="00B0F0"/>
                </a:solidFill>
                <a:latin typeface="Copperplate Gothic Light" panose="020E0507020206020404" pitchFamily="34" charset="0"/>
              </a:rPr>
              <a:t>max()   and    min()   </a:t>
            </a:r>
            <a:r>
              <a:rPr lang="en-IN" sz="2400" dirty="0">
                <a:latin typeface="Copperplate Gothic Light" panose="020E0507020206020404" pitchFamily="34" charset="0"/>
              </a:rPr>
              <a:t>function  </a:t>
            </a:r>
          </a:p>
        </p:txBody>
      </p:sp>
    </p:spTree>
    <p:extLst>
      <p:ext uri="{BB962C8B-B14F-4D97-AF65-F5344CB8AC3E}">
        <p14:creationId xmlns:p14="http://schemas.microsoft.com/office/powerpoint/2010/main" val="4279236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78170-D7DE-A826-D8B6-CE8EBBA2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opperplate Gothic Bold" panose="020E0705020206020404" pitchFamily="34" charset="0"/>
              </a:rPr>
              <a:t>Program no :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0CACC-D0A4-9DC5-9B31-92D000600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IN" dirty="0">
                <a:latin typeface="Copperplate Gothic Light" panose="020E0507020206020404" pitchFamily="34" charset="0"/>
              </a:rPr>
              <a:t>&gt;&gt;&gt; list manipulation</a:t>
            </a:r>
          </a:p>
          <a:p>
            <a:pPr marL="36900" indent="0">
              <a:buNone/>
            </a:pPr>
            <a:r>
              <a:rPr lang="en-IN" dirty="0">
                <a:latin typeface="Copperplate Gothic Light" panose="020E0507020206020404" pitchFamily="34" charset="0"/>
              </a:rPr>
              <a:t> </a:t>
            </a:r>
          </a:p>
          <a:p>
            <a:pPr marL="36900" indent="0">
              <a:buNone/>
            </a:pPr>
            <a:r>
              <a:rPr lang="en-IN" dirty="0">
                <a:latin typeface="Copperplate Gothic Light" panose="020E0507020206020404" pitchFamily="34" charset="0"/>
              </a:rPr>
              <a:t>1</a:t>
            </a:r>
            <a:r>
              <a:rPr lang="en-IN" baseline="30000" dirty="0">
                <a:latin typeface="Copperplate Gothic Light" panose="020E0507020206020404" pitchFamily="34" charset="0"/>
              </a:rPr>
              <a:t>st</a:t>
            </a:r>
            <a:r>
              <a:rPr lang="en-IN" dirty="0">
                <a:latin typeface="Copperplate Gothic Light" panose="020E0507020206020404" pitchFamily="34" charset="0"/>
              </a:rPr>
              <a:t> to add any items in list we use </a:t>
            </a:r>
            <a:r>
              <a:rPr lang="en-IN" dirty="0">
                <a:solidFill>
                  <a:srgbClr val="00B0F0"/>
                </a:solidFill>
                <a:latin typeface="Copperplate Gothic Light" panose="020E0507020206020404" pitchFamily="34" charset="0"/>
              </a:rPr>
              <a:t>append() </a:t>
            </a:r>
            <a:r>
              <a:rPr lang="en-IN" dirty="0">
                <a:latin typeface="Copperplate Gothic Light" panose="020E0507020206020404" pitchFamily="34" charset="0"/>
              </a:rPr>
              <a:t>function this will only add the element at the last.</a:t>
            </a:r>
          </a:p>
          <a:p>
            <a:pPr marL="36900" indent="0">
              <a:buNone/>
            </a:pPr>
            <a:r>
              <a:rPr lang="en-IN" dirty="0">
                <a:latin typeface="Copperplate Gothic Light" panose="020E0507020206020404" pitchFamily="34" charset="0"/>
              </a:rPr>
              <a:t>2</a:t>
            </a:r>
            <a:r>
              <a:rPr lang="en-IN" baseline="30000" dirty="0">
                <a:latin typeface="Copperplate Gothic Light" panose="020E0507020206020404" pitchFamily="34" charset="0"/>
              </a:rPr>
              <a:t>nd</a:t>
            </a:r>
            <a:r>
              <a:rPr lang="en-IN" dirty="0">
                <a:latin typeface="Copperplate Gothic Light" panose="020E0507020206020404" pitchFamily="34" charset="0"/>
              </a:rPr>
              <a:t> to remove we used the  </a:t>
            </a:r>
            <a:r>
              <a:rPr lang="en-IN" dirty="0">
                <a:solidFill>
                  <a:srgbClr val="00B0F0"/>
                </a:solidFill>
                <a:latin typeface="Copperplate Gothic Light" panose="020E0507020206020404" pitchFamily="34" charset="0"/>
              </a:rPr>
              <a:t>pop() </a:t>
            </a:r>
            <a:r>
              <a:rPr lang="en-IN" dirty="0">
                <a:latin typeface="Copperplate Gothic Light" panose="020E0507020206020404" pitchFamily="34" charset="0"/>
              </a:rPr>
              <a:t>function and assigned it with the </a:t>
            </a:r>
            <a:r>
              <a:rPr lang="en-IN" dirty="0">
                <a:solidFill>
                  <a:srgbClr val="00B0F0"/>
                </a:solidFill>
                <a:latin typeface="Copperplate Gothic Light" panose="020E0507020206020404" pitchFamily="34" charset="0"/>
              </a:rPr>
              <a:t>index</a:t>
            </a:r>
          </a:p>
          <a:p>
            <a:pPr marL="36900" indent="0">
              <a:buNone/>
            </a:pPr>
            <a:r>
              <a:rPr lang="en-IN" dirty="0">
                <a:latin typeface="Copperplate Gothic Light" panose="020E0507020206020404" pitchFamily="34" charset="0"/>
              </a:rPr>
              <a:t> </a:t>
            </a:r>
          </a:p>
          <a:p>
            <a:pPr marL="36900" indent="0">
              <a:buNone/>
            </a:pPr>
            <a:r>
              <a:rPr lang="en-IN" dirty="0">
                <a:latin typeface="Copperplate Gothic Light" panose="020E0507020206020404" pitchFamily="34" charset="0"/>
              </a:rPr>
              <a:t>3</a:t>
            </a:r>
            <a:r>
              <a:rPr lang="en-IN" baseline="30000" dirty="0">
                <a:latin typeface="Copperplate Gothic Light" panose="020E0507020206020404" pitchFamily="34" charset="0"/>
              </a:rPr>
              <a:t>rd</a:t>
            </a:r>
            <a:r>
              <a:rPr lang="en-IN" dirty="0">
                <a:latin typeface="Copperplate Gothic Light" panose="020E0507020206020404" pitchFamily="34" charset="0"/>
              </a:rPr>
              <a:t> we will simply </a:t>
            </a:r>
            <a:r>
              <a:rPr lang="en-IN" dirty="0">
                <a:solidFill>
                  <a:srgbClr val="00B0F0"/>
                </a:solidFill>
                <a:latin typeface="Copperplate Gothic Light" panose="020E0507020206020404" pitchFamily="34" charset="0"/>
              </a:rPr>
              <a:t>print the updated list </a:t>
            </a:r>
            <a:r>
              <a:rPr lang="en-IN" dirty="0">
                <a:latin typeface="Copperplate Gothic Light" panose="020E0507020206020404" pitchFamily="34" charset="0"/>
              </a:rPr>
              <a:t>by writing the simple print statement</a:t>
            </a:r>
          </a:p>
        </p:txBody>
      </p:sp>
    </p:spTree>
    <p:extLst>
      <p:ext uri="{BB962C8B-B14F-4D97-AF65-F5344CB8AC3E}">
        <p14:creationId xmlns:p14="http://schemas.microsoft.com/office/powerpoint/2010/main" val="2579288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74</TotalTime>
  <Words>711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Calisto MT</vt:lpstr>
      <vt:lpstr>Copperplate Gothic Bold</vt:lpstr>
      <vt:lpstr>Copperplate Gothic Light</vt:lpstr>
      <vt:lpstr>Wingdings 2</vt:lpstr>
      <vt:lpstr>Slate</vt:lpstr>
      <vt:lpstr>PowerPoint Presentation</vt:lpstr>
      <vt:lpstr>Program no :1</vt:lpstr>
      <vt:lpstr>Program no 2 </vt:lpstr>
      <vt:lpstr>Program no 3 </vt:lpstr>
      <vt:lpstr>Program no 4</vt:lpstr>
      <vt:lpstr>Program no 5</vt:lpstr>
      <vt:lpstr>Program no 6</vt:lpstr>
      <vt:lpstr>Program no 7</vt:lpstr>
      <vt:lpstr>Program no : 8</vt:lpstr>
      <vt:lpstr>Program no 9</vt:lpstr>
      <vt:lpstr>Program no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Dipin Roka</dc:creator>
  <cp:lastModifiedBy>Dipin Roka</cp:lastModifiedBy>
  <cp:revision>3</cp:revision>
  <dcterms:created xsi:type="dcterms:W3CDTF">2024-10-11T15:26:18Z</dcterms:created>
  <dcterms:modified xsi:type="dcterms:W3CDTF">2024-10-11T16:59:10Z</dcterms:modified>
</cp:coreProperties>
</file>