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316" r:id="rId6"/>
    <p:sldId id="317" r:id="rId7"/>
    <p:sldId id="318" r:id="rId8"/>
    <p:sldId id="319" r:id="rId9"/>
    <p:sldId id="259" r:id="rId10"/>
    <p:sldId id="272" r:id="rId11"/>
    <p:sldId id="271" r:id="rId12"/>
    <p:sldId id="260" r:id="rId13"/>
    <p:sldId id="320" r:id="rId14"/>
    <p:sldId id="261" r:id="rId15"/>
    <p:sldId id="301" r:id="rId16"/>
    <p:sldId id="262" r:id="rId17"/>
    <p:sldId id="313" r:id="rId18"/>
    <p:sldId id="314" r:id="rId19"/>
    <p:sldId id="263" r:id="rId20"/>
    <p:sldId id="264" r:id="rId21"/>
    <p:sldId id="284" r:id="rId22"/>
    <p:sldId id="268" r:id="rId23"/>
    <p:sldId id="325" r:id="rId24"/>
    <p:sldId id="283" r:id="rId25"/>
    <p:sldId id="266" r:id="rId26"/>
    <p:sldId id="265" r:id="rId27"/>
    <p:sldId id="323" r:id="rId28"/>
    <p:sldId id="324" r:id="rId29"/>
    <p:sldId id="282" r:id="rId30"/>
    <p:sldId id="304" r:id="rId31"/>
    <p:sldId id="267" r:id="rId32"/>
    <p:sldId id="280" r:id="rId33"/>
    <p:sldId id="274" r:id="rId34"/>
    <p:sldId id="315" r:id="rId35"/>
    <p:sldId id="269" r:id="rId36"/>
    <p:sldId id="270" r:id="rId37"/>
    <p:sldId id="279" r:id="rId38"/>
    <p:sldId id="275" r:id="rId39"/>
    <p:sldId id="327" r:id="rId40"/>
    <p:sldId id="276" r:id="rId41"/>
    <p:sldId id="277" r:id="rId42"/>
    <p:sldId id="321" r:id="rId43"/>
    <p:sldId id="322" r:id="rId44"/>
    <p:sldId id="303" r:id="rId45"/>
    <p:sldId id="305" r:id="rId46"/>
    <p:sldId id="285" r:id="rId47"/>
    <p:sldId id="286" r:id="rId48"/>
    <p:sldId id="287" r:id="rId49"/>
    <p:sldId id="292" r:id="rId50"/>
    <p:sldId id="288" r:id="rId51"/>
    <p:sldId id="289" r:id="rId52"/>
    <p:sldId id="290" r:id="rId53"/>
    <p:sldId id="291" r:id="rId54"/>
    <p:sldId id="328" r:id="rId55"/>
    <p:sldId id="330" r:id="rId56"/>
    <p:sldId id="331" r:id="rId57"/>
    <p:sldId id="278" r:id="rId58"/>
    <p:sldId id="293" r:id="rId59"/>
    <p:sldId id="294" r:id="rId60"/>
    <p:sldId id="295" r:id="rId61"/>
    <p:sldId id="326" r:id="rId62"/>
    <p:sldId id="296" r:id="rId63"/>
    <p:sldId id="297" r:id="rId64"/>
    <p:sldId id="298" r:id="rId65"/>
    <p:sldId id="299" r:id="rId66"/>
    <p:sldId id="306" r:id="rId67"/>
    <p:sldId id="309" r:id="rId68"/>
    <p:sldId id="300" r:id="rId69"/>
    <p:sldId id="308" r:id="rId70"/>
    <p:sldId id="310" r:id="rId71"/>
    <p:sldId id="311" r:id="rId72"/>
    <p:sldId id="312" r:id="rId7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683543" y="404664"/>
            <a:ext cx="10773351" cy="2162664"/>
          </a:xfrm>
          <a:noFill/>
        </p:spPr>
        <p:txBody>
          <a:bodyPr anchor="b"/>
          <a:lstStyle>
            <a:lvl1pPr algn="ctr">
              <a:lnSpc>
                <a:spcPct val="100000"/>
              </a:lnSpc>
              <a:defRPr sz="4800" b="0" kern="1400" spc="0" baseline="0"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9" name="Navn"/>
          <p:cNvSpPr>
            <a:spLocks noGrp="1"/>
          </p:cNvSpPr>
          <p:nvPr>
            <p:ph type="body" sz="quarter" idx="14" hasCustomPrompt="1"/>
          </p:nvPr>
        </p:nvSpPr>
        <p:spPr>
          <a:xfrm>
            <a:off x="767095" y="4581128"/>
            <a:ext cx="10657184" cy="1033816"/>
          </a:xfrm>
        </p:spPr>
        <p:txBody>
          <a:bodyPr/>
          <a:lstStyle>
            <a:lvl1pPr marL="0" indent="0" algn="ctr">
              <a:buNone/>
              <a:defRPr lang="nb-NO" sz="200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navn og kontaktinformasjon</a:t>
            </a:r>
            <a:endParaRPr lang="nb-NO" dirty="0"/>
          </a:p>
        </p:txBody>
      </p:sp>
      <p:sp>
        <p:nvSpPr>
          <p:cNvPr id="25" name="Navn"/>
          <p:cNvSpPr>
            <a:spLocks noGrp="1"/>
          </p:cNvSpPr>
          <p:nvPr>
            <p:ph type="body" sz="quarter" idx="15" hasCustomPrompt="1"/>
          </p:nvPr>
        </p:nvSpPr>
        <p:spPr>
          <a:xfrm>
            <a:off x="699247" y="2614791"/>
            <a:ext cx="10757647" cy="1224136"/>
          </a:xfrm>
        </p:spPr>
        <p:txBody>
          <a:bodyPr/>
          <a:lstStyle>
            <a:lvl1pPr marL="0" indent="0" algn="ctr">
              <a:buNone/>
              <a:defRPr lang="nb-NO" sz="2800" b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Calibri" pitchFamily="34" charset="0"/>
              </a:defRPr>
            </a:lvl1pPr>
          </a:lstStyle>
          <a:p>
            <a:pPr lvl="0"/>
            <a:r>
              <a:rPr lang="nb-NO" dirty="0" smtClean="0"/>
              <a:t>Klikk for å legge inn undertittel</a:t>
            </a:r>
            <a:endParaRPr lang="nb-NO" dirty="0"/>
          </a:p>
        </p:txBody>
      </p:sp>
      <p:sp>
        <p:nvSpPr>
          <p:cNvPr id="27" name="Text Box 12"/>
          <p:cNvSpPr txBox="1"/>
          <p:nvPr/>
        </p:nvSpPr>
        <p:spPr>
          <a:xfrm>
            <a:off x="755262" y="6417132"/>
            <a:ext cx="4720395" cy="21544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0"/>
              </a:spcAft>
            </a:pPr>
            <a:r>
              <a:rPr lang="nb-NO" sz="1400" cap="small" spc="600" baseline="0" dirty="0">
                <a:solidFill>
                  <a:srgbClr val="D32D28"/>
                </a:solidFill>
                <a:effectLst/>
                <a:ea typeface="Calibri Light"/>
                <a:cs typeface="Calibri Light"/>
              </a:rPr>
              <a:t>ENABLING EFFICIENT HEALTHCARE</a:t>
            </a:r>
            <a:endParaRPr lang="nb-NO" sz="1200" spc="600" baseline="0" dirty="0">
              <a:effectLst/>
              <a:ea typeface="Calibri Light"/>
              <a:cs typeface="Times New Roman"/>
            </a:endParaRPr>
          </a:p>
        </p:txBody>
      </p:sp>
      <p:pic>
        <p:nvPicPr>
          <p:cNvPr id="8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81" y="5957095"/>
            <a:ext cx="2424113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49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3 bilder på to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0" y="2130432"/>
            <a:ext cx="12192000" cy="1514592"/>
          </a:xfrm>
          <a:solidFill>
            <a:schemeClr val="tx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09.06.2019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Plassholder for bilde 10"/>
          <p:cNvSpPr>
            <a:spLocks noGrp="1"/>
          </p:cNvSpPr>
          <p:nvPr>
            <p:ph type="pic" sz="quarter" idx="13" hasCustomPrompt="1"/>
          </p:nvPr>
        </p:nvSpPr>
        <p:spPr>
          <a:xfrm>
            <a:off x="168000" y="116633"/>
            <a:ext cx="384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6" name="Plassholder for bilde 10"/>
          <p:cNvSpPr>
            <a:spLocks noGrp="1"/>
          </p:cNvSpPr>
          <p:nvPr>
            <p:ph type="pic" sz="quarter" idx="14" hasCustomPrompt="1"/>
          </p:nvPr>
        </p:nvSpPr>
        <p:spPr>
          <a:xfrm>
            <a:off x="4176000" y="116633"/>
            <a:ext cx="384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7" name="Plassholder for bilde 10"/>
          <p:cNvSpPr>
            <a:spLocks noGrp="1"/>
          </p:cNvSpPr>
          <p:nvPr>
            <p:ph type="pic" sz="quarter" idx="15" hasCustomPrompt="1"/>
          </p:nvPr>
        </p:nvSpPr>
        <p:spPr>
          <a:xfrm>
            <a:off x="8184000" y="116633"/>
            <a:ext cx="384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2101"/>
            <a:ext cx="12192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0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</p:spTree>
    <p:extLst>
      <p:ext uri="{BB962C8B-B14F-4D97-AF65-F5344CB8AC3E}">
        <p14:creationId xmlns:p14="http://schemas.microsoft.com/office/powerpoint/2010/main" val="63630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4 bilder på to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0" y="2130432"/>
            <a:ext cx="12192000" cy="1514592"/>
          </a:xfrm>
          <a:solidFill>
            <a:schemeClr val="tx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09.06.2019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Plassholder for bilde 10"/>
          <p:cNvSpPr>
            <a:spLocks noGrp="1"/>
          </p:cNvSpPr>
          <p:nvPr>
            <p:ph type="pic" sz="quarter" idx="13" hasCustomPrompt="1"/>
          </p:nvPr>
        </p:nvSpPr>
        <p:spPr>
          <a:xfrm>
            <a:off x="1344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6" name="Plassholder for bilde 10"/>
          <p:cNvSpPr>
            <a:spLocks noGrp="1"/>
          </p:cNvSpPr>
          <p:nvPr>
            <p:ph type="pic" sz="quarter" idx="14" hasCustomPrompt="1"/>
          </p:nvPr>
        </p:nvSpPr>
        <p:spPr>
          <a:xfrm>
            <a:off x="61632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7" name="Plassholder for bilde 10"/>
          <p:cNvSpPr>
            <a:spLocks noGrp="1"/>
          </p:cNvSpPr>
          <p:nvPr>
            <p:ph type="pic" sz="quarter" idx="15" hasCustomPrompt="1"/>
          </p:nvPr>
        </p:nvSpPr>
        <p:spPr>
          <a:xfrm>
            <a:off x="91776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0" name="Plassholder for bilde 10"/>
          <p:cNvSpPr>
            <a:spLocks noGrp="1"/>
          </p:cNvSpPr>
          <p:nvPr>
            <p:ph type="pic" sz="quarter" idx="16" hasCustomPrompt="1"/>
          </p:nvPr>
        </p:nvSpPr>
        <p:spPr>
          <a:xfrm>
            <a:off x="3148800" y="11678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44901"/>
            <a:ext cx="12192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0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</p:spTree>
    <p:extLst>
      <p:ext uri="{BB962C8B-B14F-4D97-AF65-F5344CB8AC3E}">
        <p14:creationId xmlns:p14="http://schemas.microsoft.com/office/powerpoint/2010/main" val="226259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2 innholdsdeler - blåt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1142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09.06.2019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3"/>
          </p:nvPr>
        </p:nvSpPr>
        <p:spPr>
          <a:xfrm>
            <a:off x="624150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4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369152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5244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med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09.06.2019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ilde 6"/>
          <p:cNvSpPr>
            <a:spLocks noGrp="1"/>
          </p:cNvSpPr>
          <p:nvPr>
            <p:ph type="pic" sz="quarter" idx="13" hasCustomPrompt="1"/>
          </p:nvPr>
        </p:nvSpPr>
        <p:spPr>
          <a:xfrm>
            <a:off x="911424" y="1729552"/>
            <a:ext cx="10369152" cy="4353086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nb-NO" dirty="0" smtClean="0"/>
              <a:t>Klikk på ikonet for å sette inn bilde her</a:t>
            </a:r>
            <a:endParaRPr lang="nb-NO" dirty="0"/>
          </a:p>
        </p:txBody>
      </p:sp>
      <p:sp>
        <p:nvSpPr>
          <p:cNvPr id="8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0" name="Tittel 1"/>
          <p:cNvSpPr txBox="1">
            <a:spLocks/>
          </p:cNvSpPr>
          <p:nvPr/>
        </p:nvSpPr>
        <p:spPr bwMode="auto">
          <a:xfrm>
            <a:off x="911424" y="177460"/>
            <a:ext cx="10273141" cy="11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2pPr>
            <a:lvl3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3pPr>
            <a:lvl4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4pPr>
            <a:lvl5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5pPr>
            <a:lvl6pPr marL="4572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6pPr>
            <a:lvl7pPr marL="9144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7pPr>
            <a:lvl8pPr marL="13716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8pPr>
            <a:lvl9pPr marL="18288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9pPr>
          </a:lstStyle>
          <a:p>
            <a:r>
              <a:rPr lang="nb-NO" sz="4000" kern="0" dirty="0" smtClean="0"/>
              <a:t>Klikk for å legge inn tittel</a:t>
            </a:r>
            <a:endParaRPr lang="nb-NO" sz="4000" kern="0" dirty="0"/>
          </a:p>
        </p:txBody>
      </p:sp>
    </p:spTree>
    <p:extLst>
      <p:ext uri="{BB962C8B-B14F-4D97-AF65-F5344CB8AC3E}">
        <p14:creationId xmlns:p14="http://schemas.microsoft.com/office/powerpoint/2010/main" val="2112337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ute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09.06.2019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Plassholder for bilde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30932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4551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boks og 1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8"/>
          <p:cNvSpPr>
            <a:spLocks noGrp="1"/>
          </p:cNvSpPr>
          <p:nvPr>
            <p:ph type="pic" sz="quarter" idx="16" hasCustomPrompt="1"/>
          </p:nvPr>
        </p:nvSpPr>
        <p:spPr>
          <a:xfrm>
            <a:off x="5999989" y="1518226"/>
            <a:ext cx="6192011" cy="4791094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09.06.2019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22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911425" y="1518227"/>
            <a:ext cx="4936927" cy="479109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10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4" name="Tittel 1"/>
          <p:cNvSpPr txBox="1">
            <a:spLocks/>
          </p:cNvSpPr>
          <p:nvPr/>
        </p:nvSpPr>
        <p:spPr bwMode="auto">
          <a:xfrm>
            <a:off x="911424" y="177460"/>
            <a:ext cx="10273141" cy="11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2pPr>
            <a:lvl3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3pPr>
            <a:lvl4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4pPr>
            <a:lvl5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5pPr>
            <a:lvl6pPr marL="4572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6pPr>
            <a:lvl7pPr marL="9144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7pPr>
            <a:lvl8pPr marL="13716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8pPr>
            <a:lvl9pPr marL="18288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9pPr>
          </a:lstStyle>
          <a:p>
            <a:r>
              <a:rPr lang="nb-NO" sz="4000" kern="0" dirty="0" smtClean="0"/>
              <a:t>Klikk for å legge inn tittel</a:t>
            </a:r>
            <a:endParaRPr lang="nb-NO" sz="4000" kern="0" dirty="0"/>
          </a:p>
        </p:txBody>
      </p:sp>
    </p:spTree>
    <p:extLst>
      <p:ext uri="{BB962C8B-B14F-4D97-AF65-F5344CB8AC3E}">
        <p14:creationId xmlns:p14="http://schemas.microsoft.com/office/powerpoint/2010/main" val="93708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boks og 2 bilder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8"/>
          <p:cNvSpPr>
            <a:spLocks noGrp="1"/>
          </p:cNvSpPr>
          <p:nvPr>
            <p:ph type="pic" sz="quarter" idx="16" hasCustomPrompt="1"/>
          </p:nvPr>
        </p:nvSpPr>
        <p:spPr>
          <a:xfrm>
            <a:off x="5999989" y="1484785"/>
            <a:ext cx="6192011" cy="221033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09.06.2019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22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768000" y="1484785"/>
            <a:ext cx="5080351" cy="47525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14" name="Plassholder for bilde 8"/>
          <p:cNvSpPr>
            <a:spLocks noGrp="1"/>
          </p:cNvSpPr>
          <p:nvPr>
            <p:ph type="pic" sz="quarter" idx="20" hasCustomPrompt="1"/>
          </p:nvPr>
        </p:nvSpPr>
        <p:spPr>
          <a:xfrm>
            <a:off x="5999989" y="3692352"/>
            <a:ext cx="6192011" cy="254496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15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17" name="Tittel 1"/>
          <p:cNvSpPr txBox="1">
            <a:spLocks/>
          </p:cNvSpPr>
          <p:nvPr/>
        </p:nvSpPr>
        <p:spPr bwMode="auto">
          <a:xfrm>
            <a:off x="911424" y="177460"/>
            <a:ext cx="10273141" cy="11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2pPr>
            <a:lvl3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3pPr>
            <a:lvl4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4pPr>
            <a:lvl5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5pPr>
            <a:lvl6pPr marL="4572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6pPr>
            <a:lvl7pPr marL="9144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7pPr>
            <a:lvl8pPr marL="13716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8pPr>
            <a:lvl9pPr marL="18288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9pPr>
          </a:lstStyle>
          <a:p>
            <a:r>
              <a:rPr lang="nb-NO" sz="4000" kern="0" dirty="0" smtClean="0"/>
              <a:t>Klikk for å legge inn tittel</a:t>
            </a:r>
            <a:endParaRPr lang="nb-NO" sz="4000" kern="0" dirty="0"/>
          </a:p>
        </p:txBody>
      </p:sp>
    </p:spTree>
    <p:extLst>
      <p:ext uri="{BB962C8B-B14F-4D97-AF65-F5344CB8AC3E}">
        <p14:creationId xmlns:p14="http://schemas.microsoft.com/office/powerpoint/2010/main" val="3193556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ysbilde til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09.06.2019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0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4339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Grafikk med forkla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09614" y="1425754"/>
            <a:ext cx="4011084" cy="792088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4751851" y="1425755"/>
            <a:ext cx="6815667" cy="4752529"/>
          </a:xfrm>
        </p:spPr>
        <p:txBody>
          <a:bodyPr/>
          <a:lstStyle>
            <a:lvl1pPr marL="342900" indent="14288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dirty="0" smtClean="0"/>
              <a:t>Klikk på et av ikonene for å sette inn grafikk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14" y="2284707"/>
            <a:ext cx="4011084" cy="388843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09.06.2019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</p:spTree>
    <p:extLst>
      <p:ext uri="{BB962C8B-B14F-4D97-AF65-F5344CB8AC3E}">
        <p14:creationId xmlns:p14="http://schemas.microsoft.com/office/powerpoint/2010/main" val="1862098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C0B74-1FE1-4FB7-82E7-0D2FF5E15FE0}" type="datetimeFigureOut">
              <a:rPr lang="nb-NO" smtClean="0"/>
              <a:t>09.06.2019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351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09.06.2019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852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2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91142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09.06.2019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3"/>
          </p:nvPr>
        </p:nvSpPr>
        <p:spPr>
          <a:xfrm>
            <a:off x="6241504" y="1700808"/>
            <a:ext cx="5039072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4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369152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2979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blå tittel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09.06.2019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95050"/>
            <a:ext cx="121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057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rød tittel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09.06.2019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95050"/>
            <a:ext cx="12192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grå tittel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09.06.2019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395050"/>
            <a:ext cx="1219200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blåt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09.06.2019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236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rød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09.06.2019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45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- gråt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395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911424" y="1700808"/>
            <a:ext cx="10273141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911424" y="177460"/>
            <a:ext cx="10273141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09.06.2019</a:t>
            </a:fld>
            <a:endParaRPr lang="nb-NO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916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60648"/>
            <a:ext cx="10363200" cy="93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smtClean="0"/>
              <a:t>Tittel</a:t>
            </a:r>
            <a:endParaRPr 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12776"/>
            <a:ext cx="103632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en-US" dirty="0" smtClean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143339" y="6525344"/>
            <a:ext cx="1728192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52C0B74-1FE1-4FB7-82E7-0D2FF5E15FE0}" type="datetimeFigureOut">
              <a:rPr lang="nb-NO" smtClean="0"/>
              <a:t>09.06.2019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967541" y="6525344"/>
            <a:ext cx="345638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5519936" y="6525344"/>
            <a:ext cx="57606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DBE9CF9-90F9-422E-81FF-BF6E81EC8A0C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 Box 12"/>
          <p:cNvSpPr txBox="1"/>
          <p:nvPr/>
        </p:nvSpPr>
        <p:spPr>
          <a:xfrm>
            <a:off x="911425" y="6484367"/>
            <a:ext cx="4358629" cy="18466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0"/>
              </a:spcAft>
            </a:pPr>
            <a:r>
              <a:rPr lang="nb-NO" sz="1200" cap="small" spc="600" baseline="0" dirty="0">
                <a:solidFill>
                  <a:srgbClr val="D32D28"/>
                </a:solidFill>
                <a:effectLst/>
                <a:ea typeface="Calibri Light"/>
                <a:cs typeface="Calibri Light"/>
              </a:rPr>
              <a:t>ENABLING EFFICIENT HEALTHCARE</a:t>
            </a:r>
            <a:endParaRPr lang="nb-NO" sz="1100" spc="600" baseline="0" dirty="0">
              <a:effectLst/>
              <a:ea typeface="Calibri Light"/>
              <a:cs typeface="Times New Roman"/>
            </a:endParaRPr>
          </a:p>
        </p:txBody>
      </p:sp>
      <p:pic>
        <p:nvPicPr>
          <p:cNvPr id="11" name="Picture 9"/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179" y="6346574"/>
            <a:ext cx="1403613" cy="46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6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600" b="0">
          <a:solidFill>
            <a:schemeClr val="accent2">
              <a:lumMod val="75000"/>
            </a:schemeClr>
          </a:solidFill>
          <a:latin typeface="+mj-lt"/>
          <a:ea typeface="+mj-ea"/>
          <a:cs typeface="Calibri" pitchFamily="34" charset="0"/>
        </a:defRPr>
      </a:lvl1pPr>
      <a:lvl2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2pPr>
      <a:lvl3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3pPr>
      <a:lvl4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4pPr>
      <a:lvl5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5pPr>
      <a:lvl6pPr marL="4572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6pPr>
      <a:lvl7pPr marL="9144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7pPr>
      <a:lvl8pPr marL="13716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8pPr>
      <a:lvl9pPr marL="18288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>
              <a:lumMod val="50000"/>
            </a:schemeClr>
          </a:solidFill>
          <a:latin typeface="+mn-lt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hocolatey.org/docs/install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ips-nuget/" TargetMode="External"/><Relationship Id="rId2" Type="http://schemas.openxmlformats.org/officeDocument/2006/relationships/hyperlink" Target="https://chocolatey.org/packag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/Database-Chocolateypackages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01190" y="831273"/>
            <a:ext cx="9144000" cy="5495306"/>
          </a:xfrm>
        </p:spPr>
        <p:txBody>
          <a:bodyPr>
            <a:normAutofit/>
          </a:bodyPr>
          <a:lstStyle/>
          <a:p>
            <a:endParaRPr lang="nb-NO" sz="3200" dirty="0" smtClean="0">
              <a:latin typeface="Helvetica" pitchFamily="2" charset="0"/>
            </a:endParaRPr>
          </a:p>
          <a:p>
            <a:r>
              <a:rPr lang="nb-NO" sz="3200" dirty="0" smtClean="0">
                <a:latin typeface="Helvetica" pitchFamily="2" charset="0"/>
              </a:rPr>
              <a:t>Installation and </a:t>
            </a:r>
          </a:p>
          <a:p>
            <a:r>
              <a:rPr lang="nb-NO" sz="3200" dirty="0" smtClean="0">
                <a:latin typeface="Helvetica" pitchFamily="2" charset="0"/>
              </a:rPr>
              <a:t>database </a:t>
            </a:r>
            <a:r>
              <a:rPr lang="nb-NO" sz="3200" dirty="0" err="1" smtClean="0">
                <a:latin typeface="Helvetica" pitchFamily="2" charset="0"/>
              </a:rPr>
              <a:t>upgrade</a:t>
            </a:r>
            <a:r>
              <a:rPr lang="nb-NO" sz="3200" dirty="0" smtClean="0">
                <a:latin typeface="Helvetica" pitchFamily="2" charset="0"/>
              </a:rPr>
              <a:t> </a:t>
            </a:r>
            <a:r>
              <a:rPr lang="nb-NO" sz="3200" dirty="0" err="1" smtClean="0">
                <a:latin typeface="Helvetica" pitchFamily="2" charset="0"/>
              </a:rPr>
              <a:t>technologies</a:t>
            </a:r>
            <a:r>
              <a:rPr lang="nb-NO" sz="3200" dirty="0" smtClean="0">
                <a:latin typeface="Helvetica" pitchFamily="2" charset="0"/>
              </a:rPr>
              <a:t> </a:t>
            </a:r>
          </a:p>
          <a:p>
            <a:r>
              <a:rPr lang="nb-NO" sz="3200" dirty="0" smtClean="0">
                <a:latin typeface="Helvetica" pitchFamily="2" charset="0"/>
              </a:rPr>
              <a:t>workshop</a:t>
            </a:r>
            <a:endParaRPr lang="nb-NO" sz="3200" dirty="0">
              <a:latin typeface="Helvetica" pitchFamily="2" charset="0"/>
            </a:endParaRPr>
          </a:p>
          <a:p>
            <a:r>
              <a:rPr lang="nb-NO" dirty="0">
                <a:latin typeface="Helvetica" pitchFamily="2" charset="0"/>
              </a:rPr>
              <a:t/>
            </a:r>
            <a:br>
              <a:rPr lang="nb-NO" dirty="0">
                <a:latin typeface="Helvetica" pitchFamily="2" charset="0"/>
              </a:rPr>
            </a:br>
            <a:r>
              <a:rPr lang="nb-NO" dirty="0" smtClean="0">
                <a:latin typeface="Helvetica" pitchFamily="2" charset="0"/>
              </a:rPr>
              <a:t>Team </a:t>
            </a:r>
            <a:r>
              <a:rPr lang="nb-NO" dirty="0" err="1" smtClean="0">
                <a:latin typeface="Helvetica" pitchFamily="2" charset="0"/>
              </a:rPr>
              <a:t>Optimus</a:t>
            </a:r>
            <a:r>
              <a:rPr lang="nb-NO" dirty="0" smtClean="0">
                <a:latin typeface="Helvetica" pitchFamily="2" charset="0"/>
              </a:rPr>
              <a:t> ved Eirik Rasmussen og Tord Heimdal </a:t>
            </a:r>
            <a:endParaRPr lang="nb-NO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0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Developed</a:t>
            </a:r>
            <a:r>
              <a:rPr lang="nb-NO" dirty="0" smtClean="0"/>
              <a:t> by Rob Reynolds in 2011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working</a:t>
            </a:r>
            <a:r>
              <a:rPr lang="nb-NO" dirty="0" smtClean="0"/>
              <a:t> for </a:t>
            </a:r>
            <a:r>
              <a:rPr lang="nb-NO" dirty="0" err="1"/>
              <a:t>RealDimensions</a:t>
            </a:r>
            <a:r>
              <a:rPr lang="nb-NO" dirty="0"/>
              <a:t> Software, LLC. </a:t>
            </a:r>
            <a:endParaRPr lang="nb-NO" dirty="0" smtClean="0"/>
          </a:p>
          <a:p>
            <a:r>
              <a:rPr lang="nb-NO" dirty="0" smtClean="0"/>
              <a:t>In 2017 Rob </a:t>
            </a:r>
            <a:r>
              <a:rPr lang="nb-NO" dirty="0" err="1" smtClean="0"/>
              <a:t>started</a:t>
            </a:r>
            <a:r>
              <a:rPr lang="nb-NO" dirty="0" smtClean="0"/>
              <a:t> </a:t>
            </a:r>
            <a:r>
              <a:rPr lang="nb-NO" dirty="0"/>
              <a:t>Chocolatey Software,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2424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Scriptable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,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err="1" smtClean="0"/>
              <a:t>Dependency</a:t>
            </a:r>
            <a:r>
              <a:rPr lang="nb-NO" dirty="0" smtClean="0"/>
              <a:t> management</a:t>
            </a:r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r>
              <a:rPr lang="nb-NO" dirty="0" smtClean="0"/>
              <a:t>, </a:t>
            </a:r>
            <a:r>
              <a:rPr lang="nb-NO" dirty="0" err="1" smtClean="0"/>
              <a:t>f.ex</a:t>
            </a:r>
            <a:r>
              <a:rPr lang="nb-NO" dirty="0" smtClean="0"/>
              <a:t> http://dips-nuget</a:t>
            </a:r>
          </a:p>
          <a:p>
            <a:r>
              <a:rPr lang="nb-NO" dirty="0" smtClean="0"/>
              <a:t>«</a:t>
            </a:r>
            <a:r>
              <a:rPr lang="en-US" b="1" dirty="0"/>
              <a:t>The sane way to manage software on Windows</a:t>
            </a:r>
            <a:r>
              <a:rPr lang="nb-NO" dirty="0" smtClean="0"/>
              <a:t>»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DIPS </a:t>
            </a:r>
            <a:r>
              <a:rPr lang="nb-NO" dirty="0" err="1" smtClean="0"/>
              <a:t>uses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free</a:t>
            </a:r>
            <a:r>
              <a:rPr lang="nb-NO" dirty="0" smtClean="0"/>
              <a:t>, </a:t>
            </a:r>
            <a:r>
              <a:rPr lang="nb-NO" dirty="0" err="1" smtClean="0"/>
              <a:t>open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did</a:t>
            </a:r>
            <a:r>
              <a:rPr lang="nb-NO" dirty="0" smtClean="0"/>
              <a:t> DIPS </a:t>
            </a:r>
            <a:r>
              <a:rPr lang="nb-NO" dirty="0" err="1" smtClean="0"/>
              <a:t>choose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568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a </a:t>
            </a:r>
            <a:r>
              <a:rPr lang="nb-NO" dirty="0" err="1" smtClean="0"/>
              <a:t>zip</a:t>
            </a:r>
            <a:r>
              <a:rPr lang="nb-NO" dirty="0" smtClean="0"/>
              <a:t> </a:t>
            </a:r>
            <a:r>
              <a:rPr lang="nb-NO" dirty="0" err="1" smtClean="0"/>
              <a:t>archive</a:t>
            </a:r>
            <a:endParaRPr lang="nb-NO" dirty="0" smtClean="0"/>
          </a:p>
          <a:p>
            <a:r>
              <a:rPr lang="nb-NO" dirty="0" smtClean="0"/>
              <a:t>The </a:t>
            </a:r>
            <a:r>
              <a:rPr lang="nb-NO" dirty="0" err="1" smtClean="0"/>
              <a:t>archive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</a:t>
            </a:r>
            <a:r>
              <a:rPr lang="nb-NO" dirty="0" err="1" smtClean="0"/>
              <a:t>binaries</a:t>
            </a:r>
            <a:r>
              <a:rPr lang="nb-NO" dirty="0" smtClean="0"/>
              <a:t>, scripts, </a:t>
            </a:r>
            <a:r>
              <a:rPr lang="nb-NO" dirty="0" err="1" smtClean="0"/>
              <a:t>installers</a:t>
            </a:r>
            <a:r>
              <a:rPr lang="nb-NO" dirty="0"/>
              <a:t>,</a:t>
            </a:r>
            <a:r>
              <a:rPr lang="nb-NO" dirty="0" smtClean="0"/>
              <a:t> :</a:t>
            </a:r>
          </a:p>
          <a:p>
            <a:pPr lvl="1"/>
            <a:r>
              <a:rPr lang="nb-NO" dirty="0" err="1" smtClean="0"/>
              <a:t>Binaries</a:t>
            </a:r>
            <a:r>
              <a:rPr lang="nb-NO" dirty="0" smtClean="0"/>
              <a:t> + </a:t>
            </a:r>
            <a:r>
              <a:rPr lang="nb-NO" dirty="0" err="1" smtClean="0"/>
              <a:t>Executables</a:t>
            </a:r>
            <a:endParaRPr lang="nb-NO" dirty="0" smtClean="0"/>
          </a:p>
          <a:p>
            <a:pPr lvl="1"/>
            <a:r>
              <a:rPr lang="nb-NO" dirty="0" smtClean="0"/>
              <a:t>Installer </a:t>
            </a:r>
            <a:r>
              <a:rPr lang="nb-NO" dirty="0" err="1" smtClean="0"/>
              <a:t>package</a:t>
            </a:r>
            <a:r>
              <a:rPr lang="nb-NO" dirty="0" smtClean="0"/>
              <a:t> + </a:t>
            </a:r>
            <a:r>
              <a:rPr lang="nb-NO" dirty="0" err="1" smtClean="0"/>
              <a:t>installationscript</a:t>
            </a:r>
            <a:endParaRPr lang="nb-NO" dirty="0" smtClean="0"/>
          </a:p>
          <a:p>
            <a:pPr lvl="1"/>
            <a:r>
              <a:rPr lang="nb-NO" dirty="0" err="1" smtClean="0"/>
              <a:t>Installationscript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download</a:t>
            </a:r>
            <a:r>
              <a:rPr lang="nb-NO" dirty="0" smtClean="0"/>
              <a:t> and </a:t>
            </a:r>
            <a:r>
              <a:rPr lang="nb-NO" dirty="0" err="1" smtClean="0"/>
              <a:t>execute</a:t>
            </a:r>
            <a:r>
              <a:rPr lang="nb-NO" dirty="0" smtClean="0"/>
              <a:t> an MSI (or exe)</a:t>
            </a:r>
            <a:endParaRPr lang="nb-NO" dirty="0"/>
          </a:p>
          <a:p>
            <a:r>
              <a:rPr lang="nb-NO" dirty="0" smtClean="0"/>
              <a:t>*.</a:t>
            </a:r>
            <a:r>
              <a:rPr lang="nb-NO" dirty="0" err="1" smtClean="0"/>
              <a:t>nupkg</a:t>
            </a:r>
            <a:r>
              <a:rPr lang="nb-NO" dirty="0" smtClean="0"/>
              <a:t> </a:t>
            </a:r>
            <a:r>
              <a:rPr lang="nb-NO" dirty="0" err="1" smtClean="0"/>
              <a:t>extension</a:t>
            </a:r>
            <a:r>
              <a:rPr lang="nb-NO" dirty="0" smtClean="0"/>
              <a:t>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extracted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zip</a:t>
            </a:r>
            <a:endParaRPr lang="nb-NO" dirty="0" smtClean="0"/>
          </a:p>
          <a:p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Nuget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is </a:t>
            </a:r>
            <a:r>
              <a:rPr lang="nb-NO" dirty="0" err="1" smtClean="0"/>
              <a:t>the</a:t>
            </a:r>
            <a:r>
              <a:rPr lang="nb-NO" dirty="0" smtClean="0"/>
              <a:t> standard </a:t>
            </a:r>
            <a:r>
              <a:rPr lang="nb-NO" dirty="0" err="1" smtClean="0"/>
              <a:t>package</a:t>
            </a:r>
            <a:r>
              <a:rPr lang="nb-NO" dirty="0" smtClean="0"/>
              <a:t> manager for </a:t>
            </a:r>
            <a:r>
              <a:rPr lang="nb-NO" dirty="0" err="1" smtClean="0"/>
              <a:t>development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stored</a:t>
            </a:r>
            <a:r>
              <a:rPr lang="nb-NO" dirty="0" smtClean="0"/>
              <a:t> in a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r>
              <a:rPr lang="nb-NO" dirty="0" smtClean="0"/>
              <a:t> (http://dips-nuget)</a:t>
            </a:r>
          </a:p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is 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465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\</a:t>
            </a:r>
            <a:r>
              <a:rPr lang="nb-NO" dirty="0" err="1" smtClean="0"/>
              <a:t>tools</a:t>
            </a:r>
            <a:r>
              <a:rPr lang="nb-NO" dirty="0" smtClean="0"/>
              <a:t>\</a:t>
            </a:r>
          </a:p>
          <a:p>
            <a:pPr marL="0" indent="0">
              <a:buNone/>
            </a:pPr>
            <a:r>
              <a:rPr lang="nb-NO" dirty="0" smtClean="0"/>
              <a:t>\</a:t>
            </a:r>
            <a:r>
              <a:rPr lang="nb-NO" dirty="0" err="1" smtClean="0"/>
              <a:t>tools</a:t>
            </a:r>
            <a:r>
              <a:rPr lang="nb-NO" dirty="0" smtClean="0"/>
              <a:t>\chocolateyInstall.ps1</a:t>
            </a:r>
          </a:p>
          <a:p>
            <a:pPr marL="0" indent="0">
              <a:buNone/>
            </a:pPr>
            <a:r>
              <a:rPr lang="nb-NO" dirty="0" smtClean="0"/>
              <a:t>\bin\</a:t>
            </a:r>
          </a:p>
          <a:p>
            <a:pPr marL="0" indent="0">
              <a:buNone/>
            </a:pPr>
            <a:r>
              <a:rPr lang="nb-NO" dirty="0" smtClean="0"/>
              <a:t>\_</a:t>
            </a:r>
            <a:r>
              <a:rPr lang="nb-NO" dirty="0" err="1" smtClean="0"/>
              <a:t>rels</a:t>
            </a:r>
            <a:r>
              <a:rPr lang="nb-NO" dirty="0" smtClean="0"/>
              <a:t>\.</a:t>
            </a:r>
            <a:r>
              <a:rPr lang="nb-NO" dirty="0" err="1" smtClean="0"/>
              <a:t>rels</a:t>
            </a: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package.nuspec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structured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634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chocolatey.org/docs/installation</a:t>
            </a:r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Chocolatey </a:t>
            </a:r>
            <a:r>
              <a:rPr lang="nb-NO" dirty="0" err="1" smtClean="0"/>
              <a:t>can</a:t>
            </a:r>
            <a:r>
              <a:rPr lang="nb-NO" dirty="0" smtClean="0"/>
              <a:t> be used to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itself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PS&gt; cup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:</a:t>
            </a:r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6205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Excersize</a:t>
            </a:r>
            <a:r>
              <a:rPr lang="nb-NO" dirty="0" smtClean="0"/>
              <a:t> 01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6480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chocolatey.org/packages</a:t>
            </a:r>
            <a:endParaRPr lang="nb-NO" dirty="0" smtClean="0"/>
          </a:p>
          <a:p>
            <a:r>
              <a:rPr lang="nb-NO" dirty="0" smtClean="0">
                <a:hlinkClick r:id="rId3"/>
              </a:rPr>
              <a:t>http://dips-nuget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find</a:t>
            </a:r>
            <a:r>
              <a:rPr lang="nb-NO" dirty="0" smtClean="0"/>
              <a:t> and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56067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PS&gt;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$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$</a:t>
            </a:r>
            <a:r>
              <a:rPr lang="nb-NO" dirty="0" err="1" smtClean="0"/>
              <a:t>source</a:t>
            </a:r>
            <a:r>
              <a:rPr lang="nb-NO" dirty="0" smtClean="0"/>
              <a:t> –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endParaRPr lang="nb-NO" dirty="0"/>
          </a:p>
          <a:p>
            <a:r>
              <a:rPr lang="nb-NO" dirty="0" smtClean="0"/>
              <a:t>-</a:t>
            </a:r>
            <a:r>
              <a:rPr lang="nb-NO" dirty="0" err="1" smtClean="0"/>
              <a:t>source</a:t>
            </a:r>
            <a:r>
              <a:rPr lang="nb-NO" dirty="0" smtClean="0"/>
              <a:t>: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either</a:t>
            </a:r>
            <a:r>
              <a:rPr lang="nb-NO" dirty="0" smtClean="0"/>
              <a:t> a </a:t>
            </a:r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directory</a:t>
            </a:r>
            <a:r>
              <a:rPr lang="nb-NO" dirty="0" smtClean="0"/>
              <a:t> or a url.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ommited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default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(chocolatey.org)</a:t>
            </a:r>
            <a:endParaRPr lang="nb-NO" dirty="0"/>
          </a:p>
          <a:p>
            <a:r>
              <a:rPr lang="nb-NO" dirty="0" smtClean="0"/>
              <a:t>-</a:t>
            </a:r>
            <a:r>
              <a:rPr lang="nb-NO" dirty="0" err="1" smtClean="0"/>
              <a:t>version</a:t>
            </a:r>
            <a:r>
              <a:rPr lang="nb-NO" dirty="0" smtClean="0"/>
              <a:t>: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required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want</a:t>
            </a:r>
            <a:r>
              <a:rPr lang="nb-NO" dirty="0" smtClean="0"/>
              <a:t> a </a:t>
            </a:r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2400" dirty="0" smtClean="0"/>
              <a:t>Ex: 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dips-dbupgrade</a:t>
            </a:r>
            <a:r>
              <a:rPr lang="nb-NO" sz="2400" dirty="0" smtClean="0"/>
              <a:t> –</a:t>
            </a:r>
            <a:r>
              <a:rPr lang="nb-NO" sz="2400" dirty="0" err="1" smtClean="0"/>
              <a:t>source</a:t>
            </a:r>
            <a:r>
              <a:rPr lang="nb-NO" sz="2400" dirty="0" smtClean="0"/>
              <a:t> http://dips-nuget/nuget/dips-rc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How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744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2: </a:t>
            </a:r>
            <a:r>
              <a:rPr lang="nb-NO" dirty="0" err="1" smtClean="0"/>
              <a:t>Install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383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uninstall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endParaRPr lang="nb-NO" dirty="0" smtClean="0"/>
          </a:p>
          <a:p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upgrade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endParaRPr lang="nb-NO" dirty="0" smtClean="0"/>
          </a:p>
          <a:p>
            <a:r>
              <a:rPr lang="nb-NO" dirty="0" err="1" smtClean="0"/>
              <a:t>choco</a:t>
            </a:r>
            <a:r>
              <a:rPr lang="nb-NO" dirty="0" smtClean="0"/>
              <a:t> list –lo : lists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endParaRPr lang="nb-NO" dirty="0" smtClean="0"/>
          </a:p>
          <a:p>
            <a:pPr marL="0" indent="0">
              <a:buNone/>
            </a:pPr>
            <a:r>
              <a:rPr lang="nb-NO" dirty="0"/>
              <a:t>Complete list: https://chocolatey.org/docs/commands-reference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commonly</a:t>
            </a:r>
            <a:r>
              <a:rPr lang="nb-NO" dirty="0" smtClean="0"/>
              <a:t> used </a:t>
            </a:r>
            <a:r>
              <a:rPr lang="nb-NO" dirty="0" err="1" smtClean="0"/>
              <a:t>command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187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installation technologies used for installing </a:t>
            </a:r>
            <a:r>
              <a:rPr lang="en-US" dirty="0" smtClean="0"/>
              <a:t>DIPS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DIPS uses these </a:t>
            </a:r>
            <a:r>
              <a:rPr lang="en-US" dirty="0" smtClean="0"/>
              <a:t>technologies</a:t>
            </a:r>
          </a:p>
          <a:p>
            <a:r>
              <a:rPr lang="en-US" dirty="0" smtClean="0"/>
              <a:t>How </a:t>
            </a:r>
            <a:r>
              <a:rPr lang="en-US" dirty="0"/>
              <a:t>to investigate installation errors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Learning </a:t>
            </a:r>
            <a:r>
              <a:rPr lang="nb-NO" dirty="0" err="1" smtClean="0"/>
              <a:t>outcome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364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handy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view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contents</a:t>
            </a:r>
            <a:endParaRPr lang="nb-NO" dirty="0" smtClean="0"/>
          </a:p>
          <a:p>
            <a:r>
              <a:rPr lang="nb-NO" dirty="0" smtClean="0"/>
              <a:t>PS&gt;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nugetpackageexplorer</a:t>
            </a:r>
            <a:r>
              <a:rPr lang="nb-NO" dirty="0" smtClean="0"/>
              <a:t> -skippowershell</a:t>
            </a:r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explorer</a:t>
            </a:r>
            <a:r>
              <a:rPr lang="nb-NO" dirty="0" smtClean="0"/>
              <a:t>	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0145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notepadplusplus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Chocolatey </a:t>
            </a:r>
            <a:r>
              <a:rPr lang="nb-NO" dirty="0" err="1" smtClean="0"/>
              <a:t>checks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If not </a:t>
            </a:r>
            <a:r>
              <a:rPr lang="nb-NO" dirty="0" err="1" smtClean="0"/>
              <a:t>installed</a:t>
            </a:r>
            <a:r>
              <a:rPr lang="nb-NO" dirty="0"/>
              <a:t>,</a:t>
            </a:r>
            <a:r>
              <a:rPr lang="nb-NO" dirty="0" smtClean="0"/>
              <a:t> Chocolatey </a:t>
            </a:r>
            <a:r>
              <a:rPr lang="nb-NO" dirty="0" err="1" smtClean="0"/>
              <a:t>downloads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source</a:t>
            </a:r>
            <a:r>
              <a:rPr lang="nb-NO" dirty="0" smtClean="0"/>
              <a:t> and </a:t>
            </a:r>
            <a:r>
              <a:rPr lang="nb-NO" dirty="0" err="1" smtClean="0"/>
              <a:t>unzips</a:t>
            </a:r>
            <a:r>
              <a:rPr lang="nb-NO" dirty="0" smtClean="0"/>
              <a:t> it </a:t>
            </a:r>
            <a:r>
              <a:rPr lang="nb-NO" dirty="0" err="1" smtClean="0"/>
              <a:t>into</a:t>
            </a:r>
            <a:r>
              <a:rPr lang="nb-NO" dirty="0" smtClean="0"/>
              <a:t> c:\Programdata\chocolatey\lib\notepadplusplus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</a:t>
            </a:r>
            <a:r>
              <a:rPr lang="nb-NO" dirty="0" smtClean="0"/>
              <a:t> </a:t>
            </a:r>
            <a:r>
              <a:rPr lang="nb-NO" dirty="0" err="1" smtClean="0"/>
              <a:t>embedded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present:</a:t>
            </a:r>
            <a:br>
              <a:rPr lang="nb-NO" dirty="0" smtClean="0"/>
            </a:br>
            <a:r>
              <a:rPr lang="nb-NO" dirty="0" smtClean="0"/>
              <a:t> </a:t>
            </a:r>
            <a:r>
              <a:rPr lang="nb-NO" sz="2400" dirty="0"/>
              <a:t>c:\</a:t>
            </a:r>
            <a:r>
              <a:rPr lang="nb-NO" sz="2400" dirty="0" smtClean="0"/>
              <a:t>Programdata\chocolatey\lib\notepadplusplus\tools\chocolateyInstall.ps1</a:t>
            </a:r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happens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91525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chocolateyInstall.ps1 is </a:t>
            </a:r>
            <a:r>
              <a:rPr lang="nb-NO" dirty="0" err="1" smtClean="0"/>
              <a:t>the</a:t>
            </a:r>
            <a:r>
              <a:rPr lang="nb-NO" dirty="0" smtClean="0"/>
              <a:t> powershellscript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execute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to c:\Programdata\chocolatey\lib\packageid</a:t>
            </a:r>
          </a:p>
          <a:p>
            <a:r>
              <a:rPr lang="nb-NO" dirty="0" smtClean="0"/>
              <a:t>Is </a:t>
            </a:r>
            <a:r>
              <a:rPr lang="nb-NO" dirty="0" err="1" smtClean="0"/>
              <a:t>included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 smtClean="0"/>
          </a:p>
          <a:p>
            <a:r>
              <a:rPr lang="nb-NO" dirty="0" smtClean="0"/>
              <a:t>Is not </a:t>
            </a:r>
            <a:r>
              <a:rPr lang="nb-NO" dirty="0" err="1" smtClean="0"/>
              <a:t>required</a:t>
            </a:r>
            <a:r>
              <a:rPr lang="nb-NO" dirty="0" smtClean="0"/>
              <a:t> (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installs</a:t>
            </a:r>
            <a:r>
              <a:rPr lang="nb-NO" dirty="0" smtClean="0"/>
              <a:t> </a:t>
            </a:r>
            <a:r>
              <a:rPr lang="nb-NO" dirty="0" err="1" smtClean="0"/>
              <a:t>executables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path</a:t>
            </a:r>
            <a:r>
              <a:rPr lang="nb-NO" dirty="0" smtClean="0"/>
              <a:t>)</a:t>
            </a:r>
          </a:p>
          <a:p>
            <a:r>
              <a:rPr lang="nb-NO" dirty="0" smtClean="0"/>
              <a:t>If it is </a:t>
            </a:r>
            <a:r>
              <a:rPr lang="nb-NO" dirty="0" err="1" smtClean="0"/>
              <a:t>included</a:t>
            </a:r>
            <a:r>
              <a:rPr lang="nb-NO" dirty="0" smtClean="0"/>
              <a:t> and not </a:t>
            </a:r>
            <a:r>
              <a:rPr lang="nb-NO" dirty="0" err="1" smtClean="0"/>
              <a:t>executed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is </a:t>
            </a:r>
            <a:r>
              <a:rPr lang="nb-NO" dirty="0" err="1" smtClean="0"/>
              <a:t>usually</a:t>
            </a:r>
            <a:r>
              <a:rPr lang="nb-NO" dirty="0" smtClean="0"/>
              <a:t> not </a:t>
            </a:r>
            <a:r>
              <a:rPr lang="nb-NO" dirty="0" err="1" smtClean="0"/>
              <a:t>completely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or </a:t>
            </a:r>
            <a:r>
              <a:rPr lang="nb-NO" dirty="0" err="1" smtClean="0"/>
              <a:t>configured</a:t>
            </a:r>
            <a:r>
              <a:rPr lang="nb-NO" dirty="0" smtClean="0"/>
              <a:t> (-skippowershell)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chocolateyInstall.ps1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1816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chocolateyInstall.ps1: </a:t>
            </a:r>
            <a:r>
              <a:rPr lang="nb-NO" dirty="0" err="1" smtClean="0"/>
              <a:t>Executed</a:t>
            </a:r>
            <a:r>
              <a:rPr lang="nb-NO" dirty="0" smtClean="0"/>
              <a:t> at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endParaRPr lang="nb-NO" dirty="0" smtClean="0"/>
          </a:p>
          <a:p>
            <a:r>
              <a:rPr lang="nb-NO" dirty="0" smtClean="0"/>
              <a:t>chocolateyUninstall.ps1: </a:t>
            </a:r>
            <a:r>
              <a:rPr lang="nb-NO" dirty="0" err="1" smtClean="0"/>
              <a:t>Executed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is </a:t>
            </a:r>
            <a:r>
              <a:rPr lang="nb-NO" dirty="0" err="1" smtClean="0"/>
              <a:t>uninstalled</a:t>
            </a:r>
            <a:endParaRPr lang="nb-NO" dirty="0" smtClean="0"/>
          </a:p>
          <a:p>
            <a:r>
              <a:rPr lang="nb-NO" dirty="0" smtClean="0"/>
              <a:t>beforeModify.ps1: script in the installed package that is executed when </a:t>
            </a:r>
            <a:r>
              <a:rPr lang="nb-NO" dirty="0" smtClean="0"/>
              <a:t>running </a:t>
            </a:r>
            <a:r>
              <a:rPr lang="nb-NO" dirty="0" smtClean="0"/>
              <a:t>PS&gt;choco upgrade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All scripts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9742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1972"/>
            <a:ext cx="10515600" cy="5536275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XML </a:t>
            </a:r>
            <a:r>
              <a:rPr lang="nb-NO" dirty="0" err="1" smtClean="0"/>
              <a:t>describing</a:t>
            </a:r>
            <a:r>
              <a:rPr lang="nb-NO" dirty="0" smtClean="0"/>
              <a:t> metadata and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package</a:t>
            </a:r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https</a:t>
            </a:r>
            <a:r>
              <a:rPr lang="nb-NO" dirty="0"/>
              <a:t>://docs.microsoft.com/nb-no/nuget/reference/nuspec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nuspec</a:t>
            </a:r>
            <a:r>
              <a:rPr lang="nb-NO" dirty="0" smtClean="0"/>
              <a:t> file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65" y="1804382"/>
            <a:ext cx="65436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99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</a:t>
            </a:r>
            <a:r>
              <a:rPr lang="nb-NO" dirty="0" err="1" smtClean="0"/>
              <a:t>dependencies</a:t>
            </a:r>
            <a:r>
              <a:rPr lang="nb-NO" dirty="0" smtClean="0"/>
              <a:t> to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.</a:t>
            </a:r>
          </a:p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automaticly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before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82587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How to </a:t>
            </a:r>
            <a:r>
              <a:rPr lang="nb-NO" dirty="0" err="1" smtClean="0"/>
              <a:t>see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 smtClean="0"/>
              <a:t> have: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err="1" smtClean="0"/>
              <a:t>Dips-nuget</a:t>
            </a:r>
            <a:endParaRPr lang="nb-NO" dirty="0" smtClean="0"/>
          </a:p>
          <a:p>
            <a:r>
              <a:rPr lang="nb-NO" dirty="0" err="1" smtClean="0"/>
              <a:t>Nuget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Explorer</a:t>
            </a:r>
          </a:p>
          <a:p>
            <a:r>
              <a:rPr lang="nb-NO" dirty="0" err="1" smtClean="0"/>
              <a:t>Unzip</a:t>
            </a:r>
            <a:r>
              <a:rPr lang="nb-NO" dirty="0" smtClean="0"/>
              <a:t> and </a:t>
            </a:r>
            <a:r>
              <a:rPr lang="nb-NO" dirty="0" err="1" smtClean="0"/>
              <a:t>check</a:t>
            </a:r>
            <a:r>
              <a:rPr lang="nb-NO" dirty="0" smtClean="0"/>
              <a:t> </a:t>
            </a:r>
            <a:r>
              <a:rPr lang="nb-NO" dirty="0" err="1" smtClean="0"/>
              <a:t>nuspec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9395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nuspecfile</a:t>
            </a:r>
            <a:r>
              <a:rPr lang="nb-NO" dirty="0"/>
              <a:t> </a:t>
            </a:r>
            <a:r>
              <a:rPr lang="nb-NO" dirty="0" smtClean="0"/>
              <a:t>prior to </a:t>
            </a:r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pack</a:t>
            </a:r>
            <a:r>
              <a:rPr lang="nb-NO" dirty="0" smtClean="0"/>
              <a:t> </a:t>
            </a:r>
            <a:r>
              <a:rPr lang="nb-NO" dirty="0" err="1" smtClean="0"/>
              <a:t>command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 </a:t>
            </a:r>
            <a:r>
              <a:rPr lang="nb-NO" sz="1900" dirty="0"/>
              <a:t>&lt;</a:t>
            </a:r>
            <a:r>
              <a:rPr lang="nb-NO" sz="1900" dirty="0" err="1"/>
              <a:t>dependencies</a:t>
            </a:r>
            <a:r>
              <a:rPr lang="nb-NO" sz="1900" dirty="0"/>
              <a:t>&gt;</a:t>
            </a:r>
          </a:p>
          <a:p>
            <a:pPr marL="0" indent="0">
              <a:buNone/>
            </a:pPr>
            <a:r>
              <a:rPr lang="nb-NO" sz="1900" dirty="0" smtClean="0"/>
              <a:t>      </a:t>
            </a:r>
            <a:r>
              <a:rPr lang="nb-NO" sz="1900" dirty="0"/>
              <a:t>&lt;</a:t>
            </a:r>
            <a:r>
              <a:rPr lang="nb-NO" sz="1900" dirty="0" err="1"/>
              <a:t>dependency</a:t>
            </a:r>
            <a:r>
              <a:rPr lang="nb-NO" sz="1900" dirty="0"/>
              <a:t> id="</a:t>
            </a:r>
            <a:r>
              <a:rPr lang="nb-NO" sz="1900" dirty="0" err="1"/>
              <a:t>dips-choco-utility</a:t>
            </a:r>
            <a:r>
              <a:rPr lang="nb-NO" sz="1900" dirty="0"/>
              <a:t>" </a:t>
            </a:r>
            <a:r>
              <a:rPr lang="nb-NO" sz="1900" dirty="0" err="1"/>
              <a:t>version</a:t>
            </a:r>
            <a:r>
              <a:rPr lang="nb-NO" sz="1900" dirty="0" smtClean="0"/>
              <a:t>=«1.0.0</a:t>
            </a:r>
            <a:r>
              <a:rPr lang="nb-NO" sz="1900" dirty="0"/>
              <a:t>" /&gt;</a:t>
            </a:r>
          </a:p>
          <a:p>
            <a:pPr marL="0" indent="0">
              <a:buNone/>
            </a:pPr>
            <a:r>
              <a:rPr lang="nb-NO" sz="1900" dirty="0"/>
              <a:t>  </a:t>
            </a:r>
            <a:r>
              <a:rPr lang="nb-NO" sz="1900" dirty="0" smtClean="0"/>
              <a:t>&lt;/</a:t>
            </a:r>
            <a:r>
              <a:rPr lang="nb-NO" sz="1900" dirty="0" err="1"/>
              <a:t>dependencies</a:t>
            </a:r>
            <a:r>
              <a:rPr lang="nb-NO" sz="1900" dirty="0"/>
              <a:t>&gt;</a:t>
            </a:r>
          </a:p>
          <a:p>
            <a:r>
              <a:rPr lang="nb-NO" dirty="0" err="1" smtClean="0"/>
              <a:t>Dependencies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be </a:t>
            </a:r>
            <a:r>
              <a:rPr lang="nb-NO" dirty="0" err="1" smtClean="0"/>
              <a:t>restricted</a:t>
            </a:r>
            <a:r>
              <a:rPr lang="nb-NO" dirty="0" smtClean="0"/>
              <a:t> to </a:t>
            </a:r>
            <a:r>
              <a:rPr lang="nb-NO" dirty="0" err="1" smtClean="0"/>
              <a:t>specific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, minimum </a:t>
            </a:r>
            <a:r>
              <a:rPr lang="nb-NO" dirty="0" err="1" smtClean="0"/>
              <a:t>version</a:t>
            </a:r>
            <a:r>
              <a:rPr lang="nb-NO" dirty="0" smtClean="0"/>
              <a:t>, </a:t>
            </a:r>
            <a:r>
              <a:rPr lang="nb-NO" dirty="0" err="1" smtClean="0"/>
              <a:t>maximum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, or </a:t>
            </a:r>
            <a:r>
              <a:rPr lang="nb-NO" dirty="0" err="1" smtClean="0"/>
              <a:t>version</a:t>
            </a:r>
            <a:r>
              <a:rPr lang="nb-NO" dirty="0" smtClean="0"/>
              <a:t> ranges.</a:t>
            </a:r>
          </a:p>
          <a:p>
            <a:r>
              <a:rPr lang="nb-NO" dirty="0" smtClean="0"/>
              <a:t>Minimum </a:t>
            </a:r>
            <a:r>
              <a:rPr lang="nb-NO" dirty="0" err="1" smtClean="0"/>
              <a:t>version</a:t>
            </a:r>
            <a:r>
              <a:rPr lang="nb-NO" dirty="0" smtClean="0"/>
              <a:t> is </a:t>
            </a:r>
            <a:r>
              <a:rPr lang="nb-NO" dirty="0" err="1" smtClean="0"/>
              <a:t>the</a:t>
            </a:r>
            <a:r>
              <a:rPr lang="nb-NO" dirty="0" smtClean="0"/>
              <a:t> most </a:t>
            </a:r>
            <a:r>
              <a:rPr lang="nb-NO" dirty="0" err="1" smtClean="0"/>
              <a:t>common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Specifying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50406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Versions are specifed in the </a:t>
            </a:r>
            <a:r>
              <a:rPr lang="nb-NO" dirty="0" smtClean="0"/>
              <a:t>dependency </a:t>
            </a:r>
            <a:r>
              <a:rPr lang="nb-NO" dirty="0" smtClean="0"/>
              <a:t>tag in the nuspec</a:t>
            </a:r>
          </a:p>
          <a:p>
            <a:r>
              <a:rPr lang="nb-NO" dirty="0" smtClean="0"/>
              <a:t>Version=«1.0.0» : minimum 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r>
              <a:rPr lang="nb-NO" dirty="0" smtClean="0"/>
              <a:t>Version = «[1.0.0]» :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r>
              <a:rPr lang="nb-NO" dirty="0" smtClean="0"/>
              <a:t>Version = «[1.0.0,): </a:t>
            </a:r>
            <a:r>
              <a:rPr lang="nb-NO" dirty="0"/>
              <a:t>minimum </a:t>
            </a:r>
            <a:r>
              <a:rPr lang="nb-NO" dirty="0" err="1"/>
              <a:t>version</a:t>
            </a:r>
            <a:r>
              <a:rPr lang="nb-NO" dirty="0"/>
              <a:t> 1.0.0</a:t>
            </a:r>
          </a:p>
          <a:p>
            <a:r>
              <a:rPr lang="nb-NO" dirty="0" smtClean="0"/>
              <a:t>Version = «[1.0.0,2.0.0]» : Version from 1.0.0 to 2.0.0</a:t>
            </a:r>
          </a:p>
          <a:p>
            <a:r>
              <a:rPr lang="nb-NO" dirty="0" smtClean="0"/>
              <a:t>Version = «[1.0.0,2.0.0)»: Versions from 1.0.0 and </a:t>
            </a:r>
            <a:r>
              <a:rPr lang="nb-NO" dirty="0" err="1" smtClean="0"/>
              <a:t>lower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2.0.0</a:t>
            </a:r>
          </a:p>
          <a:p>
            <a:r>
              <a:rPr lang="nb-NO" dirty="0" smtClean="0"/>
              <a:t>Version = «[,2.0.0)» All </a:t>
            </a:r>
            <a:r>
              <a:rPr lang="nb-NO" dirty="0" err="1" smtClean="0"/>
              <a:t>versions</a:t>
            </a:r>
            <a:r>
              <a:rPr lang="nb-NO" dirty="0" smtClean="0"/>
              <a:t> </a:t>
            </a:r>
            <a:r>
              <a:rPr lang="nb-NO" dirty="0" err="1" smtClean="0"/>
              <a:t>lower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2.0.0</a:t>
            </a:r>
          </a:p>
          <a:p>
            <a:r>
              <a:rPr lang="nb-NO" dirty="0"/>
              <a:t>Version = «[,</a:t>
            </a:r>
            <a:r>
              <a:rPr lang="nb-NO" dirty="0" smtClean="0"/>
              <a:t>2.0.0]» Version 2.0.0 and lower</a:t>
            </a:r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Specifying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1979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is </a:t>
            </a:r>
            <a:r>
              <a:rPr lang="nb-NO" dirty="0" err="1" smtClean="0"/>
              <a:t>easy</a:t>
            </a:r>
            <a:endParaRPr lang="nb-NO" dirty="0" smtClean="0"/>
          </a:p>
          <a:p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pack</a:t>
            </a:r>
            <a:r>
              <a:rPr lang="nb-NO" dirty="0" smtClean="0"/>
              <a:t> c:\temp\mypackage\mypackage.nuspec</a:t>
            </a:r>
          </a:p>
          <a:p>
            <a:r>
              <a:rPr lang="nb-NO" dirty="0" smtClean="0"/>
              <a:t>https</a:t>
            </a:r>
            <a:r>
              <a:rPr lang="nb-NO" dirty="0"/>
              <a:t>://chocolatey.org/docs/create-packages</a:t>
            </a:r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Creating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032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</a:t>
            </a:r>
          </a:p>
          <a:p>
            <a:r>
              <a:rPr lang="nb-NO" dirty="0" smtClean="0"/>
              <a:t>Windows </a:t>
            </a:r>
            <a:r>
              <a:rPr lang="nb-NO" dirty="0" err="1" smtClean="0"/>
              <a:t>Powershell</a:t>
            </a:r>
            <a:endParaRPr lang="nb-NO" dirty="0" smtClean="0"/>
          </a:p>
          <a:p>
            <a:r>
              <a:rPr lang="nb-NO" dirty="0" smtClean="0"/>
              <a:t>DIPS Chocolatey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DIPS Delivery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smtClean="0"/>
              <a:t>DIPS Database Upgrade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508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03: </a:t>
            </a:r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8637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C:\ProgramData\chocolatey\logs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r>
              <a:rPr lang="nb-NO" dirty="0" err="1" smtClean="0"/>
              <a:t>Logfiles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6453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dirty="0" err="1" smtClean="0"/>
              <a:t>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 err="1" smtClean="0"/>
              <a:t>Prelease</a:t>
            </a:r>
            <a:r>
              <a:rPr lang="nb-NO" sz="2400" dirty="0" smtClean="0"/>
              <a:t>: </a:t>
            </a:r>
            <a:r>
              <a:rPr lang="nb-NO" sz="2400" dirty="0" err="1" smtClean="0"/>
              <a:t>n.n.n.n-buildNNN</a:t>
            </a:r>
            <a:endParaRPr lang="nb-NO" sz="2400" dirty="0" smtClean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If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version</a:t>
            </a:r>
            <a:r>
              <a:rPr lang="nb-NO" sz="2400" dirty="0" smtClean="0"/>
              <a:t> </a:t>
            </a:r>
            <a:r>
              <a:rPr lang="nb-NO" sz="2400" dirty="0" err="1" smtClean="0"/>
              <a:t>ends</a:t>
            </a:r>
            <a:r>
              <a:rPr lang="nb-NO" sz="2400" dirty="0" smtClean="0"/>
              <a:t> </a:t>
            </a:r>
            <a:r>
              <a:rPr lang="nb-NO" sz="2400" dirty="0" err="1" smtClean="0"/>
              <a:t>with</a:t>
            </a:r>
            <a:r>
              <a:rPr lang="nb-NO" sz="2400" dirty="0" smtClean="0"/>
              <a:t> «-</a:t>
            </a:r>
            <a:r>
              <a:rPr lang="nb-NO" sz="2400" dirty="0" err="1" smtClean="0"/>
              <a:t>SometextNNN</a:t>
            </a:r>
            <a:r>
              <a:rPr lang="nb-NO" sz="2400" dirty="0" smtClean="0"/>
              <a:t>» </a:t>
            </a:r>
            <a:r>
              <a:rPr lang="nb-NO" sz="2400" dirty="0" err="1" smtClean="0"/>
              <a:t>nuget</a:t>
            </a:r>
            <a:r>
              <a:rPr lang="nb-NO" sz="2400" dirty="0" smtClean="0"/>
              <a:t> </a:t>
            </a:r>
            <a:r>
              <a:rPr lang="nb-NO" sz="2400" dirty="0" err="1" smtClean="0"/>
              <a:t>threats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as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.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Chocolatey </a:t>
            </a:r>
            <a:r>
              <a:rPr lang="nb-NO" sz="2400" dirty="0" err="1" smtClean="0"/>
              <a:t>does</a:t>
            </a:r>
            <a:r>
              <a:rPr lang="nb-NO" sz="2400" dirty="0" smtClean="0"/>
              <a:t> not </a:t>
            </a:r>
            <a:r>
              <a:rPr lang="nb-NO" sz="2400" dirty="0" err="1" smtClean="0"/>
              <a:t>automatically</a:t>
            </a:r>
            <a:r>
              <a:rPr lang="nb-NO" sz="2400" dirty="0" smtClean="0"/>
              <a:t> </a:t>
            </a:r>
            <a:r>
              <a:rPr lang="nb-NO" sz="2400" dirty="0" err="1" smtClean="0"/>
              <a:t>accept</a:t>
            </a:r>
            <a:r>
              <a:rPr lang="nb-NO" sz="2400" dirty="0" smtClean="0"/>
              <a:t> </a:t>
            </a:r>
            <a:r>
              <a:rPr lang="nb-NO" sz="2400" dirty="0" err="1" smtClean="0"/>
              <a:t>prerelease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packages</a:t>
            </a:r>
            <a:r>
              <a:rPr lang="nb-NO" sz="2400" dirty="0" smtClean="0"/>
              <a:t>. </a:t>
            </a:r>
          </a:p>
          <a:p>
            <a:pPr marL="0" indent="0">
              <a:buNone/>
            </a:pPr>
            <a:r>
              <a:rPr lang="nb-NO" sz="2400" dirty="0" smtClean="0"/>
              <a:t>To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a pre-</a:t>
            </a:r>
            <a:r>
              <a:rPr lang="nb-NO" sz="2400" dirty="0" err="1" smtClean="0"/>
              <a:t>release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</a:t>
            </a:r>
            <a:r>
              <a:rPr lang="nb-NO" sz="2400" dirty="0" err="1" smtClean="0"/>
              <a:t>use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argument «-pre»</a:t>
            </a:r>
          </a:p>
          <a:p>
            <a:pPr marL="0" indent="0">
              <a:buNone/>
            </a:pPr>
            <a:r>
              <a:rPr lang="nb-NO" dirty="0" smtClean="0"/>
              <a:t>PS&gt;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-pre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Versioning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4531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have parameters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sz="2400" dirty="0" smtClean="0"/>
              <a:t>PS&gt; 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packageid</a:t>
            </a:r>
            <a:r>
              <a:rPr lang="nb-NO" sz="2400" dirty="0" smtClean="0"/>
              <a:t> –s c:\temp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 /</a:t>
            </a:r>
            <a:r>
              <a:rPr lang="nb-NO" sz="2400" dirty="0" err="1" smtClean="0"/>
              <a:t>key:value</a:t>
            </a:r>
            <a:r>
              <a:rPr lang="nb-NO" sz="2400" dirty="0" smtClean="0"/>
              <a:t>»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 smtClean="0"/>
              <a:t>Parameters </a:t>
            </a:r>
            <a:r>
              <a:rPr lang="nb-NO" sz="2400" dirty="0" err="1" smtClean="0"/>
              <a:t>are</a:t>
            </a:r>
            <a:r>
              <a:rPr lang="nb-NO" sz="2400" dirty="0" smtClean="0"/>
              <a:t> </a:t>
            </a:r>
            <a:r>
              <a:rPr lang="nb-NO" sz="2400" dirty="0" err="1" smtClean="0"/>
              <a:t>only</a:t>
            </a:r>
            <a:r>
              <a:rPr lang="nb-NO" sz="2400" dirty="0" smtClean="0"/>
              <a:t> valid </a:t>
            </a:r>
            <a:r>
              <a:rPr lang="nb-NO" sz="2400" dirty="0" err="1" smtClean="0"/>
              <a:t>if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package</a:t>
            </a:r>
            <a:r>
              <a:rPr lang="nb-NO" sz="2400" dirty="0" smtClean="0"/>
              <a:t> has a chocolateyInstall.ps1 script. </a:t>
            </a:r>
          </a:p>
          <a:p>
            <a:pPr marL="0" indent="0">
              <a:buNone/>
            </a:pPr>
            <a:r>
              <a:rPr lang="nb-NO" sz="2400" dirty="0" smtClean="0"/>
              <a:t>Parameters </a:t>
            </a:r>
            <a:r>
              <a:rPr lang="nb-NO" sz="2400" dirty="0" err="1" smtClean="0"/>
              <a:t>are</a:t>
            </a:r>
            <a:r>
              <a:rPr lang="nb-NO" sz="2400" dirty="0" smtClean="0"/>
              <a:t> </a:t>
            </a:r>
            <a:r>
              <a:rPr lang="nb-NO" sz="2400" dirty="0" err="1" smtClean="0"/>
              <a:t>accessible</a:t>
            </a:r>
            <a:r>
              <a:rPr lang="nb-NO" sz="2400" dirty="0" smtClean="0"/>
              <a:t> for </a:t>
            </a:r>
            <a:r>
              <a:rPr lang="nb-NO" sz="2400" dirty="0" err="1" smtClean="0"/>
              <a:t>the</a:t>
            </a:r>
            <a:r>
              <a:rPr lang="nb-NO" sz="2400" dirty="0" smtClean="0"/>
              <a:t> script from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environment</a:t>
            </a:r>
            <a:r>
              <a:rPr lang="nb-NO" sz="2400" dirty="0" smtClean="0"/>
              <a:t> variable $</a:t>
            </a:r>
            <a:r>
              <a:rPr lang="nb-NO" sz="2400" dirty="0" err="1" smtClean="0"/>
              <a:t>Env:ChocolateyPackageParameters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 smtClean="0"/>
              <a:t>Must be </a:t>
            </a:r>
            <a:r>
              <a:rPr lang="nb-NO" sz="2400" dirty="0" err="1" smtClean="0"/>
              <a:t>parsed</a:t>
            </a:r>
            <a:r>
              <a:rPr lang="nb-NO" sz="2400" dirty="0" smtClean="0"/>
              <a:t>.</a:t>
            </a:r>
            <a:endParaRPr lang="nb-NO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r>
              <a:rPr lang="nb-NO" dirty="0" smtClean="0"/>
              <a:t> parameters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65341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4: </a:t>
            </a:r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80282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divided</a:t>
            </a:r>
            <a:r>
              <a:rPr lang="nb-NO" dirty="0" smtClean="0"/>
              <a:t> </a:t>
            </a:r>
            <a:r>
              <a:rPr lang="nb-NO" dirty="0" err="1" smtClean="0"/>
              <a:t>into</a:t>
            </a:r>
            <a:r>
              <a:rPr lang="nb-NO" dirty="0" smtClean="0"/>
              <a:t> </a:t>
            </a:r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categories</a:t>
            </a:r>
            <a:r>
              <a:rPr lang="nb-NO" dirty="0" smtClean="0"/>
              <a:t>:</a:t>
            </a:r>
            <a:endParaRPr lang="nb-NO" dirty="0"/>
          </a:p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 smtClean="0"/>
          </a:p>
          <a:p>
            <a:r>
              <a:rPr lang="nb-NO" dirty="0" err="1" smtClean="0"/>
              <a:t>Installscript</a:t>
            </a:r>
            <a:r>
              <a:rPr lang="nb-NO" dirty="0" smtClean="0"/>
              <a:t> (chocolateyInstall.ps1) </a:t>
            </a:r>
            <a:r>
              <a:rPr lang="nb-NO" dirty="0" err="1" smtClean="0"/>
              <a:t>errors</a:t>
            </a:r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Troubleshooting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12154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 smtClean="0"/>
          </a:p>
          <a:p>
            <a:r>
              <a:rPr lang="nb-NO" dirty="0" err="1" smtClean="0"/>
              <a:t>Verbose</a:t>
            </a:r>
            <a:r>
              <a:rPr lang="nb-NO" dirty="0" smtClean="0"/>
              <a:t> 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–v</a:t>
            </a:r>
          </a:p>
          <a:p>
            <a:r>
              <a:rPr lang="nb-NO" dirty="0" err="1" smtClean="0"/>
              <a:t>Debug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</a:t>
            </a:r>
            <a:r>
              <a:rPr lang="nb-NO" dirty="0" err="1" smtClean="0"/>
              <a:t>source</a:t>
            </a:r>
            <a:r>
              <a:rPr lang="nb-NO" dirty="0" smtClean="0"/>
              <a:t> c:\temp -d</a:t>
            </a:r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Getting</a:t>
            </a:r>
            <a:r>
              <a:rPr lang="nb-NO" dirty="0" smtClean="0"/>
              <a:t> </a:t>
            </a:r>
            <a:r>
              <a:rPr lang="nb-NO" dirty="0" err="1" smtClean="0"/>
              <a:t>additional</a:t>
            </a:r>
            <a:r>
              <a:rPr lang="nb-NO" dirty="0" smtClean="0"/>
              <a:t> </a:t>
            </a:r>
            <a:r>
              <a:rPr lang="nb-NO" dirty="0" err="1" smtClean="0"/>
              <a:t>console</a:t>
            </a:r>
            <a:r>
              <a:rPr lang="nb-NO" dirty="0" smtClean="0"/>
              <a:t> output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9796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 is an alternative to </a:t>
            </a:r>
            <a:r>
              <a:rPr lang="nb-NO" dirty="0" err="1" smtClean="0"/>
              <a:t>specifying</a:t>
            </a:r>
            <a:r>
              <a:rPr lang="nb-NO" dirty="0" smtClean="0"/>
              <a:t> multiple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commandline</a:t>
            </a:r>
            <a:r>
              <a:rPr lang="nb-NO" dirty="0" smtClean="0"/>
              <a:t>, and </a:t>
            </a:r>
            <a:r>
              <a:rPr lang="nb-NO" dirty="0" err="1" smtClean="0"/>
              <a:t>enables</a:t>
            </a:r>
            <a:r>
              <a:rPr lang="nb-NO" dirty="0" smtClean="0"/>
              <a:t> setting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properties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individually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sz="1200" dirty="0" smtClean="0"/>
              <a:t>&lt;</a:t>
            </a:r>
            <a:r>
              <a:rPr lang="nb-NO" sz="1200" dirty="0" err="1" smtClean="0"/>
              <a:t>packages</a:t>
            </a:r>
            <a:r>
              <a:rPr lang="nb-NO" sz="1200" dirty="0" smtClean="0"/>
              <a:t>&gt;</a:t>
            </a:r>
          </a:p>
          <a:p>
            <a:pPr marL="0" indent="0">
              <a:buNone/>
            </a:pPr>
            <a:r>
              <a:rPr lang="nb-NO" sz="1200" dirty="0" smtClean="0"/>
              <a:t>    &lt;</a:t>
            </a:r>
            <a:r>
              <a:rPr lang="nb-NO" sz="1200" dirty="0" err="1" smtClean="0"/>
              <a:t>package</a:t>
            </a:r>
            <a:r>
              <a:rPr lang="nb-NO" sz="1200" dirty="0" smtClean="0"/>
              <a:t> Id=«</a:t>
            </a:r>
            <a:r>
              <a:rPr lang="nb-NO" sz="1200" dirty="0" err="1" smtClean="0"/>
              <a:t>dips</a:t>
            </a:r>
            <a:r>
              <a:rPr lang="nb-NO" sz="1200" dirty="0" smtClean="0"/>
              <a:t>-arena-</a:t>
            </a:r>
            <a:r>
              <a:rPr lang="nb-NO" sz="1200" dirty="0" err="1" smtClean="0"/>
              <a:t>framework</a:t>
            </a:r>
            <a:r>
              <a:rPr lang="nb-NO" sz="1200" dirty="0" smtClean="0"/>
              <a:t>-</a:t>
            </a:r>
            <a:r>
              <a:rPr lang="nb-NO" sz="1200" dirty="0" err="1" smtClean="0"/>
              <a:t>client</a:t>
            </a:r>
            <a:r>
              <a:rPr lang="nb-NO" sz="1200" dirty="0" smtClean="0"/>
              <a:t>» </a:t>
            </a:r>
            <a:r>
              <a:rPr lang="nb-NO" sz="1200" dirty="0" err="1" smtClean="0"/>
              <a:t>version</a:t>
            </a:r>
            <a:r>
              <a:rPr lang="nb-NO" sz="1200" dirty="0" smtClean="0"/>
              <a:t>=«19.1.0» </a:t>
            </a:r>
            <a:r>
              <a:rPr lang="nb-NO" sz="1200" dirty="0" err="1" smtClean="0"/>
              <a:t>source</a:t>
            </a:r>
            <a:r>
              <a:rPr lang="nb-NO" sz="1200" dirty="0" smtClean="0"/>
              <a:t>=«http://dips-nuget/nuget/dips-dev» </a:t>
            </a:r>
            <a:r>
              <a:rPr lang="nb-NO" sz="1200" dirty="0" err="1" smtClean="0"/>
              <a:t>params</a:t>
            </a:r>
            <a:r>
              <a:rPr lang="nb-NO" sz="1200" dirty="0" smtClean="0"/>
              <a:t>=«/</a:t>
            </a:r>
            <a:r>
              <a:rPr lang="nb-NO" sz="1200" dirty="0" err="1" smtClean="0"/>
              <a:t>InstallLocation</a:t>
            </a:r>
            <a:r>
              <a:rPr lang="nb-NO" sz="1200" dirty="0" smtClean="0"/>
              <a:t>=C:DIPS»&gt;</a:t>
            </a:r>
          </a:p>
          <a:p>
            <a:pPr marL="0" indent="0">
              <a:buNone/>
            </a:pPr>
            <a:r>
              <a:rPr lang="nb-NO" sz="1200" dirty="0" smtClean="0"/>
              <a:t>    &lt;</a:t>
            </a:r>
            <a:r>
              <a:rPr lang="nb-NO" sz="1200" dirty="0" err="1"/>
              <a:t>package</a:t>
            </a:r>
            <a:r>
              <a:rPr lang="nb-NO" sz="1200" dirty="0"/>
              <a:t> Id=«</a:t>
            </a:r>
            <a:r>
              <a:rPr lang="nb-NO" sz="1200" dirty="0" err="1" smtClean="0"/>
              <a:t>dips</a:t>
            </a:r>
            <a:r>
              <a:rPr lang="nb-NO" sz="1200" dirty="0" smtClean="0"/>
              <a:t>-arena-desktop-</a:t>
            </a:r>
            <a:r>
              <a:rPr lang="nb-NO" sz="1200" dirty="0" err="1" smtClean="0"/>
              <a:t>client</a:t>
            </a:r>
            <a:r>
              <a:rPr lang="nb-NO" sz="1200" dirty="0" smtClean="0"/>
              <a:t>» </a:t>
            </a:r>
            <a:r>
              <a:rPr lang="nb-NO" sz="1200" dirty="0" err="1"/>
              <a:t>version</a:t>
            </a:r>
            <a:r>
              <a:rPr lang="nb-NO" sz="1200" dirty="0"/>
              <a:t>=«19.1.0</a:t>
            </a:r>
            <a:r>
              <a:rPr lang="nb-NO" sz="1200" dirty="0" smtClean="0"/>
              <a:t>» </a:t>
            </a:r>
            <a:r>
              <a:rPr lang="nb-NO" sz="1200" dirty="0" err="1"/>
              <a:t>source</a:t>
            </a:r>
            <a:r>
              <a:rPr lang="nb-NO" sz="1200" dirty="0"/>
              <a:t>=«http://</a:t>
            </a:r>
            <a:r>
              <a:rPr lang="nb-NO" sz="1200" dirty="0" smtClean="0"/>
              <a:t>dips-nuget/nuget/dips-rc</a:t>
            </a:r>
            <a:r>
              <a:rPr lang="nb-NO" sz="1200" dirty="0"/>
              <a:t>» </a:t>
            </a:r>
            <a:r>
              <a:rPr lang="nb-NO" sz="1200" dirty="0" err="1"/>
              <a:t>params</a:t>
            </a:r>
            <a:r>
              <a:rPr lang="nb-NO" sz="1200" dirty="0"/>
              <a:t>=«/</a:t>
            </a:r>
            <a:r>
              <a:rPr lang="nb-NO" sz="1200" dirty="0" err="1"/>
              <a:t>InstallLocation</a:t>
            </a:r>
            <a:r>
              <a:rPr lang="nb-NO" sz="1200" dirty="0"/>
              <a:t>=C:DIPS»&gt;</a:t>
            </a:r>
          </a:p>
          <a:p>
            <a:pPr marL="0" indent="0">
              <a:buNone/>
            </a:pPr>
            <a:r>
              <a:rPr lang="nb-NO" sz="1200" dirty="0" smtClean="0"/>
              <a:t>&lt;/</a:t>
            </a:r>
            <a:r>
              <a:rPr lang="nb-NO" sz="1200" dirty="0" err="1" smtClean="0"/>
              <a:t>packages</a:t>
            </a:r>
            <a:r>
              <a:rPr lang="nb-NO" sz="1200" dirty="0" smtClean="0"/>
              <a:t>&gt;</a:t>
            </a:r>
            <a:endParaRPr lang="nb-NO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packages.config</a:t>
            </a:r>
            <a:r>
              <a:rPr lang="nb-NO" dirty="0" smtClean="0"/>
              <a:t> file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925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smtClean="0"/>
              <a:t>Chocolatey packages </a:t>
            </a:r>
            <a:r>
              <a:rPr lang="nb-NO" dirty="0" smtClean="0"/>
              <a:t>relies on the installscript to copy files from the package library folder to «InstallLocation»</a:t>
            </a:r>
          </a:p>
          <a:p>
            <a:r>
              <a:rPr lang="nb-NO" dirty="0" smtClean="0"/>
              <a:t>TODO: beskrive typer av installasjon. </a:t>
            </a:r>
            <a:r>
              <a:rPr lang="nb-NO" dirty="0" err="1" smtClean="0"/>
              <a:t>java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endParaRPr lang="nb-NO" dirty="0" smtClean="0"/>
          </a:p>
          <a:p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may</a:t>
            </a:r>
            <a:r>
              <a:rPr lang="nb-NO" dirty="0" smtClean="0"/>
              <a:t> </a:t>
            </a:r>
            <a:r>
              <a:rPr lang="nb-NO" dirty="0" err="1" smtClean="0"/>
              <a:t>copy</a:t>
            </a:r>
            <a:r>
              <a:rPr lang="nb-NO" dirty="0" smtClean="0"/>
              <a:t> files to </a:t>
            </a:r>
            <a:r>
              <a:rPr lang="nb-NO" dirty="0" err="1" smtClean="0"/>
              <a:t>the</a:t>
            </a:r>
            <a:r>
              <a:rPr lang="nb-NO" dirty="0" smtClean="0"/>
              <a:t> same «</a:t>
            </a:r>
            <a:r>
              <a:rPr lang="nb-NO" dirty="0" err="1" smtClean="0"/>
              <a:t>InstallLocation</a:t>
            </a:r>
            <a:r>
              <a:rPr lang="nb-NO" dirty="0" smtClean="0"/>
              <a:t>» in order to </a:t>
            </a:r>
            <a:r>
              <a:rPr lang="nb-NO" dirty="0" err="1" smtClean="0"/>
              <a:t>get</a:t>
            </a:r>
            <a:r>
              <a:rPr lang="nb-NO" dirty="0" smtClean="0"/>
              <a:t> a </a:t>
            </a:r>
            <a:r>
              <a:rPr lang="nb-NO" dirty="0" err="1" smtClean="0"/>
              <a:t>working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. Ex: DIPS Arena Client</a:t>
            </a:r>
          </a:p>
          <a:p>
            <a:r>
              <a:rPr lang="nb-NO" dirty="0" smtClean="0"/>
              <a:t>«</a:t>
            </a:r>
            <a:r>
              <a:rPr lang="nb-NO" dirty="0" err="1" smtClean="0"/>
              <a:t>InstallLocation</a:t>
            </a:r>
            <a:r>
              <a:rPr lang="nb-NO" dirty="0" smtClean="0"/>
              <a:t>» is a </a:t>
            </a:r>
            <a:r>
              <a:rPr lang="nb-NO" dirty="0" err="1" smtClean="0"/>
              <a:t>package</a:t>
            </a:r>
            <a:r>
              <a:rPr lang="nb-NO" dirty="0" smtClean="0"/>
              <a:t> parameter:</a:t>
            </a:r>
            <a:br>
              <a:rPr lang="nb-NO" dirty="0" smtClean="0"/>
            </a:br>
            <a:r>
              <a:rPr lang="nb-NO" sz="2400" dirty="0" smtClean="0"/>
              <a:t>PS&gt;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dips</a:t>
            </a:r>
            <a:r>
              <a:rPr lang="nb-NO" sz="2400" dirty="0" smtClean="0"/>
              <a:t>-arena-desktop-</a:t>
            </a:r>
            <a:r>
              <a:rPr lang="nb-NO" sz="2400" dirty="0" err="1" smtClean="0"/>
              <a:t>client</a:t>
            </a:r>
            <a:r>
              <a:rPr lang="nb-NO" sz="2400" dirty="0" smtClean="0"/>
              <a:t>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InstallLocation:C</a:t>
            </a:r>
            <a:r>
              <a:rPr lang="nb-NO" sz="2400" dirty="0" smtClean="0"/>
              <a:t>:\DIPS»</a:t>
            </a:r>
          </a:p>
          <a:p>
            <a:r>
              <a:rPr lang="nb-NO" dirty="0" smtClean="0"/>
              <a:t>DIPS </a:t>
            </a:r>
            <a:r>
              <a:rPr lang="nb-NO" dirty="0" err="1" smtClean="0"/>
              <a:t>chocolateypackages</a:t>
            </a:r>
            <a:r>
              <a:rPr lang="nb-NO" dirty="0" smtClean="0"/>
              <a:t> make </a:t>
            </a:r>
            <a:r>
              <a:rPr lang="nb-NO" dirty="0" err="1" smtClean="0"/>
              <a:t>extensive</a:t>
            </a:r>
            <a:r>
              <a:rPr lang="nb-NO" dirty="0" smtClean="0"/>
              <a:t> </a:t>
            </a:r>
            <a:r>
              <a:rPr lang="nb-NO" dirty="0" err="1" smtClean="0"/>
              <a:t>usage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dependencies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Har lag en annen variant på neste side! </a:t>
            </a:r>
            <a:r>
              <a:rPr lang="nb-NO" dirty="0" smtClean="0"/>
              <a:t>DIPS </a:t>
            </a:r>
            <a:r>
              <a:rPr lang="nb-NO" dirty="0" smtClean="0"/>
              <a:t>chocolatey 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62852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Different flawors on the server side</a:t>
            </a:r>
          </a:p>
          <a:p>
            <a:pPr lvl="1"/>
            <a:r>
              <a:rPr lang="nb-NO" dirty="0" smtClean="0"/>
              <a:t>Most common: installscript that copies </a:t>
            </a:r>
            <a:r>
              <a:rPr lang="nb-NO" dirty="0"/>
              <a:t>files from the package library folder to «InstallLocation</a:t>
            </a:r>
            <a:r>
              <a:rPr lang="nb-NO" dirty="0" smtClean="0"/>
              <a:t>», before IIS setup is created.</a:t>
            </a:r>
          </a:p>
          <a:p>
            <a:pPr lvl="1"/>
            <a:r>
              <a:rPr lang="nb-NO" dirty="0" smtClean="0"/>
              <a:t>Java applications: Choco-package containing «msi» that is executed silently</a:t>
            </a:r>
            <a:endParaRPr lang="nb-NO" dirty="0" smtClean="0"/>
          </a:p>
          <a:p>
            <a:r>
              <a:rPr lang="nb-NO" dirty="0" smtClean="0"/>
              <a:t>Many </a:t>
            </a:r>
            <a:r>
              <a:rPr lang="nb-NO" dirty="0" smtClean="0"/>
              <a:t>packages may copy files to the same «InstallLocation» in order to get a working software. Ex: DIPS Arena Client</a:t>
            </a:r>
          </a:p>
          <a:p>
            <a:r>
              <a:rPr lang="nb-NO" dirty="0" smtClean="0"/>
              <a:t>«</a:t>
            </a:r>
            <a:r>
              <a:rPr lang="nb-NO" dirty="0" err="1" smtClean="0"/>
              <a:t>InstallLocation</a:t>
            </a:r>
            <a:r>
              <a:rPr lang="nb-NO" dirty="0" smtClean="0"/>
              <a:t>» is a </a:t>
            </a:r>
            <a:r>
              <a:rPr lang="nb-NO" dirty="0" err="1" smtClean="0"/>
              <a:t>package</a:t>
            </a:r>
            <a:r>
              <a:rPr lang="nb-NO" dirty="0" smtClean="0"/>
              <a:t> parameter:</a:t>
            </a:r>
            <a:br>
              <a:rPr lang="nb-NO" dirty="0" smtClean="0"/>
            </a:br>
            <a:r>
              <a:rPr lang="nb-NO" sz="2400" dirty="0" smtClean="0"/>
              <a:t>PS&gt;</a:t>
            </a:r>
            <a:r>
              <a:rPr lang="nb-NO" sz="2400" dirty="0" err="1" smtClean="0"/>
              <a:t>choco</a:t>
            </a:r>
            <a:r>
              <a:rPr lang="nb-NO" sz="2400" dirty="0" smtClean="0"/>
              <a:t> </a:t>
            </a:r>
            <a:r>
              <a:rPr lang="nb-NO" sz="2400" dirty="0" err="1" smtClean="0"/>
              <a:t>install</a:t>
            </a:r>
            <a:r>
              <a:rPr lang="nb-NO" sz="2400" dirty="0" smtClean="0"/>
              <a:t> </a:t>
            </a:r>
            <a:r>
              <a:rPr lang="nb-NO" sz="2400" dirty="0" err="1" smtClean="0"/>
              <a:t>dips</a:t>
            </a:r>
            <a:r>
              <a:rPr lang="nb-NO" sz="2400" dirty="0" smtClean="0"/>
              <a:t>-arena-desktop-</a:t>
            </a:r>
            <a:r>
              <a:rPr lang="nb-NO" sz="2400" dirty="0" err="1" smtClean="0"/>
              <a:t>client</a:t>
            </a:r>
            <a:r>
              <a:rPr lang="nb-NO" sz="2400" dirty="0" smtClean="0"/>
              <a:t> –</a:t>
            </a:r>
            <a:r>
              <a:rPr lang="nb-NO" sz="2400" dirty="0" err="1" smtClean="0"/>
              <a:t>params</a:t>
            </a:r>
            <a:r>
              <a:rPr lang="nb-NO" sz="2400" dirty="0" smtClean="0"/>
              <a:t> «/</a:t>
            </a:r>
            <a:r>
              <a:rPr lang="nb-NO" sz="2400" dirty="0" err="1" smtClean="0"/>
              <a:t>InstallLocation:C</a:t>
            </a:r>
            <a:r>
              <a:rPr lang="nb-NO" sz="2400" dirty="0" smtClean="0"/>
              <a:t>:\DIPS»</a:t>
            </a:r>
          </a:p>
          <a:p>
            <a:r>
              <a:rPr lang="nb-NO" dirty="0" smtClean="0"/>
              <a:t>DIPS </a:t>
            </a:r>
            <a:r>
              <a:rPr lang="nb-NO" dirty="0" smtClean="0"/>
              <a:t>C</a:t>
            </a:r>
            <a:r>
              <a:rPr lang="nb-NO" dirty="0" smtClean="0"/>
              <a:t>hoco-packages </a:t>
            </a:r>
            <a:r>
              <a:rPr lang="nb-NO" dirty="0" smtClean="0"/>
              <a:t>make extensive </a:t>
            </a:r>
            <a:r>
              <a:rPr lang="nb-NO" dirty="0" smtClean="0"/>
              <a:t>use </a:t>
            </a:r>
            <a:r>
              <a:rPr lang="nb-NO" dirty="0" smtClean="0"/>
              <a:t>of dependencies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chocolatey </a:t>
            </a:r>
            <a:r>
              <a:rPr lang="nb-NO" dirty="0" smtClean="0"/>
              <a:t>packages V2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173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allready</a:t>
            </a:r>
            <a:r>
              <a:rPr lang="nb-NO" dirty="0" smtClean="0"/>
              <a:t> </a:t>
            </a:r>
            <a:r>
              <a:rPr lang="nb-NO" dirty="0" err="1" smtClean="0"/>
              <a:t>know</a:t>
            </a:r>
            <a:r>
              <a:rPr lang="nb-NO" dirty="0" smtClean="0"/>
              <a:t> </a:t>
            </a:r>
            <a:r>
              <a:rPr lang="nb-NO" dirty="0" err="1" smtClean="0"/>
              <a:t>how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DIPS </a:t>
            </a:r>
            <a:r>
              <a:rPr lang="nb-NO" dirty="0" err="1" smtClean="0"/>
              <a:t>using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artifacts</a:t>
            </a:r>
            <a:r>
              <a:rPr lang="nb-NO" dirty="0" smtClean="0"/>
              <a:t> (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) </a:t>
            </a:r>
            <a:r>
              <a:rPr lang="nb-NO" dirty="0" err="1" smtClean="0"/>
              <a:t>that</a:t>
            </a:r>
            <a:r>
              <a:rPr lang="nb-NO" dirty="0" smtClean="0"/>
              <a:t> DIPS </a:t>
            </a:r>
            <a:r>
              <a:rPr lang="nb-NO" dirty="0" err="1" smtClean="0"/>
              <a:t>sends</a:t>
            </a:r>
            <a:r>
              <a:rPr lang="nb-NO" dirty="0" smtClean="0"/>
              <a:t> to </a:t>
            </a:r>
            <a:r>
              <a:rPr lang="nb-NO" dirty="0" err="1" smtClean="0"/>
              <a:t>customers</a:t>
            </a:r>
            <a:r>
              <a:rPr lang="nb-NO" dirty="0" smtClean="0"/>
              <a:t> </a:t>
            </a:r>
            <a:r>
              <a:rPr lang="nb-NO" dirty="0" err="1" smtClean="0"/>
              <a:t>hides</a:t>
            </a:r>
            <a:r>
              <a:rPr lang="nb-NO" dirty="0" smtClean="0"/>
              <a:t> most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details</a:t>
            </a:r>
            <a:r>
              <a:rPr lang="nb-NO" dirty="0" smtClean="0"/>
              <a:t> </a:t>
            </a:r>
            <a:r>
              <a:rPr lang="nb-NO" dirty="0" err="1" smtClean="0"/>
              <a:t>behind</a:t>
            </a:r>
            <a:r>
              <a:rPr lang="nb-NO" dirty="0" smtClean="0"/>
              <a:t> </a:t>
            </a:r>
            <a:r>
              <a:rPr lang="nb-NO" dirty="0" err="1" smtClean="0"/>
              <a:t>powershell</a:t>
            </a:r>
            <a:r>
              <a:rPr lang="nb-NO" dirty="0" smtClean="0"/>
              <a:t> scripts to </a:t>
            </a:r>
            <a:r>
              <a:rPr lang="nb-NO" dirty="0" err="1" smtClean="0"/>
              <a:t>simplify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fails</a:t>
            </a:r>
            <a:r>
              <a:rPr lang="nb-NO" dirty="0" smtClean="0"/>
              <a:t> it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difficult</a:t>
            </a:r>
            <a:r>
              <a:rPr lang="nb-NO" dirty="0" smtClean="0"/>
              <a:t> to understand </a:t>
            </a:r>
            <a:r>
              <a:rPr lang="nb-NO" dirty="0" err="1" smtClean="0"/>
              <a:t>where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comes</a:t>
            </a:r>
            <a:r>
              <a:rPr lang="nb-NO" dirty="0" smtClean="0"/>
              <a:t> from </a:t>
            </a:r>
            <a:r>
              <a:rPr lang="nb-NO" dirty="0" err="1" smtClean="0"/>
              <a:t>without</a:t>
            </a:r>
            <a:r>
              <a:rPr lang="nb-NO" dirty="0" smtClean="0"/>
              <a:t> </a:t>
            </a:r>
            <a:r>
              <a:rPr lang="nb-NO" dirty="0" err="1" smtClean="0"/>
              <a:t>knowlegde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underlying </a:t>
            </a:r>
            <a:r>
              <a:rPr lang="nb-NO" dirty="0" err="1" smtClean="0"/>
              <a:t>technology</a:t>
            </a:r>
            <a:r>
              <a:rPr lang="nb-NO" dirty="0" smtClean="0"/>
              <a:t>. 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course</a:t>
            </a:r>
            <a:r>
              <a:rPr lang="nb-NO" dirty="0" smtClean="0"/>
              <a:t>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6581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chocolatey package that contains </a:t>
            </a:r>
            <a:r>
              <a:rPr lang="nb-NO" dirty="0" smtClean="0"/>
              <a:t>install-time </a:t>
            </a:r>
            <a:r>
              <a:rPr lang="nb-NO" dirty="0" smtClean="0"/>
              <a:t>functionality</a:t>
            </a:r>
          </a:p>
          <a:p>
            <a:r>
              <a:rPr lang="nb-NO" dirty="0" err="1" smtClean="0"/>
              <a:t>Developed</a:t>
            </a:r>
            <a:r>
              <a:rPr lang="nb-NO" dirty="0" smtClean="0"/>
              <a:t> by Team Snøhetta and Team </a:t>
            </a:r>
            <a:r>
              <a:rPr lang="nb-NO" dirty="0" err="1" smtClean="0"/>
              <a:t>Optimus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three</a:t>
            </a:r>
            <a:r>
              <a:rPr lang="nb-NO" dirty="0" smtClean="0"/>
              <a:t> separate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:</a:t>
            </a:r>
          </a:p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DIPS.IIS</a:t>
            </a:r>
          </a:p>
          <a:p>
            <a:r>
              <a:rPr lang="nb-NO" dirty="0" err="1" smtClean="0"/>
              <a:t>DIPS.Config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68150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061"/>
            <a:ext cx="10515600" cy="4351338"/>
          </a:xfrm>
        </p:spPr>
        <p:txBody>
          <a:bodyPr/>
          <a:lstStyle/>
          <a:p>
            <a:r>
              <a:rPr lang="nb-NO" dirty="0" err="1" smtClean="0"/>
              <a:t>Simplifies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installscripts</a:t>
            </a:r>
            <a:r>
              <a:rPr lang="nb-NO" dirty="0" smtClean="0"/>
              <a:t> in DIPS </a:t>
            </a:r>
            <a:r>
              <a:rPr lang="nb-NO" dirty="0" err="1" smtClean="0"/>
              <a:t>chocolateypackages</a:t>
            </a:r>
            <a:endParaRPr lang="nb-NO" dirty="0" smtClean="0"/>
          </a:p>
          <a:p>
            <a:r>
              <a:rPr lang="nb-NO" dirty="0" err="1" smtClean="0"/>
              <a:t>Functions</a:t>
            </a:r>
            <a:endParaRPr lang="nb-NO" dirty="0" smtClean="0"/>
          </a:p>
          <a:p>
            <a:pPr lvl="1"/>
            <a:r>
              <a:rPr lang="nb-NO" dirty="0" err="1" smtClean="0"/>
              <a:t>Install-DIPSPackage</a:t>
            </a:r>
            <a:endParaRPr lang="nb-NO" dirty="0"/>
          </a:p>
          <a:p>
            <a:pPr lvl="1"/>
            <a:r>
              <a:rPr lang="nb-NO" dirty="0" err="1" smtClean="0"/>
              <a:t>Uninstall-DIPSPackage</a:t>
            </a:r>
            <a:endParaRPr lang="nb-NO" dirty="0" smtClean="0"/>
          </a:p>
          <a:p>
            <a:pPr lvl="1"/>
            <a:r>
              <a:rPr lang="nb-NO" dirty="0" err="1" smtClean="0"/>
              <a:t>Get-InstallParameters</a:t>
            </a:r>
            <a:endParaRPr lang="nb-NO" dirty="0"/>
          </a:p>
          <a:p>
            <a:r>
              <a:rPr lang="nb-NO" dirty="0" err="1" smtClean="0"/>
              <a:t>Git</a:t>
            </a:r>
            <a:r>
              <a:rPr lang="nb-NO" dirty="0"/>
              <a:t> </a:t>
            </a:r>
            <a:r>
              <a:rPr lang="nb-NO" dirty="0" err="1" smtClean="0"/>
              <a:t>repository</a:t>
            </a:r>
            <a:r>
              <a:rPr lang="nb-NO" dirty="0"/>
              <a:t>: </a:t>
            </a:r>
            <a:r>
              <a:rPr lang="nb-NO" dirty="0" err="1"/>
              <a:t>Choco-Utility</a:t>
            </a:r>
            <a:endParaRPr lang="nb-NO" dirty="0"/>
          </a:p>
          <a:p>
            <a:pPr marL="0" indent="0">
              <a:buNone/>
            </a:pPr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dips-choco-utility</a:t>
            </a:r>
            <a:r>
              <a:rPr lang="nb-NO" dirty="0" smtClean="0"/>
              <a:t>: </a:t>
            </a:r>
            <a:r>
              <a:rPr lang="nb-NO" dirty="0" err="1" smtClean="0"/>
              <a:t>DIPSChoco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687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Functions to setup </a:t>
            </a:r>
            <a:r>
              <a:rPr lang="nb-NO" dirty="0" smtClean="0"/>
              <a:t>IIS</a:t>
            </a:r>
            <a:r>
              <a:rPr lang="nb-NO" dirty="0" smtClean="0"/>
              <a:t> </a:t>
            </a:r>
            <a:r>
              <a:rPr lang="nb-NO" dirty="0" smtClean="0"/>
              <a:t>and registers all actions so that the IIS setup will be removed when the package is uninstalled.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dips-choco-utility</a:t>
            </a:r>
            <a:r>
              <a:rPr lang="nb-NO" dirty="0"/>
              <a:t>: </a:t>
            </a:r>
            <a:r>
              <a:rPr lang="nb-NO" dirty="0" smtClean="0"/>
              <a:t>DIPS.IIS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5945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Functions</a:t>
            </a:r>
            <a:r>
              <a:rPr lang="nb-NO" dirty="0" smtClean="0"/>
              <a:t> to </a:t>
            </a:r>
            <a:r>
              <a:rPr lang="nb-NO" dirty="0" err="1" smtClean="0"/>
              <a:t>upload</a:t>
            </a:r>
            <a:r>
              <a:rPr lang="nb-NO" dirty="0" smtClean="0"/>
              <a:t> </a:t>
            </a:r>
            <a:r>
              <a:rPr lang="nb-NO" dirty="0" err="1" smtClean="0"/>
              <a:t>configuration</a:t>
            </a:r>
            <a:r>
              <a:rPr lang="nb-NO" dirty="0" smtClean="0"/>
              <a:t> </a:t>
            </a:r>
            <a:r>
              <a:rPr lang="nb-NO" dirty="0" err="1" smtClean="0"/>
              <a:t>values</a:t>
            </a:r>
            <a:r>
              <a:rPr lang="nb-NO" dirty="0" smtClean="0"/>
              <a:t> to </a:t>
            </a:r>
            <a:r>
              <a:rPr lang="nb-NO" dirty="0" err="1" smtClean="0"/>
              <a:t>configserver</a:t>
            </a:r>
            <a:r>
              <a:rPr lang="nb-NO" dirty="0" smtClean="0"/>
              <a:t> during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dips-choco-utility</a:t>
            </a:r>
            <a:r>
              <a:rPr lang="nb-NO" dirty="0"/>
              <a:t>: </a:t>
            </a:r>
            <a:r>
              <a:rPr lang="nb-NO" dirty="0" err="1" smtClean="0"/>
              <a:t>DIPS.Config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53116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Eksempler fra klient og server, se hvordan de fungerer med </a:t>
            </a:r>
            <a:r>
              <a:rPr lang="nb-NO" dirty="0" err="1" smtClean="0"/>
              <a:t>config</a:t>
            </a:r>
            <a:r>
              <a:rPr lang="nb-NO" dirty="0" smtClean="0"/>
              <a:t> og IIS, filkopiering…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TODO: Se på chocolateyInstall.ps1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09629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Create</a:t>
            </a:r>
            <a:r>
              <a:rPr lang="nb-NO" dirty="0" smtClean="0"/>
              <a:t> a </a:t>
            </a:r>
            <a:r>
              <a:rPr lang="nb-NO" dirty="0" err="1" smtClean="0"/>
              <a:t>package</a:t>
            </a:r>
            <a:r>
              <a:rPr lang="nb-NO" dirty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requires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nuspec</a:t>
            </a:r>
            <a:r>
              <a:rPr lang="nb-NO" dirty="0" smtClean="0"/>
              <a:t> and </a:t>
            </a:r>
            <a:r>
              <a:rPr lang="nb-NO" dirty="0" err="1" smtClean="0"/>
              <a:t>installscript</a:t>
            </a:r>
            <a:endParaRPr lang="nb-NO" dirty="0" smtClean="0"/>
          </a:p>
          <a:p>
            <a:r>
              <a:rPr lang="nb-NO" dirty="0" err="1" smtClean="0"/>
              <a:t>Dependency</a:t>
            </a:r>
            <a:r>
              <a:rPr lang="nb-NO" dirty="0" smtClean="0"/>
              <a:t> to </a:t>
            </a:r>
            <a:r>
              <a:rPr lang="nb-NO" dirty="0" err="1" smtClean="0"/>
              <a:t>dips-choco-utility</a:t>
            </a:r>
            <a:r>
              <a:rPr lang="nb-NO" dirty="0" smtClean="0"/>
              <a:t> minimum </a:t>
            </a:r>
            <a:r>
              <a:rPr lang="nb-NO" dirty="0" err="1" smtClean="0"/>
              <a:t>version</a:t>
            </a:r>
            <a:r>
              <a:rPr lang="nb-NO" dirty="0" smtClean="0"/>
              <a:t> 1.6.0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Exercise</a:t>
            </a:r>
            <a:r>
              <a:rPr lang="nb-NO" dirty="0" smtClean="0"/>
              <a:t> 03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29572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https://docs.microsoft.com/en-us/powershell/scripting/getting-started/getting-started-with-windows-powershell?view=powershell-6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Windows </a:t>
            </a:r>
            <a:r>
              <a:rPr lang="nb-NO" dirty="0" err="1" smtClean="0"/>
              <a:t>Powershell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70491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Contained</a:t>
            </a:r>
            <a:r>
              <a:rPr lang="nb-NO" dirty="0" smtClean="0"/>
              <a:t> in files </a:t>
            </a:r>
            <a:r>
              <a:rPr lang="nb-NO" dirty="0" err="1" smtClean="0"/>
              <a:t>named</a:t>
            </a:r>
            <a:r>
              <a:rPr lang="nb-NO" dirty="0" smtClean="0"/>
              <a:t> *.ps1</a:t>
            </a:r>
          </a:p>
          <a:p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take</a:t>
            </a:r>
            <a:r>
              <a:rPr lang="nb-NO" dirty="0" smtClean="0"/>
              <a:t> parameters</a:t>
            </a:r>
          </a:p>
          <a:p>
            <a:r>
              <a:rPr lang="nb-NO" dirty="0" err="1" smtClean="0"/>
              <a:t>Executed</a:t>
            </a:r>
            <a:r>
              <a:rPr lang="nb-NO" dirty="0" smtClean="0"/>
              <a:t> from </a:t>
            </a:r>
            <a:r>
              <a:rPr lang="nb-NO" dirty="0" err="1" smtClean="0"/>
              <a:t>powershell</a:t>
            </a:r>
            <a:r>
              <a:rPr lang="nb-NO" dirty="0" smtClean="0"/>
              <a:t>: PS&gt; .MyScript.ps1</a:t>
            </a:r>
          </a:p>
          <a:p>
            <a:r>
              <a:rPr lang="nb-NO" dirty="0" smtClean="0"/>
              <a:t>With parameters: PS&gt; .MyScript.ps1 –</a:t>
            </a:r>
            <a:r>
              <a:rPr lang="nb-NO" dirty="0" err="1" smtClean="0"/>
              <a:t>Hostname</a:t>
            </a:r>
            <a:r>
              <a:rPr lang="nb-NO" dirty="0" smtClean="0"/>
              <a:t> </a:t>
            </a:r>
            <a:r>
              <a:rPr lang="nb-NO" dirty="0" err="1" smtClean="0"/>
              <a:t>vt</a:t>
            </a:r>
            <a:r>
              <a:rPr lang="nb-NO" dirty="0" smtClean="0"/>
              <a:t>-arenaserver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scripts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9122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/>
              <a:t> at C:\Program </a:t>
            </a:r>
            <a:r>
              <a:rPr lang="nb-NO" dirty="0" smtClean="0"/>
              <a:t>Files\</a:t>
            </a:r>
            <a:r>
              <a:rPr lang="nb-NO" dirty="0" err="1" smtClean="0"/>
              <a:t>WindowsPowerShell</a:t>
            </a:r>
            <a:r>
              <a:rPr lang="nb-NO" dirty="0" smtClean="0"/>
              <a:t>\</a:t>
            </a:r>
            <a:r>
              <a:rPr lang="nb-NO" dirty="0" err="1" smtClean="0"/>
              <a:t>Modules</a:t>
            </a:r>
            <a:endParaRPr lang="nb-NO" dirty="0" smtClean="0"/>
          </a:p>
          <a:p>
            <a:r>
              <a:rPr lang="nb-NO" dirty="0" smtClean="0"/>
              <a:t>A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contain</a:t>
            </a:r>
            <a:r>
              <a:rPr lang="nb-NO" dirty="0" smtClean="0"/>
              <a:t> a </a:t>
            </a:r>
            <a:r>
              <a:rPr lang="nb-NO" dirty="0" err="1" smtClean="0"/>
              <a:t>collection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globally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endParaRPr lang="nb-NO" dirty="0" smtClean="0"/>
          </a:p>
          <a:p>
            <a:r>
              <a:rPr lang="nb-NO" dirty="0" smtClean="0"/>
              <a:t>Ex: the module DIPSChoco contains functions for copying files from a </a:t>
            </a:r>
            <a:r>
              <a:rPr lang="nb-NO" dirty="0" smtClean="0"/>
              <a:t>Chocolatey package </a:t>
            </a:r>
            <a:r>
              <a:rPr lang="nb-NO" dirty="0" smtClean="0"/>
              <a:t>to a specified destination.</a:t>
            </a:r>
          </a:p>
          <a:p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defined</a:t>
            </a:r>
            <a:r>
              <a:rPr lang="nb-NO" dirty="0" smtClean="0"/>
              <a:t> in </a:t>
            </a:r>
            <a:r>
              <a:rPr lang="nb-NO" dirty="0" err="1" smtClean="0"/>
              <a:t>dll’s</a:t>
            </a:r>
            <a:r>
              <a:rPr lang="nb-NO" dirty="0" smtClean="0"/>
              <a:t> or in </a:t>
            </a:r>
            <a:r>
              <a:rPr lang="nb-NO" dirty="0" err="1" smtClean="0"/>
              <a:t>powershell</a:t>
            </a:r>
            <a:r>
              <a:rPr lang="nb-NO" dirty="0" smtClean="0"/>
              <a:t> scripts (*.psm1)</a:t>
            </a:r>
          </a:p>
          <a:p>
            <a:r>
              <a:rPr lang="nb-NO" dirty="0" smtClean="0"/>
              <a:t>To </a:t>
            </a:r>
            <a:r>
              <a:rPr lang="nb-NO" dirty="0" err="1" smtClean="0"/>
              <a:t>get</a:t>
            </a:r>
            <a:r>
              <a:rPr lang="nb-NO" dirty="0" smtClean="0"/>
              <a:t> a list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r>
              <a:rPr lang="nb-NO" dirty="0" smtClean="0"/>
              <a:t> and </a:t>
            </a:r>
            <a:r>
              <a:rPr lang="nb-NO" dirty="0" err="1" smtClean="0"/>
              <a:t>their</a:t>
            </a:r>
            <a:r>
              <a:rPr lang="nb-NO" dirty="0" smtClean="0"/>
              <a:t> </a:t>
            </a:r>
            <a:r>
              <a:rPr lang="nb-NO" dirty="0" err="1" smtClean="0"/>
              <a:t>functions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Get-Module</a:t>
            </a:r>
            <a:r>
              <a:rPr lang="nb-NO" dirty="0" smtClean="0"/>
              <a:t> -</a:t>
            </a:r>
            <a:r>
              <a:rPr lang="nb-NO" dirty="0" err="1" smtClean="0"/>
              <a:t>Listavailable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5653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DIPSChoco</a:t>
            </a:r>
            <a:endParaRPr lang="nb-NO" dirty="0" smtClean="0"/>
          </a:p>
          <a:p>
            <a:r>
              <a:rPr lang="nb-NO" dirty="0" smtClean="0"/>
              <a:t>DIPS.IIS</a:t>
            </a:r>
          </a:p>
          <a:p>
            <a:r>
              <a:rPr lang="nb-NO" dirty="0" err="1" smtClean="0"/>
              <a:t>DIPS.Config</a:t>
            </a:r>
            <a:endParaRPr lang="nb-NO" dirty="0" smtClean="0"/>
          </a:p>
          <a:p>
            <a:r>
              <a:rPr lang="nb-NO" dirty="0" err="1" smtClean="0"/>
              <a:t>DIPSDatabaseReset</a:t>
            </a:r>
            <a:endParaRPr lang="nb-NO" dirty="0" smtClean="0"/>
          </a:p>
          <a:p>
            <a:r>
              <a:rPr lang="nb-NO" dirty="0" err="1" smtClean="0"/>
              <a:t>DIPSDBUpgrade</a:t>
            </a:r>
            <a:endParaRPr lang="nb-NO" dirty="0" smtClean="0"/>
          </a:p>
          <a:p>
            <a:r>
              <a:rPr lang="nb-NO" dirty="0" err="1" smtClean="0"/>
              <a:t>DIPSMartUpgrade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err="1" smtClean="0"/>
              <a:t>Powershell</a:t>
            </a:r>
            <a:r>
              <a:rPr lang="nb-NO" dirty="0" smtClean="0"/>
              <a:t> </a:t>
            </a:r>
            <a:r>
              <a:rPr lang="nb-NO" dirty="0" err="1" smtClean="0"/>
              <a:t>modules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622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Why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?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25" y="1825625"/>
            <a:ext cx="4686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15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15300" cy="1876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Script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permissions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09781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2494"/>
            <a:ext cx="2914650" cy="182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9594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811"/>
            <a:ext cx="8124825" cy="201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37161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30587"/>
            <a:ext cx="3971925" cy="175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Script </a:t>
            </a:r>
            <a:r>
              <a:rPr lang="nb-NO" dirty="0" err="1"/>
              <a:t>execution</a:t>
            </a:r>
            <a:r>
              <a:rPr lang="nb-NO" dirty="0"/>
              <a:t> </a:t>
            </a:r>
            <a:r>
              <a:rPr lang="nb-NO" dirty="0" err="1"/>
              <a:t>permissions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4761"/>
            <a:ext cx="8229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30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03" y="1700213"/>
            <a:ext cx="6151757" cy="45370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smtClean="0"/>
              <a:t>DIPS Delivery Process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912263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TODO: Screenshot av modul</a:t>
            </a: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Templates module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88075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TODO: Screenshot av konfigurasjon</a:t>
            </a: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Arena Delivery configuration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13467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collection of </a:t>
            </a:r>
            <a:r>
              <a:rPr lang="nb-NO" dirty="0"/>
              <a:t>C</a:t>
            </a:r>
            <a:r>
              <a:rPr lang="nb-NO" dirty="0" smtClean="0"/>
              <a:t>hocolatey </a:t>
            </a:r>
            <a:r>
              <a:rPr lang="nb-NO" dirty="0" smtClean="0"/>
              <a:t>packages for an Arena Client, Server, etc. </a:t>
            </a:r>
            <a:r>
              <a:rPr lang="nb-NO" dirty="0" err="1" smtClean="0"/>
              <a:t>installation</a:t>
            </a:r>
            <a:endParaRPr lang="nb-NO" dirty="0" smtClean="0"/>
          </a:p>
          <a:p>
            <a:r>
              <a:rPr lang="nb-NO" dirty="0" smtClean="0"/>
              <a:t>Zip archive containing </a:t>
            </a:r>
            <a:r>
              <a:rPr lang="nb-NO" dirty="0" smtClean="0"/>
              <a:t>Chocolatey </a:t>
            </a:r>
            <a:r>
              <a:rPr lang="nb-NO" dirty="0" smtClean="0"/>
              <a:t>packages (offline source), </a:t>
            </a:r>
            <a:r>
              <a:rPr lang="nb-NO" dirty="0" smtClean="0"/>
              <a:t>parameter files</a:t>
            </a:r>
            <a:r>
              <a:rPr lang="nb-NO" dirty="0" smtClean="0"/>
              <a:t>, and setup scripts to ease the </a:t>
            </a:r>
            <a:r>
              <a:rPr lang="nb-NO" dirty="0" smtClean="0"/>
              <a:t>installation</a:t>
            </a:r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DIPS </a:t>
            </a:r>
            <a:r>
              <a:rPr lang="nb-NO" dirty="0" smtClean="0"/>
              <a:t>Delivery 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913170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Reads </a:t>
            </a:r>
            <a:r>
              <a:rPr lang="nb-NO" dirty="0" err="1" smtClean="0"/>
              <a:t>install_parameters.config</a:t>
            </a:r>
            <a:r>
              <a:rPr lang="nb-NO" dirty="0" smtClean="0"/>
              <a:t> and </a:t>
            </a:r>
            <a:r>
              <a:rPr lang="nb-NO" dirty="0" err="1" smtClean="0"/>
              <a:t>parameterMappings.config</a:t>
            </a:r>
            <a:endParaRPr lang="nb-NO" dirty="0" smtClean="0"/>
          </a:p>
          <a:p>
            <a:r>
              <a:rPr lang="nb-NO" dirty="0" smtClean="0"/>
              <a:t>Writes final-packages.config, which will set parameters for each individual </a:t>
            </a:r>
            <a:r>
              <a:rPr lang="nb-NO" dirty="0" smtClean="0"/>
              <a:t>package</a:t>
            </a:r>
            <a:endParaRPr lang="nb-NO" dirty="0" smtClean="0"/>
          </a:p>
          <a:p>
            <a:r>
              <a:rPr lang="nb-NO" dirty="0" err="1" smtClean="0"/>
              <a:t>Executes</a:t>
            </a:r>
            <a:r>
              <a:rPr lang="nb-NO" dirty="0" smtClean="0"/>
              <a:t>: </a:t>
            </a:r>
            <a:r>
              <a:rPr lang="nb-NO" dirty="0" err="1" smtClean="0"/>
              <a:t>choco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final-</a:t>
            </a:r>
            <a:r>
              <a:rPr lang="nb-NO" dirty="0" err="1" smtClean="0"/>
              <a:t>packages.config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Setup.ps1</a:t>
            </a:r>
          </a:p>
        </p:txBody>
      </p:sp>
    </p:spTree>
    <p:extLst>
      <p:ext uri="{BB962C8B-B14F-4D97-AF65-F5344CB8AC3E}">
        <p14:creationId xmlns:p14="http://schemas.microsoft.com/office/powerpoint/2010/main" val="12147300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not a tool that is designed to be used </a:t>
            </a:r>
            <a:r>
              <a:rPr lang="nb-NO" dirty="0" smtClean="0"/>
              <a:t>for database migrations</a:t>
            </a:r>
            <a:endParaRPr lang="nb-NO" dirty="0" smtClean="0"/>
          </a:p>
          <a:p>
            <a:r>
              <a:rPr lang="nb-NO" dirty="0" smtClean="0"/>
              <a:t>DIPS </a:t>
            </a:r>
            <a:r>
              <a:rPr lang="nb-NO" dirty="0" err="1" smtClean="0"/>
              <a:t>proprietary</a:t>
            </a:r>
            <a:r>
              <a:rPr lang="nb-NO" dirty="0" smtClean="0"/>
              <a:t> </a:t>
            </a:r>
            <a:r>
              <a:rPr lang="nb-NO" dirty="0" err="1" smtClean="0"/>
              <a:t>usage</a:t>
            </a:r>
            <a:endParaRPr lang="nb-NO" dirty="0" smtClean="0"/>
          </a:p>
          <a:p>
            <a:r>
              <a:rPr lang="nb-NO" dirty="0" err="1" smtClean="0"/>
              <a:t>Choosed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needed</a:t>
            </a:r>
            <a:r>
              <a:rPr lang="nb-NO" dirty="0" smtClean="0"/>
              <a:t> </a:t>
            </a:r>
            <a:r>
              <a:rPr lang="nb-NO" dirty="0" err="1" smtClean="0"/>
              <a:t>something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:</a:t>
            </a:r>
          </a:p>
          <a:p>
            <a:pPr lvl="1"/>
            <a:r>
              <a:rPr lang="nb-NO" dirty="0" smtClean="0"/>
              <a:t>Packages upgrade (dupfiles) for each </a:t>
            </a:r>
            <a:r>
              <a:rPr lang="nb-NO" dirty="0" smtClean="0"/>
              <a:t>program package </a:t>
            </a:r>
            <a:r>
              <a:rPr lang="nb-NO" dirty="0" smtClean="0"/>
              <a:t>(artifacts)</a:t>
            </a:r>
          </a:p>
          <a:p>
            <a:pPr lvl="1"/>
            <a:r>
              <a:rPr lang="nb-NO" dirty="0" smtClean="0"/>
              <a:t>Handles </a:t>
            </a:r>
            <a:r>
              <a:rPr lang="nb-NO" dirty="0" err="1" smtClean="0"/>
              <a:t>dependencies</a:t>
            </a:r>
            <a:endParaRPr lang="nb-NO" dirty="0" smtClean="0"/>
          </a:p>
          <a:p>
            <a:pPr marL="457200" lvl="1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2252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MSI: </a:t>
            </a:r>
            <a:r>
              <a:rPr lang="nb-NO" dirty="0" err="1" smtClean="0"/>
              <a:t>click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…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211" y="2331633"/>
            <a:ext cx="47244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750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DIPS </a:t>
            </a:r>
            <a:r>
              <a:rPr lang="nb-NO" dirty="0" smtClean="0"/>
              <a:t>Chocolatey packages </a:t>
            </a:r>
            <a:r>
              <a:rPr lang="nb-NO" dirty="0" smtClean="0"/>
              <a:t>for database is a highly proprietary and customized solution</a:t>
            </a:r>
            <a:endParaRPr lang="nb-NO" dirty="0"/>
          </a:p>
          <a:p>
            <a:r>
              <a:rPr lang="nb-NO" dirty="0" smtClean="0"/>
              <a:t>No one else as far as we know uses </a:t>
            </a:r>
            <a:r>
              <a:rPr lang="nb-NO" dirty="0"/>
              <a:t>C</a:t>
            </a:r>
            <a:r>
              <a:rPr lang="nb-NO" dirty="0" smtClean="0"/>
              <a:t>hocolatey </a:t>
            </a:r>
            <a:r>
              <a:rPr lang="nb-NO" dirty="0" smtClean="0"/>
              <a:t>for database</a:t>
            </a:r>
          </a:p>
          <a:p>
            <a:r>
              <a:rPr lang="nb-NO" dirty="0" smtClean="0"/>
              <a:t>Chocolatey is </a:t>
            </a:r>
            <a:r>
              <a:rPr lang="nb-NO" dirty="0" err="1" smtClean="0"/>
              <a:t>intended</a:t>
            </a:r>
            <a:r>
              <a:rPr lang="nb-NO" dirty="0" smtClean="0"/>
              <a:t> for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r>
              <a:rPr lang="nb-NO" dirty="0" smtClean="0"/>
              <a:t> to disk, not database</a:t>
            </a:r>
          </a:p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wiki/Database-Chocolateypackages</a:t>
            </a:r>
            <a:endParaRPr lang="nb-NO" dirty="0" smtClean="0"/>
          </a:p>
          <a:p>
            <a:r>
              <a:rPr lang="nb-NO" dirty="0" smtClean="0"/>
              <a:t>Databases </a:t>
            </a:r>
            <a:r>
              <a:rPr lang="nb-NO" dirty="0" err="1" smtClean="0"/>
              <a:t>cannot</a:t>
            </a:r>
            <a:r>
              <a:rPr lang="nb-NO" dirty="0" smtClean="0"/>
              <a:t> be </a:t>
            </a:r>
            <a:r>
              <a:rPr lang="nb-NO" dirty="0" err="1" smtClean="0"/>
              <a:t>upgraded</a:t>
            </a:r>
            <a:r>
              <a:rPr lang="nb-NO" dirty="0" smtClean="0"/>
              <a:t> by </a:t>
            </a:r>
            <a:r>
              <a:rPr lang="nb-NO" dirty="0" err="1" smtClean="0"/>
              <a:t>installing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to disk. A custom tool is required to mirror the</a:t>
            </a:r>
            <a:r>
              <a:rPr lang="nb-NO" dirty="0"/>
              <a:t> </a:t>
            </a:r>
            <a:r>
              <a:rPr lang="nb-NO" dirty="0" smtClean="0"/>
              <a:t>packages in the database to disk so that </a:t>
            </a:r>
            <a:r>
              <a:rPr lang="nb-NO" dirty="0"/>
              <a:t>C</a:t>
            </a:r>
            <a:r>
              <a:rPr lang="nb-NO" dirty="0" smtClean="0"/>
              <a:t>hocolatey </a:t>
            </a:r>
            <a:r>
              <a:rPr lang="nb-NO" dirty="0" smtClean="0"/>
              <a:t>can work with it.</a:t>
            </a:r>
          </a:p>
          <a:p>
            <a:r>
              <a:rPr lang="nb-NO" dirty="0" err="1" smtClean="0"/>
              <a:t>Std</a:t>
            </a:r>
            <a:r>
              <a:rPr lang="nb-NO" dirty="0" smtClean="0"/>
              <a:t> </a:t>
            </a:r>
            <a:r>
              <a:rPr lang="nb-NO" dirty="0" err="1" smtClean="0"/>
              <a:t>chocolatey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: </a:t>
            </a:r>
            <a:r>
              <a:rPr lang="nb-NO" dirty="0" err="1" smtClean="0"/>
              <a:t>dips-dbupgrade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69794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Dupfiles</a:t>
            </a:r>
            <a:endParaRPr lang="nb-NO" dirty="0" smtClean="0"/>
          </a:p>
          <a:p>
            <a:r>
              <a:rPr lang="nb-NO" dirty="0" err="1" smtClean="0"/>
              <a:t>Json</a:t>
            </a:r>
            <a:r>
              <a:rPr lang="nb-NO" dirty="0" smtClean="0"/>
              <a:t>-file</a:t>
            </a:r>
          </a:p>
          <a:p>
            <a:r>
              <a:rPr lang="nb-NO" dirty="0" smtClean="0"/>
              <a:t>chocolateyInstall.ps1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 look at a database </a:t>
            </a:r>
            <a:r>
              <a:rPr lang="nb-NO" dirty="0" smtClean="0"/>
              <a:t>Chocolatey </a:t>
            </a:r>
            <a:r>
              <a:rPr lang="nb-NO" dirty="0" smtClean="0"/>
              <a:t>package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79897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dips-dbupgrade is a </a:t>
            </a:r>
            <a:r>
              <a:rPr lang="nb-NO" dirty="0" smtClean="0"/>
              <a:t>Chocolatey package </a:t>
            </a:r>
            <a:r>
              <a:rPr lang="nb-NO" dirty="0" smtClean="0"/>
              <a:t>that installs a powershell module </a:t>
            </a:r>
            <a:r>
              <a:rPr lang="nb-NO" dirty="0" smtClean="0"/>
              <a:t>named DIPSDBupgrade</a:t>
            </a:r>
            <a:r>
              <a:rPr lang="nb-NO" dirty="0" smtClean="0"/>
              <a:t>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module</a:t>
            </a:r>
            <a:r>
              <a:rPr lang="nb-NO" dirty="0" smtClean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function</a:t>
            </a:r>
            <a:r>
              <a:rPr lang="nb-NO" dirty="0" smtClean="0"/>
              <a:t>: </a:t>
            </a:r>
            <a:r>
              <a:rPr lang="nb-NO" dirty="0" err="1" smtClean="0"/>
              <a:t>Install-Databasepackages</a:t>
            </a:r>
            <a:endParaRPr lang="nb-NO" dirty="0" smtClean="0"/>
          </a:p>
          <a:p>
            <a:endParaRPr lang="nb-NO" dirty="0"/>
          </a:p>
          <a:p>
            <a:r>
              <a:rPr lang="nb-NO" dirty="0" err="1" smtClean="0"/>
              <a:t>Install-DatabasePackages</a:t>
            </a:r>
            <a:r>
              <a:rPr lang="nb-NO" dirty="0" smtClean="0"/>
              <a:t> –</a:t>
            </a:r>
            <a:r>
              <a:rPr lang="nb-NO" dirty="0" err="1" smtClean="0"/>
              <a:t>Packages</a:t>
            </a:r>
            <a:r>
              <a:rPr lang="nb-NO" dirty="0" smtClean="0"/>
              <a:t> </a:t>
            </a:r>
            <a:r>
              <a:rPr lang="nb-NO" dirty="0" err="1" smtClean="0"/>
              <a:t>packageId</a:t>
            </a:r>
            <a:r>
              <a:rPr lang="nb-NO" dirty="0" smtClean="0"/>
              <a:t> –Source c:\temp –Database vd-dbbuild10/</a:t>
            </a:r>
            <a:r>
              <a:rPr lang="nb-NO" dirty="0" err="1" smtClean="0"/>
              <a:t>dips</a:t>
            </a:r>
            <a:r>
              <a:rPr lang="nb-NO" dirty="0" smtClean="0"/>
              <a:t> –</a:t>
            </a:r>
            <a:r>
              <a:rPr lang="nb-NO" dirty="0" err="1" smtClean="0"/>
              <a:t>InstallDir</a:t>
            </a:r>
            <a:r>
              <a:rPr lang="nb-NO" dirty="0" smtClean="0"/>
              <a:t> c:\temp –</a:t>
            </a:r>
            <a:r>
              <a:rPr lang="nb-NO" dirty="0" err="1" smtClean="0"/>
              <a:t>Password</a:t>
            </a:r>
            <a:r>
              <a:rPr lang="nb-NO" dirty="0" smtClean="0"/>
              <a:t> </a:t>
            </a:r>
            <a:r>
              <a:rPr lang="nb-NO" dirty="0" err="1" smtClean="0"/>
              <a:t>oracle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dips-dbupgrade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99310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 smtClean="0"/>
              <a:t>Tests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database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connected</a:t>
            </a:r>
            <a:r>
              <a:rPr lang="nb-NO" dirty="0" smtClean="0"/>
              <a:t> to and </a:t>
            </a:r>
            <a:r>
              <a:rPr lang="nb-NO" dirty="0" err="1" smtClean="0"/>
              <a:t>that</a:t>
            </a:r>
            <a:r>
              <a:rPr lang="nb-NO" dirty="0" smtClean="0"/>
              <a:t> it is a DIPS database (</a:t>
            </a:r>
            <a:r>
              <a:rPr lang="nb-NO" dirty="0" err="1" smtClean="0"/>
              <a:t>i.e</a:t>
            </a:r>
            <a:r>
              <a:rPr lang="nb-NO" dirty="0" smtClean="0"/>
              <a:t> not a </a:t>
            </a:r>
            <a:r>
              <a:rPr lang="nb-NO" dirty="0" err="1" smtClean="0"/>
              <a:t>datamart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Executes</a:t>
            </a:r>
            <a:r>
              <a:rPr lang="nb-NO" dirty="0" smtClean="0"/>
              <a:t> </a:t>
            </a:r>
            <a:r>
              <a:rPr lang="nb-NO" dirty="0" err="1" smtClean="0"/>
              <a:t>prerequsites</a:t>
            </a:r>
            <a:r>
              <a:rPr lang="nb-NO" dirty="0" smtClean="0"/>
              <a:t> tests (</a:t>
            </a:r>
            <a:r>
              <a:rPr lang="nb-NO" dirty="0" err="1" smtClean="0"/>
              <a:t>dupconsole</a:t>
            </a:r>
            <a:r>
              <a:rPr lang="nb-NO" dirty="0" smtClean="0"/>
              <a:t>, </a:t>
            </a:r>
            <a:r>
              <a:rPr lang="nb-NO" dirty="0" err="1" smtClean="0"/>
              <a:t>path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folder </a:t>
            </a:r>
            <a:r>
              <a:rPr lang="nb-NO" dirty="0" err="1" smtClean="0"/>
              <a:t>inside</a:t>
            </a:r>
            <a:r>
              <a:rPr lang="nb-NO" dirty="0" smtClean="0"/>
              <a:t> </a:t>
            </a:r>
            <a:r>
              <a:rPr lang="nb-NO" dirty="0" err="1" smtClean="0"/>
              <a:t>installDir</a:t>
            </a:r>
            <a:r>
              <a:rPr lang="nb-NO" dirty="0" smtClean="0"/>
              <a:t>: vd-dbbuild10-dips-20190610-101010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Sets </a:t>
            </a:r>
            <a:r>
              <a:rPr lang="nb-NO" dirty="0"/>
              <a:t>C</a:t>
            </a:r>
            <a:r>
              <a:rPr lang="nb-NO" dirty="0" smtClean="0"/>
              <a:t>hocolatey </a:t>
            </a:r>
            <a:r>
              <a:rPr lang="nb-NO" dirty="0" smtClean="0"/>
              <a:t>to work with this directory as its working directory (i.e. like a </a:t>
            </a:r>
            <a:r>
              <a:rPr lang="nb-NO" dirty="0" err="1" smtClean="0"/>
              <a:t>clean</a:t>
            </a:r>
            <a:r>
              <a:rPr lang="nb-NO" dirty="0" smtClean="0"/>
              <a:t> </a:t>
            </a:r>
            <a:r>
              <a:rPr lang="nb-NO" dirty="0" err="1" smtClean="0"/>
              <a:t>machine</a:t>
            </a:r>
            <a:r>
              <a:rPr lang="nb-NO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Queries </a:t>
            </a:r>
            <a:r>
              <a:rPr lang="nb-NO" dirty="0" smtClean="0"/>
              <a:t>the database for all installed packages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 smtClean="0"/>
              <a:t>Creates</a:t>
            </a:r>
            <a:r>
              <a:rPr lang="nb-NO" dirty="0" smtClean="0"/>
              <a:t> a </a:t>
            </a:r>
            <a:r>
              <a:rPr lang="nb-NO" dirty="0" err="1" smtClean="0"/>
              <a:t>representation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all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 in :$</a:t>
            </a:r>
            <a:r>
              <a:rPr lang="nb-NO" dirty="0" err="1" smtClean="0"/>
              <a:t>InstallDir</a:t>
            </a:r>
            <a:r>
              <a:rPr lang="nb-NO" dirty="0" smtClean="0"/>
              <a:t>\database-date-time\</a:t>
            </a:r>
            <a:r>
              <a:rPr lang="nb-NO" dirty="0" err="1" smtClean="0"/>
              <a:t>choco</a:t>
            </a:r>
            <a:r>
              <a:rPr lang="nb-NO" dirty="0" smtClean="0"/>
              <a:t>\</a:t>
            </a:r>
            <a:r>
              <a:rPr lang="nb-NO" dirty="0" err="1" smtClean="0"/>
              <a:t>chocolatey</a:t>
            </a:r>
            <a:r>
              <a:rPr lang="nb-NO" dirty="0" smtClean="0"/>
              <a:t>\</a:t>
            </a:r>
            <a:r>
              <a:rPr lang="nb-NO" dirty="0" err="1" smtClean="0"/>
              <a:t>lib</a:t>
            </a: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46309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Installs</a:t>
            </a:r>
            <a:r>
              <a:rPr lang="nb-NO" dirty="0" smtClean="0"/>
              <a:t> </a:t>
            </a:r>
            <a:r>
              <a:rPr lang="nb-NO" dirty="0" err="1"/>
              <a:t>packages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:$</a:t>
            </a:r>
            <a:r>
              <a:rPr lang="nb-NO" dirty="0" err="1" smtClean="0"/>
              <a:t>InstallDir</a:t>
            </a:r>
            <a:r>
              <a:rPr lang="nb-NO" dirty="0" smtClean="0"/>
              <a:t>\database-date-time\</a:t>
            </a:r>
            <a:r>
              <a:rPr lang="nb-NO" dirty="0" err="1" smtClean="0"/>
              <a:t>choco</a:t>
            </a:r>
            <a:r>
              <a:rPr lang="nb-NO" dirty="0" smtClean="0"/>
              <a:t>\</a:t>
            </a:r>
            <a:r>
              <a:rPr lang="nb-NO" dirty="0" err="1" smtClean="0"/>
              <a:t>lib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has </a:t>
            </a:r>
            <a:r>
              <a:rPr lang="nb-NO" dirty="0" err="1" smtClean="0"/>
              <a:t>now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installed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dups</a:t>
            </a:r>
            <a:r>
              <a:rPr lang="nb-NO" dirty="0" smtClean="0"/>
              <a:t> to $</a:t>
            </a:r>
            <a:r>
              <a:rPr lang="nb-NO" dirty="0" err="1" smtClean="0"/>
              <a:t>InstallDir</a:t>
            </a:r>
            <a:r>
              <a:rPr lang="nb-NO" dirty="0" smtClean="0"/>
              <a:t>\$database\</a:t>
            </a:r>
            <a:r>
              <a:rPr lang="nb-NO" dirty="0" err="1" smtClean="0"/>
              <a:t>dup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written</a:t>
            </a:r>
            <a:r>
              <a:rPr lang="nb-NO" dirty="0" smtClean="0"/>
              <a:t> a line in $</a:t>
            </a:r>
            <a:r>
              <a:rPr lang="nb-NO" dirty="0" err="1"/>
              <a:t>InstallDir</a:t>
            </a:r>
            <a:r>
              <a:rPr lang="nb-NO" dirty="0"/>
              <a:t>\$database\</a:t>
            </a:r>
            <a:r>
              <a:rPr lang="nb-NO" dirty="0" err="1"/>
              <a:t>json</a:t>
            </a:r>
            <a:r>
              <a:rPr lang="nb-NO" dirty="0"/>
              <a:t>\moduleOrder.txt</a:t>
            </a:r>
            <a:endParaRPr lang="nb-NO" dirty="0" smtClean="0"/>
          </a:p>
          <a:p>
            <a:pPr lvl="1"/>
            <a:r>
              <a:rPr lang="nb-NO" dirty="0" err="1" smtClean="0"/>
              <a:t>copied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json</a:t>
            </a:r>
            <a:r>
              <a:rPr lang="nb-NO" dirty="0" smtClean="0"/>
              <a:t> order file to </a:t>
            </a:r>
            <a:r>
              <a:rPr lang="nb-NO" dirty="0"/>
              <a:t>$</a:t>
            </a:r>
            <a:r>
              <a:rPr lang="nb-NO" dirty="0" err="1"/>
              <a:t>InstallDir</a:t>
            </a:r>
            <a:r>
              <a:rPr lang="nb-NO" dirty="0"/>
              <a:t>\$database\</a:t>
            </a:r>
            <a:r>
              <a:rPr lang="nb-NO" dirty="0" err="1"/>
              <a:t>json</a:t>
            </a:r>
            <a:r>
              <a:rPr lang="nb-NO" dirty="0" smtClean="0"/>
              <a:t>\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err="1" smtClean="0"/>
              <a:t>Creates</a:t>
            </a:r>
            <a:r>
              <a:rPr lang="nb-NO" dirty="0" smtClean="0"/>
              <a:t> an </a:t>
            </a:r>
            <a:r>
              <a:rPr lang="nb-NO" dirty="0" err="1" smtClean="0"/>
              <a:t>ordered</a:t>
            </a:r>
            <a:r>
              <a:rPr lang="nb-NO" dirty="0" smtClean="0"/>
              <a:t> list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dupfiles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all </a:t>
            </a:r>
            <a:r>
              <a:rPr lang="nb-NO" dirty="0" err="1" smtClean="0"/>
              <a:t>dup-order.json</a:t>
            </a:r>
            <a:r>
              <a:rPr lang="nb-NO" dirty="0" smtClean="0"/>
              <a:t> files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smtClean="0"/>
              <a:t>Queries </a:t>
            </a:r>
            <a:r>
              <a:rPr lang="nb-NO" dirty="0" smtClean="0"/>
              <a:t>the database to find if all these dupfiles must be executed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nb-NO" dirty="0" smtClean="0"/>
              <a:t>Executes </a:t>
            </a:r>
            <a:r>
              <a:rPr lang="nb-NO" dirty="0" smtClean="0"/>
              <a:t>dup-files </a:t>
            </a:r>
            <a:r>
              <a:rPr lang="nb-NO" dirty="0" smtClean="0"/>
              <a:t>using dupconsole and runs dwdba after each dup to generate triggers and views</a:t>
            </a:r>
            <a:endParaRPr lang="nb-NO" dirty="0"/>
          </a:p>
          <a:p>
            <a:pPr marL="514350" indent="-514350">
              <a:buFont typeface="+mj-lt"/>
              <a:buAutoNum type="arabicPeriod" startAt="7"/>
            </a:pPr>
            <a:endParaRPr lang="nb-NO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Install-DatabasePackages</a:t>
            </a:r>
            <a:r>
              <a:rPr lang="nb-NO" dirty="0" smtClean="0"/>
              <a:t> </a:t>
            </a:r>
            <a:r>
              <a:rPr lang="nb-NO" dirty="0" err="1" smtClean="0"/>
              <a:t>cont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95365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DIPS Arena </a:t>
            </a:r>
            <a:r>
              <a:rPr lang="nb-NO" dirty="0" err="1" smtClean="0"/>
              <a:t>framework</a:t>
            </a:r>
            <a:r>
              <a:rPr lang="nb-NO" dirty="0" smtClean="0"/>
              <a:t> for DIPS Arena 19.1.0</a:t>
            </a:r>
          </a:p>
          <a:p>
            <a:pPr marL="0" indent="0">
              <a:buNone/>
            </a:pPr>
            <a:r>
              <a:rPr lang="nb-NO" dirty="0" smtClean="0"/>
              <a:t>A </a:t>
            </a:r>
            <a:r>
              <a:rPr lang="nb-NO" dirty="0" err="1" smtClean="0"/>
              <a:t>package</a:t>
            </a:r>
            <a:r>
              <a:rPr lang="nb-NO" dirty="0" smtClean="0"/>
              <a:t> has an id and a </a:t>
            </a:r>
            <a:r>
              <a:rPr lang="nb-NO" dirty="0" err="1" smtClean="0"/>
              <a:t>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-server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framework</a:t>
            </a:r>
            <a:r>
              <a:rPr lang="nb-NO" dirty="0" smtClean="0"/>
              <a:t>-</a:t>
            </a:r>
            <a:r>
              <a:rPr lang="nb-NO" dirty="0" err="1" smtClean="0"/>
              <a:t>client</a:t>
            </a:r>
            <a:r>
              <a:rPr lang="nb-NO" dirty="0" smtClean="0"/>
              <a:t> 			</a:t>
            </a:r>
            <a:r>
              <a:rPr lang="nb-NO" dirty="0" err="1" smtClean="0"/>
              <a:t>version</a:t>
            </a:r>
            <a:r>
              <a:rPr lang="nb-NO" dirty="0" smtClean="0"/>
              <a:t> 19.1.0</a:t>
            </a:r>
          </a:p>
          <a:p>
            <a:r>
              <a:rPr lang="nb-NO" dirty="0"/>
              <a:t>id: </a:t>
            </a:r>
            <a:r>
              <a:rPr lang="nb-NO" dirty="0" smtClean="0"/>
              <a:t>dips-arena-framework-database-19.1.0 	</a:t>
            </a:r>
            <a:r>
              <a:rPr lang="nb-NO" dirty="0" err="1" smtClean="0"/>
              <a:t>version</a:t>
            </a:r>
            <a:r>
              <a:rPr lang="nb-NO" dirty="0" smtClean="0"/>
              <a:t> 1.0.0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5" name="Oval 4"/>
          <p:cNvSpPr/>
          <p:nvPr/>
        </p:nvSpPr>
        <p:spPr>
          <a:xfrm>
            <a:off x="9235441" y="3277985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Oval 5"/>
          <p:cNvSpPr/>
          <p:nvPr/>
        </p:nvSpPr>
        <p:spPr>
          <a:xfrm>
            <a:off x="6229003" y="4300450"/>
            <a:ext cx="1263534" cy="573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15847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Unlike</a:t>
            </a:r>
            <a:r>
              <a:rPr lang="nb-NO" dirty="0" smtClean="0"/>
              <a:t> server and </a:t>
            </a:r>
            <a:r>
              <a:rPr lang="nb-NO" dirty="0" err="1" smtClean="0"/>
              <a:t>client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replaced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is </a:t>
            </a:r>
            <a:r>
              <a:rPr lang="nb-NO" dirty="0" err="1" smtClean="0"/>
              <a:t>installed</a:t>
            </a:r>
            <a:r>
              <a:rPr lang="nb-NO" dirty="0" smtClean="0"/>
              <a:t>, database is </a:t>
            </a:r>
            <a:r>
              <a:rPr lang="nb-NO" dirty="0" err="1" smtClean="0"/>
              <a:t>upgraded</a:t>
            </a:r>
            <a:r>
              <a:rPr lang="nb-NO" dirty="0" smtClean="0"/>
              <a:t> by </a:t>
            </a:r>
            <a:r>
              <a:rPr lang="nb-NO" dirty="0" err="1" smtClean="0"/>
              <a:t>running</a:t>
            </a:r>
            <a:r>
              <a:rPr lang="nb-NO" dirty="0" smtClean="0"/>
              <a:t> </a:t>
            </a:r>
            <a:r>
              <a:rPr lang="nb-NO" dirty="0" err="1" smtClean="0"/>
              <a:t>sqls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database. </a:t>
            </a:r>
          </a:p>
          <a:p>
            <a:r>
              <a:rPr lang="nb-NO" dirty="0" err="1" smtClean="0"/>
              <a:t>Each</a:t>
            </a:r>
            <a:r>
              <a:rPr lang="nb-NO" dirty="0" smtClean="0"/>
              <a:t> database </a:t>
            </a:r>
            <a:r>
              <a:rPr lang="nb-NO" dirty="0" err="1" smtClean="0"/>
              <a:t>package</a:t>
            </a:r>
            <a:r>
              <a:rPr lang="nb-NO" dirty="0"/>
              <a:t>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sql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to </a:t>
            </a:r>
            <a:r>
              <a:rPr lang="nb-NO" dirty="0" err="1" smtClean="0"/>
              <a:t>upgrade</a:t>
            </a:r>
            <a:r>
              <a:rPr lang="nb-NO" dirty="0" smtClean="0"/>
              <a:t> from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next</a:t>
            </a:r>
            <a:r>
              <a:rPr lang="nb-NO" dirty="0" smtClean="0"/>
              <a:t>. Not </a:t>
            </a:r>
            <a:r>
              <a:rPr lang="nb-NO" dirty="0" err="1" smtClean="0"/>
              <a:t>sqls</a:t>
            </a:r>
            <a:r>
              <a:rPr lang="nb-NO" dirty="0" smtClean="0"/>
              <a:t> to </a:t>
            </a:r>
            <a:r>
              <a:rPr lang="nb-NO" dirty="0" err="1" smtClean="0"/>
              <a:t>upgrade</a:t>
            </a:r>
            <a:r>
              <a:rPr lang="nb-NO" dirty="0" smtClean="0"/>
              <a:t> from an </a:t>
            </a:r>
            <a:r>
              <a:rPr lang="nb-NO" dirty="0" err="1" smtClean="0"/>
              <a:t>empty</a:t>
            </a:r>
            <a:r>
              <a:rPr lang="nb-NO" dirty="0" smtClean="0"/>
              <a:t> database.</a:t>
            </a:r>
          </a:p>
          <a:p>
            <a:r>
              <a:rPr lang="nb-NO" dirty="0" smtClean="0"/>
              <a:t>The </a:t>
            </a:r>
            <a:r>
              <a:rPr lang="nb-NO" dirty="0" err="1" smtClean="0"/>
              <a:t>package</a:t>
            </a:r>
            <a:r>
              <a:rPr lang="nb-NO" dirty="0" smtClean="0"/>
              <a:t> has a </a:t>
            </a:r>
            <a:r>
              <a:rPr lang="nb-NO" dirty="0" err="1" smtClean="0"/>
              <a:t>dependency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version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Database </a:t>
            </a:r>
            <a:r>
              <a:rPr lang="nb-NO" dirty="0" err="1"/>
              <a:t>package</a:t>
            </a:r>
            <a:r>
              <a:rPr lang="nb-NO" dirty="0"/>
              <a:t> </a:t>
            </a:r>
            <a:r>
              <a:rPr lang="nb-NO" dirty="0" err="1"/>
              <a:t>versioning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261721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4" y="1684251"/>
            <a:ext cx="2712115" cy="46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029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To separate we can use </a:t>
            </a:r>
            <a:r>
              <a:rPr lang="nb-NO" dirty="0" smtClean="0"/>
              <a:t>«program version» </a:t>
            </a:r>
            <a:r>
              <a:rPr lang="nb-NO" dirty="0" smtClean="0"/>
              <a:t>and </a:t>
            </a:r>
            <a:r>
              <a:rPr lang="nb-NO" dirty="0" smtClean="0"/>
              <a:t>«nuget version</a:t>
            </a:r>
            <a:r>
              <a:rPr lang="nb-NO" dirty="0" smtClean="0"/>
              <a:t>»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Id: </a:t>
            </a:r>
            <a:r>
              <a:rPr lang="nb-NO" dirty="0" err="1" smtClean="0"/>
              <a:t>dips</a:t>
            </a:r>
            <a:r>
              <a:rPr lang="nb-NO" dirty="0" smtClean="0"/>
              <a:t>-arena-</a:t>
            </a:r>
            <a:r>
              <a:rPr lang="nb-NO" dirty="0" err="1" smtClean="0"/>
              <a:t>programpackage</a:t>
            </a:r>
            <a:r>
              <a:rPr lang="nb-NO" dirty="0" smtClean="0"/>
              <a:t>-database-$</a:t>
            </a:r>
            <a:r>
              <a:rPr lang="nb-NO" dirty="0" err="1" smtClean="0"/>
              <a:t>programversion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Version: $</a:t>
            </a:r>
            <a:r>
              <a:rPr lang="nb-NO" dirty="0" err="1" smtClean="0"/>
              <a:t>nugetversion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smtClean="0"/>
              <a:t>The </a:t>
            </a:r>
            <a:r>
              <a:rPr lang="nb-NO" dirty="0" smtClean="0"/>
              <a:t>«nuget version» </a:t>
            </a:r>
            <a:r>
              <a:rPr lang="nb-NO" dirty="0" smtClean="0"/>
              <a:t>has less importance for </a:t>
            </a:r>
            <a:r>
              <a:rPr lang="nb-NO" dirty="0" smtClean="0"/>
              <a:t>database packages</a:t>
            </a:r>
            <a:r>
              <a:rPr lang="nb-NO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13814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 database </a:t>
            </a:r>
            <a:r>
              <a:rPr lang="nb-NO" dirty="0" smtClean="0"/>
              <a:t>Chocolatey </a:t>
            </a:r>
            <a:r>
              <a:rPr lang="nb-NO" dirty="0" smtClean="0"/>
              <a:t>package will</a:t>
            </a:r>
            <a:r>
              <a:rPr lang="nb-NO" dirty="0"/>
              <a:t> </a:t>
            </a:r>
            <a:r>
              <a:rPr lang="nb-NO" dirty="0" smtClean="0"/>
              <a:t>register itself </a:t>
            </a:r>
            <a:r>
              <a:rPr lang="nb-NO" dirty="0" smtClean="0"/>
              <a:t>into the table dwdbversjonlogg </a:t>
            </a:r>
            <a:r>
              <a:rPr lang="nb-NO" dirty="0" smtClean="0"/>
              <a:t>in the database</a:t>
            </a:r>
          </a:p>
          <a:p>
            <a:r>
              <a:rPr lang="nb-NO" dirty="0" smtClean="0"/>
              <a:t>A </a:t>
            </a:r>
            <a:r>
              <a:rPr lang="nb-NO" dirty="0"/>
              <a:t>database </a:t>
            </a:r>
            <a:r>
              <a:rPr lang="nb-NO" dirty="0"/>
              <a:t>C</a:t>
            </a:r>
            <a:r>
              <a:rPr lang="nb-NO" dirty="0" smtClean="0"/>
              <a:t>hocolatey </a:t>
            </a:r>
            <a:r>
              <a:rPr lang="nb-NO" dirty="0"/>
              <a:t>package </a:t>
            </a:r>
            <a:r>
              <a:rPr lang="nb-NO" dirty="0" smtClean="0"/>
              <a:t>can only be installed into the database one time.</a:t>
            </a:r>
          </a:p>
          <a:p>
            <a:r>
              <a:rPr lang="nb-NO" dirty="0" smtClean="0"/>
              <a:t>Therefore, </a:t>
            </a:r>
            <a:r>
              <a:rPr lang="nb-NO" dirty="0"/>
              <a:t>w</a:t>
            </a:r>
            <a:r>
              <a:rPr lang="nb-NO" dirty="0" smtClean="0"/>
              <a:t>hen a specific database package id has been released its content </a:t>
            </a:r>
            <a:r>
              <a:rPr lang="nb-NO" dirty="0" smtClean="0"/>
              <a:t>cannot </a:t>
            </a:r>
            <a:r>
              <a:rPr lang="nb-NO" dirty="0" smtClean="0"/>
              <a:t>be changed in a way that upgrades the database differently (alters state).</a:t>
            </a:r>
          </a:p>
          <a:p>
            <a:r>
              <a:rPr lang="nb-NO" dirty="0" err="1" smtClean="0"/>
              <a:t>Changes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makes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(</a:t>
            </a:r>
            <a:r>
              <a:rPr lang="nb-NO" dirty="0" err="1" smtClean="0"/>
              <a:t>dupfiles</a:t>
            </a:r>
            <a:r>
              <a:rPr lang="nb-NO" dirty="0" smtClean="0"/>
              <a:t>) more robust to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allowed</a:t>
            </a:r>
            <a:r>
              <a:rPr lang="nb-NO" dirty="0" smtClean="0"/>
              <a:t> </a:t>
            </a:r>
            <a:r>
              <a:rPr lang="nb-NO" dirty="0" err="1" smtClean="0"/>
              <a:t>because</a:t>
            </a:r>
            <a:r>
              <a:rPr lang="nb-NO" dirty="0" smtClean="0"/>
              <a:t> </a:t>
            </a:r>
            <a:r>
              <a:rPr lang="nb-NO" dirty="0" err="1" smtClean="0"/>
              <a:t>they</a:t>
            </a:r>
            <a:r>
              <a:rPr lang="nb-NO" dirty="0" smtClean="0"/>
              <a:t> do not </a:t>
            </a:r>
            <a:r>
              <a:rPr lang="nb-NO" dirty="0" err="1" smtClean="0"/>
              <a:t>cause</a:t>
            </a:r>
            <a:r>
              <a:rPr lang="nb-NO" dirty="0" smtClean="0"/>
              <a:t> </a:t>
            </a:r>
            <a:r>
              <a:rPr lang="nb-NO" dirty="0" err="1" smtClean="0"/>
              <a:t>any</a:t>
            </a:r>
            <a:r>
              <a:rPr lang="nb-NO" dirty="0" smtClean="0"/>
              <a:t> different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database.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normal </a:t>
            </a:r>
            <a:r>
              <a:rPr lang="nb-NO" dirty="0" err="1" smtClean="0"/>
              <a:t>installation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722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Manual IIS </a:t>
            </a:r>
            <a:r>
              <a:rPr lang="nb-NO" dirty="0" err="1" smtClean="0"/>
              <a:t>configuration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62" y="2181398"/>
            <a:ext cx="47434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48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versioning</a:t>
            </a:r>
            <a:endParaRPr lang="nb-NO" dirty="0"/>
          </a:p>
        </p:txBody>
      </p:sp>
      <p:sp>
        <p:nvSpPr>
          <p:cNvPr id="5" name="Flowchart: Process 4"/>
          <p:cNvSpPr/>
          <p:nvPr/>
        </p:nvSpPr>
        <p:spPr>
          <a:xfrm>
            <a:off x="1209502" y="3152086"/>
            <a:ext cx="2427317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1.0.0</a:t>
            </a:r>
            <a:endParaRPr lang="nb-NO" sz="1100" dirty="0"/>
          </a:p>
        </p:txBody>
      </p:sp>
      <p:sp>
        <p:nvSpPr>
          <p:cNvPr id="7" name="Flowchart: Process 6"/>
          <p:cNvSpPr/>
          <p:nvPr/>
        </p:nvSpPr>
        <p:spPr>
          <a:xfrm>
            <a:off x="3660370" y="3856950"/>
            <a:ext cx="2435630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1.0.1</a:t>
            </a:r>
            <a:endParaRPr lang="nb-NO" sz="1100" dirty="0"/>
          </a:p>
        </p:txBody>
      </p:sp>
      <p:sp>
        <p:nvSpPr>
          <p:cNvPr id="8" name="Flowchart: Process 7"/>
          <p:cNvSpPr/>
          <p:nvPr/>
        </p:nvSpPr>
        <p:spPr>
          <a:xfrm>
            <a:off x="6123709" y="4576220"/>
            <a:ext cx="2435630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1.0.2</a:t>
            </a:r>
            <a:endParaRPr lang="nb-NO" sz="1100" dirty="0"/>
          </a:p>
        </p:txBody>
      </p:sp>
      <p:sp>
        <p:nvSpPr>
          <p:cNvPr id="9" name="Flowchart: Process 8"/>
          <p:cNvSpPr/>
          <p:nvPr/>
        </p:nvSpPr>
        <p:spPr>
          <a:xfrm>
            <a:off x="8588431" y="5247655"/>
            <a:ext cx="2793077" cy="5403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dirty="0" smtClean="0"/>
              <a:t>dips-arena-framework-database-19.1.0</a:t>
            </a:r>
          </a:p>
          <a:p>
            <a:pPr algn="ctr"/>
            <a:r>
              <a:rPr lang="nb-NO" sz="1100" dirty="0" smtClean="0"/>
              <a:t>1.0.3</a:t>
            </a:r>
            <a:endParaRPr lang="nb-NO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05345" y="2590850"/>
            <a:ext cx="0" cy="34747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0" y="2773514"/>
            <a:ext cx="0" cy="31867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0588" y="1825625"/>
            <a:ext cx="421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u="sng" dirty="0" smtClean="0"/>
              <a:t>Development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The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r>
              <a:rPr lang="nb-NO" dirty="0" smtClean="0"/>
              <a:t> is </a:t>
            </a:r>
            <a:r>
              <a:rPr lang="nb-NO" dirty="0" err="1" smtClean="0"/>
              <a:t>changed</a:t>
            </a:r>
            <a:r>
              <a:rPr lang="nb-NO" dirty="0" smtClean="0"/>
              <a:t> </a:t>
            </a:r>
            <a:r>
              <a:rPr lang="nb-NO" dirty="0" err="1" smtClean="0"/>
              <a:t>frequently</a:t>
            </a:r>
            <a:endParaRPr lang="nb-NO" dirty="0"/>
          </a:p>
        </p:txBody>
      </p:sp>
      <p:sp>
        <p:nvSpPr>
          <p:cNvPr id="17" name="TextBox 16"/>
          <p:cNvSpPr txBox="1"/>
          <p:nvPr/>
        </p:nvSpPr>
        <p:spPr>
          <a:xfrm>
            <a:off x="6068292" y="1796358"/>
            <a:ext cx="2094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i="1" dirty="0" err="1" smtClean="0"/>
              <a:t>Release</a:t>
            </a:r>
            <a:endParaRPr lang="nb-NO" b="1" i="1" dirty="0"/>
          </a:p>
          <a:p>
            <a:r>
              <a:rPr lang="nb-NO" dirty="0" smtClean="0"/>
              <a:t>No more database </a:t>
            </a:r>
            <a:r>
              <a:rPr lang="nb-NO" dirty="0" err="1" smtClean="0"/>
              <a:t>changes</a:t>
            </a:r>
            <a:r>
              <a:rPr lang="nb-NO" dirty="0" smtClean="0"/>
              <a:t>. The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represents</a:t>
            </a:r>
            <a:r>
              <a:rPr lang="nb-NO" dirty="0" smtClean="0"/>
              <a:t> a </a:t>
            </a:r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a </a:t>
            </a:r>
            <a:r>
              <a:rPr lang="nb-NO" dirty="0" err="1" smtClean="0"/>
              <a:t>fixed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19" name="TextBox 18"/>
          <p:cNvSpPr txBox="1"/>
          <p:nvPr/>
        </p:nvSpPr>
        <p:spPr>
          <a:xfrm>
            <a:off x="8761269" y="4256857"/>
            <a:ext cx="209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changed</a:t>
            </a:r>
            <a:r>
              <a:rPr lang="nb-NO" dirty="0" smtClean="0"/>
              <a:t> to make it more robust to </a:t>
            </a:r>
            <a:r>
              <a:rPr lang="nb-NO" dirty="0" err="1" smtClean="0"/>
              <a:t>execution</a:t>
            </a:r>
            <a:r>
              <a:rPr lang="nb-NO" dirty="0" smtClean="0"/>
              <a:t> </a:t>
            </a:r>
            <a:r>
              <a:rPr lang="nb-NO" dirty="0" err="1" smtClean="0"/>
              <a:t>errors</a:t>
            </a:r>
            <a:endParaRPr lang="nb-NO" dirty="0"/>
          </a:p>
        </p:txBody>
      </p:sp>
      <p:sp>
        <p:nvSpPr>
          <p:cNvPr id="21" name="TextBox 20"/>
          <p:cNvSpPr txBox="1"/>
          <p:nvPr/>
        </p:nvSpPr>
        <p:spPr>
          <a:xfrm>
            <a:off x="3660370" y="3420150"/>
            <a:ext cx="209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Database </a:t>
            </a:r>
            <a:r>
              <a:rPr lang="nb-NO" dirty="0" err="1" smtClean="0"/>
              <a:t>changes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537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Delivery packages for </a:t>
            </a:r>
            <a:r>
              <a:rPr lang="nb-NO" dirty="0" smtClean="0"/>
              <a:t>the database </a:t>
            </a:r>
            <a:r>
              <a:rPr lang="nb-NO" dirty="0" smtClean="0"/>
              <a:t>will grow in size for each Arena version, because of dependencies to previous packages</a:t>
            </a:r>
          </a:p>
          <a:p>
            <a:r>
              <a:rPr lang="nb-NO" dirty="0" smtClean="0"/>
              <a:t>A delivery package for 19.1.0 will normally contain all packages from </a:t>
            </a:r>
            <a:r>
              <a:rPr lang="nb-NO" dirty="0" smtClean="0"/>
              <a:t>18.1 and </a:t>
            </a:r>
            <a:r>
              <a:rPr lang="nb-NO" dirty="0" smtClean="0"/>
              <a:t>the new packages for 19.1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smtClean="0"/>
              <a:t>D</a:t>
            </a:r>
            <a:r>
              <a:rPr lang="nb-NO" dirty="0" smtClean="0"/>
              <a:t>elivery Packages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22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Shows </a:t>
            </a:r>
            <a:r>
              <a:rPr lang="nb-NO" dirty="0" err="1" smtClean="0"/>
              <a:t>diff</a:t>
            </a:r>
            <a:r>
              <a:rPr lang="nb-NO" dirty="0" smtClean="0"/>
              <a:t> </a:t>
            </a:r>
            <a:r>
              <a:rPr lang="nb-NO" dirty="0" err="1" smtClean="0"/>
              <a:t>vs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released</a:t>
            </a:r>
            <a:r>
              <a:rPr lang="nb-NO" dirty="0" smtClean="0"/>
              <a:t> </a:t>
            </a:r>
            <a:r>
              <a:rPr lang="nb-NO" dirty="0" err="1" smtClean="0"/>
              <a:t>package</a:t>
            </a:r>
            <a:r>
              <a:rPr lang="nb-NO" dirty="0" smtClean="0"/>
              <a:t> </a:t>
            </a:r>
            <a:r>
              <a:rPr lang="nb-NO" dirty="0" err="1" smtClean="0"/>
              <a:t>specified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delivery</a:t>
            </a:r>
            <a:r>
              <a:rPr lang="nb-NO" dirty="0" smtClean="0"/>
              <a:t> </a:t>
            </a:r>
            <a:r>
              <a:rPr lang="nb-NO" dirty="0" err="1" smtClean="0"/>
              <a:t>configuration</a:t>
            </a:r>
            <a:endParaRPr lang="nb-NO" dirty="0" smtClean="0"/>
          </a:p>
          <a:p>
            <a:r>
              <a:rPr lang="nb-NO" dirty="0" smtClean="0"/>
              <a:t>Upgraded packages: packages from 18.1 with upgraded </a:t>
            </a:r>
            <a:r>
              <a:rPr lang="nb-NO" dirty="0" smtClean="0"/>
              <a:t>«nuget version»</a:t>
            </a:r>
            <a:endParaRPr lang="nb-NO" dirty="0" smtClean="0"/>
          </a:p>
          <a:p>
            <a:r>
              <a:rPr lang="nb-NO" dirty="0" err="1" smtClean="0"/>
              <a:t>Added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 dips-arena-framework-database-19.1.0</a:t>
            </a:r>
          </a:p>
          <a:p>
            <a:r>
              <a:rPr lang="nb-NO" dirty="0" err="1" smtClean="0"/>
              <a:t>Removed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: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Database </a:t>
            </a:r>
            <a:r>
              <a:rPr lang="nb-NO" dirty="0" err="1" smtClean="0"/>
              <a:t>delivery</a:t>
            </a:r>
            <a:r>
              <a:rPr lang="nb-NO" dirty="0" smtClean="0"/>
              <a:t> diff-released.txt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854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Made</a:t>
            </a:r>
            <a:r>
              <a:rPr lang="nb-NO" dirty="0" smtClean="0"/>
              <a:t> for manual </a:t>
            </a:r>
            <a:r>
              <a:rPr lang="nb-NO" dirty="0" err="1" smtClean="0"/>
              <a:t>installation</a:t>
            </a:r>
            <a:endParaRPr lang="nb-NO" dirty="0" smtClean="0"/>
          </a:p>
          <a:p>
            <a:r>
              <a:rPr lang="nb-NO" dirty="0" smtClean="0"/>
              <a:t>No </a:t>
            </a:r>
            <a:r>
              <a:rPr lang="nb-NO" dirty="0" err="1" smtClean="0"/>
              <a:t>artifact</a:t>
            </a:r>
            <a:r>
              <a:rPr lang="nb-NO" dirty="0" smtClean="0"/>
              <a:t> </a:t>
            </a:r>
            <a:r>
              <a:rPr lang="nb-NO" dirty="0" err="1" smtClean="0"/>
              <a:t>repository</a:t>
            </a:r>
            <a:endParaRPr lang="nb-NO" dirty="0" smtClean="0"/>
          </a:p>
          <a:p>
            <a:r>
              <a:rPr lang="nb-NO" dirty="0" smtClean="0"/>
              <a:t>No </a:t>
            </a:r>
            <a:r>
              <a:rPr lang="nb-NO" dirty="0" err="1" smtClean="0"/>
              <a:t>dependency</a:t>
            </a:r>
            <a:r>
              <a:rPr lang="nb-NO" dirty="0" smtClean="0"/>
              <a:t> management.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would</a:t>
            </a:r>
            <a:r>
              <a:rPr lang="nb-NO" dirty="0" smtClean="0"/>
              <a:t> have to </a:t>
            </a:r>
            <a:r>
              <a:rPr lang="nb-NO" dirty="0" err="1" smtClean="0"/>
              <a:t>invoke</a:t>
            </a:r>
            <a:r>
              <a:rPr lang="nb-NO" dirty="0" smtClean="0"/>
              <a:t> </a:t>
            </a:r>
            <a:r>
              <a:rPr lang="nb-NO" dirty="0" err="1" smtClean="0"/>
              <a:t>tenfolds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correct</a:t>
            </a:r>
            <a:r>
              <a:rPr lang="nb-NO" dirty="0" smtClean="0"/>
              <a:t> order to </a:t>
            </a:r>
            <a:r>
              <a:rPr lang="nb-NO" dirty="0" err="1" smtClean="0"/>
              <a:t>install</a:t>
            </a:r>
            <a:r>
              <a:rPr lang="nb-NO" dirty="0" smtClean="0"/>
              <a:t> Arena =&gt; time </a:t>
            </a:r>
            <a:r>
              <a:rPr lang="nb-NO" dirty="0" err="1" smtClean="0"/>
              <a:t>consuming</a:t>
            </a:r>
            <a:endParaRPr lang="nb-NO" dirty="0" smtClean="0"/>
          </a:p>
          <a:p>
            <a:r>
              <a:rPr lang="nb-NO" dirty="0" smtClean="0"/>
              <a:t>Manual handling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versions</a:t>
            </a:r>
            <a:r>
              <a:rPr lang="nb-NO" dirty="0" smtClean="0"/>
              <a:t> and </a:t>
            </a:r>
            <a:r>
              <a:rPr lang="nb-NO" dirty="0" err="1" smtClean="0"/>
              <a:t>upgrades</a:t>
            </a:r>
            <a:endParaRPr lang="nb-NO" dirty="0" smtClean="0"/>
          </a:p>
          <a:p>
            <a:r>
              <a:rPr lang="nb-NO" dirty="0" err="1" smtClean="0"/>
              <a:t>Difficult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endParaRPr lang="nb-NO" dirty="0" smtClean="0"/>
          </a:p>
          <a:p>
            <a:r>
              <a:rPr lang="nb-NO" dirty="0" err="1" smtClean="0"/>
              <a:t>Does</a:t>
            </a:r>
            <a:r>
              <a:rPr lang="nb-NO" dirty="0" smtClean="0"/>
              <a:t> not </a:t>
            </a:r>
            <a:r>
              <a:rPr lang="nb-NO" dirty="0" err="1" smtClean="0"/>
              <a:t>scale</a:t>
            </a:r>
            <a:r>
              <a:rPr lang="nb-NO" dirty="0" smtClean="0"/>
              <a:t> up!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MSI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7160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Chocolatey is a </a:t>
            </a:r>
            <a:r>
              <a:rPr lang="nb-NO" dirty="0" err="1" smtClean="0"/>
              <a:t>commandline</a:t>
            </a:r>
            <a:r>
              <a:rPr lang="nb-NO" dirty="0" smtClean="0"/>
              <a:t> </a:t>
            </a:r>
            <a:r>
              <a:rPr lang="nb-NO" dirty="0" err="1" smtClean="0"/>
              <a:t>tool</a:t>
            </a:r>
            <a:r>
              <a:rPr lang="nb-NO" dirty="0" smtClean="0"/>
              <a:t> to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  <a:r>
              <a:rPr lang="nb-NO" dirty="0" err="1" smtClean="0"/>
              <a:t>software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Windows</a:t>
            </a:r>
          </a:p>
          <a:p>
            <a:r>
              <a:rPr lang="nb-NO" dirty="0" smtClean="0"/>
              <a:t>Chocolatey is a </a:t>
            </a:r>
            <a:r>
              <a:rPr lang="nb-NO" dirty="0" err="1" smtClean="0"/>
              <a:t>package</a:t>
            </a:r>
            <a:r>
              <a:rPr lang="nb-NO" dirty="0" smtClean="0"/>
              <a:t> manager, and is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windows</a:t>
            </a:r>
            <a:r>
              <a:rPr lang="nb-NO" dirty="0" smtClean="0"/>
              <a:t> </a:t>
            </a:r>
            <a:r>
              <a:rPr lang="nb-NO" dirty="0" err="1" smtClean="0"/>
              <a:t>equivalent</a:t>
            </a:r>
            <a:r>
              <a:rPr lang="nb-NO" dirty="0" smtClean="0"/>
              <a:t> to </a:t>
            </a:r>
            <a:r>
              <a:rPr lang="nb-NO" dirty="0" err="1" smtClean="0"/>
              <a:t>package</a:t>
            </a:r>
            <a:r>
              <a:rPr lang="nb-NO" dirty="0" smtClean="0"/>
              <a:t> managers </a:t>
            </a:r>
            <a:r>
              <a:rPr lang="nb-NO" dirty="0" err="1" smtClean="0"/>
              <a:t>on</a:t>
            </a:r>
            <a:r>
              <a:rPr lang="nb-NO" dirty="0" smtClean="0"/>
              <a:t> Linux, like apt-</a:t>
            </a:r>
            <a:r>
              <a:rPr lang="nb-NO" dirty="0" err="1" smtClean="0"/>
              <a:t>get</a:t>
            </a:r>
            <a:r>
              <a:rPr lang="nb-NO" dirty="0" smtClean="0"/>
              <a:t> or </a:t>
            </a:r>
            <a:r>
              <a:rPr lang="nb-NO" dirty="0" err="1" smtClean="0"/>
              <a:t>yum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to </a:t>
            </a:r>
            <a:r>
              <a:rPr lang="nb-NO" dirty="0" err="1" smtClean="0"/>
              <a:t>automate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installation</a:t>
            </a:r>
            <a:r>
              <a:rPr lang="nb-NO" dirty="0" smtClean="0"/>
              <a:t> </a:t>
            </a:r>
            <a:r>
              <a:rPr lang="nb-NO" dirty="0" err="1" smtClean="0"/>
              <a:t>process</a:t>
            </a:r>
            <a:endParaRPr lang="nb-NO" dirty="0" smtClean="0"/>
          </a:p>
          <a:p>
            <a:r>
              <a:rPr lang="nb-NO" dirty="0" smtClean="0"/>
              <a:t>Chocolatey </a:t>
            </a:r>
            <a:r>
              <a:rPr lang="nb-NO" dirty="0" err="1" smtClean="0"/>
              <a:t>gives</a:t>
            </a:r>
            <a:r>
              <a:rPr lang="nb-NO" dirty="0" smtClean="0"/>
              <a:t> </a:t>
            </a:r>
            <a:r>
              <a:rPr lang="nb-NO" dirty="0" err="1" smtClean="0"/>
              <a:t>us</a:t>
            </a:r>
            <a:r>
              <a:rPr lang="nb-NO" dirty="0" smtClean="0"/>
              <a:t> </a:t>
            </a:r>
            <a:r>
              <a:rPr lang="nb-NO" dirty="0" err="1" smtClean="0"/>
              <a:t>dependency</a:t>
            </a:r>
            <a:r>
              <a:rPr lang="nb-NO" dirty="0"/>
              <a:t> </a:t>
            </a:r>
            <a:r>
              <a:rPr lang="nb-NO" dirty="0" err="1" smtClean="0"/>
              <a:t>controll</a:t>
            </a:r>
            <a:endParaRPr lang="nb-NO" dirty="0" smtClean="0"/>
          </a:p>
          <a:p>
            <a:r>
              <a:rPr lang="nb-NO" dirty="0"/>
              <a:t>https://chocolatey.org/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Chocolatey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47854411"/>
      </p:ext>
    </p:extLst>
  </p:cSld>
  <p:clrMapOvr>
    <a:masterClrMapping/>
  </p:clrMapOvr>
</p:sld>
</file>

<file path=ppt/theme/theme1.xml><?xml version="1.0" encoding="utf-8"?>
<a:theme xmlns:a="http://schemas.openxmlformats.org/drawingml/2006/main" name="DIPS Adm mal">
  <a:themeElements>
    <a:clrScheme name="DIPS">
      <a:dk1>
        <a:sysClr val="windowText" lastClr="000000"/>
      </a:dk1>
      <a:lt1>
        <a:sysClr val="window" lastClr="FFFFFF"/>
      </a:lt1>
      <a:dk2>
        <a:srgbClr val="55B0CA"/>
      </a:dk2>
      <a:lt2>
        <a:srgbClr val="EBEDEE"/>
      </a:lt2>
      <a:accent1>
        <a:srgbClr val="D32D28"/>
      </a:accent1>
      <a:accent2>
        <a:srgbClr val="55B0CA"/>
      </a:accent2>
      <a:accent3>
        <a:srgbClr val="F5A50D"/>
      </a:accent3>
      <a:accent4>
        <a:srgbClr val="606060"/>
      </a:accent4>
      <a:accent5>
        <a:srgbClr val="9EA5AB"/>
      </a:accent5>
      <a:accent6>
        <a:srgbClr val="B4DCE6"/>
      </a:accent6>
      <a:hlink>
        <a:srgbClr val="0000FF"/>
      </a:hlink>
      <a:folHlink>
        <a:srgbClr val="800080"/>
      </a:folHlink>
    </a:clrScheme>
    <a:fontScheme name="DIP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4D4D4D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40404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IPS Adm mal" id="{DB53805C-D609-4627-8B23-CAEC6DD55A1E}" vid="{23AE51DA-C316-4289-8576-E5BE6AF593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DIPS Adm mal</Template>
  <TotalTime>9862</TotalTime>
  <Words>2238</Words>
  <Application>Microsoft Office PowerPoint</Application>
  <PresentationFormat>Widescreen</PresentationFormat>
  <Paragraphs>348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Calibri</vt:lpstr>
      <vt:lpstr>Calibri Light</vt:lpstr>
      <vt:lpstr>Helvetica</vt:lpstr>
      <vt:lpstr>Times New Roman</vt:lpstr>
      <vt:lpstr>URWGroteskTWid</vt:lpstr>
      <vt:lpstr>Wingdings</vt:lpstr>
      <vt:lpstr>DIPS Adm mal</vt:lpstr>
      <vt:lpstr>PowerPoint Presentation</vt:lpstr>
      <vt:lpstr>Learning outcome</vt:lpstr>
      <vt:lpstr>Agenda</vt:lpstr>
      <vt:lpstr>Why this course?</vt:lpstr>
      <vt:lpstr>Why chocolatey?</vt:lpstr>
      <vt:lpstr>MSI: click next…</vt:lpstr>
      <vt:lpstr>Manual IIS configuration</vt:lpstr>
      <vt:lpstr>MSI</vt:lpstr>
      <vt:lpstr>Chocolatey </vt:lpstr>
      <vt:lpstr>Chocolatey</vt:lpstr>
      <vt:lpstr>Why did DIPS choose chocolatey</vt:lpstr>
      <vt:lpstr>What is a chocolatey package?</vt:lpstr>
      <vt:lpstr>How are chocolatey packages structured</vt:lpstr>
      <vt:lpstr>How to install chocolatey</vt:lpstr>
      <vt:lpstr>Excersize 01</vt:lpstr>
      <vt:lpstr>How to find and install chocolatey packages</vt:lpstr>
      <vt:lpstr>How to install packages</vt:lpstr>
      <vt:lpstr>Exercise 2: Install a package</vt:lpstr>
      <vt:lpstr>Other commonly used command</vt:lpstr>
      <vt:lpstr>Nuget package explorer </vt:lpstr>
      <vt:lpstr>What happens when a package is installed</vt:lpstr>
      <vt:lpstr>chocolateyInstall.ps1</vt:lpstr>
      <vt:lpstr>All scripts</vt:lpstr>
      <vt:lpstr>The nuspec file</vt:lpstr>
      <vt:lpstr>Package dependencies</vt:lpstr>
      <vt:lpstr>Package dependencies</vt:lpstr>
      <vt:lpstr>Specifying dependencies</vt:lpstr>
      <vt:lpstr>Specifying versions on dependencies</vt:lpstr>
      <vt:lpstr>Creating packages</vt:lpstr>
      <vt:lpstr>Exercise 03: create a package</vt:lpstr>
      <vt:lpstr>Chocolatey Logfiles</vt:lpstr>
      <vt:lpstr>Versioning of packages</vt:lpstr>
      <vt:lpstr>Package parameters</vt:lpstr>
      <vt:lpstr>Exercise 4: Create a package</vt:lpstr>
      <vt:lpstr>Troubleshooting install errors</vt:lpstr>
      <vt:lpstr>Getting additional console output</vt:lpstr>
      <vt:lpstr>The packages.config file</vt:lpstr>
      <vt:lpstr>Har lag en annen variant på neste side! DIPS chocolatey packages</vt:lpstr>
      <vt:lpstr>DIPS chocolatey packages V2</vt:lpstr>
      <vt:lpstr>dips-choco-utility</vt:lpstr>
      <vt:lpstr>dips-choco-utility: DIPSChoco</vt:lpstr>
      <vt:lpstr>dips-choco-utility: DIPS.IIS</vt:lpstr>
      <vt:lpstr>dips-choco-utility: DIPS.Config</vt:lpstr>
      <vt:lpstr>TODO: Se på chocolateyInstall.ps1</vt:lpstr>
      <vt:lpstr>Exercise 03</vt:lpstr>
      <vt:lpstr>Windows Powershell</vt:lpstr>
      <vt:lpstr>Powershell scripts</vt:lpstr>
      <vt:lpstr>Powershell Modules</vt:lpstr>
      <vt:lpstr>DIPS Powershell modules</vt:lpstr>
      <vt:lpstr>Script execution permissions</vt:lpstr>
      <vt:lpstr>Script execution permissions</vt:lpstr>
      <vt:lpstr>Script execution permissions</vt:lpstr>
      <vt:lpstr>Script execution permissions</vt:lpstr>
      <vt:lpstr>DIPS Delivery Process</vt:lpstr>
      <vt:lpstr>Templates module</vt:lpstr>
      <vt:lpstr>Arena Delivery configuration</vt:lpstr>
      <vt:lpstr>DIPS Delivery Packages</vt:lpstr>
      <vt:lpstr>Setup.ps1</vt:lpstr>
      <vt:lpstr>Database</vt:lpstr>
      <vt:lpstr>Database</vt:lpstr>
      <vt:lpstr>A look at a database Chocolatey package</vt:lpstr>
      <vt:lpstr>dips-dbupgrade</vt:lpstr>
      <vt:lpstr>Install-DatabasePackages</vt:lpstr>
      <vt:lpstr>Install-DatabasePackages cont.</vt:lpstr>
      <vt:lpstr>Database package versioning</vt:lpstr>
      <vt:lpstr>Database package versioning</vt:lpstr>
      <vt:lpstr>Database package versioning</vt:lpstr>
      <vt:lpstr>Database package versioning</vt:lpstr>
      <vt:lpstr>Database package normal installation</vt:lpstr>
      <vt:lpstr>Database package versioning</vt:lpstr>
      <vt:lpstr>Database Delivery Packages</vt:lpstr>
      <vt:lpstr>Database delivery diff-released.txt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Eikrem Rindarøy</dc:creator>
  <cp:lastModifiedBy>Tord Heimdal</cp:lastModifiedBy>
  <cp:revision>148</cp:revision>
  <cp:lastPrinted>2019-05-13T10:42:56Z</cp:lastPrinted>
  <dcterms:created xsi:type="dcterms:W3CDTF">2019-05-09T07:23:11Z</dcterms:created>
  <dcterms:modified xsi:type="dcterms:W3CDTF">2019-06-09T20:30:55Z</dcterms:modified>
</cp:coreProperties>
</file>