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316" r:id="rId6"/>
    <p:sldId id="317" r:id="rId7"/>
    <p:sldId id="318" r:id="rId8"/>
    <p:sldId id="319" r:id="rId9"/>
    <p:sldId id="259" r:id="rId10"/>
    <p:sldId id="272" r:id="rId11"/>
    <p:sldId id="271" r:id="rId12"/>
    <p:sldId id="260" r:id="rId13"/>
    <p:sldId id="320" r:id="rId14"/>
    <p:sldId id="261" r:id="rId15"/>
    <p:sldId id="301" r:id="rId16"/>
    <p:sldId id="262" r:id="rId17"/>
    <p:sldId id="313" r:id="rId18"/>
    <p:sldId id="314" r:id="rId19"/>
    <p:sldId id="263" r:id="rId20"/>
    <p:sldId id="264" r:id="rId21"/>
    <p:sldId id="284" r:id="rId22"/>
    <p:sldId id="268" r:id="rId23"/>
    <p:sldId id="325" r:id="rId24"/>
    <p:sldId id="283" r:id="rId25"/>
    <p:sldId id="266" r:id="rId26"/>
    <p:sldId id="265" r:id="rId27"/>
    <p:sldId id="323" r:id="rId28"/>
    <p:sldId id="324" r:id="rId29"/>
    <p:sldId id="282" r:id="rId30"/>
    <p:sldId id="304" r:id="rId31"/>
    <p:sldId id="267" r:id="rId32"/>
    <p:sldId id="280" r:id="rId33"/>
    <p:sldId id="274" r:id="rId34"/>
    <p:sldId id="269" r:id="rId35"/>
    <p:sldId id="270" r:id="rId36"/>
    <p:sldId id="279" r:id="rId37"/>
    <p:sldId id="327" r:id="rId38"/>
    <p:sldId id="276" r:id="rId39"/>
    <p:sldId id="277" r:id="rId40"/>
    <p:sldId id="321" r:id="rId41"/>
    <p:sldId id="322" r:id="rId42"/>
    <p:sldId id="303" r:id="rId43"/>
    <p:sldId id="285" r:id="rId44"/>
    <p:sldId id="286" r:id="rId45"/>
    <p:sldId id="287" r:id="rId46"/>
    <p:sldId id="292" r:id="rId47"/>
    <p:sldId id="288" r:id="rId48"/>
    <p:sldId id="289" r:id="rId49"/>
    <p:sldId id="290" r:id="rId50"/>
    <p:sldId id="291" r:id="rId51"/>
    <p:sldId id="315" r:id="rId52"/>
    <p:sldId id="305" r:id="rId53"/>
    <p:sldId id="332" r:id="rId54"/>
    <p:sldId id="328" r:id="rId55"/>
    <p:sldId id="278" r:id="rId56"/>
    <p:sldId id="331" r:id="rId57"/>
    <p:sldId id="293" r:id="rId58"/>
    <p:sldId id="330" r:id="rId59"/>
    <p:sldId id="333" r:id="rId60"/>
    <p:sldId id="334" r:id="rId61"/>
    <p:sldId id="335" r:id="rId62"/>
    <p:sldId id="336" r:id="rId63"/>
    <p:sldId id="338" r:id="rId64"/>
    <p:sldId id="337" r:id="rId65"/>
    <p:sldId id="294" r:id="rId66"/>
    <p:sldId id="295" r:id="rId67"/>
    <p:sldId id="326" r:id="rId68"/>
    <p:sldId id="296" r:id="rId69"/>
    <p:sldId id="297" r:id="rId70"/>
    <p:sldId id="298" r:id="rId71"/>
    <p:sldId id="299" r:id="rId72"/>
    <p:sldId id="306" r:id="rId73"/>
    <p:sldId id="309" r:id="rId74"/>
    <p:sldId id="300" r:id="rId75"/>
    <p:sldId id="308" r:id="rId76"/>
    <p:sldId id="310" r:id="rId77"/>
    <p:sldId id="311" r:id="rId78"/>
    <p:sldId id="312" r:id="rId7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83543" y="404664"/>
            <a:ext cx="10773351" cy="2162664"/>
          </a:xfrm>
          <a:noFill/>
        </p:spPr>
        <p:txBody>
          <a:bodyPr anchor="b"/>
          <a:lstStyle>
            <a:lvl1pPr algn="ctr">
              <a:lnSpc>
                <a:spcPct val="100000"/>
              </a:lnSpc>
              <a:defRPr sz="4800" b="0" kern="1400" spc="0" baseline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9" name="Navn"/>
          <p:cNvSpPr>
            <a:spLocks noGrp="1"/>
          </p:cNvSpPr>
          <p:nvPr>
            <p:ph type="body" sz="quarter" idx="14" hasCustomPrompt="1"/>
          </p:nvPr>
        </p:nvSpPr>
        <p:spPr>
          <a:xfrm>
            <a:off x="767095" y="4581128"/>
            <a:ext cx="10657184" cy="1033816"/>
          </a:xfrm>
        </p:spPr>
        <p:txBody>
          <a:bodyPr/>
          <a:lstStyle>
            <a:lvl1pPr marL="0" indent="0" algn="ctr">
              <a:buNone/>
              <a:defRPr lang="nb-NO" sz="200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 og kontaktinformasjon</a:t>
            </a:r>
            <a:endParaRPr lang="nb-NO" dirty="0"/>
          </a:p>
        </p:txBody>
      </p:sp>
      <p:sp>
        <p:nvSpPr>
          <p:cNvPr id="25" name="Navn"/>
          <p:cNvSpPr>
            <a:spLocks noGrp="1"/>
          </p:cNvSpPr>
          <p:nvPr>
            <p:ph type="body" sz="quarter" idx="15" hasCustomPrompt="1"/>
          </p:nvPr>
        </p:nvSpPr>
        <p:spPr>
          <a:xfrm>
            <a:off x="699247" y="2614791"/>
            <a:ext cx="10757647" cy="1224136"/>
          </a:xfrm>
        </p:spPr>
        <p:txBody>
          <a:bodyPr/>
          <a:lstStyle>
            <a:lvl1pPr marL="0" indent="0" algn="ctr">
              <a:buNone/>
              <a:defRPr lang="nb-NO" sz="2800" b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nb-NO" dirty="0" smtClean="0"/>
              <a:t>Klikk for å legge inn undertittel</a:t>
            </a:r>
            <a:endParaRPr lang="nb-NO" dirty="0"/>
          </a:p>
        </p:txBody>
      </p:sp>
      <p:sp>
        <p:nvSpPr>
          <p:cNvPr id="27" name="Text Box 12"/>
          <p:cNvSpPr txBox="1"/>
          <p:nvPr/>
        </p:nvSpPr>
        <p:spPr>
          <a:xfrm>
            <a:off x="755262" y="6417132"/>
            <a:ext cx="4720395" cy="2154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4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2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1" y="5957095"/>
            <a:ext cx="2424113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3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68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4176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8184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21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6363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4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344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61632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91776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0" name="Plassholder for bilde 10"/>
          <p:cNvSpPr>
            <a:spLocks noGrp="1"/>
          </p:cNvSpPr>
          <p:nvPr>
            <p:ph type="pic" sz="quarter" idx="16" hasCustomPrompt="1"/>
          </p:nvPr>
        </p:nvSpPr>
        <p:spPr>
          <a:xfrm>
            <a:off x="31488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449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22625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24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3" hasCustomPrompt="1"/>
          </p:nvPr>
        </p:nvSpPr>
        <p:spPr>
          <a:xfrm>
            <a:off x="911424" y="1729552"/>
            <a:ext cx="10369152" cy="4353086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nb-NO" dirty="0" smtClean="0"/>
              <a:t>Klikk på ikonet for å sette inn bilde her</a:t>
            </a:r>
            <a:endParaRPr lang="nb-NO" dirty="0"/>
          </a:p>
        </p:txBody>
      </p:sp>
      <p:sp>
        <p:nvSpPr>
          <p:cNvPr id="8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211233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Plassholder for bild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30932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455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1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518226"/>
            <a:ext cx="6192011" cy="4791094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911425" y="1518227"/>
            <a:ext cx="4936927" cy="479109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0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4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9370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2 bilder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484785"/>
            <a:ext cx="6192011" cy="221033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768000" y="1484785"/>
            <a:ext cx="5080351" cy="47525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4" name="Plassholder for bilde 8"/>
          <p:cNvSpPr>
            <a:spLocks noGrp="1"/>
          </p:cNvSpPr>
          <p:nvPr>
            <p:ph type="pic" sz="quarter" idx="20" hasCustomPrompt="1"/>
          </p:nvPr>
        </p:nvSpPr>
        <p:spPr>
          <a:xfrm>
            <a:off x="5999989" y="3692352"/>
            <a:ext cx="6192011" cy="254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5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7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319355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ysbilde til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33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Grafikk med forkla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9614" y="1425754"/>
            <a:ext cx="4011084" cy="792088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4751851" y="1425755"/>
            <a:ext cx="6815667" cy="4752529"/>
          </a:xfrm>
        </p:spPr>
        <p:txBody>
          <a:bodyPr/>
          <a:lstStyle>
            <a:lvl1pPr marL="342900" indent="14288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på et av ikonene for å sette inn grafikk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14" y="2284707"/>
            <a:ext cx="4011084" cy="388843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862098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5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52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97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5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236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5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916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0648"/>
            <a:ext cx="10363200" cy="93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Tittel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12776"/>
            <a:ext cx="103632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 Box 12"/>
          <p:cNvSpPr txBox="1"/>
          <p:nvPr/>
        </p:nvSpPr>
        <p:spPr>
          <a:xfrm>
            <a:off x="911425" y="6484367"/>
            <a:ext cx="4358629" cy="1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2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1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11" name="Picture 9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79" y="6346574"/>
            <a:ext cx="1403613" cy="4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600" b="0">
          <a:solidFill>
            <a:schemeClr val="accent2">
              <a:lumMod val="75000"/>
            </a:schemeClr>
          </a:solidFill>
          <a:latin typeface="+mj-lt"/>
          <a:ea typeface="+mj-ea"/>
          <a:cs typeface="Calibri" pitchFamily="34" charset="0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r>
              <a:rPr lang="nb-NO" dirty="0" smtClean="0"/>
              <a:t>«</a:t>
            </a:r>
            <a:r>
              <a:rPr lang="en-US" b="1" dirty="0"/>
              <a:t>The sane way to manage software on Windows</a:t>
            </a:r>
            <a:r>
              <a:rPr lang="nb-NO" dirty="0" smtClean="0"/>
              <a:t>»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binaries</a:t>
            </a:r>
            <a:r>
              <a:rPr lang="nb-NO" dirty="0" smtClean="0"/>
              <a:t>, scripts, </a:t>
            </a:r>
            <a:r>
              <a:rPr lang="nb-NO" dirty="0" err="1" smtClean="0"/>
              <a:t>installers</a:t>
            </a:r>
            <a:r>
              <a:rPr lang="nb-NO" dirty="0"/>
              <a:t>,</a:t>
            </a:r>
            <a:r>
              <a:rPr lang="nb-NO" dirty="0" smtClean="0"/>
              <a:t> :</a:t>
            </a:r>
          </a:p>
          <a:p>
            <a:pPr lvl="1"/>
            <a:r>
              <a:rPr lang="nb-NO" dirty="0" err="1" smtClean="0"/>
              <a:t>Binaries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smtClean="0"/>
              <a:t>Installer </a:t>
            </a:r>
            <a:r>
              <a:rPr lang="nb-NO" dirty="0" err="1" smtClean="0"/>
              <a:t>package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stored</a:t>
            </a:r>
            <a:r>
              <a:rPr lang="nb-NO" dirty="0" smtClean="0"/>
              <a:t> in 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 (http://dips-nuget)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</a:t>
            </a:r>
          </a:p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\chocolateyInstall.ps1</a:t>
            </a:r>
          </a:p>
          <a:p>
            <a:pPr marL="0" indent="0">
              <a:buNone/>
            </a:pPr>
            <a:r>
              <a:rPr lang="nb-NO" dirty="0" smtClean="0"/>
              <a:t>\bin\</a:t>
            </a:r>
          </a:p>
          <a:p>
            <a:pPr marL="0" indent="0">
              <a:buNone/>
            </a:pPr>
            <a:r>
              <a:rPr lang="nb-NO" dirty="0" smtClean="0"/>
              <a:t>\_</a:t>
            </a:r>
            <a:r>
              <a:rPr lang="nb-NO" dirty="0" err="1" smtClean="0"/>
              <a:t>rels</a:t>
            </a:r>
            <a:r>
              <a:rPr lang="nb-NO" dirty="0" smtClean="0"/>
              <a:t>\.</a:t>
            </a:r>
            <a:r>
              <a:rPr lang="nb-NO" dirty="0" err="1" smtClean="0"/>
              <a:t>rels</a:t>
            </a: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package.nuspec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634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Exercise </a:t>
            </a:r>
            <a:r>
              <a:rPr lang="nb-NO" dirty="0" smtClean="0"/>
              <a:t>01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uninstall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list –lo : lists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/>
              <a:t>Complete list: https://chocolatey.org/docs/commands-reference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commonly</a:t>
            </a:r>
            <a:r>
              <a:rPr lang="nb-NO" dirty="0" smtClean="0"/>
              <a:t> used </a:t>
            </a:r>
            <a:r>
              <a:rPr lang="nb-NO" dirty="0" err="1" smtClean="0"/>
              <a:t>command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</a:t>
            </a:r>
            <a:r>
              <a:rPr lang="en-US" dirty="0" smtClean="0"/>
              <a:t>DIPS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present: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 smtClean="0"/>
              <a:t>executables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</a:t>
            </a:r>
            <a:r>
              <a:rPr lang="nb-NO" dirty="0" err="1" smtClean="0"/>
              <a:t>usually</a:t>
            </a:r>
            <a:r>
              <a:rPr lang="nb-NO" dirty="0" smtClean="0"/>
              <a:t> not </a:t>
            </a:r>
            <a:r>
              <a:rPr lang="nb-NO" dirty="0" err="1" smtClean="0"/>
              <a:t>completely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chocolateyInstall.ps1: </a:t>
            </a:r>
            <a:r>
              <a:rPr lang="nb-NO" dirty="0" err="1" smtClean="0"/>
              <a:t>Executed</a:t>
            </a:r>
            <a:r>
              <a:rPr lang="nb-NO" dirty="0" smtClean="0"/>
              <a:t> at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endParaRPr lang="nb-NO" dirty="0" smtClean="0"/>
          </a:p>
          <a:p>
            <a:r>
              <a:rPr lang="nb-NO" dirty="0" smtClean="0"/>
              <a:t>chocolateyUninstall.ps1: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uninstalled</a:t>
            </a:r>
            <a:endParaRPr lang="nb-NO" dirty="0" smtClean="0"/>
          </a:p>
          <a:p>
            <a:r>
              <a:rPr lang="nb-NO" dirty="0" smtClean="0"/>
              <a:t>beforeModify.ps1: script in the installed package that is executed when running PS&gt;choco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All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74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nuspecfile</a:t>
            </a:r>
            <a:r>
              <a:rPr lang="nb-NO" dirty="0"/>
              <a:t> </a:t>
            </a:r>
            <a:r>
              <a:rPr lang="nb-NO" dirty="0" smtClean="0"/>
              <a:t>prior to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</a:t>
            </a:r>
            <a:r>
              <a:rPr lang="nb-NO" sz="1900" dirty="0"/>
              <a:t>&lt;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pPr marL="0" indent="0">
              <a:buNone/>
            </a:pPr>
            <a:r>
              <a:rPr lang="nb-NO" sz="1900" dirty="0" smtClean="0"/>
              <a:t>      </a:t>
            </a:r>
            <a:r>
              <a:rPr lang="nb-NO" sz="1900" dirty="0"/>
              <a:t>&lt;</a:t>
            </a:r>
            <a:r>
              <a:rPr lang="nb-NO" sz="1900" dirty="0" err="1"/>
              <a:t>dependency</a:t>
            </a:r>
            <a:r>
              <a:rPr lang="nb-NO" sz="1900" dirty="0"/>
              <a:t> id="</a:t>
            </a:r>
            <a:r>
              <a:rPr lang="nb-NO" sz="1900" dirty="0" err="1"/>
              <a:t>dips-choco-utility</a:t>
            </a:r>
            <a:r>
              <a:rPr lang="nb-NO" sz="1900" dirty="0"/>
              <a:t>" </a:t>
            </a:r>
            <a:r>
              <a:rPr lang="nb-NO" sz="1900" dirty="0" err="1"/>
              <a:t>version</a:t>
            </a:r>
            <a:r>
              <a:rPr lang="nb-NO" sz="1900" dirty="0" smtClean="0"/>
              <a:t>=«1.0.0</a:t>
            </a:r>
            <a:r>
              <a:rPr lang="nb-NO" sz="1900" dirty="0"/>
              <a:t>" /&gt;</a:t>
            </a:r>
          </a:p>
          <a:p>
            <a:pPr marL="0" indent="0">
              <a:buNone/>
            </a:pPr>
            <a:r>
              <a:rPr lang="nb-NO" sz="1900" dirty="0"/>
              <a:t>  </a:t>
            </a:r>
            <a:r>
              <a:rPr lang="nb-NO" sz="1900" dirty="0" smtClean="0"/>
              <a:t>&lt;/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</a:t>
            </a:r>
            <a:r>
              <a:rPr lang="nb-NO" dirty="0" err="1" smtClean="0"/>
              <a:t>restricted</a:t>
            </a:r>
            <a:r>
              <a:rPr lang="nb-NO" dirty="0" smtClean="0"/>
              <a:t> to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minimum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maximum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or </a:t>
            </a:r>
            <a:r>
              <a:rPr lang="nb-NO" dirty="0" err="1" smtClean="0"/>
              <a:t>version</a:t>
            </a:r>
            <a:r>
              <a:rPr lang="nb-NO" dirty="0" smtClean="0"/>
              <a:t> ranges.</a:t>
            </a:r>
          </a:p>
          <a:p>
            <a:r>
              <a:rPr lang="nb-NO" dirty="0" smtClean="0"/>
              <a:t>Minimum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most </a:t>
            </a:r>
            <a:r>
              <a:rPr lang="nb-NO" dirty="0" err="1" smtClean="0"/>
              <a:t>common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040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Versions are specifed in the dependency tag in the nuspec</a:t>
            </a:r>
          </a:p>
          <a:p>
            <a:r>
              <a:rPr lang="nb-NO" dirty="0" smtClean="0"/>
              <a:t>Version=«1.0.0» : minimum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«[1.0.0]» 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«[1.0.0,): </a:t>
            </a:r>
            <a:r>
              <a:rPr lang="nb-NO" dirty="0"/>
              <a:t>minimum </a:t>
            </a:r>
            <a:r>
              <a:rPr lang="nb-NO" dirty="0" err="1"/>
              <a:t>version</a:t>
            </a:r>
            <a:r>
              <a:rPr lang="nb-NO" dirty="0"/>
              <a:t> 1.0.0</a:t>
            </a:r>
          </a:p>
          <a:p>
            <a:r>
              <a:rPr lang="nb-NO" dirty="0" smtClean="0"/>
              <a:t>Version = «[1.0.0,2.0.0]» : Version from 1.0.0 to 2.0.0</a:t>
            </a:r>
          </a:p>
          <a:p>
            <a:r>
              <a:rPr lang="nb-NO" dirty="0" smtClean="0"/>
              <a:t>Version = «[1.0.0,2.0.0)»: Versions from 1.0.0 and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 smtClean="0"/>
              <a:t>Version = «[,2.0.0)» All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/>
              <a:t>Version = «[,</a:t>
            </a:r>
            <a:r>
              <a:rPr lang="nb-NO" dirty="0" smtClean="0"/>
              <a:t>2.0.0]» Version 2.0.0 and lower</a:t>
            </a:r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97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r>
              <a:rPr lang="nb-NO" sz="2400" dirty="0" smtClean="0"/>
              <a:t>To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a pre-</a:t>
            </a: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argument «-pre»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-pre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only</a:t>
            </a:r>
            <a:r>
              <a:rPr lang="nb-NO" sz="2400" dirty="0" smtClean="0"/>
              <a:t> valid </a:t>
            </a:r>
            <a:r>
              <a:rPr lang="nb-NO" sz="2400" dirty="0" err="1" smtClean="0"/>
              <a:t>if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has a chocolateyInstall.ps1 script. </a:t>
            </a:r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accessible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script from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environment</a:t>
            </a:r>
            <a:r>
              <a:rPr lang="nb-NO" sz="2400" dirty="0" smtClean="0"/>
              <a:t> variable $</a:t>
            </a:r>
            <a:r>
              <a:rPr lang="nb-NO" sz="2400" dirty="0" err="1" smtClean="0"/>
              <a:t>Env:ChocolateyPackageParameters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Must be </a:t>
            </a:r>
            <a:r>
              <a:rPr lang="nb-NO" sz="2400" dirty="0" err="1" smtClean="0"/>
              <a:t>parsed</a:t>
            </a:r>
            <a:r>
              <a:rPr lang="nb-NO" sz="2400" dirty="0" smtClean="0"/>
              <a:t>.</a:t>
            </a:r>
            <a:endParaRPr lang="nb-NO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,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Different flawors on the server side</a:t>
            </a:r>
          </a:p>
          <a:p>
            <a:pPr lvl="1"/>
            <a:r>
              <a:rPr lang="nb-NO" dirty="0" smtClean="0"/>
              <a:t>Most common: installscript that copies </a:t>
            </a:r>
            <a:r>
              <a:rPr lang="nb-NO" dirty="0"/>
              <a:t>files from the package library folder to «InstallLocation</a:t>
            </a:r>
            <a:r>
              <a:rPr lang="nb-NO" dirty="0" smtClean="0"/>
              <a:t>», before IIS setup is created.</a:t>
            </a:r>
          </a:p>
          <a:p>
            <a:pPr lvl="1"/>
            <a:r>
              <a:rPr lang="nb-NO" dirty="0" smtClean="0"/>
              <a:t>Java applications: Choco-package containing «msi» that is executed silently</a:t>
            </a:r>
          </a:p>
          <a:p>
            <a:r>
              <a:rPr lang="nb-NO" dirty="0" smtClean="0"/>
              <a:t>Many packages may copy files to the same «InstallLocation» in order to get a working software.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Choco-packages make extensive use of dependencies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1735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chocolatey package that contains install-time functionality</a:t>
            </a:r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  <a:p>
            <a:r>
              <a:rPr lang="nb-NO" dirty="0" err="1" smtClean="0"/>
              <a:t>Git</a:t>
            </a:r>
            <a:r>
              <a:rPr lang="nb-NO" dirty="0"/>
              <a:t> </a:t>
            </a:r>
            <a:r>
              <a:rPr lang="nb-NO" dirty="0" err="1" smtClean="0"/>
              <a:t>repository</a:t>
            </a:r>
            <a:r>
              <a:rPr lang="nb-NO" dirty="0"/>
              <a:t>: </a:t>
            </a:r>
            <a:r>
              <a:rPr lang="nb-NO" dirty="0" err="1"/>
              <a:t>Choco-Utility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r>
              <a:rPr lang="nb-NO" dirty="0" smtClean="0"/>
              <a:t>: </a:t>
            </a:r>
            <a:r>
              <a:rPr lang="nb-NO" dirty="0" err="1" smtClean="0"/>
              <a:t>DIPSChoco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Functions to setup IIS and registers all actions so that the IIS setup will be removed when the package is uninstalled.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smtClean="0"/>
              <a:t>DIPS.IIS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4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upload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to </a:t>
            </a:r>
            <a:r>
              <a:rPr lang="nb-NO" dirty="0" err="1" smtClean="0"/>
              <a:t>configserver</a:t>
            </a:r>
            <a:r>
              <a:rPr lang="nb-NO" dirty="0" smtClean="0"/>
              <a:t> during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err="1" smtClean="0"/>
              <a:t>DIPS.Config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3116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Examples</a:t>
            </a:r>
            <a:r>
              <a:rPr lang="nb-NO" dirty="0" smtClean="0"/>
              <a:t> from </a:t>
            </a:r>
            <a:r>
              <a:rPr lang="nb-NO" dirty="0" err="1" smtClean="0"/>
              <a:t>client</a:t>
            </a:r>
            <a:r>
              <a:rPr lang="nb-NO" dirty="0" smtClean="0"/>
              <a:t> and server,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parameters, </a:t>
            </a:r>
            <a:r>
              <a:rPr lang="nb-NO" dirty="0" err="1" smtClean="0"/>
              <a:t>config</a:t>
            </a:r>
            <a:r>
              <a:rPr lang="nb-NO" dirty="0" smtClean="0"/>
              <a:t>, IIS, and  </a:t>
            </a:r>
            <a:r>
              <a:rPr lang="nb-NO" dirty="0" err="1" smtClean="0"/>
              <a:t>filecopy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look</a:t>
            </a:r>
            <a:r>
              <a:rPr lang="nb-NO" dirty="0" smtClean="0"/>
              <a:t> at a DIPS Arena </a:t>
            </a:r>
            <a:r>
              <a:rPr lang="nb-NO" dirty="0" err="1" smtClean="0"/>
              <a:t>package</a:t>
            </a:r>
            <a:r>
              <a:rPr lang="nb-NO" dirty="0" smtClean="0"/>
              <a:t> 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the module DIPSChoco contains functions for copying files from a Chocolatey package to a specified destination.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 (*.psm1)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?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25" y="1825625"/>
            <a:ext cx="468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Setting script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05: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06: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9801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03" y="1700213"/>
            <a:ext cx="6151757" cy="4537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DIPS Delivery Process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1226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collection of </a:t>
            </a:r>
            <a:r>
              <a:rPr lang="nb-NO" dirty="0"/>
              <a:t>C</a:t>
            </a:r>
            <a:r>
              <a:rPr lang="nb-NO" dirty="0" smtClean="0"/>
              <a:t>hocolatey packages for an Arena Client, Server, etc.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Zip archive containing Chocolatey packages (offline source), parameter files, and setup scripts to ease the installation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922" y="1899452"/>
            <a:ext cx="3833449" cy="365288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 smtClean="0"/>
              <a:t>Chocolatey packages</a:t>
            </a:r>
          </a:p>
          <a:p>
            <a:pPr lvl="1"/>
            <a:r>
              <a:rPr lang="nb-NO" dirty="0" smtClean="0"/>
              <a:t>Metadata</a:t>
            </a:r>
          </a:p>
          <a:p>
            <a:pPr lvl="1"/>
            <a:r>
              <a:rPr lang="nb-NO" dirty="0" smtClean="0"/>
              <a:t>Actual packages</a:t>
            </a:r>
          </a:p>
          <a:p>
            <a:r>
              <a:rPr lang="nb-NO" dirty="0" smtClean="0"/>
              <a:t>Parameters</a:t>
            </a:r>
          </a:p>
          <a:p>
            <a:pPr lvl="1"/>
            <a:r>
              <a:rPr lang="nb-NO" dirty="0" smtClean="0"/>
              <a:t>Parameter values</a:t>
            </a:r>
          </a:p>
          <a:p>
            <a:pPr lvl="1"/>
            <a:r>
              <a:rPr lang="nb-NO" dirty="0" smtClean="0"/>
              <a:t>Parameter mapping</a:t>
            </a:r>
          </a:p>
          <a:p>
            <a:r>
              <a:rPr lang="nb-NO" dirty="0" smtClean="0"/>
              <a:t>Install scripts</a:t>
            </a:r>
          </a:p>
          <a:p>
            <a:pPr lvl="1"/>
            <a:r>
              <a:rPr lang="nb-NO" dirty="0" smtClean="0"/>
              <a:t>Setup</a:t>
            </a:r>
          </a:p>
          <a:p>
            <a:pPr lvl="1"/>
            <a:r>
              <a:rPr lang="nb-NO" dirty="0" smtClean="0"/>
              <a:t>Remove</a:t>
            </a:r>
          </a:p>
          <a:p>
            <a:pPr lvl="1"/>
            <a:r>
              <a:rPr lang="nb-NO" dirty="0" smtClean="0"/>
              <a:t>Test-Prerequisites</a:t>
            </a:r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Arena Delivery Artifact content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346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final-packages.config, which will set parameters for each individual package</a:t>
            </a:r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13" y="2039038"/>
            <a:ext cx="4774481" cy="305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Let us track a package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039038"/>
            <a:ext cx="5859425" cy="37034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87978" y="4015047"/>
            <a:ext cx="4289367" cy="10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75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354" y="287049"/>
            <a:ext cx="3401911" cy="60382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Parameter mapping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7" y="1933680"/>
            <a:ext cx="5379844" cy="25929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820487" y="3306169"/>
            <a:ext cx="4227507" cy="44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MSI: </a:t>
            </a: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…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1" y="2331633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65" y="1054139"/>
            <a:ext cx="7923032" cy="5254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ArenaDelivery Configuration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5220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077" y="1700213"/>
            <a:ext cx="6545008" cy="4537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Octopus Deploy 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65161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927" y="1409267"/>
            <a:ext cx="6930174" cy="4537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Templates – Package List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8130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592" y="1340769"/>
            <a:ext cx="8898803" cy="4537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DIPS-Nuget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9649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74" y="1340769"/>
            <a:ext cx="5843088" cy="4537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Templates – Package Parameters</a:t>
            </a:r>
            <a:endParaRPr lang="nb-NO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69900" y="295361"/>
            <a:ext cx="3401911" cy="603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5827222" y="2419004"/>
            <a:ext cx="1845425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923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tool that is designed to be used for database migrations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Packages upgrade (dupfiles) for each program package (artifacts)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Chocolatey packages for database is a highly proprietary and customized solution</a:t>
            </a:r>
            <a:endParaRPr lang="nb-NO" dirty="0"/>
          </a:p>
          <a:p>
            <a:r>
              <a:rPr lang="nb-NO" dirty="0" smtClean="0"/>
              <a:t>No one else as far as we know uses </a:t>
            </a:r>
            <a:r>
              <a:rPr lang="nb-NO" dirty="0"/>
              <a:t>C</a:t>
            </a:r>
            <a:r>
              <a:rPr lang="nb-NO" dirty="0" smtClean="0"/>
              <a:t>hocolatey 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custom tool is required to mirror the</a:t>
            </a:r>
            <a:r>
              <a:rPr lang="nb-NO" dirty="0"/>
              <a:t> </a:t>
            </a:r>
            <a:r>
              <a:rPr lang="nb-NO" dirty="0" smtClean="0"/>
              <a:t>packages in the database to disk so that </a:t>
            </a:r>
            <a:r>
              <a:rPr lang="nb-NO" dirty="0"/>
              <a:t>C</a:t>
            </a:r>
            <a:r>
              <a:rPr lang="nb-NO" dirty="0" smtClean="0"/>
              <a:t>hocolatey can work with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Dupfiles</a:t>
            </a:r>
            <a:endParaRPr lang="nb-NO" dirty="0" smtClean="0"/>
          </a:p>
          <a:p>
            <a:r>
              <a:rPr lang="nb-NO" dirty="0" err="1" smtClean="0"/>
              <a:t>Json</a:t>
            </a:r>
            <a:r>
              <a:rPr lang="nb-NO" dirty="0" smtClean="0"/>
              <a:t>-file</a:t>
            </a:r>
          </a:p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look at a database Chocolatey 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9897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dips-dbupgrade is a Chocolatey package that installs a powershell module named DIPSDBupgrade.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/>
              <a:t>C</a:t>
            </a:r>
            <a:r>
              <a:rPr lang="nb-NO" dirty="0" smtClean="0"/>
              <a:t>hocolatey to work with this directory as its working directory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Queries the database for all installed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Manual IIS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2" y="2181398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\$database\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/>
              <a:t>\moduleOrder.txt</a:t>
            </a:r>
            <a:endParaRPr lang="nb-NO" dirty="0" smtClean="0"/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Queries the database to find if all these dupfiles must be executed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Executes dup-files using dupconsole and runs dwdba after each dup to generate triggers and 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4" y="1684251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we can use «program version» and «nuget version»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«nuget version» has less importance for database packages</a:t>
            </a:r>
            <a:r>
              <a:rPr lang="nb-NO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Chocolatey package will</a:t>
            </a:r>
            <a:r>
              <a:rPr lang="nb-NO" dirty="0"/>
              <a:t> </a:t>
            </a:r>
            <a:r>
              <a:rPr lang="nb-NO" dirty="0" smtClean="0"/>
              <a:t>register itself into the table dwdbversjonlogg in the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C</a:t>
            </a:r>
            <a:r>
              <a:rPr lang="nb-NO" dirty="0" smtClean="0"/>
              <a:t>hocolatey </a:t>
            </a:r>
            <a:r>
              <a:rPr lang="nb-NO" dirty="0"/>
              <a:t>package </a:t>
            </a:r>
            <a:r>
              <a:rPr lang="nb-NO" dirty="0" smtClean="0"/>
              <a:t>can only be installed into the database one time.</a:t>
            </a:r>
          </a:p>
          <a:p>
            <a:r>
              <a:rPr lang="nb-NO" dirty="0" smtClean="0"/>
              <a:t>Therefore, </a:t>
            </a:r>
            <a:r>
              <a:rPr lang="nb-NO" dirty="0"/>
              <a:t>w</a:t>
            </a:r>
            <a:r>
              <a:rPr lang="nb-NO" dirty="0" smtClean="0"/>
              <a:t>hen a specific database package id has been released its content cannot be changed in a way that upgrades the database differently (alters state).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packages for the database will grow in size for each Arena version, because of dependencies to previous packages</a:t>
            </a:r>
          </a:p>
          <a:p>
            <a:r>
              <a:rPr lang="nb-NO" dirty="0" smtClean="0"/>
              <a:t>A delivery package for 19.1.0 will normally contain all packages from 18.1 and the new packages for 19.1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smtClean="0"/>
              <a:t>Upgraded packages: packages from 18.1 with upgraded «nuget version»</a:t>
            </a:r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Made</a:t>
            </a:r>
            <a:r>
              <a:rPr lang="nb-NO" dirty="0" smtClean="0"/>
              <a:t> for manual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artifact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dependency</a:t>
            </a:r>
            <a:r>
              <a:rPr lang="nb-NO" dirty="0" smtClean="0"/>
              <a:t> management.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have to </a:t>
            </a:r>
            <a:r>
              <a:rPr lang="nb-NO" dirty="0" err="1" smtClean="0"/>
              <a:t>invoke</a:t>
            </a:r>
            <a:r>
              <a:rPr lang="nb-NO" dirty="0" smtClean="0"/>
              <a:t> </a:t>
            </a:r>
            <a:r>
              <a:rPr lang="nb-NO" dirty="0" err="1" smtClean="0"/>
              <a:t>tenfolds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order to </a:t>
            </a:r>
            <a:r>
              <a:rPr lang="nb-NO" dirty="0" err="1" smtClean="0"/>
              <a:t>install</a:t>
            </a:r>
            <a:r>
              <a:rPr lang="nb-NO" dirty="0" smtClean="0"/>
              <a:t> Arena =&gt; time </a:t>
            </a:r>
            <a:r>
              <a:rPr lang="nb-NO" dirty="0" err="1" smtClean="0"/>
              <a:t>consuming</a:t>
            </a:r>
            <a:endParaRPr lang="nb-NO" dirty="0" smtClean="0"/>
          </a:p>
          <a:p>
            <a:r>
              <a:rPr lang="nb-NO" dirty="0" smtClean="0"/>
              <a:t>Manual handling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and </a:t>
            </a:r>
            <a:r>
              <a:rPr lang="nb-NO" dirty="0" err="1" smtClean="0"/>
              <a:t>upgrades</a:t>
            </a:r>
            <a:endParaRPr lang="nb-NO" dirty="0" smtClean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endParaRPr lang="nb-NO" dirty="0" smtClean="0"/>
          </a:p>
          <a:p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scale</a:t>
            </a:r>
            <a:r>
              <a:rPr lang="nb-NO" dirty="0" smtClean="0"/>
              <a:t> up!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60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theme/theme1.xml><?xml version="1.0" encoding="utf-8"?>
<a:theme xmlns:a="http://schemas.openxmlformats.org/drawingml/2006/main" name="DIPS Adm mal">
  <a:themeElements>
    <a:clrScheme name="DIPS">
      <a:dk1>
        <a:sysClr val="windowText" lastClr="000000"/>
      </a:dk1>
      <a:lt1>
        <a:sysClr val="window" lastClr="FFFFFF"/>
      </a:lt1>
      <a:dk2>
        <a:srgbClr val="55B0CA"/>
      </a:dk2>
      <a:lt2>
        <a:srgbClr val="EBEDEE"/>
      </a:lt2>
      <a:accent1>
        <a:srgbClr val="D32D28"/>
      </a:accent1>
      <a:accent2>
        <a:srgbClr val="55B0CA"/>
      </a:accent2>
      <a:accent3>
        <a:srgbClr val="F5A50D"/>
      </a:accent3>
      <a:accent4>
        <a:srgbClr val="606060"/>
      </a:accent4>
      <a:accent5>
        <a:srgbClr val="9EA5AB"/>
      </a:accent5>
      <a:accent6>
        <a:srgbClr val="B4DCE6"/>
      </a:accent6>
      <a:hlink>
        <a:srgbClr val="0000FF"/>
      </a:hlink>
      <a:folHlink>
        <a:srgbClr val="800080"/>
      </a:folHlink>
    </a:clrScheme>
    <a:fontScheme name="DIP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PS Adm mal" id="{DB53805C-D609-4627-8B23-CAEC6DD55A1E}" vid="{23AE51DA-C316-4289-8576-E5BE6AF593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DIPS Adm mal</Template>
  <TotalTime>9968</TotalTime>
  <Words>2188</Words>
  <Application>Microsoft Office PowerPoint</Application>
  <PresentationFormat>Widescreen</PresentationFormat>
  <Paragraphs>355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Calibri</vt:lpstr>
      <vt:lpstr>Calibri Light</vt:lpstr>
      <vt:lpstr>Helvetica</vt:lpstr>
      <vt:lpstr>Times New Roman</vt:lpstr>
      <vt:lpstr>URWGroteskTWid</vt:lpstr>
      <vt:lpstr>Wingdings</vt:lpstr>
      <vt:lpstr>DIPS Adm mal</vt:lpstr>
      <vt:lpstr>PowerPoint Presentation</vt:lpstr>
      <vt:lpstr>Learning outcome</vt:lpstr>
      <vt:lpstr>Agenda</vt:lpstr>
      <vt:lpstr>Why this course?</vt:lpstr>
      <vt:lpstr>Why chocolatey?</vt:lpstr>
      <vt:lpstr>MSI: click next…</vt:lpstr>
      <vt:lpstr>Manual IIS configuration</vt:lpstr>
      <vt:lpstr>MSI</vt:lpstr>
      <vt:lpstr>Chocolatey </vt:lpstr>
      <vt:lpstr>Chocolatey</vt:lpstr>
      <vt:lpstr>Why did DIPS choose chocolatey</vt:lpstr>
      <vt:lpstr>What is a chocolatey package?</vt:lpstr>
      <vt:lpstr>How are chocolatey packages structured</vt:lpstr>
      <vt:lpstr>How to install chocolatey</vt:lpstr>
      <vt:lpstr>Exercise 01</vt:lpstr>
      <vt:lpstr>How to find and install chocolatey packages</vt:lpstr>
      <vt:lpstr>How to install packages</vt:lpstr>
      <vt:lpstr>Exercise 2: Install a package</vt:lpstr>
      <vt:lpstr>Other commonly used command</vt:lpstr>
      <vt:lpstr>Nuget package explorer </vt:lpstr>
      <vt:lpstr>What happens when a package is installed</vt:lpstr>
      <vt:lpstr>chocolateyInstall.ps1</vt:lpstr>
      <vt:lpstr>All scripts</vt:lpstr>
      <vt:lpstr>The nuspec file</vt:lpstr>
      <vt:lpstr>Package dependencies</vt:lpstr>
      <vt:lpstr>Package dependencies</vt:lpstr>
      <vt:lpstr>Specifying dependencies</vt:lpstr>
      <vt:lpstr>Specifying versions on dependencies</vt:lpstr>
      <vt:lpstr>Creating packages</vt:lpstr>
      <vt:lpstr>Exercise 03: create a package</vt:lpstr>
      <vt:lpstr>Chocolatey Logfiles</vt:lpstr>
      <vt:lpstr>Versioning of packages</vt:lpstr>
      <vt:lpstr>Package parameters</vt:lpstr>
      <vt:lpstr>Troubleshooting install errors</vt:lpstr>
      <vt:lpstr>Getting additional console output</vt:lpstr>
      <vt:lpstr>The packages.config file</vt:lpstr>
      <vt:lpstr>DIPS chocolatey packages</vt:lpstr>
      <vt:lpstr>dips-choco-utility</vt:lpstr>
      <vt:lpstr>dips-choco-utility: DIPSChoco</vt:lpstr>
      <vt:lpstr>dips-choco-utility: DIPS.IIS</vt:lpstr>
      <vt:lpstr>dips-choco-utility: DIPS.Config</vt:lpstr>
      <vt:lpstr>A look at a DIPS Arena package chocolateyInstall.ps1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Exercise 4: Setting script permissions</vt:lpstr>
      <vt:lpstr>Exercise 05: Create package with installscript</vt:lpstr>
      <vt:lpstr>Exercise 06: Create installscript</vt:lpstr>
      <vt:lpstr>DIPS Delivery Process</vt:lpstr>
      <vt:lpstr>DIPS Delivery Packages</vt:lpstr>
      <vt:lpstr>Arena Delivery Artifact content</vt:lpstr>
      <vt:lpstr>Setup.ps1</vt:lpstr>
      <vt:lpstr>Let us track a package</vt:lpstr>
      <vt:lpstr>Parameter mapping</vt:lpstr>
      <vt:lpstr>ArenaDelivery Configuration</vt:lpstr>
      <vt:lpstr>Octopus Deploy Templates</vt:lpstr>
      <vt:lpstr>Templates – Package List</vt:lpstr>
      <vt:lpstr>DIPS-Nuget</vt:lpstr>
      <vt:lpstr>Templates – Package Parameters</vt:lpstr>
      <vt:lpstr>Database</vt:lpstr>
      <vt:lpstr>Database</vt:lpstr>
      <vt:lpstr>A look at a database Chocolatey package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 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Tord Heimdal</cp:lastModifiedBy>
  <cp:revision>162</cp:revision>
  <cp:lastPrinted>2019-05-13T10:42:56Z</cp:lastPrinted>
  <dcterms:created xsi:type="dcterms:W3CDTF">2019-05-09T07:23:11Z</dcterms:created>
  <dcterms:modified xsi:type="dcterms:W3CDTF">2019-06-10T21:48:44Z</dcterms:modified>
</cp:coreProperties>
</file>