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716"/>
  </p:normalViewPr>
  <p:slideViewPr>
    <p:cSldViewPr snapToGrid="0" snapToObjects="1">
      <p:cViewPr>
        <p:scale>
          <a:sx n="35" d="100"/>
          <a:sy n="35" d="100"/>
        </p:scale>
        <p:origin x="728" y="1200"/>
      </p:cViewPr>
      <p:guideLst/>
    </p:cSldViewPr>
  </p:slid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079177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02581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9000" cy="13136700"/>
          </a:xfrm>
          <a:prstGeom prst="rect">
            <a:avLst/>
          </a:prstGeom>
        </p:spPr>
        <p:txBody>
          <a:bodyPr lIns="487600" tIns="487600" rIns="487600" bIns="487600" anchor="b" anchorCtr="0"/>
          <a:lstStyle>
            <a:lvl1pPr lvl="0" algn="ctr">
              <a:spcBef>
                <a:spcPts val="0"/>
              </a:spcBef>
              <a:buSzPct val="100000"/>
              <a:defRPr sz="27700"/>
            </a:lvl1pPr>
            <a:lvl2pPr lvl="1" algn="ctr">
              <a:spcBef>
                <a:spcPts val="0"/>
              </a:spcBef>
              <a:buSzPct val="100000"/>
              <a:defRPr sz="27700"/>
            </a:lvl2pPr>
            <a:lvl3pPr lvl="2" algn="ctr">
              <a:spcBef>
                <a:spcPts val="0"/>
              </a:spcBef>
              <a:buSzPct val="100000"/>
              <a:defRPr sz="27700"/>
            </a:lvl3pPr>
            <a:lvl4pPr lvl="3" algn="ctr">
              <a:spcBef>
                <a:spcPts val="0"/>
              </a:spcBef>
              <a:buSzPct val="100000"/>
              <a:defRPr sz="27700"/>
            </a:lvl4pPr>
            <a:lvl5pPr lvl="4" algn="ctr">
              <a:spcBef>
                <a:spcPts val="0"/>
              </a:spcBef>
              <a:buSzPct val="100000"/>
              <a:defRPr sz="27700"/>
            </a:lvl5pPr>
            <a:lvl6pPr lvl="5" algn="ctr">
              <a:spcBef>
                <a:spcPts val="0"/>
              </a:spcBef>
              <a:buSzPct val="100000"/>
              <a:defRPr sz="27700"/>
            </a:lvl6pPr>
            <a:lvl7pPr lvl="6" algn="ctr">
              <a:spcBef>
                <a:spcPts val="0"/>
              </a:spcBef>
              <a:buSzPct val="100000"/>
              <a:defRPr sz="27700"/>
            </a:lvl7pPr>
            <a:lvl8pPr lvl="7" algn="ctr">
              <a:spcBef>
                <a:spcPts val="0"/>
              </a:spcBef>
              <a:buSzPct val="100000"/>
              <a:defRPr sz="27700"/>
            </a:lvl8pPr>
            <a:lvl9pPr lvl="8" algn="ctr">
              <a:spcBef>
                <a:spcPts val="0"/>
              </a:spcBef>
              <a:buSzPct val="100000"/>
              <a:defRPr sz="27700"/>
            </a:lvl9pPr>
          </a:lstStyle>
          <a:p>
            <a:endParaRPr/>
          </a:p>
        </p:txBody>
      </p:sp>
      <p:sp>
        <p:nvSpPr>
          <p:cNvPr id="11" name="Shape 11"/>
          <p:cNvSpPr txBox="1">
            <a:spLocks noGrp="1"/>
          </p:cNvSpPr>
          <p:nvPr>
            <p:ph type="subTitle" idx="1"/>
          </p:nvPr>
        </p:nvSpPr>
        <p:spPr>
          <a:xfrm>
            <a:off x="1496160" y="18138400"/>
            <a:ext cx="40899000" cy="5072700"/>
          </a:xfrm>
          <a:prstGeom prst="rect">
            <a:avLst/>
          </a:prstGeom>
        </p:spPr>
        <p:txBody>
          <a:bodyPr lIns="487600" tIns="487600" rIns="487600" bIns="487600" anchor="t" anchorCtr="0"/>
          <a:lstStyle>
            <a:lvl1pPr lvl="0" algn="ctr">
              <a:lnSpc>
                <a:spcPct val="100000"/>
              </a:lnSpc>
              <a:spcBef>
                <a:spcPts val="0"/>
              </a:spcBef>
              <a:spcAft>
                <a:spcPts val="0"/>
              </a:spcAft>
              <a:buSzPct val="100000"/>
              <a:buNone/>
              <a:defRPr sz="14900"/>
            </a:lvl1pPr>
            <a:lvl2pPr lvl="1" algn="ctr">
              <a:lnSpc>
                <a:spcPct val="100000"/>
              </a:lnSpc>
              <a:spcBef>
                <a:spcPts val="0"/>
              </a:spcBef>
              <a:spcAft>
                <a:spcPts val="0"/>
              </a:spcAft>
              <a:buSzPct val="100000"/>
              <a:buNone/>
              <a:defRPr sz="14900"/>
            </a:lvl2pPr>
            <a:lvl3pPr lvl="2" algn="ctr">
              <a:lnSpc>
                <a:spcPct val="100000"/>
              </a:lnSpc>
              <a:spcBef>
                <a:spcPts val="0"/>
              </a:spcBef>
              <a:spcAft>
                <a:spcPts val="0"/>
              </a:spcAft>
              <a:buSzPct val="100000"/>
              <a:buNone/>
              <a:defRPr sz="14900"/>
            </a:lvl3pPr>
            <a:lvl4pPr lvl="3" algn="ctr">
              <a:lnSpc>
                <a:spcPct val="100000"/>
              </a:lnSpc>
              <a:spcBef>
                <a:spcPts val="0"/>
              </a:spcBef>
              <a:spcAft>
                <a:spcPts val="0"/>
              </a:spcAft>
              <a:buSzPct val="100000"/>
              <a:buNone/>
              <a:defRPr sz="14900"/>
            </a:lvl4pPr>
            <a:lvl5pPr lvl="4" algn="ctr">
              <a:lnSpc>
                <a:spcPct val="100000"/>
              </a:lnSpc>
              <a:spcBef>
                <a:spcPts val="0"/>
              </a:spcBef>
              <a:spcAft>
                <a:spcPts val="0"/>
              </a:spcAft>
              <a:buSzPct val="100000"/>
              <a:buNone/>
              <a:defRPr sz="14900"/>
            </a:lvl5pPr>
            <a:lvl6pPr lvl="5" algn="ctr">
              <a:lnSpc>
                <a:spcPct val="100000"/>
              </a:lnSpc>
              <a:spcBef>
                <a:spcPts val="0"/>
              </a:spcBef>
              <a:spcAft>
                <a:spcPts val="0"/>
              </a:spcAft>
              <a:buSzPct val="100000"/>
              <a:buNone/>
              <a:defRPr sz="14900"/>
            </a:lvl6pPr>
            <a:lvl7pPr lvl="6" algn="ctr">
              <a:lnSpc>
                <a:spcPct val="100000"/>
              </a:lnSpc>
              <a:spcBef>
                <a:spcPts val="0"/>
              </a:spcBef>
              <a:spcAft>
                <a:spcPts val="0"/>
              </a:spcAft>
              <a:buSzPct val="100000"/>
              <a:buNone/>
              <a:defRPr sz="14900"/>
            </a:lvl7pPr>
            <a:lvl8pPr lvl="7" algn="ctr">
              <a:lnSpc>
                <a:spcPct val="100000"/>
              </a:lnSpc>
              <a:spcBef>
                <a:spcPts val="0"/>
              </a:spcBef>
              <a:spcAft>
                <a:spcPts val="0"/>
              </a:spcAft>
              <a:buSzPct val="100000"/>
              <a:buNone/>
              <a:defRPr sz="14900"/>
            </a:lvl8pPr>
            <a:lvl9pPr lvl="8" algn="ctr">
              <a:lnSpc>
                <a:spcPct val="100000"/>
              </a:lnSpc>
              <a:spcBef>
                <a:spcPts val="0"/>
              </a:spcBef>
              <a:spcAft>
                <a:spcPts val="0"/>
              </a:spcAft>
              <a:buSzPct val="100000"/>
              <a:buNone/>
              <a:defRPr sz="14900"/>
            </a:lvl9pPr>
          </a:lstStyle>
          <a:p>
            <a:endParaRPr/>
          </a:p>
        </p:txBody>
      </p:sp>
      <p:sp>
        <p:nvSpPr>
          <p:cNvPr id="12" name="Shape 12"/>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9000" cy="12566400"/>
          </a:xfrm>
          <a:prstGeom prst="rect">
            <a:avLst/>
          </a:prstGeom>
        </p:spPr>
        <p:txBody>
          <a:bodyPr lIns="487600" tIns="487600" rIns="487600" bIns="487600" anchor="b" anchorCtr="0"/>
          <a:lstStyle>
            <a:lvl1pPr lvl="0" algn="ctr">
              <a:spcBef>
                <a:spcPts val="0"/>
              </a:spcBef>
              <a:buSzPct val="100000"/>
              <a:defRPr sz="64000"/>
            </a:lvl1pPr>
            <a:lvl2pPr lvl="1" algn="ctr">
              <a:spcBef>
                <a:spcPts val="0"/>
              </a:spcBef>
              <a:buSzPct val="100000"/>
              <a:defRPr sz="64000"/>
            </a:lvl2pPr>
            <a:lvl3pPr lvl="2" algn="ctr">
              <a:spcBef>
                <a:spcPts val="0"/>
              </a:spcBef>
              <a:buSzPct val="100000"/>
              <a:defRPr sz="64000"/>
            </a:lvl3pPr>
            <a:lvl4pPr lvl="3" algn="ctr">
              <a:spcBef>
                <a:spcPts val="0"/>
              </a:spcBef>
              <a:buSzPct val="100000"/>
              <a:defRPr sz="64000"/>
            </a:lvl4pPr>
            <a:lvl5pPr lvl="4" algn="ctr">
              <a:spcBef>
                <a:spcPts val="0"/>
              </a:spcBef>
              <a:buSzPct val="100000"/>
              <a:defRPr sz="64000"/>
            </a:lvl5pPr>
            <a:lvl6pPr lvl="5" algn="ctr">
              <a:spcBef>
                <a:spcPts val="0"/>
              </a:spcBef>
              <a:buSzPct val="100000"/>
              <a:defRPr sz="64000"/>
            </a:lvl6pPr>
            <a:lvl7pPr lvl="6" algn="ctr">
              <a:spcBef>
                <a:spcPts val="0"/>
              </a:spcBef>
              <a:buSzPct val="100000"/>
              <a:defRPr sz="64000"/>
            </a:lvl7pPr>
            <a:lvl8pPr lvl="7" algn="ctr">
              <a:spcBef>
                <a:spcPts val="0"/>
              </a:spcBef>
              <a:buSzPct val="100000"/>
              <a:defRPr sz="64000"/>
            </a:lvl8pPr>
            <a:lvl9pPr lvl="8" algn="ctr">
              <a:spcBef>
                <a:spcPts val="0"/>
              </a:spcBef>
              <a:buSzPct val="100000"/>
              <a:defRPr sz="64000"/>
            </a:lvl9pPr>
          </a:lstStyle>
          <a:p>
            <a:endParaRPr/>
          </a:p>
        </p:txBody>
      </p:sp>
      <p:sp>
        <p:nvSpPr>
          <p:cNvPr id="46" name="Shape 46"/>
          <p:cNvSpPr txBox="1">
            <a:spLocks noGrp="1"/>
          </p:cNvSpPr>
          <p:nvPr>
            <p:ph type="body" idx="1"/>
          </p:nvPr>
        </p:nvSpPr>
        <p:spPr>
          <a:xfrm>
            <a:off x="1496160" y="20174239"/>
            <a:ext cx="40899000" cy="8325000"/>
          </a:xfrm>
          <a:prstGeom prst="rect">
            <a:avLst/>
          </a:prstGeom>
        </p:spPr>
        <p:txBody>
          <a:bodyPr lIns="487600" tIns="487600" rIns="487600" bIns="487600"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9000" cy="5387400"/>
          </a:xfrm>
          <a:prstGeom prst="rect">
            <a:avLst/>
          </a:prstGeom>
        </p:spPr>
        <p:txBody>
          <a:bodyPr lIns="487600" tIns="487600" rIns="487600" bIns="487600" anchor="ctr" anchorCtr="0"/>
          <a:lstStyle>
            <a:lvl1pPr lvl="0" algn="ctr">
              <a:spcBef>
                <a:spcPts val="0"/>
              </a:spcBef>
              <a:buSzPct val="100000"/>
              <a:defRPr sz="19200"/>
            </a:lvl1pPr>
            <a:lvl2pPr lvl="1" algn="ctr">
              <a:spcBef>
                <a:spcPts val="0"/>
              </a:spcBef>
              <a:buSzPct val="100000"/>
              <a:defRPr sz="19200"/>
            </a:lvl2pPr>
            <a:lvl3pPr lvl="2" algn="ctr">
              <a:spcBef>
                <a:spcPts val="0"/>
              </a:spcBef>
              <a:buSzPct val="100000"/>
              <a:defRPr sz="19200"/>
            </a:lvl3pPr>
            <a:lvl4pPr lvl="3" algn="ctr">
              <a:spcBef>
                <a:spcPts val="0"/>
              </a:spcBef>
              <a:buSzPct val="100000"/>
              <a:defRPr sz="19200"/>
            </a:lvl4pPr>
            <a:lvl5pPr lvl="4" algn="ctr">
              <a:spcBef>
                <a:spcPts val="0"/>
              </a:spcBef>
              <a:buSzPct val="100000"/>
              <a:defRPr sz="19200"/>
            </a:lvl5pPr>
            <a:lvl6pPr lvl="5" algn="ctr">
              <a:spcBef>
                <a:spcPts val="0"/>
              </a:spcBef>
              <a:buSzPct val="100000"/>
              <a:defRPr sz="19200"/>
            </a:lvl6pPr>
            <a:lvl7pPr lvl="6" algn="ctr">
              <a:spcBef>
                <a:spcPts val="0"/>
              </a:spcBef>
              <a:buSzPct val="100000"/>
              <a:defRPr sz="19200"/>
            </a:lvl7pPr>
            <a:lvl8pPr lvl="7" algn="ctr">
              <a:spcBef>
                <a:spcPts val="0"/>
              </a:spcBef>
              <a:buSzPct val="100000"/>
              <a:defRPr sz="19200"/>
            </a:lvl8pPr>
            <a:lvl9pPr lvl="8" algn="ctr">
              <a:spcBef>
                <a:spcPts val="0"/>
              </a:spcBef>
              <a:buSzPct val="100000"/>
              <a:defRPr sz="19200"/>
            </a:lvl9pPr>
          </a:lstStyle>
          <a:p>
            <a:endParaRPr/>
          </a:p>
        </p:txBody>
      </p:sp>
      <p:sp>
        <p:nvSpPr>
          <p:cNvPr id="15" name="Shape 15"/>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9000" cy="3665400"/>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496160" y="7375839"/>
            <a:ext cx="40899000" cy="21864900"/>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9000" cy="3665400"/>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496160" y="7375839"/>
            <a:ext cx="19199400" cy="21864900"/>
          </a:xfrm>
          <a:prstGeom prst="rect">
            <a:avLst/>
          </a:prstGeom>
        </p:spPr>
        <p:txBody>
          <a:bodyPr lIns="487600" tIns="487600" rIns="487600" bIns="487600" anchor="t" anchorCtr="0"/>
          <a:lstStyle>
            <a:lvl1pPr lvl="0">
              <a:spcBef>
                <a:spcPts val="0"/>
              </a:spcBef>
              <a:buSzPct val="100000"/>
              <a:defRPr sz="75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23" name="Shape 23"/>
          <p:cNvSpPr txBox="1">
            <a:spLocks noGrp="1"/>
          </p:cNvSpPr>
          <p:nvPr>
            <p:ph type="body" idx="2"/>
          </p:nvPr>
        </p:nvSpPr>
        <p:spPr>
          <a:xfrm>
            <a:off x="23195520" y="7375839"/>
            <a:ext cx="19199400" cy="21864900"/>
          </a:xfrm>
          <a:prstGeom prst="rect">
            <a:avLst/>
          </a:prstGeom>
        </p:spPr>
        <p:txBody>
          <a:bodyPr lIns="487600" tIns="487600" rIns="487600" bIns="487600" anchor="t" anchorCtr="0"/>
          <a:lstStyle>
            <a:lvl1pPr lvl="0">
              <a:spcBef>
                <a:spcPts val="0"/>
              </a:spcBef>
              <a:buSzPct val="100000"/>
              <a:defRPr sz="75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24" name="Shape 24"/>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9000" cy="3665400"/>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599"/>
          </a:xfrm>
          <a:prstGeom prst="rect">
            <a:avLst/>
          </a:prstGeom>
        </p:spPr>
        <p:txBody>
          <a:bodyPr lIns="487600" tIns="487600" rIns="487600" bIns="487600" anchor="b" anchorCtr="0"/>
          <a:lstStyle>
            <a:lvl1pPr lvl="0">
              <a:spcBef>
                <a:spcPts val="0"/>
              </a:spcBef>
              <a:buSzPct val="100000"/>
              <a:defRPr sz="12800"/>
            </a:lvl1pPr>
            <a:lvl2pPr lvl="1">
              <a:spcBef>
                <a:spcPts val="0"/>
              </a:spcBef>
              <a:buSzPct val="100000"/>
              <a:defRPr sz="12800"/>
            </a:lvl2pPr>
            <a:lvl3pPr lvl="2">
              <a:spcBef>
                <a:spcPts val="0"/>
              </a:spcBef>
              <a:buSzPct val="100000"/>
              <a:defRPr sz="12800"/>
            </a:lvl3pPr>
            <a:lvl4pPr lvl="3">
              <a:spcBef>
                <a:spcPts val="0"/>
              </a:spcBef>
              <a:buSzPct val="100000"/>
              <a:defRPr sz="12800"/>
            </a:lvl4pPr>
            <a:lvl5pPr lvl="4">
              <a:spcBef>
                <a:spcPts val="0"/>
              </a:spcBef>
              <a:buSzPct val="100000"/>
              <a:defRPr sz="12800"/>
            </a:lvl5pPr>
            <a:lvl6pPr lvl="5">
              <a:spcBef>
                <a:spcPts val="0"/>
              </a:spcBef>
              <a:buSzPct val="100000"/>
              <a:defRPr sz="12800"/>
            </a:lvl6pPr>
            <a:lvl7pPr lvl="6">
              <a:spcBef>
                <a:spcPts val="0"/>
              </a:spcBef>
              <a:buSzPct val="100000"/>
              <a:defRPr sz="12800"/>
            </a:lvl7pPr>
            <a:lvl8pPr lvl="7">
              <a:spcBef>
                <a:spcPts val="0"/>
              </a:spcBef>
              <a:buSzPct val="100000"/>
              <a:defRPr sz="12800"/>
            </a:lvl8pPr>
            <a:lvl9pPr lvl="8">
              <a:spcBef>
                <a:spcPts val="0"/>
              </a:spcBef>
              <a:buSzPct val="100000"/>
              <a:defRPr sz="12800"/>
            </a:lvl9pPr>
          </a:lstStyle>
          <a:p>
            <a:endParaRPr/>
          </a:p>
        </p:txBody>
      </p:sp>
      <p:sp>
        <p:nvSpPr>
          <p:cNvPr id="30" name="Shape 30"/>
          <p:cNvSpPr txBox="1">
            <a:spLocks noGrp="1"/>
          </p:cNvSpPr>
          <p:nvPr>
            <p:ph type="body" idx="1"/>
          </p:nvPr>
        </p:nvSpPr>
        <p:spPr>
          <a:xfrm>
            <a:off x="1496160" y="8893439"/>
            <a:ext cx="13478400" cy="20348100"/>
          </a:xfrm>
          <a:prstGeom prst="rect">
            <a:avLst/>
          </a:prstGeom>
        </p:spPr>
        <p:txBody>
          <a:bodyPr lIns="487600" tIns="487600" rIns="487600" bIns="487600" anchor="t"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31" name="Shape 31"/>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0999"/>
          </a:xfrm>
          <a:prstGeom prst="rect">
            <a:avLst/>
          </a:prstGeom>
        </p:spPr>
        <p:txBody>
          <a:bodyPr lIns="487600" tIns="487600" rIns="487600" bIns="487600" anchor="ctr" anchorCtr="0"/>
          <a:lstStyle>
            <a:lvl1pPr lvl="0">
              <a:spcBef>
                <a:spcPts val="0"/>
              </a:spcBef>
              <a:buSzPct val="100000"/>
              <a:defRPr sz="25600"/>
            </a:lvl1pPr>
            <a:lvl2pPr lvl="1">
              <a:spcBef>
                <a:spcPts val="0"/>
              </a:spcBef>
              <a:buSzPct val="100000"/>
              <a:defRPr sz="25600"/>
            </a:lvl2pPr>
            <a:lvl3pPr lvl="2">
              <a:spcBef>
                <a:spcPts val="0"/>
              </a:spcBef>
              <a:buSzPct val="100000"/>
              <a:defRPr sz="25600"/>
            </a:lvl3pPr>
            <a:lvl4pPr lvl="3">
              <a:spcBef>
                <a:spcPts val="0"/>
              </a:spcBef>
              <a:buSzPct val="100000"/>
              <a:defRPr sz="25600"/>
            </a:lvl4pPr>
            <a:lvl5pPr lvl="4">
              <a:spcBef>
                <a:spcPts val="0"/>
              </a:spcBef>
              <a:buSzPct val="100000"/>
              <a:defRPr sz="25600"/>
            </a:lvl5pPr>
            <a:lvl6pPr lvl="5">
              <a:spcBef>
                <a:spcPts val="0"/>
              </a:spcBef>
              <a:buSzPct val="100000"/>
              <a:defRPr sz="25600"/>
            </a:lvl6pPr>
            <a:lvl7pPr lvl="6">
              <a:spcBef>
                <a:spcPts val="0"/>
              </a:spcBef>
              <a:buSzPct val="100000"/>
              <a:defRPr sz="25600"/>
            </a:lvl7pPr>
            <a:lvl8pPr lvl="7">
              <a:spcBef>
                <a:spcPts val="0"/>
              </a:spcBef>
              <a:buSzPct val="100000"/>
              <a:defRPr sz="25600"/>
            </a:lvl8pPr>
            <a:lvl9pPr lvl="8">
              <a:spcBef>
                <a:spcPts val="0"/>
              </a:spcBef>
              <a:buSzPct val="100000"/>
              <a:defRPr sz="25600"/>
            </a:lvl9pPr>
          </a:lstStyle>
          <a:p>
            <a:endParaRPr/>
          </a:p>
        </p:txBody>
      </p:sp>
      <p:sp>
        <p:nvSpPr>
          <p:cNvPr id="34" name="Shape 34"/>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lIns="487600" tIns="487600" rIns="487600" bIns="487600" anchor="ctr" anchorCtr="0">
            <a:noAutofit/>
          </a:bodyPr>
          <a:lstStyle/>
          <a:p>
            <a:pPr lvl="0">
              <a:spcBef>
                <a:spcPts val="0"/>
              </a:spcBef>
              <a:buNone/>
            </a:pPr>
            <a:endParaRPr/>
          </a:p>
        </p:txBody>
      </p:sp>
      <p:sp>
        <p:nvSpPr>
          <p:cNvPr id="37" name="Shape 37"/>
          <p:cNvSpPr txBox="1">
            <a:spLocks noGrp="1"/>
          </p:cNvSpPr>
          <p:nvPr>
            <p:ph type="title"/>
          </p:nvPr>
        </p:nvSpPr>
        <p:spPr>
          <a:xfrm>
            <a:off x="1274400" y="7892319"/>
            <a:ext cx="19416900" cy="9486600"/>
          </a:xfrm>
          <a:prstGeom prst="rect">
            <a:avLst/>
          </a:prstGeom>
        </p:spPr>
        <p:txBody>
          <a:bodyPr lIns="487600" tIns="487600" rIns="487600" bIns="487600" anchor="b" anchorCtr="0"/>
          <a:lstStyle>
            <a:lvl1pPr lvl="0" algn="ctr">
              <a:spcBef>
                <a:spcPts val="0"/>
              </a:spcBef>
              <a:buSzPct val="100000"/>
              <a:defRPr sz="22400"/>
            </a:lvl1pPr>
            <a:lvl2pPr lvl="1" algn="ctr">
              <a:spcBef>
                <a:spcPts val="0"/>
              </a:spcBef>
              <a:buSzPct val="100000"/>
              <a:defRPr sz="22400"/>
            </a:lvl2pPr>
            <a:lvl3pPr lvl="2" algn="ctr">
              <a:spcBef>
                <a:spcPts val="0"/>
              </a:spcBef>
              <a:buSzPct val="100000"/>
              <a:defRPr sz="22400"/>
            </a:lvl3pPr>
            <a:lvl4pPr lvl="3" algn="ctr">
              <a:spcBef>
                <a:spcPts val="0"/>
              </a:spcBef>
              <a:buSzPct val="100000"/>
              <a:defRPr sz="22400"/>
            </a:lvl4pPr>
            <a:lvl5pPr lvl="4" algn="ctr">
              <a:spcBef>
                <a:spcPts val="0"/>
              </a:spcBef>
              <a:buSzPct val="100000"/>
              <a:defRPr sz="22400"/>
            </a:lvl5pPr>
            <a:lvl6pPr lvl="5" algn="ctr">
              <a:spcBef>
                <a:spcPts val="0"/>
              </a:spcBef>
              <a:buSzPct val="100000"/>
              <a:defRPr sz="22400"/>
            </a:lvl6pPr>
            <a:lvl7pPr lvl="6" algn="ctr">
              <a:spcBef>
                <a:spcPts val="0"/>
              </a:spcBef>
              <a:buSzPct val="100000"/>
              <a:defRPr sz="22400"/>
            </a:lvl7pPr>
            <a:lvl8pPr lvl="7" algn="ctr">
              <a:spcBef>
                <a:spcPts val="0"/>
              </a:spcBef>
              <a:buSzPct val="100000"/>
              <a:defRPr sz="22400"/>
            </a:lvl8pPr>
            <a:lvl9pPr lvl="8" algn="ctr">
              <a:spcBef>
                <a:spcPts val="0"/>
              </a:spcBef>
              <a:buSzPct val="100000"/>
              <a:defRPr sz="224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lIns="487600" tIns="487600" rIns="487600" bIns="487600" anchor="t" anchorCtr="0"/>
          <a:lstStyle>
            <a:lvl1pPr lvl="0" algn="ctr">
              <a:lnSpc>
                <a:spcPct val="100000"/>
              </a:lnSpc>
              <a:spcBef>
                <a:spcPts val="0"/>
              </a:spcBef>
              <a:spcAft>
                <a:spcPts val="0"/>
              </a:spcAft>
              <a:buSzPct val="100000"/>
              <a:buNone/>
              <a:defRPr sz="11200"/>
            </a:lvl1pPr>
            <a:lvl2pPr lvl="1" algn="ctr">
              <a:lnSpc>
                <a:spcPct val="100000"/>
              </a:lnSpc>
              <a:spcBef>
                <a:spcPts val="0"/>
              </a:spcBef>
              <a:spcAft>
                <a:spcPts val="0"/>
              </a:spcAft>
              <a:buSzPct val="100000"/>
              <a:buNone/>
              <a:defRPr sz="11200"/>
            </a:lvl2pPr>
            <a:lvl3pPr lvl="2" algn="ctr">
              <a:lnSpc>
                <a:spcPct val="100000"/>
              </a:lnSpc>
              <a:spcBef>
                <a:spcPts val="0"/>
              </a:spcBef>
              <a:spcAft>
                <a:spcPts val="0"/>
              </a:spcAft>
              <a:buSzPct val="100000"/>
              <a:buNone/>
              <a:defRPr sz="11200"/>
            </a:lvl3pPr>
            <a:lvl4pPr lvl="3" algn="ctr">
              <a:lnSpc>
                <a:spcPct val="100000"/>
              </a:lnSpc>
              <a:spcBef>
                <a:spcPts val="0"/>
              </a:spcBef>
              <a:spcAft>
                <a:spcPts val="0"/>
              </a:spcAft>
              <a:buSzPct val="100000"/>
              <a:buNone/>
              <a:defRPr sz="11200"/>
            </a:lvl4pPr>
            <a:lvl5pPr lvl="4" algn="ctr">
              <a:lnSpc>
                <a:spcPct val="100000"/>
              </a:lnSpc>
              <a:spcBef>
                <a:spcPts val="0"/>
              </a:spcBef>
              <a:spcAft>
                <a:spcPts val="0"/>
              </a:spcAft>
              <a:buSzPct val="100000"/>
              <a:buNone/>
              <a:defRPr sz="11200"/>
            </a:lvl5pPr>
            <a:lvl6pPr lvl="5" algn="ctr">
              <a:lnSpc>
                <a:spcPct val="100000"/>
              </a:lnSpc>
              <a:spcBef>
                <a:spcPts val="0"/>
              </a:spcBef>
              <a:spcAft>
                <a:spcPts val="0"/>
              </a:spcAft>
              <a:buSzPct val="100000"/>
              <a:buNone/>
              <a:defRPr sz="11200"/>
            </a:lvl6pPr>
            <a:lvl7pPr lvl="6" algn="ctr">
              <a:lnSpc>
                <a:spcPct val="100000"/>
              </a:lnSpc>
              <a:spcBef>
                <a:spcPts val="0"/>
              </a:spcBef>
              <a:spcAft>
                <a:spcPts val="0"/>
              </a:spcAft>
              <a:buSzPct val="100000"/>
              <a:buNone/>
              <a:defRPr sz="11200"/>
            </a:lvl7pPr>
            <a:lvl8pPr lvl="7" algn="ctr">
              <a:lnSpc>
                <a:spcPct val="100000"/>
              </a:lnSpc>
              <a:spcBef>
                <a:spcPts val="0"/>
              </a:spcBef>
              <a:spcAft>
                <a:spcPts val="0"/>
              </a:spcAft>
              <a:buSzPct val="100000"/>
              <a:buNone/>
              <a:defRPr sz="11200"/>
            </a:lvl8pPr>
            <a:lvl9pPr lvl="8" algn="ctr">
              <a:lnSpc>
                <a:spcPct val="100000"/>
              </a:lnSpc>
              <a:spcBef>
                <a:spcPts val="0"/>
              </a:spcBef>
              <a:spcAft>
                <a:spcPts val="0"/>
              </a:spcAft>
              <a:buSzPct val="100000"/>
              <a:buNone/>
              <a:defRPr sz="11200"/>
            </a:lvl9pPr>
          </a:lstStyle>
          <a:p>
            <a:endParaRPr/>
          </a:p>
        </p:txBody>
      </p:sp>
      <p:sp>
        <p:nvSpPr>
          <p:cNvPr id="39" name="Shape 39"/>
          <p:cNvSpPr txBox="1">
            <a:spLocks noGrp="1"/>
          </p:cNvSpPr>
          <p:nvPr>
            <p:ph type="body" idx="2"/>
          </p:nvPr>
        </p:nvSpPr>
        <p:spPr>
          <a:xfrm>
            <a:off x="23709600" y="4634079"/>
            <a:ext cx="18417600" cy="23648700"/>
          </a:xfrm>
          <a:prstGeom prst="rect">
            <a:avLst/>
          </a:prstGeom>
        </p:spPr>
        <p:txBody>
          <a:bodyPr lIns="487600" tIns="487600" rIns="487600" bIns="487600"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700"/>
          </a:xfrm>
          <a:prstGeom prst="rect">
            <a:avLst/>
          </a:prstGeom>
        </p:spPr>
        <p:txBody>
          <a:bodyPr lIns="487600" tIns="487600" rIns="487600" bIns="487600"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40667797" y="29844587"/>
            <a:ext cx="2633700" cy="2519100"/>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9000" cy="3665400"/>
          </a:xfrm>
          <a:prstGeom prst="rect">
            <a:avLst/>
          </a:prstGeom>
          <a:noFill/>
          <a:ln>
            <a:noFill/>
          </a:ln>
        </p:spPr>
        <p:txBody>
          <a:bodyPr lIns="487600" tIns="487600" rIns="487600" bIns="487600" anchor="t" anchorCtr="0"/>
          <a:lstStyle>
            <a:lvl1pPr lvl="0">
              <a:spcBef>
                <a:spcPts val="0"/>
              </a:spcBef>
              <a:buClr>
                <a:schemeClr val="dk1"/>
              </a:buClr>
              <a:buSzPct val="100000"/>
              <a:buNone/>
              <a:defRPr sz="14900">
                <a:solidFill>
                  <a:schemeClr val="dk1"/>
                </a:solidFill>
              </a:defRPr>
            </a:lvl1pPr>
            <a:lvl2pPr lvl="1">
              <a:spcBef>
                <a:spcPts val="0"/>
              </a:spcBef>
              <a:buClr>
                <a:schemeClr val="dk1"/>
              </a:buClr>
              <a:buSzPct val="100000"/>
              <a:buNone/>
              <a:defRPr sz="14900">
                <a:solidFill>
                  <a:schemeClr val="dk1"/>
                </a:solidFill>
              </a:defRPr>
            </a:lvl2pPr>
            <a:lvl3pPr lvl="2">
              <a:spcBef>
                <a:spcPts val="0"/>
              </a:spcBef>
              <a:buClr>
                <a:schemeClr val="dk1"/>
              </a:buClr>
              <a:buSzPct val="100000"/>
              <a:buNone/>
              <a:defRPr sz="14900">
                <a:solidFill>
                  <a:schemeClr val="dk1"/>
                </a:solidFill>
              </a:defRPr>
            </a:lvl3pPr>
            <a:lvl4pPr lvl="3">
              <a:spcBef>
                <a:spcPts val="0"/>
              </a:spcBef>
              <a:buClr>
                <a:schemeClr val="dk1"/>
              </a:buClr>
              <a:buSzPct val="100000"/>
              <a:buNone/>
              <a:defRPr sz="14900">
                <a:solidFill>
                  <a:schemeClr val="dk1"/>
                </a:solidFill>
              </a:defRPr>
            </a:lvl4pPr>
            <a:lvl5pPr lvl="4">
              <a:spcBef>
                <a:spcPts val="0"/>
              </a:spcBef>
              <a:buClr>
                <a:schemeClr val="dk1"/>
              </a:buClr>
              <a:buSzPct val="100000"/>
              <a:buNone/>
              <a:defRPr sz="14900">
                <a:solidFill>
                  <a:schemeClr val="dk1"/>
                </a:solidFill>
              </a:defRPr>
            </a:lvl5pPr>
            <a:lvl6pPr lvl="5">
              <a:spcBef>
                <a:spcPts val="0"/>
              </a:spcBef>
              <a:buClr>
                <a:schemeClr val="dk1"/>
              </a:buClr>
              <a:buSzPct val="100000"/>
              <a:buNone/>
              <a:defRPr sz="14900">
                <a:solidFill>
                  <a:schemeClr val="dk1"/>
                </a:solidFill>
              </a:defRPr>
            </a:lvl6pPr>
            <a:lvl7pPr lvl="6">
              <a:spcBef>
                <a:spcPts val="0"/>
              </a:spcBef>
              <a:buClr>
                <a:schemeClr val="dk1"/>
              </a:buClr>
              <a:buSzPct val="100000"/>
              <a:buNone/>
              <a:defRPr sz="14900">
                <a:solidFill>
                  <a:schemeClr val="dk1"/>
                </a:solidFill>
              </a:defRPr>
            </a:lvl7pPr>
            <a:lvl8pPr lvl="7">
              <a:spcBef>
                <a:spcPts val="0"/>
              </a:spcBef>
              <a:buClr>
                <a:schemeClr val="dk1"/>
              </a:buClr>
              <a:buSzPct val="100000"/>
              <a:buNone/>
              <a:defRPr sz="14900">
                <a:solidFill>
                  <a:schemeClr val="dk1"/>
                </a:solidFill>
              </a:defRPr>
            </a:lvl8pPr>
            <a:lvl9pPr lvl="8">
              <a:spcBef>
                <a:spcPts val="0"/>
              </a:spcBef>
              <a:buClr>
                <a:schemeClr val="dk1"/>
              </a:buClr>
              <a:buSzPct val="100000"/>
              <a:buNone/>
              <a:defRPr sz="14900">
                <a:solidFill>
                  <a:schemeClr val="dk1"/>
                </a:solidFill>
              </a:defRPr>
            </a:lvl9pPr>
          </a:lstStyle>
          <a:p>
            <a:endParaRPr/>
          </a:p>
        </p:txBody>
      </p:sp>
      <p:sp>
        <p:nvSpPr>
          <p:cNvPr id="7" name="Shape 7"/>
          <p:cNvSpPr txBox="1">
            <a:spLocks noGrp="1"/>
          </p:cNvSpPr>
          <p:nvPr>
            <p:ph type="body" idx="1"/>
          </p:nvPr>
        </p:nvSpPr>
        <p:spPr>
          <a:xfrm>
            <a:off x="1496160" y="7375839"/>
            <a:ext cx="40899000" cy="21864900"/>
          </a:xfrm>
          <a:prstGeom prst="rect">
            <a:avLst/>
          </a:prstGeom>
          <a:noFill/>
          <a:ln>
            <a:noFill/>
          </a:ln>
        </p:spPr>
        <p:txBody>
          <a:bodyPr lIns="487600" tIns="487600" rIns="487600" bIns="487600" anchor="t" anchorCtr="0"/>
          <a:lstStyle>
            <a:lvl1pPr lvl="0">
              <a:lnSpc>
                <a:spcPct val="115000"/>
              </a:lnSpc>
              <a:spcBef>
                <a:spcPts val="0"/>
              </a:spcBef>
              <a:spcAft>
                <a:spcPts val="8500"/>
              </a:spcAft>
              <a:buClr>
                <a:schemeClr val="dk2"/>
              </a:buClr>
              <a:buSzPct val="100000"/>
              <a:defRPr sz="9600">
                <a:solidFill>
                  <a:schemeClr val="dk2"/>
                </a:solidFill>
              </a:defRPr>
            </a:lvl1pPr>
            <a:lvl2pPr lvl="1">
              <a:lnSpc>
                <a:spcPct val="115000"/>
              </a:lnSpc>
              <a:spcBef>
                <a:spcPts val="0"/>
              </a:spcBef>
              <a:spcAft>
                <a:spcPts val="8500"/>
              </a:spcAft>
              <a:buClr>
                <a:schemeClr val="dk2"/>
              </a:buClr>
              <a:buSzPct val="100000"/>
              <a:defRPr sz="7500">
                <a:solidFill>
                  <a:schemeClr val="dk2"/>
                </a:solidFill>
              </a:defRPr>
            </a:lvl2pPr>
            <a:lvl3pPr lvl="2">
              <a:lnSpc>
                <a:spcPct val="115000"/>
              </a:lnSpc>
              <a:spcBef>
                <a:spcPts val="0"/>
              </a:spcBef>
              <a:spcAft>
                <a:spcPts val="8500"/>
              </a:spcAft>
              <a:buClr>
                <a:schemeClr val="dk2"/>
              </a:buClr>
              <a:buSzPct val="100000"/>
              <a:defRPr sz="7500">
                <a:solidFill>
                  <a:schemeClr val="dk2"/>
                </a:solidFill>
              </a:defRPr>
            </a:lvl3pPr>
            <a:lvl4pPr lvl="3">
              <a:lnSpc>
                <a:spcPct val="115000"/>
              </a:lnSpc>
              <a:spcBef>
                <a:spcPts val="0"/>
              </a:spcBef>
              <a:spcAft>
                <a:spcPts val="8500"/>
              </a:spcAft>
              <a:buClr>
                <a:schemeClr val="dk2"/>
              </a:buClr>
              <a:buSzPct val="100000"/>
              <a:defRPr sz="7500">
                <a:solidFill>
                  <a:schemeClr val="dk2"/>
                </a:solidFill>
              </a:defRPr>
            </a:lvl4pPr>
            <a:lvl5pPr lvl="4">
              <a:lnSpc>
                <a:spcPct val="115000"/>
              </a:lnSpc>
              <a:spcBef>
                <a:spcPts val="0"/>
              </a:spcBef>
              <a:spcAft>
                <a:spcPts val="8500"/>
              </a:spcAft>
              <a:buClr>
                <a:schemeClr val="dk2"/>
              </a:buClr>
              <a:buSzPct val="100000"/>
              <a:defRPr sz="7500">
                <a:solidFill>
                  <a:schemeClr val="dk2"/>
                </a:solidFill>
              </a:defRPr>
            </a:lvl5pPr>
            <a:lvl6pPr lvl="5">
              <a:lnSpc>
                <a:spcPct val="115000"/>
              </a:lnSpc>
              <a:spcBef>
                <a:spcPts val="0"/>
              </a:spcBef>
              <a:spcAft>
                <a:spcPts val="8500"/>
              </a:spcAft>
              <a:buClr>
                <a:schemeClr val="dk2"/>
              </a:buClr>
              <a:buSzPct val="100000"/>
              <a:defRPr sz="7500">
                <a:solidFill>
                  <a:schemeClr val="dk2"/>
                </a:solidFill>
              </a:defRPr>
            </a:lvl6pPr>
            <a:lvl7pPr lvl="6">
              <a:lnSpc>
                <a:spcPct val="115000"/>
              </a:lnSpc>
              <a:spcBef>
                <a:spcPts val="0"/>
              </a:spcBef>
              <a:spcAft>
                <a:spcPts val="8500"/>
              </a:spcAft>
              <a:buClr>
                <a:schemeClr val="dk2"/>
              </a:buClr>
              <a:buSzPct val="100000"/>
              <a:defRPr sz="7500">
                <a:solidFill>
                  <a:schemeClr val="dk2"/>
                </a:solidFill>
              </a:defRPr>
            </a:lvl7pPr>
            <a:lvl8pPr lvl="7">
              <a:lnSpc>
                <a:spcPct val="115000"/>
              </a:lnSpc>
              <a:spcBef>
                <a:spcPts val="0"/>
              </a:spcBef>
              <a:spcAft>
                <a:spcPts val="8500"/>
              </a:spcAft>
              <a:buClr>
                <a:schemeClr val="dk2"/>
              </a:buClr>
              <a:buSzPct val="100000"/>
              <a:defRPr sz="7500">
                <a:solidFill>
                  <a:schemeClr val="dk2"/>
                </a:solidFill>
              </a:defRPr>
            </a:lvl8pPr>
            <a:lvl9pPr lvl="8">
              <a:lnSpc>
                <a:spcPct val="115000"/>
              </a:lnSpc>
              <a:spcBef>
                <a:spcPts val="0"/>
              </a:spcBef>
              <a:spcAft>
                <a:spcPts val="8500"/>
              </a:spcAft>
              <a:buClr>
                <a:schemeClr val="dk2"/>
              </a:buClr>
              <a:buSzPct val="100000"/>
              <a:defRPr sz="7500">
                <a:solidFill>
                  <a:schemeClr val="dk2"/>
                </a:solidFill>
              </a:defRPr>
            </a:lvl9pPr>
          </a:lstStyle>
          <a:p>
            <a:endParaRPr/>
          </a:p>
        </p:txBody>
      </p:sp>
      <p:sp>
        <p:nvSpPr>
          <p:cNvPr id="8" name="Shape 8"/>
          <p:cNvSpPr txBox="1">
            <a:spLocks noGrp="1"/>
          </p:cNvSpPr>
          <p:nvPr>
            <p:ph type="sldNum" idx="12"/>
          </p:nvPr>
        </p:nvSpPr>
        <p:spPr>
          <a:xfrm>
            <a:off x="40667797" y="29844587"/>
            <a:ext cx="2633700" cy="2519100"/>
          </a:xfrm>
          <a:prstGeom prst="rect">
            <a:avLst/>
          </a:prstGeom>
          <a:noFill/>
          <a:ln>
            <a:noFill/>
          </a:ln>
        </p:spPr>
        <p:txBody>
          <a:bodyPr lIns="487600" tIns="487600" rIns="487600" bIns="487600" anchor="ctr" anchorCtr="0">
            <a:noAutofit/>
          </a:bodyPr>
          <a:lstStyle/>
          <a:p>
            <a:pPr lvl="0" algn="r">
              <a:spcBef>
                <a:spcPts val="0"/>
              </a:spcBef>
              <a:buNone/>
            </a:pPr>
            <a:fld id="{00000000-1234-1234-1234-123412341234}" type="slidenum">
              <a:rPr lang="en" sz="5300">
                <a:solidFill>
                  <a:schemeClr val="dk2"/>
                </a:solidFill>
              </a:rPr>
              <a:t>‹#›</a:t>
            </a:fld>
            <a:endParaRPr lang="en" sz="53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jpg"/><Relationship Id="rId13" Type="http://schemas.openxmlformats.org/officeDocument/2006/relationships/image" Target="../media/image9.jpg"/><Relationship Id="rId14" Type="http://schemas.openxmlformats.org/officeDocument/2006/relationships/image" Target="../media/image10.jpg"/><Relationship Id="rId15" Type="http://schemas.openxmlformats.org/officeDocument/2006/relationships/image" Target="../media/image11.jpg"/><Relationship Id="rId16" Type="http://schemas.openxmlformats.org/officeDocument/2006/relationships/image" Target="../media/image12.gif"/><Relationship Id="rId17" Type="http://schemas.openxmlformats.org/officeDocument/2006/relationships/hyperlink" Target="http://www.news2u.net/releases/34629"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hyperlink" Target="http://www.energystorageexchange.org" TargetMode="External"/><Relationship Id="rId7" Type="http://schemas.openxmlformats.org/officeDocument/2006/relationships/hyperlink" Target="https://www.epa.gov/energy/emissions-generation-resource-integrated-database-egrid" TargetMode="External"/><Relationship Id="rId8" Type="http://schemas.openxmlformats.org/officeDocument/2006/relationships/image" Target="../media/image4.png"/><Relationship Id="rId9" Type="http://schemas.openxmlformats.org/officeDocument/2006/relationships/image" Target="../media/image5.jpg"/><Relationship Id="rId10"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E83">
            <a:alpha val="90000"/>
          </a:srgbClr>
        </a:solidFill>
        <a:effectLst/>
      </p:bgPr>
    </p:bg>
    <p:spTree>
      <p:nvGrpSpPr>
        <p:cNvPr id="1" name="Shape 53"/>
        <p:cNvGrpSpPr/>
        <p:nvPr/>
      </p:nvGrpSpPr>
      <p:grpSpPr>
        <a:xfrm>
          <a:off x="0" y="0"/>
          <a:ext cx="0" cy="0"/>
          <a:chOff x="0" y="0"/>
          <a:chExt cx="0" cy="0"/>
        </a:xfrm>
      </p:grpSpPr>
      <p:sp>
        <p:nvSpPr>
          <p:cNvPr id="56" name="Shape 56"/>
          <p:cNvSpPr txBox="1"/>
          <p:nvPr/>
        </p:nvSpPr>
        <p:spPr>
          <a:xfrm>
            <a:off x="1129000" y="582550"/>
            <a:ext cx="41625000" cy="4413300"/>
          </a:xfrm>
          <a:prstGeom prst="rect">
            <a:avLst/>
          </a:prstGeom>
          <a:solidFill>
            <a:srgbClr val="FFFFFF"/>
          </a:solidFill>
          <a:ln w="92075">
            <a:solidFill>
              <a:schemeClr val="bg1">
                <a:lumMod val="50000"/>
              </a:schemeClr>
            </a:solidFill>
          </a:ln>
        </p:spPr>
        <p:txBody>
          <a:bodyPr lIns="91425" tIns="91425" rIns="91425" bIns="91425" anchor="ctr" anchorCtr="0">
            <a:noAutofit/>
          </a:bodyPr>
          <a:lstStyle/>
          <a:p>
            <a:pPr lvl="0" algn="ctr" rtl="0">
              <a:spcBef>
                <a:spcPts val="0"/>
              </a:spcBef>
              <a:buNone/>
            </a:pPr>
            <a:r>
              <a:rPr lang="en" sz="12000" dirty="0">
                <a:solidFill>
                  <a:srgbClr val="B7A57A"/>
                </a:solidFill>
              </a:rPr>
              <a:t>ELA - Energy by Location in America</a:t>
            </a:r>
          </a:p>
          <a:p>
            <a:pPr lvl="0" algn="ctr" rtl="0">
              <a:spcBef>
                <a:spcPts val="0"/>
              </a:spcBef>
              <a:spcAft>
                <a:spcPts val="1000"/>
              </a:spcAft>
              <a:buNone/>
            </a:pPr>
            <a:r>
              <a:rPr lang="en" sz="6000" dirty="0">
                <a:solidFill>
                  <a:srgbClr val="B7A57A"/>
                </a:solidFill>
              </a:rPr>
              <a:t>Sai </a:t>
            </a:r>
            <a:r>
              <a:rPr lang="en" sz="6000" dirty="0" err="1">
                <a:solidFill>
                  <a:srgbClr val="B7A57A"/>
                </a:solidFill>
              </a:rPr>
              <a:t>Varun</a:t>
            </a:r>
            <a:r>
              <a:rPr lang="en" sz="6000" dirty="0">
                <a:solidFill>
                  <a:srgbClr val="B7A57A"/>
                </a:solidFill>
              </a:rPr>
              <a:t> </a:t>
            </a:r>
            <a:r>
              <a:rPr lang="en" sz="6000" dirty="0" err="1">
                <a:solidFill>
                  <a:srgbClr val="B7A57A"/>
                </a:solidFill>
              </a:rPr>
              <a:t>Aduru</a:t>
            </a:r>
            <a:r>
              <a:rPr lang="en" sz="6000" dirty="0">
                <a:solidFill>
                  <a:srgbClr val="B7A57A"/>
                </a:solidFill>
              </a:rPr>
              <a:t>, Heidi Nelson, </a:t>
            </a:r>
            <a:r>
              <a:rPr lang="en" sz="6000" dirty="0" err="1">
                <a:solidFill>
                  <a:srgbClr val="B7A57A"/>
                </a:solidFill>
              </a:rPr>
              <a:t>Khushmeen</a:t>
            </a:r>
            <a:r>
              <a:rPr lang="en" sz="6000" dirty="0">
                <a:solidFill>
                  <a:srgbClr val="B7A57A"/>
                </a:solidFill>
              </a:rPr>
              <a:t> </a:t>
            </a:r>
            <a:r>
              <a:rPr lang="en" sz="6000" dirty="0" err="1">
                <a:solidFill>
                  <a:srgbClr val="B7A57A"/>
                </a:solidFill>
              </a:rPr>
              <a:t>Sakloth</a:t>
            </a:r>
            <a:r>
              <a:rPr lang="en" sz="6000" dirty="0">
                <a:solidFill>
                  <a:srgbClr val="B7A57A"/>
                </a:solidFill>
              </a:rPr>
              <a:t>, </a:t>
            </a:r>
            <a:r>
              <a:rPr lang="en" sz="6000" dirty="0" smtClean="0">
                <a:solidFill>
                  <a:srgbClr val="B7A57A"/>
                </a:solidFill>
              </a:rPr>
              <a:t>Ethan</a:t>
            </a:r>
            <a:r>
              <a:rPr lang="en-US" sz="6000" dirty="0" smtClean="0">
                <a:solidFill>
                  <a:srgbClr val="B7A57A"/>
                </a:solidFill>
              </a:rPr>
              <a:t> (Fangqi)</a:t>
            </a:r>
            <a:r>
              <a:rPr lang="en" sz="6000" dirty="0" smtClean="0">
                <a:solidFill>
                  <a:srgbClr val="B7A57A"/>
                </a:solidFill>
              </a:rPr>
              <a:t> </a:t>
            </a:r>
            <a:r>
              <a:rPr lang="en" sz="6000" dirty="0">
                <a:solidFill>
                  <a:srgbClr val="B7A57A"/>
                </a:solidFill>
              </a:rPr>
              <a:t>Wang</a:t>
            </a:r>
          </a:p>
          <a:p>
            <a:pPr lvl="0" algn="ctr">
              <a:spcBef>
                <a:spcPts val="0"/>
              </a:spcBef>
              <a:buNone/>
            </a:pPr>
            <a:r>
              <a:rPr lang="en" sz="4800" dirty="0" err="1">
                <a:solidFill>
                  <a:srgbClr val="B7A57A"/>
                </a:solidFill>
              </a:rPr>
              <a:t>github.com</a:t>
            </a:r>
            <a:r>
              <a:rPr lang="en" sz="4800" dirty="0">
                <a:solidFill>
                  <a:srgbClr val="B7A57A"/>
                </a:solidFill>
              </a:rPr>
              <a:t>/DIRECT-Energy-Storage/ELA</a:t>
            </a:r>
          </a:p>
        </p:txBody>
      </p:sp>
      <p:pic>
        <p:nvPicPr>
          <p:cNvPr id="57" name="Shape 57" descr="Logo_eScienceinkblot600x400.jpg"/>
          <p:cNvPicPr preferRelativeResize="0"/>
          <p:nvPr/>
        </p:nvPicPr>
        <p:blipFill>
          <a:blip r:embed="rId3">
            <a:alphaModFix/>
          </a:blip>
          <a:stretch>
            <a:fillRect/>
          </a:stretch>
        </p:blipFill>
        <p:spPr>
          <a:xfrm>
            <a:off x="1618199" y="881025"/>
            <a:ext cx="5715000" cy="3810000"/>
          </a:xfrm>
          <a:prstGeom prst="rect">
            <a:avLst/>
          </a:prstGeom>
          <a:noFill/>
          <a:ln>
            <a:noFill/>
          </a:ln>
        </p:spPr>
      </p:pic>
      <p:grpSp>
        <p:nvGrpSpPr>
          <p:cNvPr id="7" name="Group 6"/>
          <p:cNvGrpSpPr/>
          <p:nvPr/>
        </p:nvGrpSpPr>
        <p:grpSpPr>
          <a:xfrm>
            <a:off x="28859850" y="19921217"/>
            <a:ext cx="13894150" cy="8328766"/>
            <a:chOff x="28781400" y="19979824"/>
            <a:chExt cx="13972500" cy="8328766"/>
          </a:xfrm>
        </p:grpSpPr>
        <p:sp>
          <p:nvSpPr>
            <p:cNvPr id="58" name="Shape 58"/>
            <p:cNvSpPr txBox="1"/>
            <p:nvPr/>
          </p:nvSpPr>
          <p:spPr>
            <a:xfrm>
              <a:off x="28781400" y="20802591"/>
              <a:ext cx="13972500" cy="7505999"/>
            </a:xfrm>
            <a:prstGeom prst="rect">
              <a:avLst/>
            </a:prstGeom>
            <a:solidFill>
              <a:srgbClr val="FFF2CC"/>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marL="508000" lvl="0" indent="-457200" rtl="0">
                <a:lnSpc>
                  <a:spcPct val="115000"/>
                </a:lnSpc>
                <a:spcBef>
                  <a:spcPts val="0"/>
                </a:spcBef>
                <a:spcAft>
                  <a:spcPts val="1000"/>
                </a:spcAft>
                <a:buClr>
                  <a:schemeClr val="dk1"/>
                </a:buClr>
                <a:buSzPct val="100000"/>
                <a:buFont typeface="Wingdings" charset="2"/>
                <a:buChar char="v"/>
              </a:pPr>
              <a:r>
                <a:rPr lang="en" sz="2800" dirty="0">
                  <a:solidFill>
                    <a:schemeClr val="dk1"/>
                  </a:solidFill>
                </a:rPr>
                <a:t>This approach does not take into account how electrical grids and utilities actually work on a regional level, instead focusing on the closest facilities.</a:t>
              </a:r>
            </a:p>
            <a:p>
              <a:pPr marL="508000" lvl="0" indent="-457200" rtl="0">
                <a:lnSpc>
                  <a:spcPct val="115000"/>
                </a:lnSpc>
                <a:spcBef>
                  <a:spcPts val="0"/>
                </a:spcBef>
                <a:spcAft>
                  <a:spcPts val="1000"/>
                </a:spcAft>
                <a:buClr>
                  <a:schemeClr val="dk1"/>
                </a:buClr>
                <a:buSzPct val="100000"/>
                <a:buFont typeface="Wingdings" charset="2"/>
                <a:buChar char="v"/>
              </a:pPr>
              <a:r>
                <a:rPr lang="en" sz="2800" dirty="0">
                  <a:solidFill>
                    <a:schemeClr val="dk1"/>
                  </a:solidFill>
                </a:rPr>
                <a:t>A major issue with our model is that it only considers the number of facilities, not the size of facilities, when predicting energy types. The capacity or production of the energy facilities is not considered at all, which can lead to many inaccurate conclusions about energy usage.</a:t>
              </a:r>
            </a:p>
            <a:p>
              <a:pPr marL="508000" lvl="0" indent="-457200" rtl="0">
                <a:lnSpc>
                  <a:spcPct val="115000"/>
                </a:lnSpc>
                <a:spcBef>
                  <a:spcPts val="0"/>
                </a:spcBef>
                <a:spcAft>
                  <a:spcPts val="1000"/>
                </a:spcAft>
                <a:buClr>
                  <a:schemeClr val="dk1"/>
                </a:buClr>
                <a:buSzPct val="100000"/>
                <a:buFont typeface="Wingdings" charset="2"/>
                <a:buChar char="v"/>
              </a:pPr>
              <a:r>
                <a:rPr lang="en" sz="2800" dirty="0">
                  <a:solidFill>
                    <a:schemeClr val="dk1"/>
                  </a:solidFill>
                </a:rPr>
                <a:t>In the storage data, electrochemical facilities are a majority, which limits the usefulness of KNN. If we predicted that all new energy storage facilities would use electrochemical technology, we would be more accurate than the KNN model.</a:t>
              </a:r>
            </a:p>
            <a:p>
              <a:pPr marL="508000" lvl="0" indent="-457200" rtl="0">
                <a:lnSpc>
                  <a:spcPct val="115000"/>
                </a:lnSpc>
                <a:spcBef>
                  <a:spcPts val="0"/>
                </a:spcBef>
                <a:spcAft>
                  <a:spcPts val="1000"/>
                </a:spcAft>
                <a:buClr>
                  <a:schemeClr val="dk1"/>
                </a:buClr>
                <a:buSzPct val="100000"/>
                <a:buFont typeface="Wingdings" charset="2"/>
                <a:buChar char="v"/>
              </a:pPr>
              <a:r>
                <a:rPr lang="en" sz="2800" dirty="0">
                  <a:solidFill>
                    <a:schemeClr val="dk1"/>
                  </a:solidFill>
                </a:rPr>
                <a:t>Overall, the KNN model does not appear to capture most of the factors influencing the types of technology used in energy facilities. Geographic proximity to existing facilities is not a very good proxy for these other factors (resource potential, economic considerations, etc.).</a:t>
              </a:r>
            </a:p>
            <a:p>
              <a:pPr lvl="0" rtl="0">
                <a:spcBef>
                  <a:spcPts val="0"/>
                </a:spcBef>
                <a:buNone/>
              </a:pPr>
              <a:endParaRPr sz="2800" b="1" dirty="0">
                <a:solidFill>
                  <a:schemeClr val="dk1"/>
                </a:solidFill>
              </a:endParaRPr>
            </a:p>
          </p:txBody>
        </p:sp>
        <p:sp>
          <p:nvSpPr>
            <p:cNvPr id="59" name="Shape 59"/>
            <p:cNvSpPr txBox="1"/>
            <p:nvPr/>
          </p:nvSpPr>
          <p:spPr>
            <a:xfrm>
              <a:off x="28781400" y="19979824"/>
              <a:ext cx="13972500" cy="787200"/>
            </a:xfrm>
            <a:prstGeom prst="rect">
              <a:avLst/>
            </a:prstGeom>
            <a:solidFill>
              <a:schemeClr val="bg1">
                <a:lumMod val="85000"/>
              </a:schemeClr>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30555"/>
                <a:buFont typeface="Arial"/>
                <a:buNone/>
              </a:pPr>
              <a:r>
                <a:rPr lang="en" sz="3600" b="1" dirty="0">
                  <a:solidFill>
                    <a:schemeClr val="dk1"/>
                  </a:solidFill>
                </a:rPr>
                <a:t>Challenges and Limitations</a:t>
              </a:r>
            </a:p>
          </p:txBody>
        </p:sp>
      </p:grpSp>
      <p:pic>
        <p:nvPicPr>
          <p:cNvPr id="64" name="Shape 64" descr="r_knn_classify.png"/>
          <p:cNvPicPr preferRelativeResize="0"/>
          <p:nvPr/>
        </p:nvPicPr>
        <p:blipFill>
          <a:blip r:embed="rId4">
            <a:alphaModFix/>
          </a:blip>
          <a:stretch>
            <a:fillRect/>
          </a:stretch>
        </p:blipFill>
        <p:spPr>
          <a:xfrm>
            <a:off x="3696072" y="24956125"/>
            <a:ext cx="3141824" cy="3075374"/>
          </a:xfrm>
          <a:prstGeom prst="rect">
            <a:avLst/>
          </a:prstGeom>
          <a:noFill/>
          <a:ln>
            <a:noFill/>
          </a:ln>
        </p:spPr>
      </p:pic>
      <p:pic>
        <p:nvPicPr>
          <p:cNvPr id="65" name="Shape 65" descr="oY7hr.png"/>
          <p:cNvPicPr preferRelativeResize="0"/>
          <p:nvPr/>
        </p:nvPicPr>
        <p:blipFill>
          <a:blip r:embed="rId5">
            <a:alphaModFix/>
          </a:blip>
          <a:stretch>
            <a:fillRect/>
          </a:stretch>
        </p:blipFill>
        <p:spPr>
          <a:xfrm>
            <a:off x="7333200" y="24807875"/>
            <a:ext cx="3673974" cy="3371875"/>
          </a:xfrm>
          <a:prstGeom prst="rect">
            <a:avLst/>
          </a:prstGeom>
          <a:noFill/>
          <a:ln>
            <a:noFill/>
          </a:ln>
        </p:spPr>
      </p:pic>
      <p:grpSp>
        <p:nvGrpSpPr>
          <p:cNvPr id="3" name="Group 2"/>
          <p:cNvGrpSpPr/>
          <p:nvPr/>
        </p:nvGrpSpPr>
        <p:grpSpPr>
          <a:xfrm>
            <a:off x="1129000" y="9730524"/>
            <a:ext cx="12791400" cy="8397000"/>
            <a:chOff x="1129000" y="9788862"/>
            <a:chExt cx="12791400" cy="8397000"/>
          </a:xfrm>
        </p:grpSpPr>
        <p:sp>
          <p:nvSpPr>
            <p:cNvPr id="61" name="Shape 61"/>
            <p:cNvSpPr txBox="1"/>
            <p:nvPr/>
          </p:nvSpPr>
          <p:spPr>
            <a:xfrm>
              <a:off x="1129000" y="10576062"/>
              <a:ext cx="12791400" cy="7609800"/>
            </a:xfrm>
            <a:prstGeom prst="rect">
              <a:avLst/>
            </a:prstGeom>
            <a:solidFill>
              <a:srgbClr val="FFF2CC"/>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lvl="0" rtl="0">
                <a:lnSpc>
                  <a:spcPct val="115000"/>
                </a:lnSpc>
                <a:spcBef>
                  <a:spcPts val="0"/>
                </a:spcBef>
                <a:spcAft>
                  <a:spcPts val="0"/>
                </a:spcAft>
                <a:buNone/>
              </a:pPr>
              <a:r>
                <a:rPr lang="en" sz="3000" dirty="0">
                  <a:solidFill>
                    <a:schemeClr val="dk2"/>
                  </a:solidFill>
                </a:rPr>
                <a:t>Global Energy Storage Database (U.S. Department of Energy)</a:t>
              </a:r>
            </a:p>
            <a:p>
              <a:pPr lvl="0" indent="457200" rtl="0">
                <a:lnSpc>
                  <a:spcPct val="115000"/>
                </a:lnSpc>
                <a:spcBef>
                  <a:spcPts val="0"/>
                </a:spcBef>
                <a:spcAft>
                  <a:spcPts val="0"/>
                </a:spcAft>
                <a:buNone/>
              </a:pPr>
              <a:r>
                <a:rPr lang="en" sz="1800" u="sng" dirty="0">
                  <a:solidFill>
                    <a:schemeClr val="accent5"/>
                  </a:solidFill>
                  <a:hlinkClick r:id="rId6"/>
                </a:rPr>
                <a:t>http://www.energystorageexchange.org</a:t>
              </a:r>
            </a:p>
            <a:p>
              <a:pPr lvl="0" indent="457200" rtl="0">
                <a:lnSpc>
                  <a:spcPct val="115000"/>
                </a:lnSpc>
                <a:spcBef>
                  <a:spcPts val="1000"/>
                </a:spcBef>
                <a:spcAft>
                  <a:spcPts val="0"/>
                </a:spcAft>
                <a:buNone/>
              </a:pPr>
              <a:r>
                <a:rPr lang="en" sz="2400" dirty="0">
                  <a:solidFill>
                    <a:schemeClr val="dk2"/>
                  </a:solidFill>
                </a:rPr>
                <a:t>Information about 678 U.S. energy storage facilities, including:</a:t>
              </a:r>
            </a:p>
            <a:p>
              <a:pPr marL="914400" lvl="0" indent="-381000" rtl="0">
                <a:lnSpc>
                  <a:spcPct val="115000"/>
                </a:lnSpc>
                <a:spcBef>
                  <a:spcPts val="0"/>
                </a:spcBef>
                <a:spcAft>
                  <a:spcPts val="0"/>
                </a:spcAft>
                <a:buClr>
                  <a:schemeClr val="dk2"/>
                </a:buClr>
                <a:buSzPct val="100000"/>
                <a:buChar char="●"/>
              </a:pPr>
              <a:r>
                <a:rPr lang="en" sz="2400" dirty="0">
                  <a:solidFill>
                    <a:schemeClr val="dk2"/>
                  </a:solidFill>
                </a:rPr>
                <a:t>Facility name and location</a:t>
              </a:r>
            </a:p>
            <a:p>
              <a:pPr marL="914400" lvl="0" indent="-381000" rtl="0">
                <a:lnSpc>
                  <a:spcPct val="115000"/>
                </a:lnSpc>
                <a:spcBef>
                  <a:spcPts val="0"/>
                </a:spcBef>
                <a:spcAft>
                  <a:spcPts val="0"/>
                </a:spcAft>
                <a:buClr>
                  <a:schemeClr val="dk2"/>
                </a:buClr>
                <a:buSzPct val="100000"/>
                <a:buChar char="●"/>
              </a:pPr>
              <a:r>
                <a:rPr lang="en" sz="2400" dirty="0">
                  <a:solidFill>
                    <a:schemeClr val="dk2"/>
                  </a:solidFill>
                </a:rPr>
                <a:t>Type of energy technology (electro-mechanical, pumped hydro storage, electro-chemical, or thermal storage)</a:t>
              </a:r>
            </a:p>
            <a:p>
              <a:pPr marL="914400" lvl="0" indent="-381000" rtl="0">
                <a:lnSpc>
                  <a:spcPct val="115000"/>
                </a:lnSpc>
                <a:spcBef>
                  <a:spcPts val="0"/>
                </a:spcBef>
                <a:spcAft>
                  <a:spcPts val="0"/>
                </a:spcAft>
                <a:buClr>
                  <a:schemeClr val="dk2"/>
                </a:buClr>
                <a:buSzPct val="100000"/>
                <a:buChar char="●"/>
              </a:pPr>
              <a:r>
                <a:rPr lang="en" sz="2400" dirty="0">
                  <a:solidFill>
                    <a:schemeClr val="dk2"/>
                  </a:solidFill>
                </a:rPr>
                <a:t>Power in kW and energy storage duration</a:t>
              </a:r>
            </a:p>
            <a:p>
              <a:pPr marL="914400" lvl="0" indent="-381000" rtl="0">
                <a:lnSpc>
                  <a:spcPct val="115000"/>
                </a:lnSpc>
                <a:spcBef>
                  <a:spcPts val="0"/>
                </a:spcBef>
                <a:spcAft>
                  <a:spcPts val="1000"/>
                </a:spcAft>
                <a:buClr>
                  <a:schemeClr val="dk2"/>
                </a:buClr>
                <a:buSzPct val="100000"/>
                <a:buChar char="●"/>
              </a:pPr>
              <a:r>
                <a:rPr lang="en" sz="2400" dirty="0">
                  <a:solidFill>
                    <a:schemeClr val="dk2"/>
                  </a:solidFill>
                </a:rPr>
                <a:t>Primary use case</a:t>
              </a:r>
            </a:p>
            <a:p>
              <a:pPr lvl="0" rtl="0">
                <a:lnSpc>
                  <a:spcPct val="115000"/>
                </a:lnSpc>
                <a:spcBef>
                  <a:spcPts val="1000"/>
                </a:spcBef>
                <a:spcAft>
                  <a:spcPts val="0"/>
                </a:spcAft>
                <a:buNone/>
              </a:pPr>
              <a:r>
                <a:rPr lang="en" sz="3000" dirty="0">
                  <a:solidFill>
                    <a:schemeClr val="dk2"/>
                  </a:solidFill>
                </a:rPr>
                <a:t>Emissions &amp; Generation Resource Integrated Database (U.S. Environmental Protection Agency)</a:t>
              </a:r>
            </a:p>
            <a:p>
              <a:pPr marL="457200" lvl="0" indent="0" rtl="0">
                <a:lnSpc>
                  <a:spcPct val="115000"/>
                </a:lnSpc>
                <a:spcBef>
                  <a:spcPts val="0"/>
                </a:spcBef>
                <a:spcAft>
                  <a:spcPts val="0"/>
                </a:spcAft>
                <a:buNone/>
              </a:pPr>
              <a:r>
                <a:rPr lang="en" sz="1800" u="sng" dirty="0">
                  <a:solidFill>
                    <a:schemeClr val="accent5"/>
                  </a:solidFill>
                  <a:hlinkClick r:id="rId7"/>
                </a:rPr>
                <a:t>https://www.epa.gov/energy/emissions-generation-resource-integrated-database-egrid</a:t>
              </a:r>
            </a:p>
            <a:p>
              <a:pPr marL="457200" lvl="0" indent="0" rtl="0">
                <a:lnSpc>
                  <a:spcPct val="115000"/>
                </a:lnSpc>
                <a:spcBef>
                  <a:spcPts val="1000"/>
                </a:spcBef>
                <a:spcAft>
                  <a:spcPts val="0"/>
                </a:spcAft>
                <a:buNone/>
              </a:pPr>
              <a:r>
                <a:rPr lang="en" sz="2400" dirty="0">
                  <a:solidFill>
                    <a:schemeClr val="dk2"/>
                  </a:solidFill>
                </a:rPr>
                <a:t>Information about 8462 U.S. energy generation facilities, including:</a:t>
              </a:r>
            </a:p>
            <a:p>
              <a:pPr marL="914400" lvl="0" indent="-381000" rtl="0">
                <a:lnSpc>
                  <a:spcPct val="115000"/>
                </a:lnSpc>
                <a:spcBef>
                  <a:spcPts val="0"/>
                </a:spcBef>
                <a:spcAft>
                  <a:spcPts val="0"/>
                </a:spcAft>
                <a:buClr>
                  <a:schemeClr val="dk2"/>
                </a:buClr>
                <a:buSzPct val="100000"/>
                <a:buChar char="●"/>
              </a:pPr>
              <a:r>
                <a:rPr lang="en" sz="2400" dirty="0">
                  <a:solidFill>
                    <a:schemeClr val="dk2"/>
                  </a:solidFill>
                </a:rPr>
                <a:t>Facility name and location</a:t>
              </a:r>
            </a:p>
            <a:p>
              <a:pPr marL="914400" lvl="0" indent="-381000" rtl="0">
                <a:lnSpc>
                  <a:spcPct val="115000"/>
                </a:lnSpc>
                <a:spcBef>
                  <a:spcPts val="0"/>
                </a:spcBef>
                <a:spcAft>
                  <a:spcPts val="0"/>
                </a:spcAft>
                <a:buClr>
                  <a:schemeClr val="dk2"/>
                </a:buClr>
                <a:buSzPct val="100000"/>
                <a:buChar char="●"/>
              </a:pPr>
              <a:r>
                <a:rPr lang="en" sz="2400" dirty="0">
                  <a:solidFill>
                    <a:schemeClr val="dk2"/>
                  </a:solidFill>
                </a:rPr>
                <a:t>Type of energy technology (gas, oil, coal, biomass, nuclear, geothermal, solar, wind, hydro, or other)</a:t>
              </a:r>
            </a:p>
            <a:p>
              <a:pPr marL="914400" lvl="0" indent="-381000" rtl="0">
                <a:lnSpc>
                  <a:spcPct val="115000"/>
                </a:lnSpc>
                <a:spcBef>
                  <a:spcPts val="0"/>
                </a:spcBef>
                <a:spcAft>
                  <a:spcPts val="0"/>
                </a:spcAft>
                <a:buClr>
                  <a:schemeClr val="dk2"/>
                </a:buClr>
                <a:buSzPct val="100000"/>
                <a:buChar char="●"/>
              </a:pPr>
              <a:r>
                <a:rPr lang="en" sz="2400" dirty="0">
                  <a:solidFill>
                    <a:schemeClr val="dk2"/>
                  </a:solidFill>
                </a:rPr>
                <a:t>Rated capacity in MW and actual production in </a:t>
              </a:r>
              <a:r>
                <a:rPr lang="en" sz="2400" dirty="0" err="1">
                  <a:solidFill>
                    <a:schemeClr val="dk2"/>
                  </a:solidFill>
                </a:rPr>
                <a:t>GWh</a:t>
              </a:r>
              <a:endParaRPr lang="en" sz="2400" dirty="0">
                <a:solidFill>
                  <a:schemeClr val="dk2"/>
                </a:solidFill>
              </a:endParaRPr>
            </a:p>
          </p:txBody>
        </p:sp>
        <p:sp>
          <p:nvSpPr>
            <p:cNvPr id="67" name="Shape 67"/>
            <p:cNvSpPr txBox="1"/>
            <p:nvPr/>
          </p:nvSpPr>
          <p:spPr>
            <a:xfrm>
              <a:off x="1129000" y="9788862"/>
              <a:ext cx="12791397" cy="787200"/>
            </a:xfrm>
            <a:prstGeom prst="rect">
              <a:avLst/>
            </a:prstGeom>
            <a:solidFill>
              <a:schemeClr val="bg1">
                <a:lumMod val="85000"/>
              </a:schemeClr>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30555"/>
                <a:buFont typeface="Arial"/>
                <a:buNone/>
              </a:pPr>
              <a:r>
                <a:rPr lang="en" sz="3600" b="1" dirty="0">
                  <a:solidFill>
                    <a:schemeClr val="dk1"/>
                  </a:solidFill>
                </a:rPr>
                <a:t>Data Sources</a:t>
              </a:r>
            </a:p>
            <a:p>
              <a:pPr lvl="0" algn="ctr" rtl="0">
                <a:spcBef>
                  <a:spcPts val="0"/>
                </a:spcBef>
                <a:buClr>
                  <a:schemeClr val="dk1"/>
                </a:buClr>
                <a:buFont typeface="Arial"/>
                <a:buNone/>
              </a:pPr>
              <a:endParaRPr sz="3600" b="1" dirty="0">
                <a:solidFill>
                  <a:schemeClr val="dk1"/>
                </a:solidFill>
              </a:endParaRPr>
            </a:p>
            <a:p>
              <a:pPr lvl="0" algn="ctr" rtl="0">
                <a:spcBef>
                  <a:spcPts val="0"/>
                </a:spcBef>
                <a:buClr>
                  <a:schemeClr val="dk1"/>
                </a:buClr>
                <a:buFont typeface="Arial"/>
                <a:buNone/>
              </a:pPr>
              <a:endParaRPr sz="3600" b="1" dirty="0"/>
            </a:p>
          </p:txBody>
        </p:sp>
      </p:grpSp>
      <p:grpSp>
        <p:nvGrpSpPr>
          <p:cNvPr id="2" name="Group 1"/>
          <p:cNvGrpSpPr/>
          <p:nvPr/>
        </p:nvGrpSpPr>
        <p:grpSpPr>
          <a:xfrm>
            <a:off x="1129000" y="5300251"/>
            <a:ext cx="12791400" cy="3970775"/>
            <a:chOff x="1129000" y="5314525"/>
            <a:chExt cx="12791400" cy="3970775"/>
          </a:xfrm>
        </p:grpSpPr>
        <p:sp>
          <p:nvSpPr>
            <p:cNvPr id="55" name="Shape 55"/>
            <p:cNvSpPr txBox="1">
              <a:spLocks noChangeAspect="1"/>
            </p:cNvSpPr>
            <p:nvPr/>
          </p:nvSpPr>
          <p:spPr>
            <a:xfrm>
              <a:off x="1129000" y="6008700"/>
              <a:ext cx="12791400" cy="3276600"/>
            </a:xfrm>
            <a:prstGeom prst="rect">
              <a:avLst/>
            </a:prstGeom>
            <a:solidFill>
              <a:srgbClr val="FFF2CC"/>
            </a:solidFill>
            <a:ln w="38100">
              <a:solidFill>
                <a:schemeClr val="bg1">
                  <a:lumMod val="50000"/>
                </a:schemeClr>
              </a:solidFill>
            </a:ln>
          </p:spPr>
          <p:txBody>
            <a:bodyPr lIns="91425" tIns="91425" rIns="91425" bIns="91425" anchor="t" anchorCtr="0">
              <a:noAutofit/>
            </a:bodyPr>
            <a:lstStyle/>
            <a:p>
              <a:pPr marL="495300" lvl="0" indent="-457200" rtl="0">
                <a:spcBef>
                  <a:spcPts val="0"/>
                </a:spcBef>
                <a:spcAft>
                  <a:spcPts val="1000"/>
                </a:spcAft>
                <a:buSzPct val="100000"/>
                <a:buFont typeface="Wingdings" charset="2"/>
                <a:buChar char="Ø"/>
              </a:pPr>
              <a:r>
                <a:rPr lang="en" sz="3000" dirty="0"/>
                <a:t>To develop an educational toolkit for studying the distribution of energy in the United States.</a:t>
              </a:r>
            </a:p>
            <a:p>
              <a:pPr marL="495300" lvl="0" indent="-457200" rtl="0">
                <a:spcBef>
                  <a:spcPts val="0"/>
                </a:spcBef>
                <a:spcAft>
                  <a:spcPts val="1000"/>
                </a:spcAft>
                <a:buSzPct val="100000"/>
                <a:buFont typeface="Wingdings" charset="2"/>
                <a:buChar char="Ø"/>
              </a:pPr>
              <a:r>
                <a:rPr lang="en" sz="3000" dirty="0"/>
                <a:t>To provide new visualizations of energy generation and storage facilities.</a:t>
              </a:r>
            </a:p>
            <a:p>
              <a:pPr marL="495300" lvl="0" indent="-457200">
                <a:spcBef>
                  <a:spcPts val="0"/>
                </a:spcBef>
                <a:spcAft>
                  <a:spcPts val="1000"/>
                </a:spcAft>
                <a:buSzPct val="100000"/>
                <a:buFont typeface="Wingdings" charset="2"/>
                <a:buChar char="Ø"/>
              </a:pPr>
              <a:r>
                <a:rPr lang="en" sz="3000" dirty="0"/>
                <a:t>To explore the geographic distribution of energy generation and storage facilities by technology type, using machine learning models.</a:t>
              </a:r>
            </a:p>
          </p:txBody>
        </p:sp>
        <p:sp>
          <p:nvSpPr>
            <p:cNvPr id="68" name="Shape 68"/>
            <p:cNvSpPr txBox="1">
              <a:spLocks noChangeAspect="1"/>
            </p:cNvSpPr>
            <p:nvPr/>
          </p:nvSpPr>
          <p:spPr>
            <a:xfrm>
              <a:off x="1129000" y="5314525"/>
              <a:ext cx="12791400" cy="787200"/>
            </a:xfrm>
            <a:prstGeom prst="rect">
              <a:avLst/>
            </a:prstGeom>
            <a:solidFill>
              <a:schemeClr val="bg1">
                <a:lumMod val="85000"/>
              </a:schemeClr>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30555"/>
                <a:buFont typeface="Arial"/>
                <a:buNone/>
              </a:pPr>
              <a:r>
                <a:rPr lang="en" sz="3600" b="1">
                  <a:solidFill>
                    <a:schemeClr val="dk1"/>
                  </a:solidFill>
                </a:rPr>
                <a:t>Objectives</a:t>
              </a:r>
            </a:p>
            <a:p>
              <a:pPr lvl="0" algn="ctr" rtl="0">
                <a:spcBef>
                  <a:spcPts val="0"/>
                </a:spcBef>
                <a:buClr>
                  <a:schemeClr val="dk1"/>
                </a:buClr>
                <a:buFont typeface="Arial"/>
                <a:buNone/>
              </a:pPr>
              <a:endParaRPr sz="3600" b="1" dirty="0">
                <a:solidFill>
                  <a:schemeClr val="dk1"/>
                </a:solidFill>
              </a:endParaRPr>
            </a:p>
            <a:p>
              <a:pPr lvl="0" algn="ctr" rtl="0">
                <a:spcBef>
                  <a:spcPts val="0"/>
                </a:spcBef>
                <a:buClr>
                  <a:schemeClr val="dk1"/>
                </a:buClr>
                <a:buFont typeface="Arial"/>
                <a:buNone/>
              </a:pPr>
              <a:endParaRPr sz="3600" b="1" dirty="0">
                <a:solidFill>
                  <a:schemeClr val="dk1"/>
                </a:solidFill>
              </a:endParaRPr>
            </a:p>
            <a:p>
              <a:pPr lvl="0" algn="ctr" rtl="0">
                <a:spcBef>
                  <a:spcPts val="0"/>
                </a:spcBef>
                <a:buClr>
                  <a:schemeClr val="dk1"/>
                </a:buClr>
                <a:buFont typeface="Arial"/>
                <a:buNone/>
              </a:pPr>
              <a:endParaRPr sz="3600" b="1" dirty="0"/>
            </a:p>
          </p:txBody>
        </p:sp>
      </p:grpSp>
      <p:grpSp>
        <p:nvGrpSpPr>
          <p:cNvPr id="6" name="Group 5"/>
          <p:cNvGrpSpPr/>
          <p:nvPr/>
        </p:nvGrpSpPr>
        <p:grpSpPr>
          <a:xfrm>
            <a:off x="28859850" y="5300251"/>
            <a:ext cx="13894150" cy="13849675"/>
            <a:chOff x="28859850" y="5314525"/>
            <a:chExt cx="13815600" cy="13849675"/>
          </a:xfrm>
        </p:grpSpPr>
        <p:sp>
          <p:nvSpPr>
            <p:cNvPr id="60" name="Shape 60"/>
            <p:cNvSpPr txBox="1"/>
            <p:nvPr/>
          </p:nvSpPr>
          <p:spPr>
            <a:xfrm>
              <a:off x="28859850" y="6126800"/>
              <a:ext cx="13815600" cy="13037400"/>
            </a:xfrm>
            <a:prstGeom prst="rect">
              <a:avLst/>
            </a:prstGeom>
            <a:solidFill>
              <a:srgbClr val="FFF2CC"/>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sz="2800" dirty="0"/>
                <a:t>ELA has two main components: zip code lookup and map visualization.</a:t>
              </a:r>
            </a:p>
            <a:p>
              <a:pPr lvl="0">
                <a:spcBef>
                  <a:spcPts val="0"/>
                </a:spcBef>
                <a:buNone/>
              </a:pPr>
              <a:endParaRPr sz="2800" dirty="0"/>
            </a:p>
            <a:p>
              <a:pPr lvl="0">
                <a:spcBef>
                  <a:spcPts val="0"/>
                </a:spcBef>
                <a:buNone/>
              </a:pPr>
              <a:r>
                <a:rPr lang="en" sz="2800" b="1" u="sng" dirty="0"/>
                <a:t>Zip Code Lookup</a:t>
              </a:r>
            </a:p>
            <a:p>
              <a:pPr lvl="0">
                <a:spcBef>
                  <a:spcPts val="0"/>
                </a:spcBef>
                <a:buNone/>
              </a:pPr>
              <a:r>
                <a:rPr lang="en" sz="2800" dirty="0"/>
                <a:t>The user can enter any zip code to learn about</a:t>
              </a:r>
            </a:p>
            <a:p>
              <a:pPr lvl="0">
                <a:spcBef>
                  <a:spcPts val="0"/>
                </a:spcBef>
                <a:buNone/>
              </a:pPr>
              <a:r>
                <a:rPr lang="en" sz="2800" dirty="0"/>
                <a:t>the closest energy generation and storage</a:t>
              </a:r>
            </a:p>
            <a:p>
              <a:pPr lvl="0">
                <a:spcBef>
                  <a:spcPts val="0"/>
                </a:spcBef>
                <a:buNone/>
              </a:pPr>
              <a:r>
                <a:rPr lang="en" sz="2800" dirty="0"/>
                <a:t>facilities, predicted energy types based on</a:t>
              </a:r>
            </a:p>
            <a:p>
              <a:pPr lvl="0">
                <a:spcBef>
                  <a:spcPts val="0"/>
                </a:spcBef>
                <a:buNone/>
              </a:pPr>
              <a:r>
                <a:rPr lang="en" sz="2800" dirty="0"/>
                <a:t>nearby facilities, and comparison with the</a:t>
              </a:r>
            </a:p>
            <a:p>
              <a:pPr lvl="0">
                <a:spcBef>
                  <a:spcPts val="0"/>
                </a:spcBef>
                <a:buNone/>
              </a:pPr>
              <a:r>
                <a:rPr lang="en" sz="2800" dirty="0"/>
                <a:t>distribution of energy facilities in their state</a:t>
              </a:r>
            </a:p>
            <a:p>
              <a:pPr lvl="0">
                <a:spcBef>
                  <a:spcPts val="0"/>
                </a:spcBef>
                <a:buNone/>
              </a:pPr>
              <a:r>
                <a:rPr lang="en" sz="2800" dirty="0"/>
                <a:t>and in the U.S.</a:t>
              </a:r>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r>
                <a:rPr lang="en" sz="2800" b="1" u="sng" dirty="0"/>
                <a:t>Map Visualization</a:t>
              </a:r>
            </a:p>
            <a:p>
              <a:pPr lvl="0">
                <a:spcBef>
                  <a:spcPts val="0"/>
                </a:spcBef>
                <a:buNone/>
              </a:pPr>
              <a:r>
                <a:rPr lang="en" sz="2800" dirty="0"/>
                <a:t>The user can visualize energy generation or storage facilities in any state, or the predicted energy generation or storage types across the entire U.S. (based on the KNN model).</a:t>
              </a:r>
            </a:p>
            <a:p>
              <a:pPr lvl="0" rtl="0">
                <a:spcBef>
                  <a:spcPts val="0"/>
                </a:spcBef>
                <a:buNone/>
              </a:pPr>
              <a:endParaRPr sz="2800" b="1" dirty="0"/>
            </a:p>
          </p:txBody>
        </p:sp>
        <p:sp>
          <p:nvSpPr>
            <p:cNvPr id="69" name="Shape 69"/>
            <p:cNvSpPr txBox="1"/>
            <p:nvPr/>
          </p:nvSpPr>
          <p:spPr>
            <a:xfrm>
              <a:off x="28859850" y="5314525"/>
              <a:ext cx="13815600" cy="787200"/>
            </a:xfrm>
            <a:prstGeom prst="rect">
              <a:avLst/>
            </a:prstGeom>
            <a:solidFill>
              <a:schemeClr val="bg1">
                <a:lumMod val="85000"/>
              </a:schemeClr>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30555"/>
                <a:buFont typeface="Arial"/>
                <a:buNone/>
              </a:pPr>
              <a:r>
                <a:rPr lang="en" sz="3600" b="1" dirty="0">
                  <a:solidFill>
                    <a:schemeClr val="dk1"/>
                  </a:solidFill>
                </a:rPr>
                <a:t>User Interface</a:t>
              </a:r>
            </a:p>
            <a:p>
              <a:pPr lvl="0" algn="ctr" rtl="0">
                <a:spcBef>
                  <a:spcPts val="0"/>
                </a:spcBef>
                <a:buClr>
                  <a:schemeClr val="dk1"/>
                </a:buClr>
                <a:buFont typeface="Arial"/>
                <a:buNone/>
              </a:pPr>
              <a:endParaRPr sz="3600" b="1" dirty="0">
                <a:solidFill>
                  <a:schemeClr val="dk1"/>
                </a:solidFill>
              </a:endParaRPr>
            </a:p>
            <a:p>
              <a:pPr lvl="0" algn="ctr" rtl="0">
                <a:spcBef>
                  <a:spcPts val="0"/>
                </a:spcBef>
                <a:buClr>
                  <a:schemeClr val="dk1"/>
                </a:buClr>
                <a:buFont typeface="Arial"/>
                <a:buNone/>
              </a:pPr>
              <a:endParaRPr sz="3600" b="1" dirty="0">
                <a:solidFill>
                  <a:schemeClr val="dk1"/>
                </a:solidFill>
              </a:endParaRPr>
            </a:p>
            <a:p>
              <a:pPr lvl="0" algn="ctr" rtl="0">
                <a:spcBef>
                  <a:spcPts val="0"/>
                </a:spcBef>
                <a:buClr>
                  <a:schemeClr val="dk1"/>
                </a:buClr>
                <a:buFont typeface="Arial"/>
                <a:buNone/>
              </a:pPr>
              <a:endParaRPr sz="3600" b="1" dirty="0">
                <a:solidFill>
                  <a:schemeClr val="dk1"/>
                </a:solidFill>
              </a:endParaRPr>
            </a:p>
            <a:p>
              <a:pPr lvl="0" algn="ctr" rtl="0">
                <a:spcBef>
                  <a:spcPts val="0"/>
                </a:spcBef>
                <a:buClr>
                  <a:schemeClr val="dk1"/>
                </a:buClr>
                <a:buFont typeface="Arial"/>
                <a:buNone/>
              </a:pPr>
              <a:endParaRPr sz="3600" b="1" dirty="0"/>
            </a:p>
          </p:txBody>
        </p:sp>
      </p:grpSp>
      <p:grpSp>
        <p:nvGrpSpPr>
          <p:cNvPr id="4" name="Group 3"/>
          <p:cNvGrpSpPr/>
          <p:nvPr/>
        </p:nvGrpSpPr>
        <p:grpSpPr>
          <a:xfrm>
            <a:off x="1129000" y="18572749"/>
            <a:ext cx="12791400" cy="13559267"/>
            <a:chOff x="1129000" y="18572749"/>
            <a:chExt cx="12791400" cy="13559267"/>
          </a:xfrm>
        </p:grpSpPr>
        <p:sp>
          <p:nvSpPr>
            <p:cNvPr id="62" name="Shape 62"/>
            <p:cNvSpPr txBox="1"/>
            <p:nvPr/>
          </p:nvSpPr>
          <p:spPr>
            <a:xfrm>
              <a:off x="1129000" y="19359950"/>
              <a:ext cx="12791400" cy="12772066"/>
            </a:xfrm>
            <a:prstGeom prst="rect">
              <a:avLst/>
            </a:prstGeom>
            <a:solidFill>
              <a:srgbClr val="FFF2CC"/>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marL="457200" lvl="0" indent="-457200" rtl="0">
                <a:spcBef>
                  <a:spcPts val="0"/>
                </a:spcBef>
                <a:buFont typeface="Wingdings" charset="2"/>
                <a:buChar char="Ø"/>
              </a:pPr>
              <a:r>
                <a:rPr lang="en" sz="2800" dirty="0">
                  <a:solidFill>
                    <a:schemeClr val="dk1"/>
                  </a:solidFill>
                </a:rPr>
                <a:t>K nearest neighbors, or KNN, is a simple and intuitive machine learning algorithm. It is a non-parametric method (parameters are determined by the training data, not the model). For classification, an object is assigned to the class most common among its </a:t>
              </a:r>
              <a:r>
                <a:rPr lang="en" sz="2800" i="1" dirty="0">
                  <a:solidFill>
                    <a:schemeClr val="dk1"/>
                  </a:solidFill>
                </a:rPr>
                <a:t>k</a:t>
              </a:r>
              <a:r>
                <a:rPr lang="en" sz="2800" dirty="0">
                  <a:solidFill>
                    <a:schemeClr val="dk1"/>
                  </a:solidFill>
                </a:rPr>
                <a:t> nearest neighbors.</a:t>
              </a:r>
            </a:p>
            <a:p>
              <a:pPr lvl="0">
                <a:spcBef>
                  <a:spcPts val="0"/>
                </a:spcBef>
                <a:buNone/>
              </a:pPr>
              <a:endParaRPr sz="2800" dirty="0">
                <a:solidFill>
                  <a:schemeClr val="dk1"/>
                </a:solidFill>
              </a:endParaRPr>
            </a:p>
            <a:p>
              <a:pPr marL="457200" lvl="0" indent="-457200">
                <a:spcBef>
                  <a:spcPts val="0"/>
                </a:spcBef>
                <a:buFont typeface="Wingdings" charset="2"/>
                <a:buChar char="Ø"/>
              </a:pPr>
              <a:r>
                <a:rPr lang="en" sz="2800" dirty="0">
                  <a:solidFill>
                    <a:schemeClr val="dk1"/>
                  </a:solidFill>
                </a:rPr>
                <a:t>KNN offers several adjustable inputs, most obviously the value of k. Using too small of a value of k can lead to a model that is very specific, but not generally meaningful. On the other hand, using too large of a value of k can lead to an overly general and less accurate model. Beyond the choice of k, various distance metrics can be used to determine which neighbors are nearest. Also, after the nearest neighbors are selected, their influence on the assigned class can be weighted equally or based on their distance to the point under consideration.</a:t>
              </a:r>
            </a:p>
            <a:p>
              <a:pPr lvl="0" rtl="0">
                <a:spcBef>
                  <a:spcPts val="0"/>
                </a:spcBef>
                <a:buNone/>
              </a:pPr>
              <a:endParaRPr sz="2400" dirty="0">
                <a:solidFill>
                  <a:schemeClr val="dk1"/>
                </a:solidFill>
              </a:endParaRPr>
            </a:p>
            <a:p>
              <a:pPr lvl="0" rtl="0">
                <a:spcBef>
                  <a:spcPts val="0"/>
                </a:spcBef>
                <a:buNone/>
              </a:pPr>
              <a:endParaRPr sz="3600" dirty="0">
                <a:solidFill>
                  <a:schemeClr val="dk1"/>
                </a:solidFill>
              </a:endParaRPr>
            </a:p>
            <a:p>
              <a:pPr lvl="0" rtl="0">
                <a:spcBef>
                  <a:spcPts val="0"/>
                </a:spcBef>
                <a:buNone/>
              </a:pPr>
              <a:endParaRPr sz="3600" dirty="0">
                <a:solidFill>
                  <a:schemeClr val="dk1"/>
                </a:solidFill>
              </a:endParaRPr>
            </a:p>
            <a:p>
              <a:pPr lvl="0">
                <a:spcBef>
                  <a:spcPts val="0"/>
                </a:spcBef>
                <a:buNone/>
              </a:pPr>
              <a:endParaRPr sz="3600" dirty="0">
                <a:solidFill>
                  <a:schemeClr val="dk1"/>
                </a:solidFill>
              </a:endParaRPr>
            </a:p>
            <a:p>
              <a:pPr lvl="0" rtl="0">
                <a:spcBef>
                  <a:spcPts val="0"/>
                </a:spcBef>
                <a:buNone/>
              </a:pPr>
              <a:endParaRPr sz="3600" dirty="0">
                <a:solidFill>
                  <a:schemeClr val="dk1"/>
                </a:solidFill>
              </a:endParaRPr>
            </a:p>
            <a:p>
              <a:pPr lvl="0">
                <a:spcBef>
                  <a:spcPts val="0"/>
                </a:spcBef>
                <a:buNone/>
              </a:pPr>
              <a:r>
                <a:rPr lang="en" sz="3600" dirty="0">
                  <a:solidFill>
                    <a:schemeClr val="dk1"/>
                  </a:solidFill>
                </a:rPr>
                <a:t>	</a:t>
              </a:r>
            </a:p>
            <a:p>
              <a:pPr marL="457200" lvl="0" indent="-457200" rtl="0">
                <a:spcBef>
                  <a:spcPts val="0"/>
                </a:spcBef>
                <a:buFont typeface="Wingdings" charset="2"/>
                <a:buChar char="Ø"/>
              </a:pPr>
              <a:endParaRPr lang="en-US" sz="2800" dirty="0" smtClean="0">
                <a:solidFill>
                  <a:schemeClr val="dk1"/>
                </a:solidFill>
              </a:endParaRPr>
            </a:p>
            <a:p>
              <a:pPr marL="457200" lvl="0" indent="-457200" rtl="0">
                <a:spcBef>
                  <a:spcPts val="0"/>
                </a:spcBef>
                <a:buFont typeface="Wingdings" charset="2"/>
                <a:buChar char="Ø"/>
              </a:pPr>
              <a:r>
                <a:rPr lang="en" sz="2800" dirty="0" smtClean="0">
                  <a:solidFill>
                    <a:schemeClr val="dk1"/>
                  </a:solidFill>
                </a:rPr>
                <a:t>In </a:t>
              </a:r>
              <a:r>
                <a:rPr lang="en" sz="2800" dirty="0">
                  <a:solidFill>
                    <a:schemeClr val="dk1"/>
                  </a:solidFill>
                </a:rPr>
                <a:t>our model, nearest neighbors are determined by actual physical distance. The model takes in latitude and longitude coordinates, finds the closest facilities in the data set, and predicts the energy type for the input location based on the energy types of the closest facilities. The overall accuracy of this model can show whether geographic proximity is a good predictor of energy generation or storage type. It also provides an interesting visualization of dominant energy types in different regions.</a:t>
              </a:r>
            </a:p>
            <a:p>
              <a:pPr lvl="0" rtl="0">
                <a:spcBef>
                  <a:spcPts val="0"/>
                </a:spcBef>
                <a:buNone/>
              </a:pPr>
              <a:endParaRPr sz="2400" dirty="0">
                <a:solidFill>
                  <a:schemeClr val="dk1"/>
                </a:solidFill>
              </a:endParaRPr>
            </a:p>
            <a:p>
              <a:pPr lvl="0" rtl="0">
                <a:spcBef>
                  <a:spcPts val="0"/>
                </a:spcBef>
                <a:buNone/>
              </a:pPr>
              <a:endParaRPr sz="3600" dirty="0">
                <a:solidFill>
                  <a:schemeClr val="dk1"/>
                </a:solidFill>
              </a:endParaRPr>
            </a:p>
          </p:txBody>
        </p:sp>
        <p:sp>
          <p:nvSpPr>
            <p:cNvPr id="66" name="Shape 66"/>
            <p:cNvSpPr txBox="1"/>
            <p:nvPr/>
          </p:nvSpPr>
          <p:spPr>
            <a:xfrm>
              <a:off x="1129000" y="18572749"/>
              <a:ext cx="12791397" cy="787200"/>
            </a:xfrm>
            <a:prstGeom prst="rect">
              <a:avLst/>
            </a:prstGeom>
            <a:solidFill>
              <a:schemeClr val="bg1">
                <a:lumMod val="85000"/>
              </a:schemeClr>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30555"/>
                <a:buFont typeface="Arial"/>
                <a:buNone/>
              </a:pPr>
              <a:r>
                <a:rPr lang="en" sz="3600" b="1"/>
                <a:t>Data Science Method: K Nearest Neighbors</a:t>
              </a:r>
            </a:p>
            <a:p>
              <a:pPr lvl="0" algn="ctr" rtl="0">
                <a:spcBef>
                  <a:spcPts val="0"/>
                </a:spcBef>
                <a:buClr>
                  <a:schemeClr val="dk1"/>
                </a:buClr>
                <a:buFont typeface="Arial"/>
                <a:buNone/>
              </a:pPr>
              <a:endParaRPr sz="3600" b="1"/>
            </a:p>
          </p:txBody>
        </p:sp>
      </p:grpSp>
      <p:grpSp>
        <p:nvGrpSpPr>
          <p:cNvPr id="8" name="Group 7"/>
          <p:cNvGrpSpPr/>
          <p:nvPr/>
        </p:nvGrpSpPr>
        <p:grpSpPr>
          <a:xfrm>
            <a:off x="14403875" y="5300251"/>
            <a:ext cx="13815600" cy="26831765"/>
            <a:chOff x="14403875" y="5408444"/>
            <a:chExt cx="13815600" cy="26397456"/>
          </a:xfrm>
        </p:grpSpPr>
        <p:sp>
          <p:nvSpPr>
            <p:cNvPr id="54" name="Shape 54"/>
            <p:cNvSpPr txBox="1"/>
            <p:nvPr/>
          </p:nvSpPr>
          <p:spPr>
            <a:xfrm>
              <a:off x="14403875" y="6195644"/>
              <a:ext cx="13815600" cy="25610256"/>
            </a:xfrm>
            <a:prstGeom prst="rect">
              <a:avLst/>
            </a:prstGeom>
            <a:solidFill>
              <a:srgbClr val="FFF2CC"/>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marL="457200" lvl="0" indent="457200">
                <a:spcBef>
                  <a:spcPts val="0"/>
                </a:spcBef>
                <a:buNone/>
              </a:pPr>
              <a:r>
                <a:rPr lang="en" sz="2800" dirty="0"/>
                <a:t>					</a:t>
              </a:r>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marL="457200" lvl="0" indent="-457200">
                <a:spcBef>
                  <a:spcPts val="0"/>
                </a:spcBef>
                <a:buFont typeface="Wingdings" charset="2"/>
                <a:buChar char="Ø"/>
              </a:pPr>
              <a:r>
                <a:rPr lang="en" sz="2800" dirty="0" smtClean="0"/>
                <a:t>Using </a:t>
              </a:r>
              <a:r>
                <a:rPr lang="en" sz="2800" dirty="0"/>
                <a:t>a K nearest neighbors model based on these energy facilities, we predicted the primary energy generation and storage type for each U.S. county:</a:t>
              </a:r>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lang="en-US" sz="2800" dirty="0" smtClean="0"/>
            </a:p>
            <a:p>
              <a:pPr lvl="0">
                <a:spcBef>
                  <a:spcPts val="0"/>
                </a:spcBef>
                <a:buNone/>
              </a:pPr>
              <a:endParaRPr sz="2800" dirty="0"/>
            </a:p>
            <a:p>
              <a:pPr lvl="0">
                <a:spcBef>
                  <a:spcPts val="0"/>
                </a:spcBef>
                <a:buNone/>
              </a:pPr>
              <a:endParaRPr sz="2800" dirty="0"/>
            </a:p>
            <a:p>
              <a:pPr lvl="0">
                <a:spcBef>
                  <a:spcPts val="0"/>
                </a:spcBef>
                <a:spcAft>
                  <a:spcPts val="1000"/>
                </a:spcAft>
                <a:buNone/>
              </a:pPr>
              <a:r>
                <a:rPr lang="en" sz="2800" dirty="0"/>
                <a:t>For K = 1, the model is simply finding the type of the closest energy facility for each location. With increasing K, some apparent geographic trends emerge. For example:</a:t>
              </a:r>
            </a:p>
            <a:p>
              <a:pPr marL="457200" lvl="0" indent="-406400" rtl="0">
                <a:spcBef>
                  <a:spcPts val="0"/>
                </a:spcBef>
                <a:buSzPct val="100000"/>
                <a:buChar char="●"/>
              </a:pPr>
              <a:r>
                <a:rPr lang="en" sz="2800" dirty="0"/>
                <a:t>Hydroelectric power is common in the Pacific Northwest</a:t>
              </a:r>
            </a:p>
            <a:p>
              <a:pPr marL="457200" lvl="0" indent="-406400" rtl="0">
                <a:spcBef>
                  <a:spcPts val="0"/>
                </a:spcBef>
                <a:buSzPct val="100000"/>
                <a:buChar char="●"/>
              </a:pPr>
              <a:r>
                <a:rPr lang="en" sz="2800" dirty="0"/>
                <a:t>Many wind farms are located in the Midwest and Great Plains regions</a:t>
              </a:r>
            </a:p>
            <a:p>
              <a:pPr marL="457200" lvl="0" indent="-406400" rtl="0">
                <a:spcBef>
                  <a:spcPts val="0"/>
                </a:spcBef>
                <a:buSzPct val="100000"/>
                <a:buChar char="●"/>
              </a:pPr>
              <a:r>
                <a:rPr lang="en" sz="2800" dirty="0"/>
                <a:t>The Rust Belt area (Great Lakes/Midwest) contains many coal plants</a:t>
              </a:r>
            </a:p>
            <a:p>
              <a:pPr marL="457200" lvl="0" indent="-406400" rtl="0">
                <a:spcBef>
                  <a:spcPts val="0"/>
                </a:spcBef>
                <a:buSzPct val="100000"/>
                <a:buChar char="●"/>
              </a:pPr>
              <a:r>
                <a:rPr lang="en" sz="2800" dirty="0"/>
                <a:t>Electrochemical energy storage is most common nearly everywhere in the U.S.</a:t>
              </a:r>
            </a:p>
            <a:p>
              <a:pPr lvl="0" rtl="0">
                <a:spcBef>
                  <a:spcPts val="0"/>
                </a:spcBef>
                <a:buNone/>
              </a:pPr>
              <a:endParaRPr sz="2800" dirty="0"/>
            </a:p>
            <a:p>
              <a:pPr lvl="0" rtl="0">
                <a:spcBef>
                  <a:spcPts val="0"/>
                </a:spcBef>
                <a:buNone/>
              </a:pPr>
              <a:r>
                <a:rPr lang="en" sz="2800" dirty="0"/>
                <a:t>The accuracy of a KNN model can be evaluated by dividing the data into training and testing sets and using the training data to predict the classification of the points in the testing data set. The error rate (frequency of incorrect classifications) can quantify the performance of the model. For a KNN model trained on </a:t>
              </a:r>
            </a:p>
            <a:p>
              <a:pPr lvl="0" rtl="0">
                <a:spcBef>
                  <a:spcPts val="0"/>
                </a:spcBef>
                <a:buNone/>
              </a:pPr>
              <a:r>
                <a:rPr lang="en" sz="2800" dirty="0"/>
                <a:t>95% of each data set, the error rate in predicting the</a:t>
              </a:r>
            </a:p>
            <a:p>
              <a:pPr lvl="0" rtl="0">
                <a:spcBef>
                  <a:spcPts val="0"/>
                </a:spcBef>
                <a:buNone/>
              </a:pPr>
              <a:r>
                <a:rPr lang="en" sz="2800" dirty="0"/>
                <a:t>energy type for the other 5% of facilities is ~50% for</a:t>
              </a:r>
            </a:p>
            <a:p>
              <a:pPr lvl="0" rtl="0">
                <a:spcBef>
                  <a:spcPts val="0"/>
                </a:spcBef>
                <a:buNone/>
              </a:pPr>
              <a:r>
                <a:rPr lang="en" sz="2800" dirty="0"/>
                <a:t>energy generation and slightly less for energy storage.</a:t>
              </a:r>
            </a:p>
            <a:p>
              <a:pPr lvl="0" rtl="0">
                <a:spcBef>
                  <a:spcPts val="0"/>
                </a:spcBef>
                <a:buNone/>
              </a:pPr>
              <a:r>
                <a:rPr lang="en" sz="2800" dirty="0"/>
                <a:t>KNN does not appear to be a very accurate model for</a:t>
              </a:r>
            </a:p>
            <a:p>
              <a:pPr lvl="0" rtl="0">
                <a:spcBef>
                  <a:spcPts val="0"/>
                </a:spcBef>
                <a:buNone/>
              </a:pPr>
              <a:r>
                <a:rPr lang="en" sz="2800" dirty="0"/>
                <a:t>predicting energy type.</a:t>
              </a:r>
            </a:p>
            <a:p>
              <a:pPr lvl="0" rtl="0">
                <a:spcBef>
                  <a:spcPts val="0"/>
                </a:spcBef>
                <a:buNone/>
              </a:pPr>
              <a:endParaRPr sz="2800" dirty="0"/>
            </a:p>
            <a:p>
              <a:pPr lvl="0" rtl="0">
                <a:spcBef>
                  <a:spcPts val="0"/>
                </a:spcBef>
                <a:buNone/>
              </a:pPr>
              <a:r>
                <a:rPr lang="en" sz="2800" dirty="0"/>
                <a:t>Further exploration of the KNN model is available in the </a:t>
              </a:r>
            </a:p>
            <a:p>
              <a:pPr lvl="0" rtl="0">
                <a:spcBef>
                  <a:spcPts val="0"/>
                </a:spcBef>
                <a:buNone/>
              </a:pPr>
              <a:r>
                <a:rPr lang="en" sz="2800" dirty="0"/>
                <a:t>ELA python package.</a:t>
              </a:r>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a:spcBef>
                  <a:spcPts val="0"/>
                </a:spcBef>
                <a:buNone/>
              </a:pPr>
              <a:endParaRPr sz="2800" dirty="0"/>
            </a:p>
            <a:p>
              <a:pPr lvl="0" rtl="0">
                <a:spcBef>
                  <a:spcPts val="0"/>
                </a:spcBef>
                <a:buNone/>
              </a:pPr>
              <a:endParaRPr sz="2800" dirty="0"/>
            </a:p>
          </p:txBody>
        </p:sp>
        <p:sp>
          <p:nvSpPr>
            <p:cNvPr id="70" name="Shape 70"/>
            <p:cNvSpPr txBox="1"/>
            <p:nvPr/>
          </p:nvSpPr>
          <p:spPr>
            <a:xfrm>
              <a:off x="14403875" y="5408444"/>
              <a:ext cx="13815600" cy="787200"/>
            </a:xfrm>
            <a:prstGeom prst="rect">
              <a:avLst/>
            </a:prstGeom>
            <a:solidFill>
              <a:schemeClr val="bg1">
                <a:lumMod val="85000"/>
              </a:schemeClr>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30555"/>
                <a:buFont typeface="Arial"/>
                <a:buNone/>
              </a:pPr>
              <a:r>
                <a:rPr lang="en" sz="3600" b="1" dirty="0">
                  <a:solidFill>
                    <a:schemeClr val="dk1"/>
                  </a:solidFill>
                </a:rPr>
                <a:t>KNN Exploration &amp; Visualization</a:t>
              </a:r>
            </a:p>
          </p:txBody>
        </p:sp>
      </p:grpSp>
      <p:grpSp>
        <p:nvGrpSpPr>
          <p:cNvPr id="9" name="Group 8"/>
          <p:cNvGrpSpPr/>
          <p:nvPr/>
        </p:nvGrpSpPr>
        <p:grpSpPr>
          <a:xfrm>
            <a:off x="28859849" y="29563116"/>
            <a:ext cx="13894151" cy="2568900"/>
            <a:chOff x="28781400" y="29007000"/>
            <a:chExt cx="13972500" cy="2568900"/>
          </a:xfrm>
        </p:grpSpPr>
        <p:sp>
          <p:nvSpPr>
            <p:cNvPr id="63" name="Shape 63"/>
            <p:cNvSpPr txBox="1"/>
            <p:nvPr/>
          </p:nvSpPr>
          <p:spPr>
            <a:xfrm>
              <a:off x="28781400" y="29794200"/>
              <a:ext cx="13972500" cy="1781700"/>
            </a:xfrm>
            <a:prstGeom prst="rect">
              <a:avLst/>
            </a:prstGeom>
            <a:solidFill>
              <a:srgbClr val="FFF2CC"/>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marL="457200" lvl="0" indent="-381000" rtl="0">
                <a:spcBef>
                  <a:spcPts val="0"/>
                </a:spcBef>
                <a:buSzPct val="100000"/>
                <a:buChar char="●"/>
              </a:pPr>
              <a:r>
                <a:rPr lang="en" sz="2800" dirty="0"/>
                <a:t>David Beck and Jim </a:t>
              </a:r>
              <a:r>
                <a:rPr lang="en" sz="2800" dirty="0" err="1"/>
                <a:t>Pfaendtner</a:t>
              </a:r>
              <a:r>
                <a:rPr lang="en" sz="2800" dirty="0"/>
                <a:t> for the opportunity to participate in DIRECT.</a:t>
              </a:r>
            </a:p>
            <a:p>
              <a:pPr marL="457200" lvl="0" indent="-381000" rtl="0">
                <a:spcBef>
                  <a:spcPts val="0"/>
                </a:spcBef>
                <a:buSzPct val="100000"/>
                <a:buChar char="●"/>
              </a:pPr>
              <a:r>
                <a:rPr lang="en" sz="2800" dirty="0"/>
                <a:t>The e-Science Institute</a:t>
              </a:r>
            </a:p>
            <a:p>
              <a:pPr marL="457200" lvl="0" indent="-381000" rtl="0">
                <a:spcBef>
                  <a:spcPts val="0"/>
                </a:spcBef>
                <a:buSzPct val="100000"/>
                <a:buChar char="●"/>
              </a:pPr>
              <a:r>
                <a:rPr lang="en" sz="2800" dirty="0"/>
                <a:t>UW Clean Energy Institute</a:t>
              </a:r>
            </a:p>
          </p:txBody>
        </p:sp>
        <p:sp>
          <p:nvSpPr>
            <p:cNvPr id="71" name="Shape 71"/>
            <p:cNvSpPr txBox="1"/>
            <p:nvPr/>
          </p:nvSpPr>
          <p:spPr>
            <a:xfrm>
              <a:off x="28781400" y="29007000"/>
              <a:ext cx="13972500" cy="787200"/>
            </a:xfrm>
            <a:prstGeom prst="rect">
              <a:avLst/>
            </a:prstGeom>
            <a:solidFill>
              <a:schemeClr val="bg1">
                <a:lumMod val="85000"/>
              </a:schemeClr>
            </a:solidFill>
            <a:ln w="38100" cap="flat" cmpd="sng">
              <a:solidFill>
                <a:schemeClr val="bg1">
                  <a:lumMod val="50000"/>
                </a:schemeClr>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30555"/>
                <a:buFont typeface="Arial"/>
                <a:buNone/>
              </a:pPr>
              <a:r>
                <a:rPr lang="en" sz="3600" b="1" dirty="0">
                  <a:solidFill>
                    <a:schemeClr val="dk1"/>
                  </a:solidFill>
                </a:rPr>
                <a:t>Acknowledgements</a:t>
              </a:r>
            </a:p>
            <a:p>
              <a:pPr lvl="0" algn="l" rtl="0">
                <a:spcBef>
                  <a:spcPts val="0"/>
                </a:spcBef>
                <a:buClr>
                  <a:schemeClr val="dk1"/>
                </a:buClr>
                <a:buFont typeface="Arial"/>
                <a:buNone/>
              </a:pPr>
              <a:endParaRPr sz="3600" b="1" dirty="0">
                <a:solidFill>
                  <a:schemeClr val="dk1"/>
                </a:solidFill>
              </a:endParaRPr>
            </a:p>
          </p:txBody>
        </p:sp>
      </p:grpSp>
      <p:pic>
        <p:nvPicPr>
          <p:cNvPr id="72" name="Shape 72" descr="Screen Shot 2017-03-14 at 6.07.39 PM.png"/>
          <p:cNvPicPr preferRelativeResize="0"/>
          <p:nvPr/>
        </p:nvPicPr>
        <p:blipFill rotWithShape="1">
          <a:blip r:embed="rId8">
            <a:alphaModFix/>
          </a:blip>
          <a:srcRect l="9592" t="8858"/>
          <a:stretch/>
        </p:blipFill>
        <p:spPr>
          <a:xfrm>
            <a:off x="36471828" y="6956384"/>
            <a:ext cx="5704871" cy="5104436"/>
          </a:xfrm>
          <a:prstGeom prst="rect">
            <a:avLst/>
          </a:prstGeom>
          <a:noFill/>
          <a:ln>
            <a:noFill/>
          </a:ln>
        </p:spPr>
      </p:pic>
      <p:pic>
        <p:nvPicPr>
          <p:cNvPr id="73" name="Shape 73" descr="gen_Kdep.jpg"/>
          <p:cNvPicPr preferRelativeResize="0"/>
          <p:nvPr/>
        </p:nvPicPr>
        <p:blipFill>
          <a:blip r:embed="rId9">
            <a:alphaModFix/>
          </a:blip>
          <a:stretch>
            <a:fillRect/>
          </a:stretch>
        </p:blipFill>
        <p:spPr>
          <a:xfrm>
            <a:off x="14857676" y="11830112"/>
            <a:ext cx="5971818" cy="11430000"/>
          </a:xfrm>
          <a:prstGeom prst="rect">
            <a:avLst/>
          </a:prstGeom>
          <a:noFill/>
          <a:ln>
            <a:noFill/>
          </a:ln>
        </p:spPr>
      </p:pic>
      <p:pic>
        <p:nvPicPr>
          <p:cNvPr id="74" name="Shape 74"/>
          <p:cNvPicPr preferRelativeResize="0"/>
          <p:nvPr/>
        </p:nvPicPr>
        <p:blipFill>
          <a:blip r:embed="rId10">
            <a:alphaModFix/>
          </a:blip>
          <a:stretch>
            <a:fillRect/>
          </a:stretch>
        </p:blipFill>
        <p:spPr>
          <a:xfrm>
            <a:off x="21469869" y="11830112"/>
            <a:ext cx="6287555" cy="11430000"/>
          </a:xfrm>
          <a:prstGeom prst="rect">
            <a:avLst/>
          </a:prstGeom>
          <a:noFill/>
          <a:ln>
            <a:noFill/>
          </a:ln>
        </p:spPr>
      </p:pic>
      <p:pic>
        <p:nvPicPr>
          <p:cNvPr id="77" name="Shape 77"/>
          <p:cNvPicPr preferRelativeResize="0"/>
          <p:nvPr/>
        </p:nvPicPr>
        <p:blipFill>
          <a:blip r:embed="rId11">
            <a:alphaModFix/>
          </a:blip>
          <a:stretch>
            <a:fillRect/>
          </a:stretch>
        </p:blipFill>
        <p:spPr>
          <a:xfrm>
            <a:off x="23356151" y="28179751"/>
            <a:ext cx="4291940" cy="3877078"/>
          </a:xfrm>
          <a:prstGeom prst="rect">
            <a:avLst/>
          </a:prstGeom>
          <a:noFill/>
          <a:ln>
            <a:noFill/>
          </a:ln>
        </p:spPr>
      </p:pic>
      <p:pic>
        <p:nvPicPr>
          <p:cNvPr id="78" name="Shape 78" descr="map_screenshot.jpg"/>
          <p:cNvPicPr preferRelativeResize="0"/>
          <p:nvPr/>
        </p:nvPicPr>
        <p:blipFill>
          <a:blip r:embed="rId12">
            <a:alphaModFix/>
          </a:blip>
          <a:stretch>
            <a:fillRect/>
          </a:stretch>
        </p:blipFill>
        <p:spPr>
          <a:xfrm>
            <a:off x="29317050" y="13634796"/>
            <a:ext cx="6458850" cy="4932078"/>
          </a:xfrm>
          <a:prstGeom prst="rect">
            <a:avLst/>
          </a:prstGeom>
          <a:noFill/>
          <a:ln>
            <a:noFill/>
          </a:ln>
        </p:spPr>
      </p:pic>
      <p:pic>
        <p:nvPicPr>
          <p:cNvPr id="79" name="Shape 79" descr="map_screenshot2.jpg"/>
          <p:cNvPicPr preferRelativeResize="0"/>
          <p:nvPr/>
        </p:nvPicPr>
        <p:blipFill>
          <a:blip r:embed="rId13">
            <a:alphaModFix/>
          </a:blip>
          <a:stretch>
            <a:fillRect/>
          </a:stretch>
        </p:blipFill>
        <p:spPr>
          <a:xfrm>
            <a:off x="36149575" y="13634795"/>
            <a:ext cx="6027124" cy="4932079"/>
          </a:xfrm>
          <a:prstGeom prst="rect">
            <a:avLst/>
          </a:prstGeom>
          <a:noFill/>
          <a:ln>
            <a:noFill/>
          </a:ln>
        </p:spPr>
      </p:pic>
      <p:grpSp>
        <p:nvGrpSpPr>
          <p:cNvPr id="11" name="Group 10"/>
          <p:cNvGrpSpPr/>
          <p:nvPr/>
        </p:nvGrpSpPr>
        <p:grpSpPr>
          <a:xfrm>
            <a:off x="14817335" y="6230818"/>
            <a:ext cx="5971818" cy="3852334"/>
            <a:chOff x="14857676" y="6566994"/>
            <a:chExt cx="5971818" cy="3852334"/>
          </a:xfrm>
        </p:grpSpPr>
        <p:pic>
          <p:nvPicPr>
            <p:cNvPr id="75" name="Shape 75" descr="gen_fac.jpg"/>
            <p:cNvPicPr preferRelativeResize="0"/>
            <p:nvPr/>
          </p:nvPicPr>
          <p:blipFill>
            <a:blip r:embed="rId14">
              <a:alphaModFix/>
            </a:blip>
            <a:stretch>
              <a:fillRect/>
            </a:stretch>
          </p:blipFill>
          <p:spPr>
            <a:xfrm>
              <a:off x="14857676" y="7142728"/>
              <a:ext cx="5971818" cy="3276600"/>
            </a:xfrm>
            <a:prstGeom prst="rect">
              <a:avLst/>
            </a:prstGeom>
            <a:noFill/>
            <a:ln>
              <a:noFill/>
            </a:ln>
          </p:spPr>
        </p:pic>
        <p:sp>
          <p:nvSpPr>
            <p:cNvPr id="10" name="TextBox 9"/>
            <p:cNvSpPr txBox="1"/>
            <p:nvPr/>
          </p:nvSpPr>
          <p:spPr>
            <a:xfrm>
              <a:off x="14857676" y="6566994"/>
              <a:ext cx="5971818" cy="523220"/>
            </a:xfrm>
            <a:prstGeom prst="rect">
              <a:avLst/>
            </a:prstGeom>
            <a:noFill/>
          </p:spPr>
          <p:txBody>
            <a:bodyPr wrap="square" rtlCol="0">
              <a:spAutoFit/>
            </a:bodyPr>
            <a:lstStyle/>
            <a:p>
              <a:pPr algn="ctr"/>
              <a:r>
                <a:rPr lang="en" sz="2800" b="1" dirty="0"/>
                <a:t>Energy </a:t>
              </a:r>
              <a:r>
                <a:rPr lang="en-US" sz="2800" b="1" dirty="0" smtClean="0"/>
                <a:t>G</a:t>
              </a:r>
              <a:r>
                <a:rPr lang="en" sz="2800" b="1" dirty="0" smtClean="0"/>
                <a:t>generation </a:t>
              </a:r>
              <a:r>
                <a:rPr lang="en-US" sz="2800" b="1" dirty="0" smtClean="0"/>
                <a:t>F</a:t>
              </a:r>
              <a:r>
                <a:rPr lang="en" sz="2800" b="1" dirty="0" err="1" smtClean="0"/>
                <a:t>acilities</a:t>
              </a:r>
              <a:endParaRPr lang="en-US" sz="2800" b="1" dirty="0"/>
            </a:p>
          </p:txBody>
        </p:sp>
      </p:grpSp>
      <p:grpSp>
        <p:nvGrpSpPr>
          <p:cNvPr id="12" name="Group 11"/>
          <p:cNvGrpSpPr/>
          <p:nvPr/>
        </p:nvGrpSpPr>
        <p:grpSpPr>
          <a:xfrm>
            <a:off x="21360536" y="6263875"/>
            <a:ext cx="6287555" cy="3819277"/>
            <a:chOff x="21429528" y="6476583"/>
            <a:chExt cx="6287555" cy="3819277"/>
          </a:xfrm>
        </p:grpSpPr>
        <p:pic>
          <p:nvPicPr>
            <p:cNvPr id="76" name="Shape 76" descr="stor_fac.jpg"/>
            <p:cNvPicPr preferRelativeResize="0"/>
            <p:nvPr/>
          </p:nvPicPr>
          <p:blipFill>
            <a:blip r:embed="rId15">
              <a:alphaModFix/>
            </a:blip>
            <a:stretch>
              <a:fillRect/>
            </a:stretch>
          </p:blipFill>
          <p:spPr>
            <a:xfrm>
              <a:off x="21429528" y="7016501"/>
              <a:ext cx="6287555" cy="3279359"/>
            </a:xfrm>
            <a:prstGeom prst="rect">
              <a:avLst/>
            </a:prstGeom>
            <a:noFill/>
            <a:ln>
              <a:noFill/>
            </a:ln>
          </p:spPr>
        </p:pic>
        <p:sp>
          <p:nvSpPr>
            <p:cNvPr id="37" name="TextBox 36"/>
            <p:cNvSpPr txBox="1"/>
            <p:nvPr/>
          </p:nvSpPr>
          <p:spPr>
            <a:xfrm>
              <a:off x="21429528" y="6476583"/>
              <a:ext cx="6287555" cy="523220"/>
            </a:xfrm>
            <a:prstGeom prst="rect">
              <a:avLst/>
            </a:prstGeom>
            <a:noFill/>
          </p:spPr>
          <p:txBody>
            <a:bodyPr wrap="square" rtlCol="0">
              <a:spAutoFit/>
            </a:bodyPr>
            <a:lstStyle/>
            <a:p>
              <a:pPr algn="ctr"/>
              <a:r>
                <a:rPr lang="en" sz="2800" b="1" dirty="0"/>
                <a:t>Energy </a:t>
              </a:r>
              <a:r>
                <a:rPr lang="en-US" sz="2800" b="1" dirty="0" smtClean="0"/>
                <a:t>S</a:t>
              </a:r>
              <a:r>
                <a:rPr lang="en" sz="2800" b="1" dirty="0" err="1" smtClean="0"/>
                <a:t>torage</a:t>
              </a:r>
              <a:r>
                <a:rPr lang="en" sz="2800" b="1" dirty="0" smtClean="0"/>
                <a:t> </a:t>
              </a:r>
              <a:r>
                <a:rPr lang="en-US" sz="2800" b="1" dirty="0" smtClean="0"/>
                <a:t>F</a:t>
              </a:r>
              <a:r>
                <a:rPr lang="en" sz="2800" b="1" dirty="0" smtClean="0"/>
                <a:t>acilities</a:t>
              </a:r>
              <a:endParaRPr lang="en-US" sz="2800" b="1" dirty="0"/>
            </a:p>
          </p:txBody>
        </p:sp>
      </p:gr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81561" y="25165361"/>
            <a:ext cx="4382553" cy="2866137"/>
          </a:xfrm>
          <a:prstGeom prst="rect">
            <a:avLst/>
          </a:prstGeom>
        </p:spPr>
      </p:pic>
      <p:sp>
        <p:nvSpPr>
          <p:cNvPr id="17" name="TextBox 16"/>
          <p:cNvSpPr txBox="1"/>
          <p:nvPr/>
        </p:nvSpPr>
        <p:spPr>
          <a:xfrm>
            <a:off x="2096258" y="28031498"/>
            <a:ext cx="4624290" cy="738664"/>
          </a:xfrm>
          <a:prstGeom prst="rect">
            <a:avLst/>
          </a:prstGeom>
          <a:noFill/>
        </p:spPr>
        <p:txBody>
          <a:bodyPr wrap="square" rtlCol="0">
            <a:spAutoFit/>
          </a:bodyPr>
          <a:lstStyle/>
          <a:p>
            <a:pPr algn="ctr"/>
            <a:r>
              <a:rPr lang="en-US" dirty="0" smtClean="0"/>
              <a:t>Schematic of KNN Algorithm</a:t>
            </a:r>
          </a:p>
          <a:p>
            <a:r>
              <a:rPr lang="en-US" i="1" dirty="0" smtClean="0"/>
              <a:t>Image Source: </a:t>
            </a:r>
            <a:r>
              <a:rPr lang="en-US" i="1" dirty="0" smtClean="0">
                <a:hlinkClick r:id="rId17"/>
              </a:rPr>
              <a:t>http</a:t>
            </a:r>
            <a:r>
              <a:rPr lang="en-US" i="1" dirty="0">
                <a:hlinkClick r:id="rId17"/>
              </a:rPr>
              <a:t>://</a:t>
            </a:r>
            <a:r>
              <a:rPr lang="en-US" i="1" dirty="0" smtClean="0">
                <a:hlinkClick r:id="rId17"/>
              </a:rPr>
              <a:t>www.news2u.net/releases/34629</a:t>
            </a:r>
            <a:endParaRPr lang="en-US" i="1" dirty="0" smtClean="0"/>
          </a:p>
          <a:p>
            <a:endParaRPr lang="en-US" i="1" dirty="0" smtClean="0"/>
          </a:p>
        </p:txBody>
      </p:sp>
      <p:grpSp>
        <p:nvGrpSpPr>
          <p:cNvPr id="18" name="Group 17"/>
          <p:cNvGrpSpPr/>
          <p:nvPr/>
        </p:nvGrpSpPr>
        <p:grpSpPr>
          <a:xfrm>
            <a:off x="7687806" y="24807874"/>
            <a:ext cx="5477476" cy="3746845"/>
            <a:chOff x="8068225" y="24807874"/>
            <a:chExt cx="4189365" cy="3746845"/>
          </a:xfrm>
        </p:grpSpPr>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8225" y="24807874"/>
              <a:ext cx="4189365" cy="3223625"/>
            </a:xfrm>
            <a:prstGeom prst="rect">
              <a:avLst/>
            </a:prstGeom>
          </p:spPr>
        </p:pic>
        <p:sp>
          <p:nvSpPr>
            <p:cNvPr id="45" name="TextBox 44"/>
            <p:cNvSpPr txBox="1"/>
            <p:nvPr/>
          </p:nvSpPr>
          <p:spPr>
            <a:xfrm>
              <a:off x="8078626" y="28031499"/>
              <a:ext cx="4178964" cy="523220"/>
            </a:xfrm>
            <a:prstGeom prst="rect">
              <a:avLst/>
            </a:prstGeom>
            <a:noFill/>
          </p:spPr>
          <p:txBody>
            <a:bodyPr wrap="square" rtlCol="0">
              <a:spAutoFit/>
            </a:bodyPr>
            <a:lstStyle/>
            <a:p>
              <a:r>
                <a:rPr lang="en-US" i="1" dirty="0" smtClean="0"/>
                <a:t>The elements of statistical learning: data mining, inference, and prediction, figure 2.2</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690</Words>
  <Application>Microsoft Macintosh PowerPoint</Application>
  <PresentationFormat>Custom</PresentationFormat>
  <Paragraphs>133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Wingdings</vt:lpstr>
      <vt:lpstr>Arial</vt:lpstr>
      <vt:lpstr>simple-light-2</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Fangqi Wang</cp:lastModifiedBy>
  <cp:revision>28</cp:revision>
  <cp:lastPrinted>2017-03-15T07:29:03Z</cp:lastPrinted>
  <dcterms:modified xsi:type="dcterms:W3CDTF">2017-03-15T07:30:34Z</dcterms:modified>
  <cp:category/>
</cp:coreProperties>
</file>