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9247784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9247784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9b828087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9b828087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9247784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9247784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easy way to see simple trends for the variety of factors. Nameplate cap is seen to have obvious trends. This is also after having removed all Nan and absent values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9247784a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9247784a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examples, with some similarities, but not very strong correlations.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9247784a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9247784a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 and decision tree with similar results, </a:t>
            </a:r>
            <a:r>
              <a:rPr lang="en"/>
              <a:t>although</a:t>
            </a:r>
            <a:r>
              <a:rPr lang="en"/>
              <a:t> decision tree was more accurate and reliable for this particular data set.</a:t>
            </a:r>
            <a:endParaRPr/>
          </a:p>
          <a:p>
            <a:pPr indent="0" lvl="0" marL="0" rtl="0" algn="l">
              <a:spcBef>
                <a:spcPts val="0"/>
              </a:spcBef>
              <a:spcAft>
                <a:spcPts val="0"/>
              </a:spcAft>
              <a:buNone/>
            </a:pPr>
            <a:r>
              <a:rPr lang="en"/>
              <a:t>We can see how there are various trends that one could find, and by only choosing specific subsets of data, we could get very accurate trendlines.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a0ab0c7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a0ab0c7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do NN on a collection of factors, could use efficiency NN to predict efficiencies of states that we didn’t include. </a:t>
            </a:r>
            <a:endParaRPr/>
          </a:p>
          <a:p>
            <a:pPr indent="0" lvl="0" marL="0" rtl="0" algn="l">
              <a:spcBef>
                <a:spcPts val="0"/>
              </a:spcBef>
              <a:spcAft>
                <a:spcPts val="0"/>
              </a:spcAft>
              <a:buNone/>
            </a:pPr>
            <a:r>
              <a:rPr lang="en"/>
              <a:t>Using Keras and Tensorflow and a standard scaler to fit the trained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9247784a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9247784a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similar visual and statistical correlations as the main data set, seeing as how a lot of data points were from Cali. </a:t>
            </a:r>
            <a:endParaRPr/>
          </a:p>
          <a:p>
            <a:pPr indent="0" lvl="0" marL="0" rtl="0" algn="l">
              <a:spcBef>
                <a:spcPts val="0"/>
              </a:spcBef>
              <a:spcAft>
                <a:spcPts val="0"/>
              </a:spcAft>
              <a:buNone/>
            </a:pPr>
            <a:r>
              <a:rPr lang="en"/>
              <a:t>K fold CV is based on 5 folds of the data set, showing very little variability in MSE values.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9b828087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9b828087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a05da62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a05da62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of whole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964f455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964f45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9b828087c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9b828087c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is centered around the university of california be</a:t>
            </a:r>
            <a:r>
              <a:rPr lang="en"/>
              <a:t>rkeley</a:t>
            </a:r>
            <a:r>
              <a:rPr lang="en"/>
              <a:t> tracking the sun project. This project has tracked over 2 million solar systems </a:t>
            </a:r>
            <a:r>
              <a:rPr lang="en"/>
              <a:t>installed throughout the US ( and their parameters and metrics) from large scale industrial solar farms to individual home owners. In order to focus on key questions and  objectives this dataset had to be parsed down to a manageable amount of data. Cost and efficiency are two of the major factors purchasers, installers, and investors will look for in solar technology. The project and software we created aim to answer the the primary questions: which areas of the US are the best performing/lowest cost? And which factors influence the cost and efficiency?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64f455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964f455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a05da62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a05da62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9b828087c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9b828087c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512717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512717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Includes things like: system size, number of modules, capacity, and location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Parse down:</a:t>
            </a:r>
            <a:endParaRPr/>
          </a:p>
          <a:p>
            <a:pPr indent="-298450" lvl="0" marL="457200" rtl="0" algn="l">
              <a:spcBef>
                <a:spcPts val="0"/>
              </a:spcBef>
              <a:spcAft>
                <a:spcPts val="0"/>
              </a:spcAft>
              <a:buSzPts val="1100"/>
              <a:buChar char="-"/>
            </a:pPr>
            <a:r>
              <a:rPr lang="en"/>
              <a:t>Removed datapoints that did not report efficiency since this is one of the most important factors. Many states did not report efficiency so they were not included in the analysis.</a:t>
            </a:r>
            <a:endParaRPr/>
          </a:p>
          <a:p>
            <a:pPr indent="-298450" lvl="0" marL="457200" rtl="0" algn="l">
              <a:spcBef>
                <a:spcPts val="0"/>
              </a:spcBef>
              <a:spcAft>
                <a:spcPts val="0"/>
              </a:spcAft>
              <a:buSzPts val="1100"/>
              <a:buChar char="-"/>
            </a:pPr>
            <a:r>
              <a:rPr lang="en"/>
              <a:t>Removed columns that had mostly nan values -&gt; not much value added (~ 20% of column had data)</a:t>
            </a:r>
            <a:endParaRPr/>
          </a:p>
          <a:p>
            <a:pPr indent="-298450" lvl="0" marL="457200" rtl="0" algn="l">
              <a:spcBef>
                <a:spcPts val="0"/>
              </a:spcBef>
              <a:spcAft>
                <a:spcPts val="0"/>
              </a:spcAft>
              <a:buSzPts val="1100"/>
              <a:buChar char="-"/>
            </a:pPr>
            <a:r>
              <a:rPr lang="en"/>
              <a:t>This reduced our dataset to about 20% of the original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9b828087c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9b828087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feature we thought would be helpful especially to investors in solar cells is to create maps which can create a visual indicator of cost and efficiency in order to determine which areas might be best to invest in. Geographical visualizations were created in two steps:</a:t>
            </a:r>
            <a:endParaRPr/>
          </a:p>
          <a:p>
            <a:pPr indent="-298450" lvl="0" marL="457200" rtl="0" algn="l">
              <a:spcBef>
                <a:spcPts val="0"/>
              </a:spcBef>
              <a:spcAft>
                <a:spcPts val="0"/>
              </a:spcAft>
              <a:buSzPts val="1100"/>
              <a:buAutoNum type="arabicPeriod"/>
            </a:pPr>
            <a:r>
              <a:rPr lang="en"/>
              <a:t>Geocoding the locations: this involves taking the city and state info provided and using software to convert it into latitude and longitude coordinates to make it compatible with Folium</a:t>
            </a:r>
            <a:endParaRPr/>
          </a:p>
          <a:p>
            <a:pPr indent="-298450" lvl="0" marL="457200" rtl="0" algn="l">
              <a:spcBef>
                <a:spcPts val="0"/>
              </a:spcBef>
              <a:spcAft>
                <a:spcPts val="0"/>
              </a:spcAft>
              <a:buSzPts val="1100"/>
              <a:buAutoNum type="arabicPeriod"/>
            </a:pPr>
            <a:r>
              <a:rPr lang="en"/>
              <a:t>Mapping with folium: we have included a heat map which demonstrates the </a:t>
            </a:r>
            <a:r>
              <a:rPr lang="en"/>
              <a:t>density</a:t>
            </a:r>
            <a:r>
              <a:rPr lang="en"/>
              <a:t> of modules and choropleths which show the average efficiencies and cost in each state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9247784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9247784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density in major cities</a:t>
            </a:r>
            <a:endParaRPr/>
          </a:p>
          <a:p>
            <a:pPr indent="0" lvl="0" marL="0" rtl="0" algn="l">
              <a:spcBef>
                <a:spcPts val="0"/>
              </a:spcBef>
              <a:spcAft>
                <a:spcPts val="0"/>
              </a:spcAft>
              <a:buNone/>
            </a:pPr>
            <a:r>
              <a:rPr lang="en"/>
              <a:t>High density in particular regions: California, Phoenix, AZ, Northeast</a:t>
            </a:r>
            <a:endParaRPr/>
          </a:p>
          <a:p>
            <a:pPr indent="0" lvl="0" marL="0" rtl="0" algn="l">
              <a:spcBef>
                <a:spcPts val="0"/>
              </a:spcBef>
              <a:spcAft>
                <a:spcPts val="0"/>
              </a:spcAft>
              <a:buNone/>
            </a:pPr>
            <a:r>
              <a:rPr lang="en"/>
              <a:t>Not necessarily a high density in the sunniest regions</a:t>
            </a:r>
            <a:endParaRPr/>
          </a:p>
          <a:p>
            <a:pPr indent="0" lvl="0" marL="0" rtl="0" algn="l">
              <a:spcBef>
                <a:spcPts val="0"/>
              </a:spcBef>
              <a:spcAft>
                <a:spcPts val="0"/>
              </a:spcAft>
              <a:buNone/>
            </a:pPr>
            <a:r>
              <a:rPr lang="en"/>
              <a:t>Note that these are just the states that report efficiency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9247784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9247784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Efficiencies range from ~ 0.14 - 0.19</a:t>
            </a:r>
            <a:endParaRPr/>
          </a:p>
          <a:p>
            <a:pPr indent="0" lvl="0" marL="0" rtl="0" algn="l">
              <a:spcBef>
                <a:spcPts val="0"/>
              </a:spcBef>
              <a:spcAft>
                <a:spcPts val="0"/>
              </a:spcAft>
              <a:buNone/>
            </a:pPr>
            <a:r>
              <a:rPr lang="en"/>
              <a:t>California has the highest efficiency</a:t>
            </a:r>
            <a:endParaRPr/>
          </a:p>
          <a:p>
            <a:pPr indent="0" lvl="0" marL="0" rtl="0" algn="l">
              <a:spcBef>
                <a:spcPts val="0"/>
              </a:spcBef>
              <a:spcAft>
                <a:spcPts val="0"/>
              </a:spcAft>
              <a:buNone/>
            </a:pPr>
            <a:r>
              <a:rPr lang="en"/>
              <a:t>Efficiency is not necessarily correlated with most modules or sun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9247784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9247784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interesting </a:t>
            </a:r>
            <a:r>
              <a:rPr lang="en"/>
              <a:t>insight from the state efficiency choropleth is that the states with the best efficiency do not necessarily correlate to the sunniest states. Shown above, Washington has a higher efficiency than Arizona despite most of Washington’s modules being concentrated on the rainy side of the Cascades while Arizona’s are primarily concentrated around the Phoenix area. Many states on the East Coast also perform better than Arizona, New Mexico, and Texas.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247784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9247784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California has some of the highest efficiencies and lowest cost per modules but the market does seem saturated.</a:t>
            </a:r>
            <a:endParaRPr/>
          </a:p>
          <a:p>
            <a:pPr indent="0" lvl="0" marL="0" rtl="0" algn="l">
              <a:spcBef>
                <a:spcPts val="0"/>
              </a:spcBef>
              <a:spcAft>
                <a:spcPts val="0"/>
              </a:spcAft>
              <a:buNone/>
            </a:pPr>
            <a:r>
              <a:rPr lang="en"/>
              <a:t>The West tends to have a lower installation cost than the East.</a:t>
            </a:r>
            <a:endParaRPr/>
          </a:p>
          <a:p>
            <a:pPr indent="0" lvl="0" marL="0" rtl="0" algn="l">
              <a:spcBef>
                <a:spcPts val="0"/>
              </a:spcBef>
              <a:spcAft>
                <a:spcPts val="0"/>
              </a:spcAft>
              <a:buNone/>
            </a:pPr>
            <a:r>
              <a:rPr lang="en"/>
              <a:t>Pennsylvania has some of the lowest efficiencies and highest average installation costs.</a:t>
            </a:r>
            <a:endParaRPr/>
          </a:p>
          <a:p>
            <a:pPr indent="0" lvl="0" marL="0" rtl="0" algn="l">
              <a:spcBef>
                <a:spcPts val="0"/>
              </a:spcBef>
              <a:spcAft>
                <a:spcPts val="0"/>
              </a:spcAft>
              <a:buNone/>
            </a:pPr>
            <a:r>
              <a:rPr lang="en"/>
              <a:t>Eastern Washington and Oregon which receive considerable more sun than west of the Cascades seem to be untapped markets </a:t>
            </a:r>
            <a:r>
              <a:rPr lang="en"/>
              <a:t>having both lower costs and higher efficiencies.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9247784a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9247784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California, New York, and Massachusetts have invested several billions of dollars in solar cell technology. These states also have some of the best efficiencies.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mp.lbl.gov/tracking-the-su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12.jpg"/><Relationship Id="rId6"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Solar-PV Final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Stephanie Tarczynski, </a:t>
            </a:r>
            <a:r>
              <a:rPr lang="en"/>
              <a:t>Tessa De Souza Machado, </a:t>
            </a:r>
            <a:r>
              <a:rPr lang="en"/>
              <a:t>Ryan Littrell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 Insights</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Modules are concentrated near major cities</a:t>
            </a:r>
            <a:endParaRPr/>
          </a:p>
          <a:p>
            <a:pPr indent="-311150" lvl="0" marL="457200" rtl="0" algn="l">
              <a:spcBef>
                <a:spcPts val="0"/>
              </a:spcBef>
              <a:spcAft>
                <a:spcPts val="0"/>
              </a:spcAft>
              <a:buSzPts val="1300"/>
              <a:buChar char="●"/>
            </a:pPr>
            <a:r>
              <a:rPr lang="en"/>
              <a:t>States with the highest efficiencies are not necessarily the sunniest states</a:t>
            </a:r>
            <a:endParaRPr/>
          </a:p>
          <a:p>
            <a:pPr indent="-311150" lvl="0" marL="457200" rtl="0" algn="l">
              <a:spcBef>
                <a:spcPts val="0"/>
              </a:spcBef>
              <a:spcAft>
                <a:spcPts val="0"/>
              </a:spcAft>
              <a:buSzPts val="1300"/>
              <a:buChar char="●"/>
            </a:pPr>
            <a:r>
              <a:rPr lang="en"/>
              <a:t>Sunnier states like Arizona and New Mexico have surprisingly lower efficiencies than many Pacific Northwest and Northeast states</a:t>
            </a:r>
            <a:endParaRPr/>
          </a:p>
          <a:p>
            <a:pPr indent="-311150" lvl="0" marL="457200" rtl="0" algn="l">
              <a:spcBef>
                <a:spcPts val="0"/>
              </a:spcBef>
              <a:spcAft>
                <a:spcPts val="0"/>
              </a:spcAft>
              <a:buSzPts val="1300"/>
              <a:buChar char="●"/>
            </a:pPr>
            <a:r>
              <a:rPr lang="en"/>
              <a:t>California dominates in highest efficiency and lowest cost per module</a:t>
            </a:r>
            <a:endParaRPr/>
          </a:p>
          <a:p>
            <a:pPr indent="-311150" lvl="0" marL="457200" rtl="0" algn="l">
              <a:spcBef>
                <a:spcPts val="0"/>
              </a:spcBef>
              <a:spcAft>
                <a:spcPts val="0"/>
              </a:spcAft>
              <a:buSzPts val="1300"/>
              <a:buChar char="●"/>
            </a:pPr>
            <a:r>
              <a:rPr lang="en"/>
              <a:t>California market also appears to be the most saturated</a:t>
            </a:r>
            <a:endParaRPr/>
          </a:p>
          <a:p>
            <a:pPr indent="-311150" lvl="0" marL="457200" rtl="0" algn="l">
              <a:spcBef>
                <a:spcPts val="0"/>
              </a:spcBef>
              <a:spcAft>
                <a:spcPts val="0"/>
              </a:spcAft>
              <a:buSzPts val="1300"/>
              <a:buChar char="●"/>
            </a:pPr>
            <a:r>
              <a:rPr lang="en"/>
              <a:t>Eastern Washington and Oregon could be untapped markets</a:t>
            </a:r>
            <a:endParaRPr/>
          </a:p>
          <a:p>
            <a:pPr indent="-311150" lvl="0" marL="457200" rtl="0" algn="l">
              <a:spcBef>
                <a:spcPts val="0"/>
              </a:spcBef>
              <a:spcAft>
                <a:spcPts val="0"/>
              </a:spcAft>
              <a:buSzPts val="1300"/>
              <a:buChar char="●"/>
            </a:pPr>
            <a:r>
              <a:rPr lang="en"/>
              <a:t>Pennsylvania has the lowest efficiency and highest costs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Efficiency</a:t>
            </a:r>
            <a:r>
              <a:rPr lang="en"/>
              <a:t> Analysis</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Simple visualizations with Statistical and Machine Learning analysis to investigate various factors that influence efficiency.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Nameplate Capacity was one </a:t>
            </a:r>
            <a:r>
              <a:rPr lang="en"/>
              <a:t>central</a:t>
            </a:r>
            <a:r>
              <a:rPr lang="en"/>
              <a:t> factor that is focused on, mainly because this is an input that clients can easily get </a:t>
            </a:r>
            <a:r>
              <a:rPr lang="en"/>
              <a:t>from</a:t>
            </a:r>
            <a:r>
              <a:rPr lang="en"/>
              <a:t> the manufacturer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California was identified </a:t>
            </a:r>
            <a:r>
              <a:rPr lang="en"/>
              <a:t>through</a:t>
            </a:r>
            <a:r>
              <a:rPr lang="en"/>
              <a:t> geocoding latitude and longitude as having unique output efficiency, and so there is some specific analysis done on that subset of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Visualizations</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4"/>
          <p:cNvPicPr preferRelativeResize="0"/>
          <p:nvPr/>
        </p:nvPicPr>
        <p:blipFill>
          <a:blip r:embed="rId3">
            <a:alphaModFix/>
          </a:blip>
          <a:stretch>
            <a:fillRect/>
          </a:stretch>
        </p:blipFill>
        <p:spPr>
          <a:xfrm>
            <a:off x="89725" y="1395225"/>
            <a:ext cx="4580849" cy="2988179"/>
          </a:xfrm>
          <a:prstGeom prst="rect">
            <a:avLst/>
          </a:prstGeom>
          <a:noFill/>
          <a:ln>
            <a:noFill/>
          </a:ln>
        </p:spPr>
      </p:pic>
      <p:pic>
        <p:nvPicPr>
          <p:cNvPr id="210" name="Google Shape;210;p24"/>
          <p:cNvPicPr preferRelativeResize="0"/>
          <p:nvPr/>
        </p:nvPicPr>
        <p:blipFill>
          <a:blip r:embed="rId4">
            <a:alphaModFix/>
          </a:blip>
          <a:stretch>
            <a:fillRect/>
          </a:stretch>
        </p:blipFill>
        <p:spPr>
          <a:xfrm>
            <a:off x="4731650" y="1395225"/>
            <a:ext cx="4478550" cy="298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245150" y="15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25"/>
          <p:cNvPicPr preferRelativeResize="0"/>
          <p:nvPr/>
        </p:nvPicPr>
        <p:blipFill>
          <a:blip r:embed="rId3">
            <a:alphaModFix/>
          </a:blip>
          <a:stretch>
            <a:fillRect/>
          </a:stretch>
        </p:blipFill>
        <p:spPr>
          <a:xfrm>
            <a:off x="-47300" y="1447650"/>
            <a:ext cx="4567495" cy="3223675"/>
          </a:xfrm>
          <a:prstGeom prst="rect">
            <a:avLst/>
          </a:prstGeom>
          <a:noFill/>
          <a:ln>
            <a:noFill/>
          </a:ln>
        </p:spPr>
      </p:pic>
      <p:pic>
        <p:nvPicPr>
          <p:cNvPr id="218" name="Google Shape;218;p25"/>
          <p:cNvPicPr preferRelativeResize="0"/>
          <p:nvPr/>
        </p:nvPicPr>
        <p:blipFill>
          <a:blip r:embed="rId4">
            <a:alphaModFix/>
          </a:blip>
          <a:stretch>
            <a:fillRect/>
          </a:stretch>
        </p:blipFill>
        <p:spPr>
          <a:xfrm>
            <a:off x="4466475" y="1447675"/>
            <a:ext cx="4677525" cy="322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4" name="Google Shape;224;p26"/>
          <p:cNvSpPr txBox="1"/>
          <p:nvPr>
            <p:ph idx="1" type="body"/>
          </p:nvPr>
        </p:nvSpPr>
        <p:spPr>
          <a:xfrm>
            <a:off x="204875" y="2992325"/>
            <a:ext cx="6297600" cy="155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350">
                <a:solidFill>
                  <a:srgbClr val="000000"/>
                </a:solidFill>
                <a:highlight>
                  <a:srgbClr val="FFFFFF"/>
                </a:highlight>
                <a:latin typeface="Arial"/>
                <a:ea typeface="Arial"/>
                <a:cs typeface="Arial"/>
                <a:sym typeface="Arial"/>
              </a:rPr>
              <a:t>Linear Regression:</a:t>
            </a:r>
            <a:endParaRPr sz="6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6350">
                <a:solidFill>
                  <a:srgbClr val="000000"/>
                </a:solidFill>
                <a:highlight>
                  <a:srgbClr val="FFFFFF"/>
                </a:highlight>
                <a:latin typeface="Arial"/>
                <a:ea typeface="Arial"/>
                <a:cs typeface="Arial"/>
                <a:sym typeface="Arial"/>
              </a:rPr>
              <a:t>Mean squared error:  0.0001076953744925368</a:t>
            </a:r>
            <a:endParaRPr sz="6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6350">
                <a:solidFill>
                  <a:srgbClr val="000000"/>
                </a:solidFill>
                <a:highlight>
                  <a:srgbClr val="FFFFFF"/>
                </a:highlight>
                <a:latin typeface="Arial"/>
                <a:ea typeface="Arial"/>
                <a:cs typeface="Arial"/>
                <a:sym typeface="Arial"/>
              </a:rPr>
              <a:t>Coefficient of determination: 0.78</a:t>
            </a:r>
            <a:endParaRPr sz="6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6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6350">
                <a:solidFill>
                  <a:srgbClr val="000000"/>
                </a:solidFill>
                <a:highlight>
                  <a:srgbClr val="FFFFFF"/>
                </a:highlight>
                <a:latin typeface="Arial"/>
                <a:ea typeface="Arial"/>
                <a:cs typeface="Arial"/>
                <a:sym typeface="Arial"/>
              </a:rPr>
              <a:t>Decision Tree Regression:</a:t>
            </a:r>
            <a:endParaRPr sz="6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6350">
                <a:solidFill>
                  <a:srgbClr val="000000"/>
                </a:solidFill>
                <a:highlight>
                  <a:srgbClr val="FFFFFF"/>
                </a:highlight>
                <a:latin typeface="Arial"/>
                <a:ea typeface="Arial"/>
                <a:cs typeface="Arial"/>
                <a:sym typeface="Arial"/>
              </a:rPr>
              <a:t>r2 value: 0.8417592683646062</a:t>
            </a:r>
            <a:endParaRPr sz="6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6350">
                <a:solidFill>
                  <a:srgbClr val="000000"/>
                </a:solidFill>
                <a:highlight>
                  <a:srgbClr val="FFFFFF"/>
                </a:highlight>
                <a:latin typeface="Arial"/>
                <a:ea typeface="Arial"/>
                <a:cs typeface="Arial"/>
                <a:sym typeface="Arial"/>
              </a:rPr>
              <a:t>MSE Value :  7.630438754679849e-05</a:t>
            </a:r>
            <a:endParaRPr sz="6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25" name="Google Shape;225;p26"/>
          <p:cNvPicPr preferRelativeResize="0"/>
          <p:nvPr/>
        </p:nvPicPr>
        <p:blipFill>
          <a:blip r:embed="rId3">
            <a:alphaModFix/>
          </a:blip>
          <a:stretch>
            <a:fillRect/>
          </a:stretch>
        </p:blipFill>
        <p:spPr>
          <a:xfrm>
            <a:off x="1351835" y="104622"/>
            <a:ext cx="6930226" cy="2797175"/>
          </a:xfrm>
          <a:prstGeom prst="rect">
            <a:avLst/>
          </a:prstGeom>
          <a:noFill/>
          <a:ln>
            <a:noFill/>
          </a:ln>
        </p:spPr>
      </p:pic>
      <p:sp>
        <p:nvSpPr>
          <p:cNvPr id="226" name="Google Shape;226;p26"/>
          <p:cNvSpPr txBox="1"/>
          <p:nvPr/>
        </p:nvSpPr>
        <p:spPr>
          <a:xfrm>
            <a:off x="4966125" y="2992325"/>
            <a:ext cx="3689400" cy="24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Selected input features using Backward Stepwise Selection for Efficiency: </a:t>
            </a:r>
            <a:endParaRPr sz="1450">
              <a:highlight>
                <a:srgbClr val="FFFFFF"/>
              </a:highlight>
            </a:endParaRPr>
          </a:p>
          <a:p>
            <a:pPr indent="0" lvl="0" marL="0" rtl="0" algn="l">
              <a:spcBef>
                <a:spcPts val="0"/>
              </a:spcBef>
              <a:spcAft>
                <a:spcPts val="0"/>
              </a:spcAft>
              <a:buNone/>
            </a:pPr>
            <a:r>
              <a:rPr lang="en" sz="1450">
                <a:highlight>
                  <a:srgbClr val="FFFFFF"/>
                </a:highlight>
              </a:rPr>
              <a:t> ['mod_BIPV1' 'mod_nameplate_capacity1' 'inverterQuantity_1'</a:t>
            </a:r>
            <a:endParaRPr sz="1450">
              <a:highlight>
                <a:srgbClr val="FFFFFF"/>
              </a:highlight>
            </a:endParaRPr>
          </a:p>
          <a:p>
            <a:pPr indent="0" lvl="0" marL="0" rtl="0" algn="l">
              <a:lnSpc>
                <a:spcPct val="115000"/>
              </a:lnSpc>
              <a:spcBef>
                <a:spcPts val="0"/>
              </a:spcBef>
              <a:spcAft>
                <a:spcPts val="0"/>
              </a:spcAft>
              <a:buNone/>
            </a:pPr>
            <a:r>
              <a:rPr lang="en" sz="1450">
                <a:highlight>
                  <a:srgbClr val="FFFFFF"/>
                </a:highlight>
              </a:rPr>
              <a:t> 'inv_microinv1' 'ILR']</a:t>
            </a:r>
            <a:endParaRPr sz="14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 Loss Model</a:t>
            </a:r>
            <a:endParaRPr/>
          </a:p>
        </p:txBody>
      </p:sp>
      <p:sp>
        <p:nvSpPr>
          <p:cNvPr id="232" name="Google Shape;232;p27"/>
          <p:cNvSpPr txBox="1"/>
          <p:nvPr>
            <p:ph idx="1" type="body"/>
          </p:nvPr>
        </p:nvSpPr>
        <p:spPr>
          <a:xfrm>
            <a:off x="5226575" y="1307850"/>
            <a:ext cx="2483100" cy="298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Very little loss after the first epoch, this helps us know the </a:t>
            </a:r>
            <a:r>
              <a:rPr lang="en"/>
              <a:t>validity of our training and testing data sets.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model is centered around Efficiency and Name Plate Capacitance values. </a:t>
            </a:r>
            <a:endParaRPr/>
          </a:p>
          <a:p>
            <a:pPr indent="0" lvl="0" marL="0" rtl="0" algn="l">
              <a:spcBef>
                <a:spcPts val="1200"/>
              </a:spcBef>
              <a:spcAft>
                <a:spcPts val="1200"/>
              </a:spcAft>
              <a:buNone/>
            </a:pPr>
            <a:r>
              <a:rPr lang="en"/>
              <a:t>Tensorflow and Keras used with a standardscaler to fit the trained data</a:t>
            </a:r>
            <a:endParaRPr/>
          </a:p>
        </p:txBody>
      </p:sp>
      <p:pic>
        <p:nvPicPr>
          <p:cNvPr id="233" name="Google Shape;233;p27"/>
          <p:cNvPicPr preferRelativeResize="0"/>
          <p:nvPr/>
        </p:nvPicPr>
        <p:blipFill>
          <a:blip r:embed="rId3">
            <a:alphaModFix/>
          </a:blip>
          <a:stretch>
            <a:fillRect/>
          </a:stretch>
        </p:blipFill>
        <p:spPr>
          <a:xfrm>
            <a:off x="78825" y="1307850"/>
            <a:ext cx="5027450" cy="310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California sub-data set</a:t>
            </a:r>
            <a:endParaRPr/>
          </a:p>
        </p:txBody>
      </p:sp>
      <p:sp>
        <p:nvSpPr>
          <p:cNvPr id="239" name="Google Shape;239;p28"/>
          <p:cNvSpPr txBox="1"/>
          <p:nvPr>
            <p:ph idx="1" type="body"/>
          </p:nvPr>
        </p:nvSpPr>
        <p:spPr>
          <a:xfrm>
            <a:off x="6261875" y="1567550"/>
            <a:ext cx="2646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r2 score: 0.7303818723705231  MSE: 8.731303155648702e-05</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sz="1500"/>
          </a:p>
          <a:p>
            <a:pPr indent="0" lvl="0" marL="0" rtl="0" algn="l">
              <a:spcBef>
                <a:spcPts val="1200"/>
              </a:spcBef>
              <a:spcAft>
                <a:spcPts val="0"/>
              </a:spcAft>
              <a:buNone/>
            </a:pPr>
            <a:r>
              <a:rPr lang="en" sz="1350">
                <a:solidFill>
                  <a:srgbClr val="000000"/>
                </a:solidFill>
                <a:highlight>
                  <a:srgbClr val="FFFFFF"/>
                </a:highlight>
                <a:latin typeface="Arial"/>
                <a:ea typeface="Arial"/>
                <a:cs typeface="Arial"/>
                <a:sym typeface="Arial"/>
              </a:rPr>
              <a:t>K-Fold-5 Cross Validation number:  0.00011622859545276414</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40" name="Google Shape;240;p28"/>
          <p:cNvPicPr preferRelativeResize="0"/>
          <p:nvPr/>
        </p:nvPicPr>
        <p:blipFill>
          <a:blip r:embed="rId3">
            <a:alphaModFix/>
          </a:blip>
          <a:stretch>
            <a:fillRect/>
          </a:stretch>
        </p:blipFill>
        <p:spPr>
          <a:xfrm>
            <a:off x="247425" y="1307850"/>
            <a:ext cx="6014450" cy="3324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 Analysis</a:t>
            </a:r>
            <a:endParaRPr/>
          </a:p>
        </p:txBody>
      </p:sp>
      <p:sp>
        <p:nvSpPr>
          <p:cNvPr id="246" name="Google Shape;24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Feature selection was used to determine the most important attributes that </a:t>
            </a:r>
            <a:r>
              <a:rPr lang="en" sz="1600"/>
              <a:t>contributed to the total installation cost</a:t>
            </a:r>
            <a:endParaRPr sz="1600"/>
          </a:p>
          <a:p>
            <a:pPr indent="-330200" lvl="0" marL="457200" rtl="0" algn="l">
              <a:spcBef>
                <a:spcPts val="1000"/>
              </a:spcBef>
              <a:spcAft>
                <a:spcPts val="0"/>
              </a:spcAft>
              <a:buSzPts val="1600"/>
              <a:buChar char="●"/>
            </a:pPr>
            <a:r>
              <a:rPr lang="en" sz="1600"/>
              <a:t>A heatmap was used to assess correlation between other features in the dataset as well</a:t>
            </a:r>
            <a:endParaRPr sz="1600"/>
          </a:p>
          <a:p>
            <a:pPr indent="-330200" lvl="0" marL="457200" rtl="0" algn="l">
              <a:spcBef>
                <a:spcPts val="1000"/>
              </a:spcBef>
              <a:spcAft>
                <a:spcPts val="0"/>
              </a:spcAft>
              <a:buSzPts val="1600"/>
              <a:buChar char="●"/>
            </a:pPr>
            <a:r>
              <a:rPr lang="en" sz="1600"/>
              <a:t>Using the found features, regression models were used to determine the fit</a:t>
            </a:r>
            <a:endParaRPr sz="1600"/>
          </a:p>
          <a:p>
            <a:pPr indent="-330200" lvl="0" marL="457200" rtl="0" algn="l">
              <a:spcBef>
                <a:spcPts val="1000"/>
              </a:spcBef>
              <a:spcAft>
                <a:spcPts val="1000"/>
              </a:spcAft>
              <a:buSzPts val="1600"/>
              <a:buChar char="●"/>
            </a:pPr>
            <a:r>
              <a:rPr lang="en" sz="1600"/>
              <a:t>Similar model was done on California</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0"/>
          <p:cNvPicPr preferRelativeResize="0"/>
          <p:nvPr/>
        </p:nvPicPr>
        <p:blipFill>
          <a:blip r:embed="rId3">
            <a:alphaModFix/>
          </a:blip>
          <a:stretch>
            <a:fillRect/>
          </a:stretch>
        </p:blipFill>
        <p:spPr>
          <a:xfrm>
            <a:off x="1947299" y="0"/>
            <a:ext cx="5739302" cy="5143501"/>
          </a:xfrm>
          <a:prstGeom prst="rect">
            <a:avLst/>
          </a:prstGeom>
          <a:noFill/>
          <a:ln>
            <a:noFill/>
          </a:ln>
        </p:spPr>
      </p:pic>
      <p:sp>
        <p:nvSpPr>
          <p:cNvPr id="252" name="Google Shape;252;p30"/>
          <p:cNvSpPr txBox="1"/>
          <p:nvPr>
            <p:ph type="title"/>
          </p:nvPr>
        </p:nvSpPr>
        <p:spPr>
          <a:xfrm>
            <a:off x="191100" y="2248500"/>
            <a:ext cx="1756200" cy="213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Heatmap of Complete Dataset</a:t>
            </a:r>
            <a:endParaRPr/>
          </a:p>
          <a:p>
            <a:pPr indent="0" lvl="0" marL="0" rtl="0" algn="l">
              <a:spcBef>
                <a:spcPts val="0"/>
              </a:spcBef>
              <a:spcAft>
                <a:spcPts val="0"/>
              </a:spcAft>
              <a:buNone/>
            </a:pPr>
            <a:r>
              <a:t/>
            </a:r>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259" name="Google Shape;25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Heatmap</a:t>
            </a:r>
            <a:endParaRPr/>
          </a:p>
          <a:p>
            <a:pPr indent="-311150" lvl="0" marL="457200" rtl="0" algn="l">
              <a:spcBef>
                <a:spcPts val="0"/>
              </a:spcBef>
              <a:spcAft>
                <a:spcPts val="0"/>
              </a:spcAft>
              <a:buSzPts val="1300"/>
              <a:buChar char="●"/>
            </a:pPr>
            <a:r>
              <a:rPr lang="en"/>
              <a:t>Forward/Backward Stepwise Selection</a:t>
            </a:r>
            <a:endParaRPr/>
          </a:p>
        </p:txBody>
      </p:sp>
      <p:pic>
        <p:nvPicPr>
          <p:cNvPr id="260" name="Google Shape;260;p31"/>
          <p:cNvPicPr preferRelativeResize="0"/>
          <p:nvPr/>
        </p:nvPicPr>
        <p:blipFill>
          <a:blip r:embed="rId3">
            <a:alphaModFix/>
          </a:blip>
          <a:stretch>
            <a:fillRect/>
          </a:stretch>
        </p:blipFill>
        <p:spPr>
          <a:xfrm>
            <a:off x="5321946" y="144188"/>
            <a:ext cx="3639126" cy="3250624"/>
          </a:xfrm>
          <a:prstGeom prst="rect">
            <a:avLst/>
          </a:prstGeom>
          <a:noFill/>
          <a:ln>
            <a:noFill/>
          </a:ln>
        </p:spPr>
      </p:pic>
      <p:pic>
        <p:nvPicPr>
          <p:cNvPr id="261" name="Google Shape;261;p31"/>
          <p:cNvPicPr preferRelativeResize="0"/>
          <p:nvPr/>
        </p:nvPicPr>
        <p:blipFill>
          <a:blip r:embed="rId4">
            <a:alphaModFix/>
          </a:blip>
          <a:stretch>
            <a:fillRect/>
          </a:stretch>
        </p:blipFill>
        <p:spPr>
          <a:xfrm>
            <a:off x="283650" y="3694250"/>
            <a:ext cx="5515976" cy="579175"/>
          </a:xfrm>
          <a:prstGeom prst="rect">
            <a:avLst/>
          </a:prstGeom>
          <a:noFill/>
          <a:ln>
            <a:noFill/>
          </a:ln>
        </p:spPr>
      </p:pic>
      <p:pic>
        <p:nvPicPr>
          <p:cNvPr id="262" name="Google Shape;262;p31"/>
          <p:cNvPicPr preferRelativeResize="0"/>
          <p:nvPr/>
        </p:nvPicPr>
        <p:blipFill>
          <a:blip r:embed="rId5">
            <a:alphaModFix/>
          </a:blip>
          <a:stretch>
            <a:fillRect/>
          </a:stretch>
        </p:blipFill>
        <p:spPr>
          <a:xfrm>
            <a:off x="283650" y="4478750"/>
            <a:ext cx="5515974" cy="515921"/>
          </a:xfrm>
          <a:prstGeom prst="rect">
            <a:avLst/>
          </a:prstGeom>
          <a:noFill/>
          <a:ln>
            <a:noFill/>
          </a:ln>
        </p:spPr>
      </p:pic>
      <p:sp>
        <p:nvSpPr>
          <p:cNvPr id="263" name="Google Shape;263;p31"/>
          <p:cNvSpPr/>
          <p:nvPr/>
        </p:nvSpPr>
        <p:spPr>
          <a:xfrm>
            <a:off x="5454100" y="1985175"/>
            <a:ext cx="2601000" cy="33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2509925" y="1292425"/>
            <a:ext cx="6390300" cy="318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This project is centered around t</a:t>
            </a:r>
            <a:r>
              <a:rPr lang="en"/>
              <a:t>he University of California-Berkeley “Tracking the Sun" project. This data set consists of over a two million data points of solar cell systems throughout the United States.</a:t>
            </a:r>
            <a:endParaRPr/>
          </a:p>
          <a:p>
            <a:pPr indent="0" lvl="0" marL="0" rtl="0" algn="l">
              <a:spcBef>
                <a:spcPts val="1200"/>
              </a:spcBef>
              <a:spcAft>
                <a:spcPts val="0"/>
              </a:spcAft>
              <a:buNone/>
            </a:pPr>
            <a:r>
              <a:rPr lang="en"/>
              <a:t>As a team, we parsed through the data to </a:t>
            </a:r>
            <a:r>
              <a:rPr lang="en"/>
              <a:t>narrow</a:t>
            </a:r>
            <a:r>
              <a:rPr lang="en"/>
              <a:t> down which columns have </a:t>
            </a:r>
            <a:r>
              <a:rPr lang="en"/>
              <a:t>relevant</a:t>
            </a:r>
            <a:r>
              <a:rPr lang="en"/>
              <a:t> information.</a:t>
            </a:r>
            <a:endParaRPr/>
          </a:p>
          <a:p>
            <a:pPr indent="0" lvl="0" marL="0" rtl="0" algn="l">
              <a:spcBef>
                <a:spcPts val="1200"/>
              </a:spcBef>
              <a:spcAft>
                <a:spcPts val="0"/>
              </a:spcAft>
              <a:buNone/>
            </a:pPr>
            <a:r>
              <a:rPr lang="en"/>
              <a:t>We decided to </a:t>
            </a:r>
            <a:r>
              <a:rPr lang="en"/>
              <a:t>focus our  project on investigating the locations of the solar modules and the corresponding efficiencies and costs. We chose these inputs because this information is important to the core users we identified: individual/large scale purchasers of solar cell systems and investors.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Key User Questions:</a:t>
            </a:r>
            <a:endParaRPr/>
          </a:p>
          <a:p>
            <a:pPr indent="-298767" lvl="0" marL="457200" rtl="0" algn="l">
              <a:spcBef>
                <a:spcPts val="1200"/>
              </a:spcBef>
              <a:spcAft>
                <a:spcPts val="0"/>
              </a:spcAft>
              <a:buSzPct val="100000"/>
              <a:buChar char="●"/>
            </a:pPr>
            <a:r>
              <a:rPr lang="en"/>
              <a:t>Which areas of the US have the highest  module efficiencies and the lowest costs?</a:t>
            </a:r>
            <a:endParaRPr/>
          </a:p>
          <a:p>
            <a:pPr indent="-298767" lvl="0" marL="457200" rtl="0" algn="l">
              <a:spcBef>
                <a:spcPts val="0"/>
              </a:spcBef>
              <a:spcAft>
                <a:spcPts val="0"/>
              </a:spcAft>
              <a:buSzPct val="100000"/>
              <a:buChar char="●"/>
            </a:pPr>
            <a:r>
              <a:rPr lang="en"/>
              <a:t>Which factors influence cost?</a:t>
            </a:r>
            <a:endParaRPr/>
          </a:p>
          <a:p>
            <a:pPr indent="-298767" lvl="0" marL="457200" rtl="0" algn="l">
              <a:spcBef>
                <a:spcPts val="0"/>
              </a:spcBef>
              <a:spcAft>
                <a:spcPts val="0"/>
              </a:spcAft>
              <a:buSzPct val="100000"/>
              <a:buChar char="●"/>
            </a:pPr>
            <a:r>
              <a:rPr lang="en"/>
              <a:t>Which factors influence efficiency?</a:t>
            </a:r>
            <a:endParaRPr/>
          </a:p>
        </p:txBody>
      </p:sp>
      <p:pic>
        <p:nvPicPr>
          <p:cNvPr id="142" name="Google Shape;142;p14"/>
          <p:cNvPicPr preferRelativeResize="0"/>
          <p:nvPr/>
        </p:nvPicPr>
        <p:blipFill>
          <a:blip r:embed="rId3">
            <a:alphaModFix/>
          </a:blip>
          <a:stretch>
            <a:fillRect/>
          </a:stretch>
        </p:blipFill>
        <p:spPr>
          <a:xfrm>
            <a:off x="193525" y="1443975"/>
            <a:ext cx="2229850" cy="28835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Regressor</a:t>
            </a:r>
            <a:endParaRPr/>
          </a:p>
        </p:txBody>
      </p:sp>
      <p:sp>
        <p:nvSpPr>
          <p:cNvPr id="269" name="Google Shape;269;p32"/>
          <p:cNvSpPr txBox="1"/>
          <p:nvPr>
            <p:ph idx="1" type="body"/>
          </p:nvPr>
        </p:nvSpPr>
        <p:spPr>
          <a:xfrm>
            <a:off x="1297500" y="1567550"/>
            <a:ext cx="3375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Features: </a:t>
            </a:r>
            <a:endParaRPr sz="1400"/>
          </a:p>
          <a:p>
            <a:pPr indent="-317500" lvl="0" marL="457200" rtl="0" algn="l">
              <a:spcBef>
                <a:spcPts val="1200"/>
              </a:spcBef>
              <a:spcAft>
                <a:spcPts val="0"/>
              </a:spcAft>
              <a:buSzPts val="1400"/>
              <a:buChar char="-"/>
            </a:pPr>
            <a:r>
              <a:rPr lang="en" sz="1400"/>
              <a:t>System size</a:t>
            </a:r>
            <a:endParaRPr sz="1400"/>
          </a:p>
          <a:p>
            <a:pPr indent="-317500" lvl="0" marL="457200" rtl="0" algn="l">
              <a:spcBef>
                <a:spcPts val="0"/>
              </a:spcBef>
              <a:spcAft>
                <a:spcPts val="0"/>
              </a:spcAft>
              <a:buSzPts val="1400"/>
              <a:buChar char="-"/>
            </a:pPr>
            <a:r>
              <a:rPr lang="en" sz="1400"/>
              <a:t>Up front cash incentive</a:t>
            </a:r>
            <a:endParaRPr sz="1400"/>
          </a:p>
          <a:p>
            <a:pPr indent="-317500" lvl="0" marL="457200" rtl="0" algn="l">
              <a:spcBef>
                <a:spcPts val="0"/>
              </a:spcBef>
              <a:spcAft>
                <a:spcPts val="0"/>
              </a:spcAft>
              <a:buSzPts val="1400"/>
              <a:buChar char="-"/>
            </a:pPr>
            <a:r>
              <a:rPr lang="en" sz="1400"/>
              <a:t>Nameplate </a:t>
            </a:r>
            <a:r>
              <a:rPr lang="en" sz="1400"/>
              <a:t>capacity</a:t>
            </a:r>
            <a:endParaRPr sz="1400"/>
          </a:p>
          <a:p>
            <a:pPr indent="-317500" lvl="0" marL="457200" rtl="0" algn="l">
              <a:spcBef>
                <a:spcPts val="0"/>
              </a:spcBef>
              <a:spcAft>
                <a:spcPts val="0"/>
              </a:spcAft>
              <a:buSzPts val="1400"/>
              <a:buChar char="-"/>
            </a:pPr>
            <a:r>
              <a:rPr lang="en" sz="1400"/>
              <a:t>Inverter Load Ratio</a:t>
            </a:r>
            <a:endParaRPr sz="1400"/>
          </a:p>
          <a:p>
            <a:pPr indent="-317500" lvl="0" marL="457200" rtl="0" algn="l">
              <a:spcBef>
                <a:spcPts val="0"/>
              </a:spcBef>
              <a:spcAft>
                <a:spcPts val="0"/>
              </a:spcAft>
              <a:buSzPts val="1400"/>
              <a:buChar char="-"/>
            </a:pPr>
            <a:r>
              <a:rPr lang="en" sz="1400"/>
              <a:t>Total module quantity</a:t>
            </a:r>
            <a:endParaRPr sz="1400"/>
          </a:p>
          <a:p>
            <a:pPr indent="-317500" lvl="0" marL="457200" rtl="0" algn="l">
              <a:spcBef>
                <a:spcPts val="0"/>
              </a:spcBef>
              <a:spcAft>
                <a:spcPts val="0"/>
              </a:spcAft>
              <a:buSzPts val="1400"/>
              <a:buChar char="-"/>
            </a:pPr>
            <a:r>
              <a:rPr lang="en" sz="1400"/>
              <a:t>Latitude</a:t>
            </a:r>
            <a:endParaRPr sz="1400"/>
          </a:p>
          <a:p>
            <a:pPr indent="-317500" lvl="0" marL="457200" rtl="0" algn="l">
              <a:spcBef>
                <a:spcPts val="0"/>
              </a:spcBef>
              <a:spcAft>
                <a:spcPts val="0"/>
              </a:spcAft>
              <a:buSzPts val="1400"/>
              <a:buChar char="-"/>
            </a:pPr>
            <a:r>
              <a:rPr lang="en" sz="1400"/>
              <a:t>Efficiency</a:t>
            </a:r>
            <a:endParaRPr sz="1400"/>
          </a:p>
          <a:p>
            <a:pPr indent="-317500" lvl="0" marL="457200" rtl="0" algn="l">
              <a:spcBef>
                <a:spcPts val="0"/>
              </a:spcBef>
              <a:spcAft>
                <a:spcPts val="0"/>
              </a:spcAft>
              <a:buSzPts val="1400"/>
              <a:buChar char="-"/>
            </a:pPr>
            <a:r>
              <a:rPr lang="en" sz="1400"/>
              <a:t>Total installation cost</a:t>
            </a:r>
            <a:endParaRPr sz="1400"/>
          </a:p>
        </p:txBody>
      </p:sp>
      <p:pic>
        <p:nvPicPr>
          <p:cNvPr id="270" name="Google Shape;270;p32"/>
          <p:cNvPicPr preferRelativeResize="0"/>
          <p:nvPr/>
        </p:nvPicPr>
        <p:blipFill>
          <a:blip r:embed="rId3">
            <a:alphaModFix/>
          </a:blip>
          <a:stretch>
            <a:fillRect/>
          </a:stretch>
        </p:blipFill>
        <p:spPr>
          <a:xfrm>
            <a:off x="4738975" y="1160900"/>
            <a:ext cx="3743325" cy="3219450"/>
          </a:xfrm>
          <a:prstGeom prst="rect">
            <a:avLst/>
          </a:prstGeom>
          <a:noFill/>
          <a:ln>
            <a:noFill/>
          </a:ln>
        </p:spPr>
      </p:pic>
      <p:pic>
        <p:nvPicPr>
          <p:cNvPr id="271" name="Google Shape;271;p32"/>
          <p:cNvPicPr preferRelativeResize="0"/>
          <p:nvPr/>
        </p:nvPicPr>
        <p:blipFill>
          <a:blip r:embed="rId4">
            <a:alphaModFix/>
          </a:blip>
          <a:stretch>
            <a:fillRect/>
          </a:stretch>
        </p:blipFill>
        <p:spPr>
          <a:xfrm>
            <a:off x="5373688" y="4526975"/>
            <a:ext cx="2473900" cy="311400"/>
          </a:xfrm>
          <a:prstGeom prst="rect">
            <a:avLst/>
          </a:prstGeom>
          <a:noFill/>
          <a:ln>
            <a:noFill/>
          </a:ln>
        </p:spPr>
      </p:pic>
      <p:pic>
        <p:nvPicPr>
          <p:cNvPr id="272" name="Google Shape;272;p32"/>
          <p:cNvPicPr preferRelativeResize="0"/>
          <p:nvPr/>
        </p:nvPicPr>
        <p:blipFill>
          <a:blip r:embed="rId5">
            <a:alphaModFix/>
          </a:blip>
          <a:stretch>
            <a:fillRect/>
          </a:stretch>
        </p:blipFill>
        <p:spPr>
          <a:xfrm>
            <a:off x="243586" y="4478750"/>
            <a:ext cx="4093050" cy="40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3"/>
          <p:cNvPicPr preferRelativeResize="0"/>
          <p:nvPr/>
        </p:nvPicPr>
        <p:blipFill>
          <a:blip r:embed="rId3">
            <a:alphaModFix/>
          </a:blip>
          <a:stretch>
            <a:fillRect/>
          </a:stretch>
        </p:blipFill>
        <p:spPr>
          <a:xfrm>
            <a:off x="4572000" y="1105329"/>
            <a:ext cx="4279950" cy="3835646"/>
          </a:xfrm>
          <a:prstGeom prst="rect">
            <a:avLst/>
          </a:prstGeom>
          <a:noFill/>
          <a:ln>
            <a:noFill/>
          </a:ln>
        </p:spPr>
      </p:pic>
      <p:sp>
        <p:nvSpPr>
          <p:cNvPr id="278" name="Google Shape;27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California: Heatmap</a:t>
            </a:r>
            <a:endParaRPr/>
          </a:p>
        </p:txBody>
      </p:sp>
      <p:sp>
        <p:nvSpPr>
          <p:cNvPr id="279" name="Google Shape;279;p33"/>
          <p:cNvSpPr txBox="1"/>
          <p:nvPr>
            <p:ph idx="1" type="body"/>
          </p:nvPr>
        </p:nvSpPr>
        <p:spPr>
          <a:xfrm>
            <a:off x="1297500" y="1567550"/>
            <a:ext cx="3138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California data</a:t>
            </a:r>
            <a:endParaRPr/>
          </a:p>
          <a:p>
            <a:pPr indent="-311150" lvl="0" marL="457200" rtl="0" algn="l">
              <a:spcBef>
                <a:spcPts val="0"/>
              </a:spcBef>
              <a:spcAft>
                <a:spcPts val="0"/>
              </a:spcAft>
              <a:buSzPts val="1300"/>
              <a:buChar char="●"/>
            </a:pPr>
            <a:r>
              <a:rPr lang="en"/>
              <a:t>No strong correlation with other features</a:t>
            </a:r>
            <a:endParaRPr/>
          </a:p>
          <a:p>
            <a:pPr indent="-311150" lvl="0" marL="457200" rtl="0" algn="l">
              <a:spcBef>
                <a:spcPts val="0"/>
              </a:spcBef>
              <a:spcAft>
                <a:spcPts val="0"/>
              </a:spcAft>
              <a:buSzPts val="1300"/>
              <a:buChar char="●"/>
            </a:pPr>
            <a:r>
              <a:rPr lang="en"/>
              <a:t>Cost has little influence on the high efficiencies found for California</a:t>
            </a:r>
            <a:endParaRPr/>
          </a:p>
        </p:txBody>
      </p:sp>
      <p:sp>
        <p:nvSpPr>
          <p:cNvPr id="280" name="Google Shape;280;p33"/>
          <p:cNvSpPr/>
          <p:nvPr/>
        </p:nvSpPr>
        <p:spPr>
          <a:xfrm>
            <a:off x="5813300" y="1377500"/>
            <a:ext cx="88500" cy="32604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4903375" y="1339575"/>
            <a:ext cx="909900" cy="1011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7405625" y="3058300"/>
            <a:ext cx="139200" cy="15291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5004475" y="2957200"/>
            <a:ext cx="2476800" cy="1011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3"/>
          <p:cNvPicPr preferRelativeResize="0"/>
          <p:nvPr/>
        </p:nvPicPr>
        <p:blipFill>
          <a:blip r:embed="rId4">
            <a:alphaModFix/>
          </a:blip>
          <a:stretch>
            <a:fillRect/>
          </a:stretch>
        </p:blipFill>
        <p:spPr>
          <a:xfrm>
            <a:off x="2121338" y="3867675"/>
            <a:ext cx="2360175" cy="349650"/>
          </a:xfrm>
          <a:prstGeom prst="rect">
            <a:avLst/>
          </a:prstGeom>
          <a:noFill/>
          <a:ln>
            <a:noFill/>
          </a:ln>
        </p:spPr>
      </p:pic>
      <p:pic>
        <p:nvPicPr>
          <p:cNvPr id="285" name="Google Shape;285;p33"/>
          <p:cNvPicPr preferRelativeResize="0"/>
          <p:nvPr/>
        </p:nvPicPr>
        <p:blipFill>
          <a:blip r:embed="rId5">
            <a:alphaModFix/>
          </a:blip>
          <a:stretch>
            <a:fillRect/>
          </a:stretch>
        </p:blipFill>
        <p:spPr>
          <a:xfrm>
            <a:off x="0" y="3144025"/>
            <a:ext cx="2030875" cy="179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91" name="Google Shape;29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Geographical maps help illustrate the variance of efficiencies with latitude and longitude, and how cost seems to be related with saturation of the market in specific states.</a:t>
            </a:r>
            <a:endParaRPr/>
          </a:p>
          <a:p>
            <a:pPr indent="-311150" lvl="0" marL="457200" rtl="0" algn="l">
              <a:spcBef>
                <a:spcPts val="0"/>
              </a:spcBef>
              <a:spcAft>
                <a:spcPts val="0"/>
              </a:spcAft>
              <a:buSzPts val="1300"/>
              <a:buChar char="●"/>
            </a:pPr>
            <a:r>
              <a:rPr lang="en"/>
              <a:t>The base technology dictates the nameplate </a:t>
            </a:r>
            <a:r>
              <a:rPr lang="en"/>
              <a:t>capacitance</a:t>
            </a:r>
            <a:r>
              <a:rPr lang="en"/>
              <a:t> which is central for figuring out resulting efficiencies. Location has some impact, but not nearly as much as the technology. </a:t>
            </a:r>
            <a:endParaRPr/>
          </a:p>
          <a:p>
            <a:pPr indent="-311150" lvl="0" marL="457200" rtl="0" algn="l">
              <a:spcBef>
                <a:spcPts val="0"/>
              </a:spcBef>
              <a:spcAft>
                <a:spcPts val="0"/>
              </a:spcAft>
              <a:buSzPts val="1300"/>
              <a:buChar char="●"/>
            </a:pPr>
            <a:r>
              <a:rPr lang="en"/>
              <a:t>Cost is mostly </a:t>
            </a:r>
            <a:r>
              <a:rPr lang="en"/>
              <a:t>correlated</a:t>
            </a:r>
            <a:r>
              <a:rPr lang="en"/>
              <a:t> with the technology used and number of modules. This is useful for purchasers, but it also depends on the local market.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This massive data set could be broken into many more subplots to be analyzed, </a:t>
            </a:r>
            <a:r>
              <a:rPr lang="en"/>
              <a:t>whether</a:t>
            </a:r>
            <a:r>
              <a:rPr lang="en"/>
              <a:t> focusing on specific geographical areas or more quantitative </a:t>
            </a:r>
            <a:r>
              <a:rPr lang="en"/>
              <a:t>factors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Berkeley</a:t>
            </a:r>
            <a:r>
              <a:rPr lang="en" sz="1600"/>
              <a:t> Lab’s </a:t>
            </a:r>
            <a:r>
              <a:rPr i="1" lang="en" sz="1600"/>
              <a:t>Tracking the Sun</a:t>
            </a:r>
            <a:r>
              <a:rPr lang="en" sz="1600"/>
              <a:t> report (</a:t>
            </a:r>
            <a:r>
              <a:rPr lang="en" sz="1600" u="sng">
                <a:solidFill>
                  <a:schemeClr val="hlink"/>
                </a:solidFill>
                <a:hlinkClick r:id="rId3"/>
              </a:rPr>
              <a:t>here</a:t>
            </a:r>
            <a:r>
              <a:rPr lang="en" sz="1600"/>
              <a:t>): September 2021</a:t>
            </a:r>
            <a:endParaRPr sz="1600"/>
          </a:p>
          <a:p>
            <a:pPr indent="-330200" lvl="1" marL="914400" rtl="0" algn="l">
              <a:spcBef>
                <a:spcPts val="1000"/>
              </a:spcBef>
              <a:spcAft>
                <a:spcPts val="0"/>
              </a:spcAft>
              <a:buSzPts val="1600"/>
              <a:buChar char="○"/>
            </a:pPr>
            <a:r>
              <a:rPr lang="en" sz="1600"/>
              <a:t>Contains data for approximately 2.2 million solar PV systems in the U.S.</a:t>
            </a:r>
            <a:endParaRPr sz="1600"/>
          </a:p>
          <a:p>
            <a:pPr indent="-330200" lvl="0" marL="457200" rtl="0" algn="l">
              <a:spcBef>
                <a:spcPts val="1000"/>
              </a:spcBef>
              <a:spcAft>
                <a:spcPts val="0"/>
              </a:spcAft>
              <a:buSzPts val="1600"/>
              <a:buChar char="●"/>
            </a:pPr>
            <a:r>
              <a:rPr lang="en" sz="1600"/>
              <a:t>Parsed down data to mostly filled columns</a:t>
            </a:r>
            <a:endParaRPr sz="1600"/>
          </a:p>
          <a:p>
            <a:pPr indent="-330200" lvl="0" marL="457200" rtl="0" algn="l">
              <a:spcBef>
                <a:spcPts val="1000"/>
              </a:spcBef>
              <a:spcAft>
                <a:spcPts val="1000"/>
              </a:spcAft>
              <a:buSzPts val="1600"/>
              <a:buChar char="●"/>
            </a:pPr>
            <a:r>
              <a:rPr lang="en" sz="1600"/>
              <a:t>Removed projects that did not report module efficiency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Geographical Visualizations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Geocoding</a:t>
            </a:r>
            <a:endParaRPr/>
          </a:p>
          <a:p>
            <a:pPr indent="-311150" lvl="0" marL="457200" rtl="0" algn="l">
              <a:spcBef>
                <a:spcPts val="1200"/>
              </a:spcBef>
              <a:spcAft>
                <a:spcPts val="0"/>
              </a:spcAft>
              <a:buSzPts val="1300"/>
              <a:buChar char="●"/>
            </a:pPr>
            <a:r>
              <a:rPr lang="en"/>
              <a:t>Latitude and </a:t>
            </a:r>
            <a:r>
              <a:rPr lang="en"/>
              <a:t>longitude</a:t>
            </a:r>
            <a:r>
              <a:rPr lang="en"/>
              <a:t> of locations in the dataset needed to visualize the data: over 600,000 cities included</a:t>
            </a:r>
            <a:endParaRPr/>
          </a:p>
          <a:p>
            <a:pPr indent="-311150" lvl="0" marL="457200" rtl="0" algn="l">
              <a:spcBef>
                <a:spcPts val="0"/>
              </a:spcBef>
              <a:spcAft>
                <a:spcPts val="0"/>
              </a:spcAft>
              <a:buSzPts val="1300"/>
              <a:buChar char="●"/>
            </a:pPr>
            <a:r>
              <a:rPr lang="en"/>
              <a:t>Geocoding performed </a:t>
            </a:r>
            <a:r>
              <a:rPr lang="en"/>
              <a:t>through custom program and using GeoPy and the geolocating service Nominatim</a:t>
            </a:r>
            <a:endParaRPr/>
          </a:p>
          <a:p>
            <a:pPr indent="0" lvl="0" marL="0" rtl="0" algn="l">
              <a:spcBef>
                <a:spcPts val="1200"/>
              </a:spcBef>
              <a:spcAft>
                <a:spcPts val="0"/>
              </a:spcAft>
              <a:buNone/>
            </a:pPr>
            <a:r>
              <a:rPr lang="en"/>
              <a:t>Mapping with Folium:</a:t>
            </a:r>
            <a:endParaRPr/>
          </a:p>
          <a:p>
            <a:pPr indent="-311150" lvl="0" marL="457200" rtl="0" algn="l">
              <a:spcBef>
                <a:spcPts val="1200"/>
              </a:spcBef>
              <a:spcAft>
                <a:spcPts val="0"/>
              </a:spcAft>
              <a:buSzPts val="1300"/>
              <a:buChar char="●"/>
            </a:pPr>
            <a:r>
              <a:rPr lang="en"/>
              <a:t>Heat map of module density in the US</a:t>
            </a:r>
            <a:endParaRPr/>
          </a:p>
          <a:p>
            <a:pPr indent="-311150" lvl="0" marL="457200" rtl="0" algn="l">
              <a:spcBef>
                <a:spcPts val="0"/>
              </a:spcBef>
              <a:spcAft>
                <a:spcPts val="0"/>
              </a:spcAft>
              <a:buSzPts val="1300"/>
              <a:buChar char="●"/>
            </a:pPr>
            <a:r>
              <a:rPr lang="en"/>
              <a:t>Choropleths related to cost and efficiency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 Map of Module Locations</a:t>
            </a:r>
            <a:endParaRPr/>
          </a:p>
        </p:txBody>
      </p:sp>
      <p:pic>
        <p:nvPicPr>
          <p:cNvPr id="160" name="Google Shape;160;p17"/>
          <p:cNvPicPr preferRelativeResize="0"/>
          <p:nvPr/>
        </p:nvPicPr>
        <p:blipFill>
          <a:blip r:embed="rId3">
            <a:alphaModFix/>
          </a:blip>
          <a:stretch>
            <a:fillRect/>
          </a:stretch>
        </p:blipFill>
        <p:spPr>
          <a:xfrm>
            <a:off x="1428100" y="1096100"/>
            <a:ext cx="6136475" cy="34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Efficiency per State</a:t>
            </a:r>
            <a:endParaRPr/>
          </a:p>
        </p:txBody>
      </p:sp>
      <p:pic>
        <p:nvPicPr>
          <p:cNvPr id="166" name="Google Shape;166;p18"/>
          <p:cNvPicPr preferRelativeResize="0"/>
          <p:nvPr/>
        </p:nvPicPr>
        <p:blipFill rotWithShape="1">
          <a:blip r:embed="rId3">
            <a:alphaModFix/>
          </a:blip>
          <a:srcRect b="0" l="4507" r="0" t="0"/>
          <a:stretch/>
        </p:blipFill>
        <p:spPr>
          <a:xfrm>
            <a:off x="1243426" y="1217425"/>
            <a:ext cx="7038899" cy="33509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4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Efficiency vs. Density</a:t>
            </a:r>
            <a:endParaRPr/>
          </a:p>
        </p:txBody>
      </p:sp>
      <p:pic>
        <p:nvPicPr>
          <p:cNvPr id="172" name="Google Shape;172;p19"/>
          <p:cNvPicPr preferRelativeResize="0"/>
          <p:nvPr/>
        </p:nvPicPr>
        <p:blipFill rotWithShape="1">
          <a:blip r:embed="rId3">
            <a:alphaModFix/>
          </a:blip>
          <a:srcRect b="55493" l="10166" r="32099" t="6463"/>
          <a:stretch/>
        </p:blipFill>
        <p:spPr>
          <a:xfrm>
            <a:off x="1126726" y="1234800"/>
            <a:ext cx="2272851" cy="1336949"/>
          </a:xfrm>
          <a:prstGeom prst="rect">
            <a:avLst/>
          </a:prstGeom>
          <a:noFill/>
          <a:ln>
            <a:noFill/>
          </a:ln>
        </p:spPr>
      </p:pic>
      <p:pic>
        <p:nvPicPr>
          <p:cNvPr id="173" name="Google Shape;173;p19"/>
          <p:cNvPicPr preferRelativeResize="0"/>
          <p:nvPr/>
        </p:nvPicPr>
        <p:blipFill rotWithShape="1">
          <a:blip r:embed="rId4">
            <a:alphaModFix/>
          </a:blip>
          <a:srcRect b="-2039" l="35408" r="25388" t="34040"/>
          <a:stretch/>
        </p:blipFill>
        <p:spPr>
          <a:xfrm>
            <a:off x="1889313" y="2757650"/>
            <a:ext cx="1628275" cy="2005975"/>
          </a:xfrm>
          <a:prstGeom prst="rect">
            <a:avLst/>
          </a:prstGeom>
          <a:noFill/>
          <a:ln>
            <a:noFill/>
          </a:ln>
        </p:spPr>
      </p:pic>
      <p:pic>
        <p:nvPicPr>
          <p:cNvPr id="174" name="Google Shape;174;p19"/>
          <p:cNvPicPr preferRelativeResize="0"/>
          <p:nvPr/>
        </p:nvPicPr>
        <p:blipFill rotWithShape="1">
          <a:blip r:embed="rId5">
            <a:alphaModFix/>
          </a:blip>
          <a:srcRect b="0" l="14498" r="56814" t="17580"/>
          <a:stretch/>
        </p:blipFill>
        <p:spPr>
          <a:xfrm>
            <a:off x="5394575" y="1305100"/>
            <a:ext cx="2230251" cy="2913100"/>
          </a:xfrm>
          <a:prstGeom prst="rect">
            <a:avLst/>
          </a:prstGeom>
          <a:noFill/>
          <a:ln>
            <a:noFill/>
          </a:ln>
        </p:spPr>
      </p:pic>
      <p:pic>
        <p:nvPicPr>
          <p:cNvPr id="175" name="Google Shape;175;p19"/>
          <p:cNvPicPr preferRelativeResize="0"/>
          <p:nvPr/>
        </p:nvPicPr>
        <p:blipFill rotWithShape="1">
          <a:blip r:embed="rId6">
            <a:alphaModFix/>
          </a:blip>
          <a:srcRect b="89563" l="55505" r="1429" t="0"/>
          <a:stretch/>
        </p:blipFill>
        <p:spPr>
          <a:xfrm>
            <a:off x="5012875" y="4413900"/>
            <a:ext cx="3174499" cy="349726"/>
          </a:xfrm>
          <a:prstGeom prst="rect">
            <a:avLst/>
          </a:prstGeom>
          <a:noFill/>
          <a:ln>
            <a:noFill/>
          </a:ln>
        </p:spPr>
      </p:pic>
      <p:cxnSp>
        <p:nvCxnSpPr>
          <p:cNvPr id="176" name="Google Shape;176;p19"/>
          <p:cNvCxnSpPr/>
          <p:nvPr/>
        </p:nvCxnSpPr>
        <p:spPr>
          <a:xfrm flipH="1">
            <a:off x="3204775" y="1707800"/>
            <a:ext cx="2631900" cy="80400"/>
          </a:xfrm>
          <a:prstGeom prst="straightConnector1">
            <a:avLst/>
          </a:prstGeom>
          <a:noFill/>
          <a:ln cap="flat" cmpd="sng" w="38100">
            <a:solidFill>
              <a:srgbClr val="9900FF"/>
            </a:solidFill>
            <a:prstDash val="solid"/>
            <a:round/>
            <a:headEnd len="med" w="med" type="none"/>
            <a:tailEnd len="med" w="med" type="stealth"/>
          </a:ln>
        </p:spPr>
      </p:cxnSp>
      <p:cxnSp>
        <p:nvCxnSpPr>
          <p:cNvPr id="177" name="Google Shape;177;p19"/>
          <p:cNvCxnSpPr/>
          <p:nvPr/>
        </p:nvCxnSpPr>
        <p:spPr>
          <a:xfrm flipH="1">
            <a:off x="3204875" y="3264925"/>
            <a:ext cx="3445500" cy="363300"/>
          </a:xfrm>
          <a:prstGeom prst="straightConnector1">
            <a:avLst/>
          </a:prstGeom>
          <a:noFill/>
          <a:ln cap="flat" cmpd="sng" w="38100">
            <a:solidFill>
              <a:srgbClr val="9FC5E8"/>
            </a:solidFill>
            <a:prstDash val="solid"/>
            <a:round/>
            <a:headEnd len="med" w="med" type="none"/>
            <a:tailEnd len="med" w="med" type="stealth"/>
          </a:ln>
        </p:spPr>
      </p:cxnSp>
      <p:sp>
        <p:nvSpPr>
          <p:cNvPr id="178" name="Google Shape;178;p19"/>
          <p:cNvSpPr txBox="1"/>
          <p:nvPr>
            <p:ph idx="1" type="body"/>
          </p:nvPr>
        </p:nvSpPr>
        <p:spPr>
          <a:xfrm>
            <a:off x="1297500" y="853950"/>
            <a:ext cx="7038900" cy="363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sunniest </a:t>
            </a:r>
            <a:r>
              <a:rPr lang="en"/>
              <a:t>states</a:t>
            </a:r>
            <a:r>
              <a:rPr lang="en"/>
              <a:t> do not </a:t>
            </a:r>
            <a:r>
              <a:rPr lang="en"/>
              <a:t>necessarily</a:t>
            </a:r>
            <a:r>
              <a:rPr lang="en"/>
              <a:t> have the best efficiency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Cost per Module</a:t>
            </a:r>
            <a:endParaRPr/>
          </a:p>
        </p:txBody>
      </p:sp>
      <p:pic>
        <p:nvPicPr>
          <p:cNvPr id="184" name="Google Shape;184;p20"/>
          <p:cNvPicPr preferRelativeResize="0"/>
          <p:nvPr/>
        </p:nvPicPr>
        <p:blipFill rotWithShape="1">
          <a:blip r:embed="rId3">
            <a:alphaModFix/>
          </a:blip>
          <a:srcRect b="0" l="5934" r="458" t="0"/>
          <a:stretch/>
        </p:blipFill>
        <p:spPr>
          <a:xfrm>
            <a:off x="1223560" y="1207375"/>
            <a:ext cx="6696879" cy="344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Cost for all Modules</a:t>
            </a:r>
            <a:endParaRPr/>
          </a:p>
        </p:txBody>
      </p:sp>
      <p:pic>
        <p:nvPicPr>
          <p:cNvPr id="190" name="Google Shape;190;p21"/>
          <p:cNvPicPr preferRelativeResize="0"/>
          <p:nvPr/>
        </p:nvPicPr>
        <p:blipFill rotWithShape="1">
          <a:blip r:embed="rId3">
            <a:alphaModFix/>
          </a:blip>
          <a:srcRect b="0" l="7140" r="0" t="0"/>
          <a:stretch/>
        </p:blipFill>
        <p:spPr>
          <a:xfrm>
            <a:off x="1271925" y="1161000"/>
            <a:ext cx="6600174" cy="347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