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33"/>
  </p:notesMasterIdLst>
  <p:handoutMasterIdLst>
    <p:handoutMasterId r:id="rId34"/>
  </p:handoutMasterIdLst>
  <p:sldIdLst>
    <p:sldId id="579" r:id="rId4"/>
    <p:sldId id="590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25" r:id="rId16"/>
    <p:sldId id="530" r:id="rId17"/>
    <p:sldId id="591" r:id="rId18"/>
    <p:sldId id="531" r:id="rId19"/>
    <p:sldId id="529" r:id="rId20"/>
    <p:sldId id="535" r:id="rId21"/>
    <p:sldId id="539" r:id="rId22"/>
    <p:sldId id="533" r:id="rId23"/>
    <p:sldId id="532" r:id="rId24"/>
    <p:sldId id="527" r:id="rId25"/>
    <p:sldId id="526" r:id="rId26"/>
    <p:sldId id="538" r:id="rId27"/>
    <p:sldId id="577" r:id="rId28"/>
    <p:sldId id="333" r:id="rId29"/>
    <p:sldId id="575" r:id="rId30"/>
    <p:sldId id="576" r:id="rId31"/>
    <p:sldId id="33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5%D1%80%D0%B0%D0%BD%D0%B8%D0%BB%D0%B8%D1%89%D0%B5_%D0%B4%D0%B0%D0%BD%D0%BD%D1%8B%D1%85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acebook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Витрина данных</a:t>
            </a:r>
            <a:r>
              <a:rPr lang="ru-RU" dirty="0" smtClean="0"/>
              <a:t> (</a:t>
            </a:r>
            <a:r>
              <a:rPr lang="ru-RU" dirty="0" smtClean="0">
                <a:hlinkClick r:id="rId3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Mart</a:t>
            </a:r>
            <a:r>
              <a:rPr lang="ru-RU" dirty="0" smtClean="0"/>
              <a:t>; другие варианты перевода: хранилище данных специализированное, киоск данных, рынок данных) — срез </a:t>
            </a:r>
            <a:r>
              <a:rPr lang="ru-RU" dirty="0" smtClean="0">
                <a:hlinkClick r:id="rId4" tooltip="Хранилище данных"/>
              </a:rPr>
              <a:t>хранилища данных</a:t>
            </a:r>
            <a:r>
              <a:rPr lang="ru-RU" dirty="0" smtClean="0"/>
              <a:t>, представляющий собой массив тематической, узконаправленной информации, ориентированный, например, на пользователей одной рабочей группы или департамента.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55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537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зачастую используется русский перевод «ключевые показатели эффективности» (КПЭ), однако это не верно. Слово </a:t>
            </a:r>
            <a:r>
              <a:rPr lang="ru-RU" dirty="0" err="1" smtClean="0">
                <a:effectLst/>
              </a:rPr>
              <a:t>performance</a:t>
            </a:r>
            <a:r>
              <a:rPr lang="ru-RU" dirty="0" smtClean="0">
                <a:effectLst/>
              </a:rPr>
              <a:t> объединяет в себе и результативность, и эффективность. Таким образом, правильным переводом термина KPI будет «ключевой показатель результата деятельности»,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38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эффективностью компании (CPM, BPM, EPM)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 - Corporate Performance Management </a:t>
            </a:r>
            <a:r>
              <a:rPr lang="ru-RU" dirty="0" smtClean="0"/>
              <a:t>— система управления эффективностью предприятия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BPM - Business Performance Management </a:t>
            </a:r>
            <a:r>
              <a:rPr lang="ru-RU" dirty="0" smtClean="0"/>
              <a:t>- управление эффективностью бизнеса.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EPM- Enterprise Performance Management. ERP-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Enterprise Resource Planning)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единая транзакционная система для подавляющего большинства операций и бизнес-процессов организации. ETL от англ. 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дословно «извлечение, преобразование, загрузка»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CRM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Прикладное программное обеспечение для организаций</a:t>
            </a:r>
            <a:r>
              <a:rPr lang="ru-RU" dirty="0" smtClean="0"/>
              <a:t>, предназначенное для автоматизации стратегий взаимодействия с заказчиками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733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48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92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Реляционные СУБД</a:t>
            </a:r>
          </a:p>
          <a:p>
            <a:r>
              <a:rPr lang="ru-RU" b="1" dirty="0" smtClean="0">
                <a:effectLst/>
              </a:rPr>
              <a:t>Хранилище «ключ-значение»  - для простейшего хранения (</a:t>
            </a:r>
            <a:r>
              <a:rPr lang="ru-RU" b="1" dirty="0" err="1" smtClean="0">
                <a:effectLst/>
              </a:rPr>
              <a:t>Инстаграмм</a:t>
            </a:r>
            <a:r>
              <a:rPr lang="ru-RU" b="1" dirty="0" smtClean="0">
                <a:effectLst/>
              </a:rPr>
              <a:t>)</a:t>
            </a:r>
          </a:p>
          <a:p>
            <a:r>
              <a:rPr lang="ru-RU" b="1" dirty="0" smtClean="0">
                <a:effectLst/>
              </a:rPr>
              <a:t>Хранилище семейств колонок или </a:t>
            </a:r>
            <a:r>
              <a:rPr lang="ru-RU" b="1" dirty="0" err="1" smtClean="0">
                <a:effectLst/>
              </a:rPr>
              <a:t>Bigtable</a:t>
            </a:r>
            <a:r>
              <a:rPr lang="ru-RU" b="1" dirty="0" smtClean="0">
                <a:effectLst/>
              </a:rPr>
              <a:t>-подобные базы данных (разряженные таблицы)</a:t>
            </a:r>
            <a:r>
              <a:rPr lang="en-US" b="1" dirty="0" smtClean="0">
                <a:effectLst/>
              </a:rPr>
              <a:t> </a:t>
            </a:r>
            <a:r>
              <a:rPr lang="ru-RU" dirty="0" err="1" smtClean="0">
                <a:effectLst/>
                <a:hlinkClick r:id="rId3" tooltip="Facebook"/>
              </a:rPr>
              <a:t>Facebook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Twetter</a:t>
            </a:r>
            <a:endParaRPr lang="en-US" dirty="0" smtClean="0">
              <a:effectLst/>
            </a:endParaRPr>
          </a:p>
          <a:p>
            <a:r>
              <a:rPr lang="ru-RU" b="1" dirty="0" err="1" smtClean="0">
                <a:effectLst/>
              </a:rPr>
              <a:t>Документо</a:t>
            </a:r>
            <a:r>
              <a:rPr lang="ru-RU" b="1" dirty="0" smtClean="0">
                <a:effectLst/>
              </a:rPr>
              <a:t>-ориентированная СУБД) текстовые поисковые системы </a:t>
            </a:r>
            <a:r>
              <a:rPr lang="en-US" b="1" dirty="0" smtClean="0">
                <a:effectLst/>
              </a:rPr>
              <a:t>Google</a:t>
            </a:r>
            <a:endParaRPr lang="ru-RU" b="1" dirty="0" smtClean="0">
              <a:effectLst/>
            </a:endParaRPr>
          </a:p>
          <a:p>
            <a:r>
              <a:rPr lang="ru-RU" b="1" dirty="0" err="1" smtClean="0">
                <a:effectLst/>
              </a:rPr>
              <a:t>Графовые</a:t>
            </a:r>
            <a:r>
              <a:rPr lang="ru-RU" b="1" dirty="0" smtClean="0">
                <a:effectLst/>
              </a:rPr>
              <a:t> хранилища</a:t>
            </a:r>
            <a:r>
              <a:rPr lang="ru-RU" b="1" baseline="0" dirty="0" smtClean="0">
                <a:effectLst/>
              </a:rPr>
              <a:t> - </a:t>
            </a:r>
            <a:r>
              <a:rPr lang="ru-RU" dirty="0" err="1" smtClean="0">
                <a:effectLst/>
                <a:hlinkClick r:id="rId3" tooltip="Facebook"/>
              </a:rPr>
              <a:t>Facebook</a:t>
            </a:r>
            <a:r>
              <a:rPr lang="ru-RU" dirty="0" smtClean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51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Atomicity — </a:t>
            </a:r>
            <a:r>
              <a:rPr lang="ru-RU" b="1" dirty="0" smtClean="0"/>
              <a:t>Атомарность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Consistency — </a:t>
            </a:r>
            <a:r>
              <a:rPr lang="ru-RU" b="1" dirty="0" smtClean="0"/>
              <a:t>Согласованность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Isolation — </a:t>
            </a:r>
            <a:r>
              <a:rPr lang="ru-RU" b="1" dirty="0" smtClean="0"/>
              <a:t>Изолированность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Durability — </a:t>
            </a:r>
            <a:r>
              <a:rPr lang="ru-RU" b="1" dirty="0" smtClean="0"/>
              <a:t>Долговечность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93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Реляционные СУБД</a:t>
            </a:r>
          </a:p>
          <a:p>
            <a:r>
              <a:rPr lang="ru-RU" b="1" dirty="0" smtClean="0">
                <a:effectLst/>
              </a:rPr>
              <a:t>Хранилище «ключ-значение»</a:t>
            </a:r>
          </a:p>
          <a:p>
            <a:r>
              <a:rPr lang="ru-RU" b="1" dirty="0" smtClean="0">
                <a:effectLst/>
              </a:rPr>
              <a:t>Хранилище семейств колонок (или </a:t>
            </a:r>
            <a:r>
              <a:rPr lang="ru-RU" b="1" dirty="0" err="1" smtClean="0">
                <a:effectLst/>
              </a:rPr>
              <a:t>Bigtable</a:t>
            </a:r>
            <a:r>
              <a:rPr lang="ru-RU" b="1" dirty="0" smtClean="0">
                <a:effectLst/>
              </a:rPr>
              <a:t>-подобные базы данных</a:t>
            </a:r>
          </a:p>
          <a:p>
            <a:r>
              <a:rPr lang="ru-RU" b="1" dirty="0" err="1" smtClean="0">
                <a:effectLst/>
              </a:rPr>
              <a:t>Документо</a:t>
            </a:r>
            <a:r>
              <a:rPr lang="ru-RU" b="1" dirty="0" smtClean="0">
                <a:effectLst/>
              </a:rPr>
              <a:t>-ориентированная СУБД)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883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 мы сейчас еще раз вспомним весь курс – разные</a:t>
            </a:r>
            <a:r>
              <a:rPr lang="ru-RU" baseline="0" dirty="0" smtClean="0"/>
              <a:t> операции с базами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91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5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10/16/2020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69598" y="1016732"/>
            <a:ext cx="7874402" cy="2052228"/>
          </a:xfrm>
        </p:spPr>
        <p:txBody>
          <a:bodyPr/>
          <a:lstStyle/>
          <a:p>
            <a:pPr marL="82296" indent="0">
              <a:buNone/>
            </a:pPr>
            <a:r>
              <a:rPr lang="ru-RU" b="1" dirty="0" err="1"/>
              <a:t>Business</a:t>
            </a:r>
            <a:r>
              <a:rPr lang="ru-RU" b="1" dirty="0"/>
              <a:t> </a:t>
            </a:r>
            <a:r>
              <a:rPr lang="ru-RU" b="1" dirty="0" err="1"/>
              <a:t>intelligence</a:t>
            </a:r>
            <a:r>
              <a:rPr lang="ru-RU" dirty="0"/>
              <a:t> (сокращённо </a:t>
            </a:r>
            <a:r>
              <a:rPr lang="ru-RU" b="1" dirty="0"/>
              <a:t>BI</a:t>
            </a:r>
            <a:r>
              <a:rPr lang="ru-RU" dirty="0"/>
              <a:t>) — это методы и инструменты для перевода необработанной информации в осмысленную, удобную форму. Эти данные используются для бизнес-анализа.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92088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1026" name="Picture 2" descr="https://www.flexiblesoftware.com.au/wordpress/wp-content/uploads/2011/11/bi-dw-archite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0222" y="3176972"/>
            <a:ext cx="7096832" cy="36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44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22919" y="1916832"/>
            <a:ext cx="7818072" cy="4331568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3800"/>
              </a:lnSpc>
              <a:buNone/>
            </a:pPr>
            <a:r>
              <a:rPr lang="ru-RU" sz="4000" b="1" dirty="0" smtClean="0"/>
              <a:t>	MDX</a:t>
            </a:r>
            <a:r>
              <a:rPr lang="ru-RU" sz="4000" dirty="0" smtClean="0"/>
              <a:t> </a:t>
            </a:r>
            <a:r>
              <a:rPr lang="ru-RU" sz="4000" dirty="0"/>
              <a:t>(англ. </a:t>
            </a:r>
            <a:r>
              <a:rPr lang="ru-RU" sz="4000" i="1" dirty="0" err="1"/>
              <a:t>Multidimensional</a:t>
            </a:r>
            <a:r>
              <a:rPr lang="ru-RU" sz="4000" i="1" dirty="0"/>
              <a:t> </a:t>
            </a:r>
            <a:r>
              <a:rPr lang="ru-RU" sz="4000" i="1" dirty="0" err="1"/>
              <a:t>Expressions</a:t>
            </a:r>
            <a:r>
              <a:rPr lang="ru-RU" sz="4000" dirty="0"/>
              <a:t>) — язык запросов для простого и эффективного доступа к многомерным структурам данных, наподобие языка SQL для реляционных баз данных.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с кубами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22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447800"/>
            <a:ext cx="7920880" cy="4800600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3500"/>
              </a:lnSpc>
              <a:buNone/>
            </a:pPr>
            <a:r>
              <a:rPr lang="ru-RU" sz="3800" b="1" dirty="0" smtClean="0"/>
              <a:t>	Витрина </a:t>
            </a:r>
            <a:r>
              <a:rPr lang="ru-RU" sz="3800" b="1" dirty="0"/>
              <a:t>данных</a:t>
            </a:r>
            <a:r>
              <a:rPr lang="ru-RU" sz="3800" dirty="0"/>
              <a:t> (англ. </a:t>
            </a:r>
            <a:r>
              <a:rPr lang="ru-RU" sz="3800" i="1" dirty="0" err="1"/>
              <a:t>Data</a:t>
            </a:r>
            <a:r>
              <a:rPr lang="ru-RU" sz="3800" i="1" dirty="0"/>
              <a:t> </a:t>
            </a:r>
            <a:r>
              <a:rPr lang="ru-RU" sz="3800" i="1" dirty="0" err="1"/>
              <a:t>Mart</a:t>
            </a:r>
            <a:r>
              <a:rPr lang="ru-RU" sz="3800" dirty="0" smtClean="0"/>
              <a:t>;)</a:t>
            </a:r>
            <a:r>
              <a:rPr lang="ru-RU" sz="3800" dirty="0"/>
              <a:t> — срез хранилища данных, </a:t>
            </a:r>
            <a:r>
              <a:rPr lang="ru-RU" sz="3800" dirty="0" smtClean="0"/>
              <a:t>представляющий </a:t>
            </a:r>
            <a:r>
              <a:rPr lang="ru-RU" sz="3800" dirty="0"/>
              <a:t>собой массив тематической, узконаправленной информации, ориентированный, например, на пользователей одной рабочей группы или департамента</a:t>
            </a:r>
            <a:r>
              <a:rPr lang="ru-RU" sz="3800" dirty="0" smtClean="0"/>
              <a:t>.</a:t>
            </a:r>
          </a:p>
          <a:p>
            <a:pPr marL="82296" indent="0" algn="just">
              <a:lnSpc>
                <a:spcPts val="3500"/>
              </a:lnSpc>
              <a:buNone/>
            </a:pPr>
            <a:endParaRPr lang="ru-RU" sz="3800" dirty="0" smtClean="0"/>
          </a:p>
          <a:p>
            <a:pPr marL="82296" indent="0" algn="just">
              <a:lnSpc>
                <a:spcPts val="3500"/>
              </a:lnSpc>
              <a:buNone/>
            </a:pPr>
            <a:r>
              <a:rPr lang="ru-RU" sz="3800" dirty="0" smtClean="0"/>
              <a:t>Классический пример - банковский портал для клиентов</a:t>
            </a:r>
            <a:endParaRPr lang="ru-RU" sz="3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936104"/>
          </a:xfrm>
        </p:spPr>
        <p:txBody>
          <a:bodyPr/>
          <a:lstStyle/>
          <a:p>
            <a:r>
              <a:rPr lang="ru-RU" dirty="0" smtClean="0"/>
              <a:t>Витрина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8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0"/>
            <a:ext cx="8034096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</a:t>
            </a:r>
            <a:r>
              <a:rPr lang="ru-RU" dirty="0" smtClean="0"/>
              <a:t>   архитектура</a:t>
            </a:r>
            <a:r>
              <a:rPr lang="en-US" dirty="0" smtClean="0"/>
              <a:t>  </a:t>
            </a:r>
            <a:r>
              <a:rPr lang="ru-RU" dirty="0" smtClean="0"/>
              <a:t>ВТБ - 24</a:t>
            </a:r>
            <a:endParaRPr lang="ru-RU" dirty="0"/>
          </a:p>
        </p:txBody>
      </p:sp>
      <p:pic>
        <p:nvPicPr>
          <p:cNvPr id="4" name="Рисунок 3" descr="http://filearchive.cnews.ru/img/forum/2015/02/18/pic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39" t="14029" r="3479"/>
          <a:stretch/>
        </p:blipFill>
        <p:spPr bwMode="auto">
          <a:xfrm>
            <a:off x="467544" y="764704"/>
            <a:ext cx="8466144" cy="594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578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7740" y="1196752"/>
            <a:ext cx="8034096" cy="505164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ru-RU" sz="3400" b="1" dirty="0"/>
              <a:t>NoSQL</a:t>
            </a:r>
            <a:r>
              <a:rPr lang="ru-RU" sz="3400" dirty="0"/>
              <a:t>  — термин, обозначающий ряд подходов, направленных на реализацию хранилищ баз данных, имеющих существенные отличия от моделей, используемых в традиционных реляционных </a:t>
            </a:r>
            <a:r>
              <a:rPr lang="ru-RU" sz="3400" dirty="0" smtClean="0"/>
              <a:t>СУБД</a:t>
            </a:r>
            <a:endParaRPr lang="en-US" sz="3400" dirty="0" smtClean="0"/>
          </a:p>
          <a:p>
            <a:pPr marL="82296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ru-RU" sz="3400" dirty="0"/>
              <a:t>Применяется к базам данных, в которых делается попытка решить проблемы масштабируемости </a:t>
            </a:r>
            <a:r>
              <a:rPr lang="ru-RU" sz="3400" dirty="0" smtClean="0"/>
              <a:t>и </a:t>
            </a:r>
            <a:r>
              <a:rPr lang="ru-RU" sz="3400" dirty="0"/>
              <a:t>доступности </a:t>
            </a:r>
            <a:r>
              <a:rPr lang="ru-RU" sz="3400" dirty="0" smtClean="0"/>
              <a:t>за </a:t>
            </a:r>
            <a:r>
              <a:rPr lang="ru-RU" sz="3400" dirty="0"/>
              <a:t>счёт атомарности </a:t>
            </a:r>
            <a:r>
              <a:rPr lang="ru-RU" sz="3400" dirty="0" smtClean="0"/>
              <a:t>и </a:t>
            </a:r>
            <a:r>
              <a:rPr lang="ru-RU" sz="3400" dirty="0"/>
              <a:t>согласованности </a:t>
            </a:r>
            <a:r>
              <a:rPr lang="ru-RU" sz="3400" dirty="0" smtClean="0"/>
              <a:t>данных</a:t>
            </a:r>
            <a:endParaRPr lang="ru-RU" sz="3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632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52636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AutoNum type="arabicPeriod"/>
            </a:pPr>
            <a:r>
              <a:rPr lang="ru-RU" b="1" dirty="0" smtClean="0"/>
              <a:t>Не </a:t>
            </a:r>
            <a:r>
              <a:rPr lang="ru-RU" b="1" dirty="0"/>
              <a:t>используется </a:t>
            </a:r>
            <a:r>
              <a:rPr lang="en-US" b="1" dirty="0"/>
              <a:t>SQL</a:t>
            </a:r>
            <a:r>
              <a:rPr lang="en-US" dirty="0"/>
              <a:t> 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ru-RU" b="1" dirty="0" smtClean="0"/>
              <a:t>Неструктурированные </a:t>
            </a:r>
            <a:r>
              <a:rPr lang="ru-RU" b="1" dirty="0"/>
              <a:t>(</a:t>
            </a:r>
            <a:r>
              <a:rPr lang="en-US" b="1" dirty="0" err="1"/>
              <a:t>schemaless</a:t>
            </a:r>
            <a:r>
              <a:rPr lang="en-US" b="1" dirty="0" smtClean="0"/>
              <a:t>)</a:t>
            </a:r>
          </a:p>
          <a:p>
            <a:pPr marL="813816" lvl="1" indent="-457200"/>
            <a:r>
              <a:rPr lang="ru-RU" dirty="0"/>
              <a:t>в NoSQL базах в отличие от реляционных структура данных не </a:t>
            </a:r>
            <a:r>
              <a:rPr lang="ru-RU" dirty="0" smtClean="0"/>
              <a:t>регламентирована</a:t>
            </a:r>
            <a:endParaRPr lang="en-US" dirty="0" smtClean="0"/>
          </a:p>
          <a:p>
            <a:pPr marL="813816" lvl="1" indent="-457200"/>
            <a:r>
              <a:rPr lang="ru-RU" dirty="0" smtClean="0"/>
              <a:t>Схема данных отслеживается в коде приложений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ru-RU" b="1" dirty="0" smtClean="0"/>
              <a:t>Представление </a:t>
            </a:r>
            <a:r>
              <a:rPr lang="ru-RU" b="1" dirty="0"/>
              <a:t>данных в виде </a:t>
            </a:r>
            <a:r>
              <a:rPr lang="ru-RU" b="1" dirty="0" smtClean="0"/>
              <a:t>агрегатов</a:t>
            </a:r>
          </a:p>
          <a:p>
            <a:pPr marL="813816" lvl="1" indent="-457200"/>
            <a:r>
              <a:rPr lang="ru-RU" dirty="0"/>
              <a:t>Сущности объединены </a:t>
            </a:r>
            <a:r>
              <a:rPr lang="ru-RU" dirty="0" smtClean="0"/>
              <a:t>в объекты базы данных как удобно (как попало)</a:t>
            </a:r>
            <a:endParaRPr lang="ru-RU" dirty="0"/>
          </a:p>
          <a:p>
            <a:pPr marL="596646" indent="-514350">
              <a:buFont typeface="+mj-lt"/>
              <a:buAutoNum type="arabicPeriod"/>
            </a:pPr>
            <a:r>
              <a:rPr lang="ru-RU" b="1" dirty="0"/>
              <a:t>Слабые </a:t>
            </a:r>
            <a:r>
              <a:rPr lang="en-US" b="1" dirty="0"/>
              <a:t>ACID </a:t>
            </a:r>
            <a:r>
              <a:rPr lang="ru-RU" b="1" dirty="0"/>
              <a:t>свойства</a:t>
            </a:r>
            <a:r>
              <a:rPr lang="ru-RU" b="1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ru-RU" b="1" dirty="0"/>
              <a:t>Распределенные системы, без совместно используемых ресурсов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 </a:t>
            </a:r>
            <a:r>
              <a:rPr lang="en-US" dirty="0"/>
              <a:t>NoSQL </a:t>
            </a:r>
            <a:r>
              <a:rPr lang="ru-RU" dirty="0"/>
              <a:t>баз данных</a:t>
            </a:r>
          </a:p>
        </p:txBody>
      </p:sp>
    </p:spTree>
    <p:extLst>
      <p:ext uri="{BB962C8B-B14F-4D97-AF65-F5344CB8AC3E}">
        <p14:creationId xmlns:p14="http://schemas.microsoft.com/office/powerpoint/2010/main" xmlns="" val="2194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124744"/>
            <a:ext cx="7956376" cy="5472608"/>
          </a:xfrm>
        </p:spPr>
        <p:txBody>
          <a:bodyPr>
            <a:noAutofit/>
          </a:bodyPr>
          <a:lstStyle/>
          <a:p>
            <a:pPr marL="82296" indent="0">
              <a:lnSpc>
                <a:spcPct val="100000"/>
              </a:lnSpc>
              <a:buNone/>
            </a:pPr>
            <a:r>
              <a:rPr lang="ru-RU" sz="2300" b="1" dirty="0"/>
              <a:t>Теорема CAP</a:t>
            </a:r>
            <a:r>
              <a:rPr lang="ru-RU" sz="2300" dirty="0"/>
              <a:t> (известная также как </a:t>
            </a:r>
            <a:r>
              <a:rPr lang="ru-RU" sz="2300" b="1" dirty="0"/>
              <a:t>теорема </a:t>
            </a:r>
            <a:r>
              <a:rPr lang="ru-RU" sz="2300" b="1" dirty="0" err="1"/>
              <a:t>Брюера</a:t>
            </a:r>
            <a:r>
              <a:rPr lang="ru-RU" sz="2300" dirty="0"/>
              <a:t>) — эвристическое утверждение о том, что в любой реализации распределённых вычислений возможно обеспечить не более двух из трёх следующих свойств: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согласованность данных</a:t>
            </a:r>
            <a:r>
              <a:rPr lang="ru-RU" sz="2300" dirty="0"/>
              <a:t> (англ. </a:t>
            </a:r>
            <a:r>
              <a:rPr lang="ru-RU" sz="2300" i="1" dirty="0" err="1"/>
              <a:t>consistency</a:t>
            </a:r>
            <a:r>
              <a:rPr lang="ru-RU" sz="2300" dirty="0"/>
              <a:t>) — во всех вычислительных узлах в один момент времени данные не противоречат друг другу;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доступность</a:t>
            </a:r>
            <a:r>
              <a:rPr lang="ru-RU" sz="2300" dirty="0"/>
              <a:t> (англ. </a:t>
            </a:r>
            <a:r>
              <a:rPr lang="ru-RU" sz="2300" i="1" dirty="0" err="1"/>
              <a:t>availability</a:t>
            </a:r>
            <a:r>
              <a:rPr lang="ru-RU" sz="2300" dirty="0"/>
              <a:t>) — любой запрос к распределённой системе завершается корректным откликом;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устойчивость к разделению</a:t>
            </a:r>
            <a:r>
              <a:rPr lang="ru-RU" sz="2300" dirty="0"/>
              <a:t> (англ. </a:t>
            </a:r>
            <a:r>
              <a:rPr lang="ru-RU" sz="2300" i="1" dirty="0" err="1"/>
              <a:t>partition</a:t>
            </a:r>
            <a:r>
              <a:rPr lang="ru-RU" sz="2300" i="1" dirty="0"/>
              <a:t> </a:t>
            </a:r>
            <a:r>
              <a:rPr lang="ru-RU" sz="2300" i="1" dirty="0" err="1"/>
              <a:t>tolerance</a:t>
            </a:r>
            <a:r>
              <a:rPr lang="ru-RU" sz="2300" dirty="0"/>
              <a:t>) — расщепление распределённой системы на несколько изолированных секций не приводит к некорректности отклика от каждой из секций</a:t>
            </a:r>
            <a:r>
              <a:rPr lang="ru-RU" sz="2300" dirty="0" smtClean="0"/>
              <a:t>.</a:t>
            </a:r>
            <a:endParaRPr lang="ru-RU" sz="23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ru-RU" b="1" dirty="0"/>
              <a:t>Теорема CAP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735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SQL </a:t>
            </a:r>
            <a:r>
              <a:rPr lang="ru-RU" dirty="0"/>
              <a:t>и</a:t>
            </a:r>
            <a:r>
              <a:rPr lang="en-US" dirty="0" smtClean="0"/>
              <a:t> NoSQL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3933" y="980728"/>
            <a:ext cx="6441430" cy="57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6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Б</a:t>
            </a:r>
            <a:r>
              <a:rPr lang="ru-RU" dirty="0" smtClean="0"/>
              <a:t>азовая </a:t>
            </a:r>
            <a:r>
              <a:rPr lang="ru-RU" dirty="0"/>
              <a:t>доступность (англ. </a:t>
            </a:r>
            <a:r>
              <a:rPr lang="ru-RU" i="1" dirty="0" err="1"/>
              <a:t>basic</a:t>
            </a:r>
            <a:r>
              <a:rPr lang="ru-RU" i="1" dirty="0"/>
              <a:t> </a:t>
            </a:r>
            <a:r>
              <a:rPr lang="ru-RU" i="1" dirty="0" err="1"/>
              <a:t>availability</a:t>
            </a:r>
            <a:r>
              <a:rPr lang="ru-RU" dirty="0"/>
              <a:t>) — каждый запрос гарантированно завершается (успешно или безуспешно).</a:t>
            </a:r>
          </a:p>
          <a:p>
            <a:r>
              <a:rPr lang="ru-RU" dirty="0" smtClean="0"/>
              <a:t>Гибкое </a:t>
            </a:r>
            <a:r>
              <a:rPr lang="ru-RU" dirty="0"/>
              <a:t>состояние (англ. </a:t>
            </a:r>
            <a:r>
              <a:rPr lang="ru-RU" i="1" dirty="0" err="1"/>
              <a:t>soft</a:t>
            </a:r>
            <a:r>
              <a:rPr lang="ru-RU" i="1" dirty="0"/>
              <a:t> </a:t>
            </a:r>
            <a:r>
              <a:rPr lang="ru-RU" i="1" dirty="0" err="1"/>
              <a:t>state</a:t>
            </a:r>
            <a:r>
              <a:rPr lang="ru-RU" dirty="0"/>
              <a:t>) — состояние системы может изменяться со временем, даже без ввода новых данных, для достижения согласования данных.</a:t>
            </a:r>
          </a:p>
          <a:p>
            <a:r>
              <a:rPr lang="ru-RU" dirty="0" smtClean="0"/>
              <a:t>Согласованность </a:t>
            </a:r>
            <a:r>
              <a:rPr lang="ru-RU" dirty="0"/>
              <a:t>в конечном счёте (англ. </a:t>
            </a:r>
            <a:r>
              <a:rPr lang="ru-RU" i="1" dirty="0" err="1"/>
              <a:t>eventual</a:t>
            </a:r>
            <a:r>
              <a:rPr lang="ru-RU" i="1" dirty="0"/>
              <a:t> </a:t>
            </a:r>
            <a:r>
              <a:rPr lang="ru-RU" i="1" dirty="0" err="1"/>
              <a:t>consistency</a:t>
            </a:r>
            <a:r>
              <a:rPr lang="ru-RU" dirty="0"/>
              <a:t>) — данные могут быть некоторое время </a:t>
            </a:r>
            <a:r>
              <a:rPr lang="ru-RU" dirty="0" err="1"/>
              <a:t>рассогласованы</a:t>
            </a:r>
            <a:r>
              <a:rPr lang="ru-RU" dirty="0"/>
              <a:t>, но приходят к согласованию через некоторое время.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ru-RU" dirty="0" smtClean="0"/>
              <a:t>вместо </a:t>
            </a:r>
            <a:r>
              <a:rPr lang="en-US" dirty="0" smtClean="0"/>
              <a:t>ACID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477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7170000" cy="1143000"/>
          </a:xfrm>
        </p:spPr>
        <p:txBody>
          <a:bodyPr/>
          <a:lstStyle/>
          <a:p>
            <a:r>
              <a:rPr lang="ru-RU" dirty="0">
                <a:effectLst/>
              </a:rPr>
              <a:t>Концепция 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ru-RU" dirty="0" smtClean="0"/>
              <a:t>Отчуждение данных от программ</a:t>
            </a:r>
          </a:p>
          <a:p>
            <a:pPr>
              <a:spcBef>
                <a:spcPts val="800"/>
              </a:spcBef>
            </a:pPr>
            <a:r>
              <a:rPr lang="ru-RU" dirty="0"/>
              <a:t>Хранение описания данных вместе с самими данными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Поддержание </a:t>
            </a:r>
            <a:r>
              <a:rPr lang="ru-RU" dirty="0"/>
              <a:t>данных в </a:t>
            </a:r>
            <a:r>
              <a:rPr lang="ru-RU" dirty="0" smtClean="0"/>
              <a:t>согласованном состоянии</a:t>
            </a:r>
          </a:p>
          <a:p>
            <a:pPr>
              <a:spcBef>
                <a:spcPts val="800"/>
              </a:spcBef>
            </a:pPr>
            <a:r>
              <a:rPr lang="ru-RU" dirty="0"/>
              <a:t>Отчуждение данных от </a:t>
            </a:r>
            <a:r>
              <a:rPr lang="ru-RU" dirty="0" smtClean="0"/>
              <a:t>носителей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Защита информации от сбоев аппаратуры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Поддержка многопользовательской работы</a:t>
            </a:r>
          </a:p>
        </p:txBody>
      </p:sp>
      <p:cxnSp>
        <p:nvCxnSpPr>
          <p:cNvPr id="5" name="Прямая соединительная линия 4"/>
          <p:cNvCxnSpPr>
            <a:endCxn id="3" idx="3"/>
          </p:cNvCxnSpPr>
          <p:nvPr/>
        </p:nvCxnSpPr>
        <p:spPr>
          <a:xfrm>
            <a:off x="1547664" y="1417638"/>
            <a:ext cx="7386024" cy="252096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3" idx="1"/>
          </p:cNvCxnSpPr>
          <p:nvPr/>
        </p:nvCxnSpPr>
        <p:spPr>
          <a:xfrm flipV="1">
            <a:off x="1435608" y="1340768"/>
            <a:ext cx="7168840" cy="25978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5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rot="16200000">
            <a:off x="-2041548" y="2353504"/>
            <a:ext cx="4977800" cy="792088"/>
          </a:xfrm>
        </p:spPr>
        <p:txBody>
          <a:bodyPr>
            <a:noAutofit/>
          </a:bodyPr>
          <a:lstStyle/>
          <a:p>
            <a:r>
              <a:rPr lang="ru-RU" sz="4800" dirty="0" smtClean="0"/>
              <a:t>Коды   и   методы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404664"/>
            <a:ext cx="810725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37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3074" name="Picture 2" descr="https://www.iemag.ru/upload/iblock/8dc/diagr_zhilin_6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096000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141763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 err="1"/>
              <a:t>Business</a:t>
            </a:r>
            <a:r>
              <a:rPr lang="ru-RU" sz="3200" b="1" dirty="0"/>
              <a:t> </a:t>
            </a:r>
            <a:r>
              <a:rPr lang="ru-RU" sz="3200" b="1" dirty="0" err="1"/>
              <a:t>intelligence</a:t>
            </a:r>
            <a:r>
              <a:rPr lang="ru-RU" sz="3200" dirty="0"/>
              <a:t> </a:t>
            </a:r>
            <a:r>
              <a:rPr lang="ru-RU" sz="3200" dirty="0" smtClean="0"/>
              <a:t>(</a:t>
            </a:r>
            <a:r>
              <a:rPr lang="ru-RU" sz="3200" b="1" dirty="0" smtClean="0"/>
              <a:t>BI</a:t>
            </a:r>
            <a:r>
              <a:rPr lang="ru-RU" sz="3200" dirty="0"/>
              <a:t>) — это методы и инструменты </a:t>
            </a:r>
            <a:r>
              <a:rPr lang="ru-RU" sz="3200" dirty="0" smtClean="0"/>
              <a:t>     для </a:t>
            </a:r>
            <a:r>
              <a:rPr lang="ru-RU" sz="3200" dirty="0"/>
              <a:t>перевода необработанной информации в осмысленную</a:t>
            </a:r>
            <a:r>
              <a:rPr lang="ru-RU" sz="3200" dirty="0" smtClean="0"/>
              <a:t>,</a:t>
            </a:r>
          </a:p>
          <a:p>
            <a:pPr algn="r"/>
            <a:r>
              <a:rPr lang="ru-RU" sz="3200" dirty="0" smtClean="0"/>
              <a:t> удобную</a:t>
            </a:r>
          </a:p>
          <a:p>
            <a:pPr algn="r"/>
            <a:r>
              <a:rPr lang="ru-RU" sz="3200" dirty="0" smtClean="0"/>
              <a:t> </a:t>
            </a:r>
            <a:r>
              <a:rPr lang="ru-RU" sz="3200" dirty="0"/>
              <a:t>форму</a:t>
            </a:r>
          </a:p>
        </p:txBody>
      </p:sp>
    </p:spTree>
    <p:extLst>
      <p:ext uri="{BB962C8B-B14F-4D97-AF65-F5344CB8AC3E}">
        <p14:creationId xmlns:p14="http://schemas.microsoft.com/office/powerpoint/2010/main" xmlns="" val="105487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472892" y="3755070"/>
            <a:ext cx="7312856" cy="2554250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472892" y="1844824"/>
            <a:ext cx="7312856" cy="182271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384864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Каждому свое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76992" y="1196752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 пользователей (много транзакций)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84561" y="2090465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База данных типа </a:t>
            </a:r>
            <a:r>
              <a:rPr lang="en-US" sz="2400" dirty="0" smtClean="0"/>
              <a:t>NoSQL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84561" y="2984178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Обогащение, очистка, </a:t>
            </a:r>
            <a:r>
              <a:rPr lang="ru-RU" sz="2400" dirty="0" err="1" smtClean="0"/>
              <a:t>маппинг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84561" y="3877891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Свертка, агрегирование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76992" y="4771604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Укладывание в </a:t>
            </a:r>
            <a:r>
              <a:rPr lang="en-US" sz="2400" dirty="0" smtClean="0"/>
              <a:t>OLAP - </a:t>
            </a:r>
            <a:r>
              <a:rPr lang="ru-RU" sz="2400" dirty="0" smtClean="0"/>
              <a:t>кубы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76992" y="5665317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Анализ, отчеты</a:t>
            </a:r>
            <a:endParaRPr lang="ru-RU" sz="2400" dirty="0"/>
          </a:p>
        </p:txBody>
      </p:sp>
      <p:cxnSp>
        <p:nvCxnSpPr>
          <p:cNvPr id="14" name="Прямая со стрелкой 13"/>
          <p:cNvCxnSpPr>
            <a:stCxn id="5" idx="2"/>
            <a:endCxn id="6" idx="0"/>
          </p:cNvCxnSpPr>
          <p:nvPr/>
        </p:nvCxnSpPr>
        <p:spPr>
          <a:xfrm>
            <a:off x="5093316" y="1658417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100885" y="2537321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108454" y="3451517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095766" y="4354364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116023" y="5233269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22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"/>
            <a:ext cx="7498080" cy="1124743"/>
          </a:xfrm>
        </p:spPr>
        <p:txBody>
          <a:bodyPr/>
          <a:lstStyle/>
          <a:p>
            <a:r>
              <a:rPr lang="ru-RU" dirty="0" smtClean="0"/>
              <a:t>Много - много СУБД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23" r="14155"/>
          <a:stretch/>
        </p:blipFill>
        <p:spPr>
          <a:xfrm>
            <a:off x="1430011" y="1124744"/>
            <a:ext cx="750367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4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7332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Установка и обновление программного обеспечения </a:t>
            </a:r>
            <a:r>
              <a:rPr lang="ru-RU" sz="9600" dirty="0" err="1"/>
              <a:t>Oracle</a:t>
            </a:r>
            <a:r>
              <a:rPr lang="ru-RU" sz="9600" dirty="0"/>
              <a:t> и прикладных средств</a:t>
            </a:r>
            <a:r>
              <a:rPr lang="ru-RU" sz="9600" dirty="0" smtClean="0"/>
              <a:t>.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Распределение внешней памяти системы и планирование дальнейших потребностей в </a:t>
            </a:r>
            <a:r>
              <a:rPr lang="ru-RU" sz="9600" dirty="0" smtClean="0"/>
              <a:t>ней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Создание первичных структур хранения базы данных (табличных пространств</a:t>
            </a:r>
            <a:r>
              <a:rPr lang="ru-RU" sz="9600" dirty="0" smtClean="0"/>
              <a:t>)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Регистрация пользователей и обеспечение защиты системы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 Обеспечение соответствия лицензионному соглашению с корпорацией </a:t>
            </a:r>
            <a:r>
              <a:rPr lang="ru-RU" sz="9600" dirty="0" err="1"/>
              <a:t>Oracle</a:t>
            </a:r>
            <a:endParaRPr lang="ru-RU" sz="9600" dirty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Управление и мониторинг доступа пользователей к базе </a:t>
            </a:r>
            <a:r>
              <a:rPr lang="ru-RU" sz="9600" dirty="0" smtClean="0"/>
              <a:t>данных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Мониторинг и оптимизация производительности базы данных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Резервное копирование и восстановление базы данных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Связь с корпорацией </a:t>
            </a:r>
            <a:r>
              <a:rPr lang="ru-RU" sz="9600" dirty="0" err="1"/>
              <a:t>Oracle</a:t>
            </a:r>
            <a:r>
              <a:rPr lang="ru-RU" sz="9600" dirty="0"/>
              <a:t> для получения технической помощи</a:t>
            </a:r>
          </a:p>
          <a:p>
            <a:pPr>
              <a:lnSpc>
                <a:spcPts val="2000"/>
              </a:lnSpc>
              <a:spcBef>
                <a:spcPts val="500"/>
              </a:spcBef>
            </a:pPr>
            <a:endParaRPr lang="ru-RU" sz="4000" dirty="0"/>
          </a:p>
          <a:p>
            <a:endParaRPr lang="ru-RU" sz="2800" b="1" dirty="0"/>
          </a:p>
          <a:p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Администрирование СУБД</a:t>
            </a:r>
            <a:br>
              <a:rPr lang="ru-RU" sz="3200" dirty="0"/>
            </a:br>
            <a:r>
              <a:rPr lang="ru-RU" sz="3200" dirty="0"/>
              <a:t> </a:t>
            </a:r>
            <a:r>
              <a:rPr lang="ru-RU" sz="3200" dirty="0" smtClean="0"/>
              <a:t>Рекомендации </a:t>
            </a:r>
            <a:r>
              <a:rPr lang="en-US" sz="3200" dirty="0" smtClean="0"/>
              <a:t>ORACLE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0120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700808"/>
            <a:ext cx="8280920" cy="504056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Установка и обновление программного обеспечения </a:t>
            </a:r>
            <a:r>
              <a:rPr lang="ru-RU" b="1" dirty="0" smtClean="0"/>
              <a:t>СУБД </a:t>
            </a:r>
            <a:r>
              <a:rPr lang="ru-RU" b="1" dirty="0"/>
              <a:t>и прикладных средств</a:t>
            </a:r>
            <a:r>
              <a:rPr lang="ru-RU" b="1" dirty="0" smtClean="0"/>
              <a:t>.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 smtClean="0"/>
              <a:t>Проведение </a:t>
            </a:r>
            <a:r>
              <a:rPr lang="ru-RU" b="1" dirty="0"/>
              <a:t>резервного копирования и восстановления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Обеспечение безопасности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Осуществление мониторинга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Настройка производительности</a:t>
            </a:r>
          </a:p>
          <a:p>
            <a:pPr>
              <a:spcBef>
                <a:spcPts val="1800"/>
              </a:spcBef>
            </a:pPr>
            <a:r>
              <a:rPr lang="ru-RU" b="1" dirty="0"/>
              <a:t>Распределение внешней памяти системы 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ru-RU" b="1" dirty="0"/>
              <a:t>Создание и сопровождение объектов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6772" y="188640"/>
            <a:ext cx="7498080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Администрирование СУБД</a:t>
            </a:r>
            <a:br>
              <a:rPr lang="ru-RU" dirty="0" smtClean="0"/>
            </a:br>
            <a:r>
              <a:rPr lang="ru-RU" dirty="0" smtClean="0"/>
              <a:t> Мой</a:t>
            </a:r>
            <a:r>
              <a:rPr lang="en-US" dirty="0" smtClean="0"/>
              <a:t>  </a:t>
            </a:r>
            <a:r>
              <a:rPr lang="ru-RU" dirty="0" smtClean="0"/>
              <a:t>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698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/>
              <a:t>Резервное копирование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5608" y="1124744"/>
            <a:ext cx="7390124" cy="56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83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864096"/>
          </a:xfrm>
        </p:spPr>
        <p:txBody>
          <a:bodyPr/>
          <a:lstStyle/>
          <a:p>
            <a:r>
              <a:rPr lang="ru-RU" dirty="0" smtClean="0"/>
              <a:t>Обеспечение надежности БД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0296" y="5259450"/>
            <a:ext cx="946537" cy="9465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5260268"/>
            <a:ext cx="946537" cy="946537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1259632" y="1700808"/>
            <a:ext cx="1893074" cy="1800480"/>
            <a:chOff x="1835696" y="1885764"/>
            <a:chExt cx="1893074" cy="180048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1318" y="4355231"/>
            <a:ext cx="1070247" cy="107024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4377581" y="1711823"/>
            <a:ext cx="1893074" cy="1800480"/>
            <a:chOff x="1835696" y="1885764"/>
            <a:chExt cx="1893074" cy="1800480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18" name="Соединительная линия уступом 17"/>
          <p:cNvCxnSpPr>
            <a:stCxn id="4" idx="1"/>
            <a:endCxn id="7" idx="0"/>
          </p:cNvCxnSpPr>
          <p:nvPr/>
        </p:nvCxnSpPr>
        <p:spPr>
          <a:xfrm rot="10800000" flipV="1">
            <a:off x="1732901" y="3028020"/>
            <a:ext cx="473268" cy="223224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4" idx="3"/>
            <a:endCxn id="6" idx="0"/>
          </p:cNvCxnSpPr>
          <p:nvPr/>
        </p:nvCxnSpPr>
        <p:spPr>
          <a:xfrm>
            <a:off x="3152706" y="3028020"/>
            <a:ext cx="350859" cy="223143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4377581" y="4370633"/>
            <a:ext cx="1893074" cy="1800480"/>
            <a:chOff x="1835696" y="1885764"/>
            <a:chExt cx="1893074" cy="1800480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33" name="Прямая со стрелкой 32"/>
          <p:cNvCxnSpPr>
            <a:stCxn id="15" idx="2"/>
            <a:endCxn id="27" idx="0"/>
          </p:cNvCxnSpPr>
          <p:nvPr/>
        </p:nvCxnSpPr>
        <p:spPr>
          <a:xfrm>
            <a:off x="5797387" y="3512303"/>
            <a:ext cx="0" cy="17122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6876256" y="1700808"/>
            <a:ext cx="1893074" cy="1800480"/>
            <a:chOff x="1835696" y="1885764"/>
            <a:chExt cx="1893074" cy="1800480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38" name="Прямая со стрелкой 37"/>
          <p:cNvCxnSpPr>
            <a:stCxn id="4" idx="3"/>
            <a:endCxn id="15" idx="1"/>
          </p:cNvCxnSpPr>
          <p:nvPr/>
        </p:nvCxnSpPr>
        <p:spPr>
          <a:xfrm>
            <a:off x="3152706" y="3028020"/>
            <a:ext cx="2171412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5" idx="3"/>
            <a:endCxn id="35" idx="1"/>
          </p:cNvCxnSpPr>
          <p:nvPr/>
        </p:nvCxnSpPr>
        <p:spPr>
          <a:xfrm flipV="1">
            <a:off x="6270655" y="3028020"/>
            <a:ext cx="1552138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588224" y="980728"/>
            <a:ext cx="0" cy="54726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32144" y="1124416"/>
            <a:ext cx="114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ЦОД 1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53222" y="1110660"/>
            <a:ext cx="114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ЦОД 2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3222" y="4653136"/>
            <a:ext cx="172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Копирование</a:t>
            </a:r>
            <a:endParaRPr lang="ru-R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73687" y="5499658"/>
            <a:ext cx="155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Репликация</a:t>
            </a:r>
            <a:endParaRPr lang="ru-RU" sz="2000" b="1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7218347" y="6021288"/>
            <a:ext cx="1552138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7173687" y="4506627"/>
            <a:ext cx="1552138" cy="110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4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674056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Эксплуатация ИС и Баз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92771" y="1052736"/>
            <a:ext cx="76659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900" b="1" dirty="0"/>
              <a:t>Эксплуатация</a:t>
            </a:r>
            <a:r>
              <a:rPr lang="ru-RU" sz="2900" dirty="0"/>
              <a:t>  — часть жизненного цикла системы </a:t>
            </a:r>
            <a:r>
              <a:rPr lang="ru-RU" sz="2900" dirty="0" smtClean="0"/>
              <a:t>на </a:t>
            </a:r>
            <a:r>
              <a:rPr lang="ru-RU" sz="2900" dirty="0"/>
              <a:t>протяжении которого она используется по назначению</a:t>
            </a:r>
            <a:r>
              <a:rPr lang="ru-RU" sz="2900" dirty="0" smtClean="0"/>
              <a:t>.</a:t>
            </a:r>
          </a:p>
          <a:p>
            <a:endParaRPr lang="ru-RU" sz="2900" b="1" dirty="0" smtClean="0"/>
          </a:p>
          <a:p>
            <a:r>
              <a:rPr lang="ru-RU" sz="2900" b="1" dirty="0" smtClean="0"/>
              <a:t>ITIL</a:t>
            </a:r>
            <a:r>
              <a:rPr lang="ru-RU" sz="2900" dirty="0" smtClean="0"/>
              <a:t> </a:t>
            </a:r>
            <a:r>
              <a:rPr lang="ru-RU" sz="2900" dirty="0"/>
              <a:t>(произносится как </a:t>
            </a:r>
            <a:r>
              <a:rPr lang="ru-RU" sz="2900" i="1" dirty="0"/>
              <a:t>«</a:t>
            </a:r>
            <a:r>
              <a:rPr lang="ru-RU" sz="2900" i="1" dirty="0" err="1"/>
              <a:t>а́йтл</a:t>
            </a:r>
            <a:r>
              <a:rPr lang="ru-RU" sz="2900" i="1" dirty="0"/>
              <a:t>»</a:t>
            </a:r>
            <a:r>
              <a:rPr lang="ru-RU" sz="2900" dirty="0"/>
              <a:t>, англ. </a:t>
            </a:r>
            <a:r>
              <a:rPr lang="ru-RU" sz="2900" i="1" dirty="0"/>
              <a:t>IT </a:t>
            </a:r>
            <a:r>
              <a:rPr lang="ru-RU" sz="2900" i="1" dirty="0" err="1"/>
              <a:t>Infrastructure</a:t>
            </a:r>
            <a:r>
              <a:rPr lang="ru-RU" sz="2900" i="1" dirty="0"/>
              <a:t> </a:t>
            </a:r>
            <a:r>
              <a:rPr lang="ru-RU" sz="2900" i="1" dirty="0" err="1"/>
              <a:t>Library</a:t>
            </a:r>
            <a:r>
              <a:rPr lang="ru-RU" sz="2900" dirty="0"/>
              <a:t> — библиотека инфраструктуры информационных технологий) — библиотека, описывающая лучшие из применяемых на практике способов организации работы подразделений или компаний, занимающихся предоставлением услуг в области информационных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688632"/>
          </a:xfrm>
        </p:spPr>
        <p:txBody>
          <a:bodyPr>
            <a:normAutofit/>
          </a:bodyPr>
          <a:lstStyle/>
          <a:p>
            <a:pPr marL="82296" indent="0">
              <a:lnSpc>
                <a:spcPts val="2800"/>
              </a:lnSpc>
              <a:spcBef>
                <a:spcPts val="1200"/>
              </a:spcBef>
              <a:buNone/>
            </a:pPr>
            <a:r>
              <a:rPr lang="ru-RU" b="1" dirty="0" smtClean="0"/>
              <a:t>IT </a:t>
            </a:r>
            <a:r>
              <a:rPr lang="ru-RU" b="1" dirty="0" err="1"/>
              <a:t>Service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(ITSM):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инцидентами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проблемами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конфигурациями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изменениями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релизами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уровнем услуг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</a:t>
            </a:r>
            <a:r>
              <a:rPr lang="ru-RU" dirty="0" smtClean="0"/>
              <a:t>мощностями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 smtClean="0"/>
              <a:t>Процесс </a:t>
            </a:r>
            <a:r>
              <a:rPr lang="ru-RU" dirty="0"/>
              <a:t>управления доступностью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непрерывностью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финансами</a:t>
            </a:r>
          </a:p>
          <a:p>
            <a:pPr marL="82296" indent="0">
              <a:lnSpc>
                <a:spcPts val="2800"/>
              </a:lnSpc>
              <a:spcBef>
                <a:spcPts val="1200"/>
              </a:spcBef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2910" y="0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sz="8000" b="1" dirty="0"/>
              <a:t>10 </a:t>
            </a:r>
            <a:r>
              <a:rPr lang="ru-RU" dirty="0"/>
              <a:t> </a:t>
            </a:r>
            <a:r>
              <a:rPr lang="ru-RU" b="1" dirty="0"/>
              <a:t>базовых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xmlns="" val="125460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В структуре процессов ITIL и ITSM важную роль </a:t>
            </a:r>
            <a:r>
              <a:rPr lang="ru-RU" dirty="0" smtClean="0"/>
              <a:t>играют понятия:</a:t>
            </a:r>
          </a:p>
          <a:p>
            <a:pPr marL="536575" indent="-357188">
              <a:lnSpc>
                <a:spcPts val="34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600" b="1" dirty="0"/>
              <a:t>S</a:t>
            </a:r>
            <a:r>
              <a:rPr lang="ru-RU" sz="3600" b="1" dirty="0" err="1" smtClean="0"/>
              <a:t>ervice</a:t>
            </a:r>
            <a:r>
              <a:rPr lang="ru-RU" sz="3600" b="1" dirty="0" smtClean="0"/>
              <a:t> </a:t>
            </a:r>
            <a:r>
              <a:rPr lang="ru-RU" sz="3600" b="1" dirty="0" err="1"/>
              <a:t>desk</a:t>
            </a:r>
            <a:r>
              <a:rPr lang="ru-RU" dirty="0"/>
              <a:t> </a:t>
            </a:r>
            <a:r>
              <a:rPr lang="ru-RU" dirty="0" smtClean="0"/>
              <a:t>—  включает в себя поддержку </a:t>
            </a:r>
            <a:r>
              <a:rPr lang="ru-RU" dirty="0"/>
              <a:t>продукта или </a:t>
            </a:r>
            <a:r>
              <a:rPr lang="ru-RU" dirty="0" smtClean="0"/>
              <a:t>услуги, поддержку </a:t>
            </a:r>
            <a:r>
              <a:rPr lang="ru-RU" dirty="0"/>
              <a:t>клиента</a:t>
            </a:r>
            <a:r>
              <a:rPr lang="ru-RU" dirty="0" smtClean="0"/>
              <a:t>, </a:t>
            </a:r>
            <a:r>
              <a:rPr lang="ru-RU" dirty="0"/>
              <a:t>систему работы с инцидентами, заявками и </a:t>
            </a:r>
            <a:r>
              <a:rPr lang="ru-RU" dirty="0" smtClean="0"/>
              <a:t>проблемами</a:t>
            </a:r>
            <a:r>
              <a:rPr lang="en-US" dirty="0" smtClean="0"/>
              <a:t>/</a:t>
            </a:r>
          </a:p>
          <a:p>
            <a:pPr marL="536575" indent="-357188">
              <a:lnSpc>
                <a:spcPts val="34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600" b="1" dirty="0" smtClean="0"/>
              <a:t>KPI</a:t>
            </a:r>
            <a:r>
              <a:rPr lang="ru-RU" sz="3600" dirty="0"/>
              <a:t> — </a:t>
            </a:r>
            <a:r>
              <a:rPr lang="ru-RU" dirty="0"/>
              <a:t>(англ. </a:t>
            </a:r>
            <a:r>
              <a:rPr lang="ru-RU" dirty="0" err="1"/>
              <a:t>Key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Indicators</a:t>
            </a:r>
            <a:r>
              <a:rPr lang="ru-RU" dirty="0"/>
              <a:t>, KPI) </a:t>
            </a:r>
            <a:r>
              <a:rPr lang="en-US" dirty="0"/>
              <a:t> </a:t>
            </a:r>
            <a:r>
              <a:rPr lang="ru-RU" dirty="0"/>
              <a:t>показатели деятельности подразделения (предприятия), которые помогают организации в достижении стратегических и тактических </a:t>
            </a:r>
            <a:r>
              <a:rPr lang="ru-RU" dirty="0" smtClean="0"/>
              <a:t>целей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Обеспечивающие 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2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Вывод из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90763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Подготовка данных к переносу в новую ИС.</a:t>
            </a:r>
          </a:p>
          <a:p>
            <a:pPr lvl="1"/>
            <a:r>
              <a:rPr lang="ru-RU" dirty="0" smtClean="0"/>
              <a:t>Определение перечня переносимых данных</a:t>
            </a:r>
          </a:p>
          <a:p>
            <a:pPr lvl="1"/>
            <a:r>
              <a:rPr lang="ru-RU" dirty="0" smtClean="0"/>
              <a:t>Определение глубины переносимых данных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Архивация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Обеспечение надежного хранения</a:t>
            </a:r>
          </a:p>
          <a:p>
            <a:pPr>
              <a:spcBef>
                <a:spcPts val="1000"/>
              </a:spcBef>
            </a:pPr>
            <a:r>
              <a:rPr lang="ru-RU" dirty="0"/>
              <a:t>Консервация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Обеспечение получения отчетности за периоды  работы  БД выводимой из эксплуатации.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316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801848" cy="1143000"/>
          </a:xfrm>
        </p:spPr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759" y="1844824"/>
            <a:ext cx="8604448" cy="42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7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916832"/>
            <a:ext cx="7913702" cy="43780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Великий путь данных (</a:t>
            </a:r>
            <a:r>
              <a:rPr lang="en-US" dirty="0" smtClean="0"/>
              <a:t>BI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083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84784"/>
            <a:ext cx="7674056" cy="5184576"/>
          </a:xfrm>
        </p:spPr>
        <p:txBody>
          <a:bodyPr>
            <a:normAutofit/>
          </a:bodyPr>
          <a:lstStyle/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Информационный </a:t>
            </a:r>
            <a:r>
              <a:rPr lang="ru-RU" sz="3600" dirty="0" smtClean="0"/>
              <a:t>поиск</a:t>
            </a:r>
            <a:endParaRPr lang="en-US" sz="3600" dirty="0" smtClean="0"/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 smtClean="0"/>
              <a:t>Трансформация </a:t>
            </a:r>
            <a:r>
              <a:rPr lang="ru-RU" sz="3600" dirty="0"/>
              <a:t>и </a:t>
            </a:r>
            <a:r>
              <a:rPr lang="ru-RU" sz="3600" dirty="0" smtClean="0"/>
              <a:t>очистка данных</a:t>
            </a:r>
            <a:endParaRPr lang="ru-RU" sz="3600" dirty="0"/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Аналитическая обработка в реальном времени (OLAP),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Инструменты предупреждения об отклонениях от ожидаемых показателей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Бизнес-аналитика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Бизнес-отчётность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Этапы и части </a:t>
            </a:r>
            <a:r>
              <a:rPr lang="en-US" dirty="0" smtClean="0"/>
              <a:t>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37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23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в реляционной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7065" y="1102523"/>
            <a:ext cx="7914273" cy="504056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1254426" y="5617028"/>
            <a:ext cx="7816912" cy="1882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44008" y="5996763"/>
            <a:ext cx="2016224" cy="146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31640" y="1052736"/>
            <a:ext cx="864096" cy="5090347"/>
          </a:xfrm>
          <a:prstGeom prst="roundRect">
            <a:avLst/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 1 6"/>
          <p:cNvSpPr/>
          <p:nvPr/>
        </p:nvSpPr>
        <p:spPr>
          <a:xfrm>
            <a:off x="7020272" y="6408894"/>
            <a:ext cx="1368152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478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Поле  ФИО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252989" y="6403508"/>
            <a:ext cx="2304256" cy="413440"/>
          </a:xfrm>
          <a:prstGeom prst="borderCallout1">
            <a:avLst>
              <a:gd name="adj1" fmla="val -2221"/>
              <a:gd name="adj2" fmla="val 187"/>
              <a:gd name="adj3" fmla="val -143019"/>
              <a:gd name="adj4" fmla="val -410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 о физ. лице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8"/>
          <p:cNvSpPr/>
          <p:nvPr/>
        </p:nvSpPr>
        <p:spPr>
          <a:xfrm>
            <a:off x="1907704" y="6403508"/>
            <a:ext cx="1882258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24092"/>
            </a:avLst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Первичный ключ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7514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Физ_лица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893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4100"/>
              </a:lnSpc>
              <a:buNone/>
            </a:pPr>
            <a:r>
              <a:rPr lang="en-US" sz="4000" b="1" dirty="0" smtClean="0"/>
              <a:t>   </a:t>
            </a:r>
            <a:r>
              <a:rPr lang="ru-RU" sz="4000" b="1" dirty="0" smtClean="0"/>
              <a:t>ETL</a:t>
            </a:r>
            <a:r>
              <a:rPr lang="ru-RU" sz="4000" dirty="0" smtClean="0"/>
              <a:t> </a:t>
            </a:r>
            <a:r>
              <a:rPr lang="ru-RU" sz="4000" dirty="0"/>
              <a:t>(от англ. </a:t>
            </a:r>
            <a:r>
              <a:rPr lang="ru-RU" sz="4000" i="1" dirty="0" err="1"/>
              <a:t>Extract</a:t>
            </a:r>
            <a:r>
              <a:rPr lang="ru-RU" sz="4000" i="1" dirty="0"/>
              <a:t>, </a:t>
            </a:r>
            <a:r>
              <a:rPr lang="ru-RU" sz="4000" i="1" dirty="0" err="1"/>
              <a:t>Transform</a:t>
            </a:r>
            <a:r>
              <a:rPr lang="ru-RU" sz="4000" i="1" dirty="0"/>
              <a:t>, </a:t>
            </a:r>
            <a:r>
              <a:rPr lang="ru-RU" sz="4000" i="1" dirty="0" err="1"/>
              <a:t>Load</a:t>
            </a:r>
            <a:r>
              <a:rPr lang="ru-RU" sz="4000" dirty="0"/>
              <a:t> — дословно «извлечение, преобразование, загрузка»)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ETL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97" b="4348"/>
          <a:stretch/>
        </p:blipFill>
        <p:spPr>
          <a:xfrm>
            <a:off x="148202" y="3204222"/>
            <a:ext cx="8985448" cy="339312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720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7884368" cy="3637384"/>
          </a:xfrm>
        </p:spPr>
        <p:txBody>
          <a:bodyPr>
            <a:normAutofit/>
          </a:bodyPr>
          <a:lstStyle/>
          <a:p>
            <a:pPr marL="82296" indent="0">
              <a:lnSpc>
                <a:spcPts val="3900"/>
              </a:lnSpc>
              <a:buNone/>
            </a:pPr>
            <a:r>
              <a:rPr lang="en-US" sz="3600" b="1" dirty="0" smtClean="0"/>
              <a:t>	</a:t>
            </a:r>
            <a:r>
              <a:rPr lang="ru-RU" b="1" dirty="0" smtClean="0"/>
              <a:t>OLAP</a:t>
            </a:r>
            <a:r>
              <a:rPr lang="ru-RU" dirty="0" smtClean="0"/>
              <a:t> </a:t>
            </a:r>
            <a:r>
              <a:rPr lang="ru-RU" dirty="0"/>
              <a:t>(англ. </a:t>
            </a:r>
            <a:r>
              <a:rPr lang="ru-RU" i="1" dirty="0" err="1"/>
              <a:t>online</a:t>
            </a:r>
            <a:r>
              <a:rPr lang="ru-RU" i="1" dirty="0"/>
              <a:t> </a:t>
            </a:r>
            <a:r>
              <a:rPr lang="ru-RU" i="1" dirty="0" err="1"/>
              <a:t>analytical</a:t>
            </a:r>
            <a:r>
              <a:rPr lang="ru-RU" i="1" dirty="0"/>
              <a:t> </a:t>
            </a:r>
            <a:r>
              <a:rPr lang="ru-RU" i="1" dirty="0" err="1"/>
              <a:t>processing</a:t>
            </a:r>
            <a:r>
              <a:rPr lang="ru-RU" dirty="0"/>
              <a:t>, аналитическая обработка в реальном времени) — технология обработки данных, заключающаяся в подготовке суммарной (</a:t>
            </a:r>
            <a:r>
              <a:rPr lang="ru-RU" dirty="0" smtClean="0"/>
              <a:t>агрегированной</a:t>
            </a:r>
            <a:r>
              <a:rPr lang="ru-RU" dirty="0"/>
              <a:t>) информации на основе больших массивов данных, </a:t>
            </a:r>
            <a:r>
              <a:rPr lang="ru-RU" dirty="0" err="1" smtClean="0"/>
              <a:t>структури</a:t>
            </a:r>
            <a:r>
              <a:rPr lang="en-US" dirty="0" smtClean="0"/>
              <a:t>-</a:t>
            </a:r>
            <a:r>
              <a:rPr lang="ru-RU" dirty="0" err="1" smtClean="0"/>
              <a:t>рованных</a:t>
            </a:r>
            <a:r>
              <a:rPr lang="ru-RU" dirty="0" smtClean="0"/>
              <a:t> </a:t>
            </a:r>
            <a:r>
              <a:rPr lang="ru-RU" dirty="0"/>
              <a:t>по многомерному принципу.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35608" y="5445224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Термин </a:t>
            </a:r>
            <a:r>
              <a:rPr lang="en-US" sz="2800" dirty="0" smtClean="0"/>
              <a:t>OLAP </a:t>
            </a:r>
            <a:r>
              <a:rPr lang="ru-RU" sz="2800" dirty="0" smtClean="0"/>
              <a:t>придумал тот самый Эдгар Кодд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8486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1052736"/>
            <a:ext cx="6192688" cy="571632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Кубы в </a:t>
            </a:r>
            <a:r>
              <a:rPr lang="en-US" dirty="0" smtClean="0"/>
              <a:t>OLAP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04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642</Words>
  <Application>Microsoft Office PowerPoint</Application>
  <PresentationFormat>Экран (4:3)</PresentationFormat>
  <Paragraphs>153</Paragraphs>
  <Slides>29</Slides>
  <Notes>11</Notes>
  <HiddenSlides>1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БД -Солнцестояние</vt:lpstr>
      <vt:lpstr>Специальное оформление</vt:lpstr>
      <vt:lpstr>Что такое BI</vt:lpstr>
      <vt:lpstr>Что такое BI</vt:lpstr>
      <vt:lpstr>Задачи BI</vt:lpstr>
      <vt:lpstr>Великий путь данных (BI)</vt:lpstr>
      <vt:lpstr>Этапы и части BI</vt:lpstr>
      <vt:lpstr>Таблица в реляционной модели</vt:lpstr>
      <vt:lpstr>ETL</vt:lpstr>
      <vt:lpstr>OLAP</vt:lpstr>
      <vt:lpstr>Кубы в OLAP</vt:lpstr>
      <vt:lpstr>Как работать с кубами</vt:lpstr>
      <vt:lpstr>Витрина данных</vt:lpstr>
      <vt:lpstr>IT   архитектура  ВТБ - 24</vt:lpstr>
      <vt:lpstr>NoSQL</vt:lpstr>
      <vt:lpstr>Характеристики NoSQL баз данных</vt:lpstr>
      <vt:lpstr>Теорема CAP</vt:lpstr>
      <vt:lpstr>SQL и NoSQL</vt:lpstr>
      <vt:lpstr>BASE вместо ACID</vt:lpstr>
      <vt:lpstr>Концепция баз данных</vt:lpstr>
      <vt:lpstr>Коды   и   методы</vt:lpstr>
      <vt:lpstr>Каждому свое</vt:lpstr>
      <vt:lpstr>Много - много СУБД</vt:lpstr>
      <vt:lpstr>Администрирование СУБД  Рекомендации ORACLE</vt:lpstr>
      <vt:lpstr>Администрирование СУБД  Мой   вариант</vt:lpstr>
      <vt:lpstr>Резервное копирование</vt:lpstr>
      <vt:lpstr>Обеспечение надежности БД</vt:lpstr>
      <vt:lpstr>Эксплуатация ИС и Баз данных</vt:lpstr>
      <vt:lpstr>10  базовых процессов</vt:lpstr>
      <vt:lpstr>Обеспечивающие понятия</vt:lpstr>
      <vt:lpstr>Вывод из эксплуатации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2020-10-16T15:27:32Z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