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1" r:id="rId6"/>
    <p:sldId id="269" r:id="rId7"/>
    <p:sldId id="264" r:id="rId8"/>
    <p:sldId id="275" r:id="rId9"/>
    <p:sldId id="268" r:id="rId10"/>
    <p:sldId id="266" r:id="rId11"/>
    <p:sldId id="267" r:id="rId12"/>
    <p:sldId id="296" r:id="rId13"/>
    <p:sldId id="297" r:id="rId14"/>
    <p:sldId id="270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5A25-AB04-4786-A7C9-70BB912621B0}" type="datetimeFigureOut">
              <a:rPr lang="ru-RU" smtClean="0"/>
              <a:pPr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50AB-51AD-4E1E-9D1A-F37AA2809F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История </a:t>
            </a:r>
            <a:r>
              <a:rPr lang="ru-RU" b="1" dirty="0"/>
              <a:t>эволюции вычислительных </a:t>
            </a:r>
            <a:r>
              <a:rPr lang="ru-RU" b="1" dirty="0" smtClean="0"/>
              <a:t>систем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Четвертое поколение ВС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525963"/>
          </a:xfrm>
        </p:spPr>
        <p:txBody>
          <a:bodyPr>
            <a:normAutofit/>
          </a:bodyPr>
          <a:lstStyle/>
          <a:p>
            <a:r>
              <a:rPr lang="ru-RU" b="1" dirty="0" smtClean="0"/>
              <a:t>1980 </a:t>
            </a:r>
            <a:r>
              <a:rPr lang="ru-RU" b="1" dirty="0"/>
              <a:t>г. по настоящее время</a:t>
            </a:r>
          </a:p>
          <a:p>
            <a:r>
              <a:rPr lang="ru-RU" b="1" dirty="0"/>
              <a:t>Персональные компьютеры</a:t>
            </a:r>
          </a:p>
          <a:p>
            <a:r>
              <a:rPr lang="ru-RU" dirty="0" smtClean="0"/>
              <a:t>Разработка "</a:t>
            </a:r>
            <a:r>
              <a:rPr lang="ru-RU" dirty="0"/>
              <a:t>дружественного" </a:t>
            </a:r>
            <a:r>
              <a:rPr lang="ru-RU" dirty="0" smtClean="0"/>
              <a:t>ПО</a:t>
            </a:r>
            <a:endParaRPr lang="ru-RU" dirty="0"/>
          </a:p>
          <a:p>
            <a:r>
              <a:rPr lang="ru-RU" dirty="0" smtClean="0"/>
              <a:t>Развитие </a:t>
            </a:r>
            <a:r>
              <a:rPr lang="ru-RU" dirty="0"/>
              <a:t>сети </a:t>
            </a:r>
            <a:r>
              <a:rPr lang="ru-RU" dirty="0" smtClean="0"/>
              <a:t>компьютеров.</a:t>
            </a:r>
          </a:p>
          <a:p>
            <a:r>
              <a:rPr lang="ru-RU" dirty="0" smtClean="0"/>
              <a:t>Разделение ОС на </a:t>
            </a:r>
            <a:r>
              <a:rPr lang="ru-RU" i="1" dirty="0" smtClean="0"/>
              <a:t>сетевые</a:t>
            </a:r>
            <a:r>
              <a:rPr lang="ru-RU" dirty="0"/>
              <a:t> </a:t>
            </a:r>
            <a:r>
              <a:rPr lang="ru-RU" dirty="0" smtClean="0"/>
              <a:t>и</a:t>
            </a:r>
            <a:r>
              <a:rPr lang="ru-RU" dirty="0"/>
              <a:t> </a:t>
            </a:r>
            <a:r>
              <a:rPr lang="ru-RU" i="1" dirty="0" smtClean="0"/>
              <a:t>распределенные.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Четвертое поколение ВС</a:t>
            </a:r>
            <a:endParaRPr lang="ru-RU" dirty="0"/>
          </a:p>
        </p:txBody>
      </p:sp>
      <p:pic>
        <p:nvPicPr>
          <p:cNvPr id="23554" name="Picture 2" descr="http://b1.m24.ru/c/275856.730x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257487" cy="452596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139952" y="6165304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IBM PC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операционной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 smtClean="0"/>
              <a:t>ОС</a:t>
            </a:r>
            <a:r>
              <a:rPr lang="ru-RU" dirty="0"/>
              <a:t> – это программа, которая обеспечивает возможность рационального использования оборудования компьютера удобным для пользователя образом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 выступает как:</a:t>
            </a:r>
          </a:p>
          <a:p>
            <a:pPr lvl="1"/>
            <a:r>
              <a:rPr lang="ru-RU" b="1" dirty="0"/>
              <a:t>виртуальная машина</a:t>
            </a:r>
          </a:p>
          <a:p>
            <a:pPr lvl="1"/>
            <a:r>
              <a:rPr lang="ru-RU" b="1" dirty="0"/>
              <a:t>менеджер ресурсов</a:t>
            </a:r>
          </a:p>
          <a:p>
            <a:pPr lvl="1"/>
            <a:r>
              <a:rPr lang="ru-RU" b="1" dirty="0"/>
              <a:t>защитник пользователей и программ</a:t>
            </a:r>
          </a:p>
          <a:p>
            <a:pPr lvl="1"/>
            <a:r>
              <a:rPr lang="ru-RU" b="1" dirty="0"/>
              <a:t>постоянно функционирующее ядро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Слои </a:t>
            </a:r>
            <a:r>
              <a:rPr lang="ru-RU" dirty="0" smtClean="0"/>
              <a:t>ПО компьютерной </a:t>
            </a:r>
            <a:r>
              <a:rPr lang="ru-RU" dirty="0"/>
              <a:t>системы</a:t>
            </a:r>
          </a:p>
        </p:txBody>
      </p:sp>
      <p:pic>
        <p:nvPicPr>
          <p:cNvPr id="27650" name="Picture 2" descr="Слои программного обеспечения компьютерной системы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4021609" cy="4106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понятия, концепции </a:t>
            </a:r>
            <a:r>
              <a:rPr lang="ru-RU" b="1" dirty="0" smtClean="0"/>
              <a:t>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Системные вызовы</a:t>
            </a:r>
          </a:p>
          <a:p>
            <a:r>
              <a:rPr lang="ru-RU" b="1" dirty="0"/>
              <a:t>Прерывания</a:t>
            </a:r>
          </a:p>
          <a:p>
            <a:r>
              <a:rPr lang="ru-RU" b="1" dirty="0"/>
              <a:t>Исключительные </a:t>
            </a:r>
            <a:r>
              <a:rPr lang="ru-RU" b="1" dirty="0" smtClean="0"/>
              <a:t>ситуации (</a:t>
            </a:r>
            <a:r>
              <a:rPr lang="en-US" b="1" dirty="0" smtClean="0"/>
              <a:t>exceptions)</a:t>
            </a:r>
            <a:endParaRPr lang="ru-RU" b="1" dirty="0" smtClean="0"/>
          </a:p>
          <a:p>
            <a:r>
              <a:rPr lang="ru-RU" b="1" dirty="0"/>
              <a:t>Файлы</a:t>
            </a:r>
          </a:p>
          <a:p>
            <a:r>
              <a:rPr lang="ru-RU" b="1" dirty="0"/>
              <a:t>Процессы, </a:t>
            </a:r>
            <a:r>
              <a:rPr lang="ru-RU" b="1" dirty="0" smtClean="0"/>
              <a:t>нити (</a:t>
            </a:r>
            <a:r>
              <a:rPr lang="en-US" b="1" dirty="0" smtClean="0"/>
              <a:t>thread)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Эволюция сетей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Многотерминальные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756791"/>
          </a:xfrm>
        </p:spPr>
        <p:txBody>
          <a:bodyPr/>
          <a:lstStyle/>
          <a:p>
            <a:r>
              <a:rPr lang="ru-RU" dirty="0"/>
              <a:t>Многотерминальные системы — прообраз </a:t>
            </a:r>
            <a:r>
              <a:rPr lang="ru-RU" dirty="0" smtClean="0"/>
              <a:t>сети</a:t>
            </a:r>
          </a:p>
          <a:p>
            <a:r>
              <a:rPr lang="ru-RU" i="1" dirty="0" smtClean="0"/>
              <a:t>Системы </a:t>
            </a:r>
            <a:r>
              <a:rPr lang="ru-RU" i="1" dirty="0"/>
              <a:t>удаленного ввода заданий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33796" name="Picture 4" descr="Многотерминальная система — прообраз вычислительной сети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476250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глобальные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7"/>
          </a:xfrm>
        </p:spPr>
        <p:txBody>
          <a:bodyPr/>
          <a:lstStyle/>
          <a:p>
            <a:r>
              <a:rPr lang="ru-RU" i="1" dirty="0" smtClean="0"/>
              <a:t>Наследники телефонных сетей</a:t>
            </a:r>
          </a:p>
          <a:p>
            <a:r>
              <a:rPr lang="ru-RU" i="1" dirty="0" smtClean="0"/>
              <a:t>Коммутация пакетов</a:t>
            </a:r>
          </a:p>
          <a:p>
            <a:endParaRPr lang="ru-RU" dirty="0"/>
          </a:p>
        </p:txBody>
      </p:sp>
      <p:pic>
        <p:nvPicPr>
          <p:cNvPr id="34820" name="Picture 4" descr="Объединение удаленных супер-ЭВМ глобальными связями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789040"/>
            <a:ext cx="6147269" cy="2557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Мини-компьютеры — предвестники локальных </a:t>
            </a:r>
            <a:r>
              <a:rPr lang="ru-RU" dirty="0" smtClean="0"/>
              <a:t>сетей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ru-RU" smtClean="0"/>
              <a:t>Большие</a:t>
            </a:r>
            <a:r>
              <a:rPr lang="ru-RU" dirty="0"/>
              <a:t> </a:t>
            </a:r>
            <a:r>
              <a:rPr lang="ru-RU" i="1" dirty="0"/>
              <a:t>интегральные схемы</a:t>
            </a:r>
            <a:r>
              <a:rPr lang="ru-RU" dirty="0"/>
              <a:t> (БИС).</a:t>
            </a:r>
          </a:p>
        </p:txBody>
      </p:sp>
      <p:pic>
        <p:nvPicPr>
          <p:cNvPr id="35844" name="Picture 4" descr="Автономное использование нескольких мини-компьютеров на одном предприятии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924944"/>
            <a:ext cx="5040560" cy="338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Периферийные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fontScale="47500" lnSpcReduction="20000"/>
          </a:bodyPr>
          <a:lstStyle/>
          <a:p>
            <a:r>
              <a:rPr lang="ru-RU" b="1" i="1" dirty="0"/>
              <a:t>контроллер ПУ</a:t>
            </a:r>
            <a:r>
              <a:rPr lang="ru-RU" dirty="0"/>
              <a:t> — аппаратный блок, часто реализуемый в виде отдельной платы;</a:t>
            </a:r>
          </a:p>
          <a:p>
            <a:r>
              <a:rPr lang="ru-RU" b="1" i="1" dirty="0"/>
              <a:t>драйвер ПУ</a:t>
            </a:r>
            <a:r>
              <a:rPr lang="ru-RU" dirty="0"/>
              <a:t> – программа, управляющая </a:t>
            </a:r>
            <a:r>
              <a:rPr lang="ru-RU" i="1" dirty="0"/>
              <a:t>контроллером</a:t>
            </a:r>
            <a:r>
              <a:rPr lang="ru-RU" dirty="0"/>
              <a:t> </a:t>
            </a:r>
            <a:r>
              <a:rPr lang="ru-RU" i="1" dirty="0"/>
              <a:t>периферийного устройства</a:t>
            </a:r>
            <a:r>
              <a:rPr lang="ru-RU" dirty="0"/>
              <a:t>.</a:t>
            </a:r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i="1" dirty="0"/>
          </a:p>
          <a:p>
            <a:pPr>
              <a:buNone/>
            </a:pPr>
            <a:r>
              <a:rPr lang="ru-RU" i="1" dirty="0" smtClean="0"/>
              <a:t>Распределение </a:t>
            </a:r>
            <a:r>
              <a:rPr lang="ru-RU" i="1" dirty="0"/>
              <a:t>функций</a:t>
            </a:r>
            <a:r>
              <a:rPr lang="ru-RU" dirty="0"/>
              <a:t> между </a:t>
            </a:r>
            <a:r>
              <a:rPr lang="ru-RU" i="1" dirty="0"/>
              <a:t>драйвером</a:t>
            </a:r>
            <a:r>
              <a:rPr lang="ru-RU" dirty="0"/>
              <a:t> и </a:t>
            </a:r>
            <a:r>
              <a:rPr lang="ru-RU" i="1" dirty="0"/>
              <a:t>контроллером</a:t>
            </a:r>
            <a:r>
              <a:rPr lang="ru-RU" dirty="0"/>
              <a:t> (ПУ).</a:t>
            </a:r>
          </a:p>
          <a:p>
            <a:r>
              <a:rPr lang="ru-RU" dirty="0"/>
              <a:t>Функции, выполняемые </a:t>
            </a:r>
            <a:r>
              <a:rPr lang="ru-RU" i="1" dirty="0"/>
              <a:t>драйвером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ведение </a:t>
            </a:r>
            <a:r>
              <a:rPr lang="ru-RU" i="1" dirty="0"/>
              <a:t>очередей запросов</a:t>
            </a:r>
            <a:r>
              <a:rPr lang="ru-RU" dirty="0"/>
              <a:t>;</a:t>
            </a:r>
          </a:p>
          <a:p>
            <a:pPr lvl="1"/>
            <a:r>
              <a:rPr lang="ru-RU" i="1" dirty="0"/>
              <a:t>буферизация</a:t>
            </a:r>
            <a:r>
              <a:rPr lang="ru-RU" dirty="0"/>
              <a:t> данных;</a:t>
            </a:r>
          </a:p>
          <a:p>
            <a:pPr lvl="1"/>
            <a:r>
              <a:rPr lang="ru-RU" dirty="0"/>
              <a:t>подсчет </a:t>
            </a:r>
            <a:r>
              <a:rPr lang="ru-RU" i="1" dirty="0"/>
              <a:t>контрольной суммы</a:t>
            </a:r>
            <a:r>
              <a:rPr lang="ru-RU" dirty="0"/>
              <a:t> последовательности байтов;</a:t>
            </a:r>
          </a:p>
          <a:p>
            <a:pPr lvl="1"/>
            <a:r>
              <a:rPr lang="ru-RU" dirty="0"/>
              <a:t>анализ состояния ПУ;</a:t>
            </a:r>
          </a:p>
          <a:p>
            <a:pPr lvl="1"/>
            <a:r>
              <a:rPr lang="ru-RU" dirty="0"/>
              <a:t>загрузка очередного байта данных (или команды) в регистр </a:t>
            </a:r>
            <a:r>
              <a:rPr lang="ru-RU" i="1" dirty="0"/>
              <a:t>контроллера</a:t>
            </a:r>
            <a:r>
              <a:rPr lang="ru-RU" dirty="0"/>
              <a:t> ;</a:t>
            </a:r>
          </a:p>
          <a:p>
            <a:pPr lvl="1"/>
            <a:r>
              <a:rPr lang="ru-RU" dirty="0"/>
              <a:t>считывание байта данных или байта состояния ПУ из регистра </a:t>
            </a:r>
            <a:r>
              <a:rPr lang="ru-RU" i="1" dirty="0"/>
              <a:t>контроллера</a:t>
            </a:r>
            <a:r>
              <a:rPr lang="ru-RU" dirty="0"/>
              <a:t>.</a:t>
            </a:r>
          </a:p>
          <a:p>
            <a:r>
              <a:rPr lang="ru-RU" dirty="0"/>
              <a:t>Функции, выполняемые </a:t>
            </a:r>
            <a:r>
              <a:rPr lang="ru-RU" i="1" dirty="0"/>
              <a:t>контроллером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преобразование байта из регистра ( </a:t>
            </a:r>
            <a:r>
              <a:rPr lang="ru-RU" i="1" dirty="0"/>
              <a:t>порта</a:t>
            </a:r>
            <a:r>
              <a:rPr lang="ru-RU" dirty="0"/>
              <a:t> ) в последовательность бит;</a:t>
            </a:r>
          </a:p>
          <a:p>
            <a:pPr lvl="1"/>
            <a:r>
              <a:rPr lang="ru-RU" dirty="0"/>
              <a:t>передача каждого бита в </a:t>
            </a:r>
            <a:r>
              <a:rPr lang="ru-RU" i="1" dirty="0"/>
              <a:t>линию связи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обрамление байта стартовым и стоповым битами – синхронизация;</a:t>
            </a:r>
          </a:p>
          <a:p>
            <a:pPr lvl="1"/>
            <a:r>
              <a:rPr lang="ru-RU" dirty="0"/>
              <a:t>формирование бита </a:t>
            </a:r>
            <a:r>
              <a:rPr lang="ru-RU" i="1" dirty="0"/>
              <a:t>четности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установка признака завершения приема/передачи байта.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Эволюция вычислительных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 важнейших фактора, повлиявших на эволюцию ВС</a:t>
            </a:r>
          </a:p>
          <a:p>
            <a:pPr lvl="1"/>
            <a:r>
              <a:rPr lang="ru-RU" dirty="0" smtClean="0"/>
              <a:t>Удобство</a:t>
            </a:r>
          </a:p>
          <a:p>
            <a:pPr lvl="1"/>
            <a:r>
              <a:rPr lang="ru-RU" dirty="0" smtClean="0"/>
              <a:t>Эффективность</a:t>
            </a:r>
          </a:p>
          <a:p>
            <a:pPr lvl="1"/>
            <a:r>
              <a:rPr lang="ru-RU" dirty="0" smtClean="0"/>
              <a:t>Безопасность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Связь компьютера с периферийным устройством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6"/>
            <a:ext cx="5688632" cy="422096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979712" y="5445224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Связь компьютера с периферийным устройством.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Связь двух </a:t>
            </a:r>
            <a:r>
              <a:rPr lang="ru-RU" dirty="0" smtClean="0"/>
              <a:t>компьютеров</a:t>
            </a:r>
            <a:endParaRPr lang="ru-RU" dirty="0"/>
          </a:p>
        </p:txBody>
      </p:sp>
      <p:pic>
        <p:nvPicPr>
          <p:cNvPr id="37890" name="Picture 2" descr="Взаимодействие двух компьютеров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807479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 - сервер</a:t>
            </a:r>
            <a:endParaRPr lang="ru-RU" dirty="0"/>
          </a:p>
        </p:txBody>
      </p:sp>
      <p:pic>
        <p:nvPicPr>
          <p:cNvPr id="39938" name="Picture 2" descr="Взаимодействие программных компонентов при связи двух компьютеров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832648" cy="432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физической передачи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кодирование</a:t>
            </a:r>
            <a:r>
              <a:rPr lang="ru-RU" dirty="0"/>
              <a:t> и </a:t>
            </a:r>
            <a:r>
              <a:rPr lang="ru-RU" b="1" dirty="0" smtClean="0"/>
              <a:t>модуляция</a:t>
            </a:r>
            <a:r>
              <a:rPr lang="ru-RU" dirty="0"/>
              <a:t> данных;</a:t>
            </a:r>
          </a:p>
          <a:p>
            <a:r>
              <a:rPr lang="ru-RU" dirty="0" err="1" smtClean="0"/>
              <a:t>взаимнуя</a:t>
            </a:r>
            <a:r>
              <a:rPr lang="ru-RU" dirty="0"/>
              <a:t> </a:t>
            </a:r>
            <a:r>
              <a:rPr lang="ru-RU" b="1" dirty="0" smtClean="0"/>
              <a:t>синхронизация</a:t>
            </a:r>
            <a:r>
              <a:rPr lang="ru-RU" dirty="0"/>
              <a:t> передатчика одного компьютера с приемником другого;</a:t>
            </a:r>
          </a:p>
          <a:p>
            <a:r>
              <a:rPr lang="ru-RU" dirty="0"/>
              <a:t>подсчет </a:t>
            </a:r>
            <a:r>
              <a:rPr lang="ru-RU" b="1" dirty="0"/>
              <a:t>контрольной суммы</a:t>
            </a:r>
            <a:r>
              <a:rPr lang="ru-RU" dirty="0"/>
              <a:t> и передача ее по линиям связи после каждого байта или после некоторого блока байтов.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Топология физических </a:t>
            </a:r>
            <a:r>
              <a:rPr lang="ru-RU" b="1" dirty="0" smtClean="0"/>
              <a:t>связей </a:t>
            </a:r>
            <a:endParaRPr lang="ru-RU" dirty="0"/>
          </a:p>
        </p:txBody>
      </p:sp>
      <p:pic>
        <p:nvPicPr>
          <p:cNvPr id="40962" name="Picture 2" descr=" Варианты связи компьютеров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92896"/>
            <a:ext cx="4762500" cy="412432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126876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Топологией</a:t>
            </a:r>
            <a:r>
              <a:rPr lang="ru-RU" dirty="0"/>
              <a:t> сети понимается конфигурация </a:t>
            </a:r>
            <a:r>
              <a:rPr lang="ru-RU" dirty="0" smtClean="0"/>
              <a:t>графа, вершинам которого соответствуют конечные узлы </a:t>
            </a:r>
            <a:r>
              <a:rPr lang="ru-RU" dirty="0"/>
              <a:t>сети (например, </a:t>
            </a:r>
            <a:r>
              <a:rPr lang="ru-RU" dirty="0" smtClean="0"/>
              <a:t>компьютеры) </a:t>
            </a:r>
            <a:r>
              <a:rPr lang="ru-RU" dirty="0"/>
              <a:t>и </a:t>
            </a:r>
            <a:r>
              <a:rPr lang="ru-RU" i="1" dirty="0"/>
              <a:t>коммуникационное оборудование</a:t>
            </a:r>
            <a:r>
              <a:rPr lang="ru-RU" dirty="0"/>
              <a:t> (например, </a:t>
            </a:r>
            <a:r>
              <a:rPr lang="ru-RU" dirty="0" err="1"/>
              <a:t>маршрутизаторы</a:t>
            </a:r>
            <a:r>
              <a:rPr lang="ru-RU" dirty="0"/>
              <a:t>), а </a:t>
            </a:r>
            <a:r>
              <a:rPr lang="ru-RU" i="1" dirty="0"/>
              <a:t>ребрам</a:t>
            </a:r>
            <a:r>
              <a:rPr lang="ru-RU" dirty="0"/>
              <a:t> — электрические и информационные связи между ними.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топологий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fontScale="92500"/>
          </a:bodyPr>
          <a:lstStyle/>
          <a:p>
            <a:r>
              <a:rPr lang="ru-RU" dirty="0"/>
              <a:t>Среди </a:t>
            </a:r>
            <a:r>
              <a:rPr lang="ru-RU" i="1" dirty="0"/>
              <a:t>множества</a:t>
            </a:r>
            <a:r>
              <a:rPr lang="ru-RU" dirty="0"/>
              <a:t> возможных конфигураций различают </a:t>
            </a:r>
            <a:r>
              <a:rPr lang="ru-RU" i="1" dirty="0" err="1"/>
              <a:t>полносвязные</a:t>
            </a:r>
            <a:r>
              <a:rPr lang="ru-RU" dirty="0"/>
              <a:t> и </a:t>
            </a:r>
            <a:r>
              <a:rPr lang="ru-RU" i="1" dirty="0" err="1"/>
              <a:t>неполносвязные</a:t>
            </a:r>
            <a:r>
              <a:rPr lang="ru-RU" i="1" dirty="0"/>
              <a:t>:</a:t>
            </a:r>
            <a:endParaRPr lang="ru-RU" dirty="0"/>
          </a:p>
        </p:txBody>
      </p:sp>
      <p:pic>
        <p:nvPicPr>
          <p:cNvPr id="43010" name="Picture 2" descr="Типы конфигураци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89040"/>
            <a:ext cx="5400600" cy="2403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Полносвязные</a:t>
            </a:r>
            <a:r>
              <a:rPr lang="ru-RU" dirty="0" smtClean="0"/>
              <a:t> конфигурации</a:t>
            </a:r>
            <a:endParaRPr lang="ru-RU" dirty="0"/>
          </a:p>
        </p:txBody>
      </p:sp>
      <p:pic>
        <p:nvPicPr>
          <p:cNvPr id="44034" name="Picture 2" descr=" Полносвязная конфигурация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058194"/>
            <a:ext cx="4762500" cy="3609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Ячеистая топология</a:t>
            </a:r>
          </a:p>
        </p:txBody>
      </p:sp>
      <p:pic>
        <p:nvPicPr>
          <p:cNvPr id="45060" name="Picture 4" descr=" Ячеистая топология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4762500" cy="360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"кольцо</a:t>
            </a:r>
            <a:r>
              <a:rPr lang="ru-RU" dirty="0" smtClean="0"/>
              <a:t>"</a:t>
            </a:r>
            <a:endParaRPr lang="ru-RU" dirty="0"/>
          </a:p>
        </p:txBody>
      </p:sp>
      <p:pic>
        <p:nvPicPr>
          <p:cNvPr id="46082" name="Picture 2" descr=" Топология &quot;кольцо&quot;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201069"/>
            <a:ext cx="4762500" cy="332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Топология "звезда"</a:t>
            </a:r>
            <a:r>
              <a:rPr lang="ru-RU" dirty="0"/>
              <a:t> </a:t>
            </a:r>
          </a:p>
        </p:txBody>
      </p:sp>
      <p:pic>
        <p:nvPicPr>
          <p:cNvPr id="47106" name="Picture 2" descr="Топология &quot;звезда&quot;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201069"/>
            <a:ext cx="4762500" cy="332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поколение ВС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525963"/>
          </a:xfrm>
        </p:spPr>
        <p:txBody>
          <a:bodyPr/>
          <a:lstStyle/>
          <a:p>
            <a:r>
              <a:rPr lang="ru-RU" b="1" dirty="0"/>
              <a:t>1945–1955 гг.</a:t>
            </a:r>
          </a:p>
          <a:p>
            <a:r>
              <a:rPr lang="ru-RU" dirty="0" smtClean="0"/>
              <a:t>Ламповые машины</a:t>
            </a:r>
          </a:p>
          <a:p>
            <a:r>
              <a:rPr lang="ru-RU" dirty="0" smtClean="0"/>
              <a:t>Впервые зародился принцип </a:t>
            </a:r>
            <a:r>
              <a:rPr lang="ru-RU" dirty="0"/>
              <a:t>программы, хранящейся в памяти </a:t>
            </a:r>
            <a:r>
              <a:rPr lang="ru-RU" dirty="0" smtClean="0"/>
              <a:t>машины</a:t>
            </a:r>
          </a:p>
          <a:p>
            <a:r>
              <a:rPr lang="ru-RU" dirty="0" smtClean="0"/>
              <a:t>Полное отсутствие </a:t>
            </a:r>
            <a:r>
              <a:rPr lang="ru-RU" i="1" dirty="0"/>
              <a:t>операционных </a:t>
            </a:r>
            <a:r>
              <a:rPr lang="ru-RU" i="1" dirty="0" smtClean="0"/>
              <a:t>систем</a:t>
            </a:r>
          </a:p>
          <a:p>
            <a:r>
              <a:rPr lang="ru-RU" i="1" dirty="0" smtClean="0"/>
              <a:t>Появление </a:t>
            </a:r>
            <a:r>
              <a:rPr lang="ru-RU" dirty="0"/>
              <a:t>первых компиляторов с символических языков (</a:t>
            </a:r>
            <a:r>
              <a:rPr lang="ru-RU" dirty="0" err="1" smtClean="0"/>
              <a:t>Fortran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Топология "иерархическая звезда</a:t>
            </a:r>
            <a:r>
              <a:rPr lang="ru-RU" sz="3200" dirty="0" smtClean="0"/>
              <a:t>", "</a:t>
            </a:r>
            <a:r>
              <a:rPr lang="ru-RU" sz="3200" dirty="0"/>
              <a:t>дерево".</a:t>
            </a:r>
          </a:p>
        </p:txBody>
      </p:sp>
      <p:pic>
        <p:nvPicPr>
          <p:cNvPr id="48130" name="Picture 2" descr="Топология &quot;иерархическая звезда&quot; или &quot;дерево&quot;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134394"/>
            <a:ext cx="47625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"общая шина"</a:t>
            </a:r>
          </a:p>
        </p:txBody>
      </p:sp>
      <p:pic>
        <p:nvPicPr>
          <p:cNvPr id="49154" name="Picture 2" descr="Топология &quot;общая шина&quot;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3101181"/>
            <a:ext cx="47625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</a:t>
            </a:r>
            <a:r>
              <a:rPr lang="ru-RU" dirty="0" smtClean="0"/>
              <a:t>топология</a:t>
            </a:r>
            <a:endParaRPr lang="ru-RU" dirty="0"/>
          </a:p>
        </p:txBody>
      </p:sp>
      <p:pic>
        <p:nvPicPr>
          <p:cNvPr id="50178" name="Picture 2" descr="Смешанная топология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803" y="1600200"/>
            <a:ext cx="363239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Адресация узлов </a:t>
            </a:r>
            <a:r>
              <a:rPr lang="ru-RU" dirty="0" smtClean="0"/>
              <a:t>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Адресное пространство</a:t>
            </a:r>
            <a:r>
              <a:rPr lang="ru-RU" dirty="0"/>
              <a:t> может иметь </a:t>
            </a:r>
            <a:r>
              <a:rPr lang="ru-RU" b="1" dirty="0"/>
              <a:t>плоскую</a:t>
            </a:r>
            <a:r>
              <a:rPr lang="ru-RU" dirty="0"/>
              <a:t> (</a:t>
            </a:r>
            <a:r>
              <a:rPr lang="ru-RU" dirty="0" smtClean="0"/>
              <a:t>линейную) или</a:t>
            </a:r>
            <a:r>
              <a:rPr lang="ru-RU" dirty="0"/>
              <a:t> </a:t>
            </a:r>
            <a:r>
              <a:rPr lang="ru-RU" b="1" dirty="0"/>
              <a:t>иерархическую</a:t>
            </a:r>
            <a:r>
              <a:rPr lang="ru-RU" dirty="0"/>
              <a:t> </a:t>
            </a:r>
            <a:r>
              <a:rPr lang="ru-RU" dirty="0" smtClean="0"/>
              <a:t>организацию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Плоское адресное </a:t>
            </a:r>
            <a:r>
              <a:rPr lang="ru-RU" dirty="0" smtClean="0"/>
              <a:t>пространство</a:t>
            </a:r>
            <a:endParaRPr lang="ru-RU" dirty="0"/>
          </a:p>
        </p:txBody>
      </p:sp>
      <p:pic>
        <p:nvPicPr>
          <p:cNvPr id="51202" name="Picture 2" descr="Плоское адресное пространство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290662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smtClean="0"/>
              <a:t>Иерархическое </a:t>
            </a:r>
            <a:r>
              <a:rPr lang="ru-RU" sz="3600" dirty="0" smtClean="0"/>
              <a:t>адресное пространство</a:t>
            </a:r>
            <a:endParaRPr lang="ru-RU" sz="3600" dirty="0"/>
          </a:p>
        </p:txBody>
      </p:sp>
      <p:pic>
        <p:nvPicPr>
          <p:cNvPr id="53250" name="Picture 2" descr="Иерархическая структура адресного пространства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048672" cy="3532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krugsveta.ru/img/cmn/2007/04/12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5839952" cy="452596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55576" y="5517232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Внутри американского компьютера ENIAC было 18 000 радиоламп. На поиск сгоревших у технического персонала уходила большая часть рабочего времени. Фото: US </a:t>
            </a:r>
            <a:r>
              <a:rPr lang="ru-RU" dirty="0" err="1"/>
              <a:t>Army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поколение ВС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525963"/>
          </a:xfrm>
        </p:spPr>
        <p:txBody>
          <a:bodyPr/>
          <a:lstStyle/>
          <a:p>
            <a:r>
              <a:rPr lang="ru-RU" b="1" dirty="0"/>
              <a:t>1955 г.–начало 60-х</a:t>
            </a:r>
          </a:p>
          <a:p>
            <a:r>
              <a:rPr lang="ru-RU" dirty="0" smtClean="0"/>
              <a:t>Машины на основе транзисторов</a:t>
            </a:r>
          </a:p>
          <a:p>
            <a:r>
              <a:rPr lang="ru-RU" u="sng" dirty="0"/>
              <a:t>Пакетные</a:t>
            </a:r>
            <a:r>
              <a:rPr lang="ru-RU" dirty="0"/>
              <a:t> операционные </a:t>
            </a:r>
            <a:r>
              <a:rPr lang="ru-RU" dirty="0" smtClean="0"/>
              <a:t>системы (</a:t>
            </a:r>
            <a:r>
              <a:rPr lang="ru-RU" i="1" dirty="0"/>
              <a:t>Системы пакетной </a:t>
            </a:r>
            <a:r>
              <a:rPr lang="ru-RU" i="1" dirty="0" smtClean="0"/>
              <a:t>обработки)</a:t>
            </a:r>
            <a:endParaRPr lang="ru-RU" dirty="0"/>
          </a:p>
          <a:p>
            <a:r>
              <a:rPr lang="ru-RU" dirty="0" smtClean="0"/>
              <a:t>Развитие алгоритмических </a:t>
            </a:r>
            <a:r>
              <a:rPr lang="ru-RU" dirty="0"/>
              <a:t>языков (LISP, COBOL, </a:t>
            </a:r>
            <a:r>
              <a:rPr lang="ru-RU" dirty="0" smtClean="0"/>
              <a:t>ALGOL-60)</a:t>
            </a:r>
            <a:endParaRPr lang="ru-RU" i="1" dirty="0" smtClean="0"/>
          </a:p>
          <a:p>
            <a:r>
              <a:rPr lang="ru-RU" dirty="0" smtClean="0"/>
              <a:t>Разделение </a:t>
            </a:r>
            <a:r>
              <a:rPr lang="ru-RU" dirty="0"/>
              <a:t>персонала на программистов и операторов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поколение ВС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79912" y="5877272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"IBM 7030"</a:t>
            </a:r>
            <a:endParaRPr lang="ru-RU" dirty="0"/>
          </a:p>
        </p:txBody>
      </p:sp>
      <p:pic>
        <p:nvPicPr>
          <p:cNvPr id="25602" name="Picture 2" descr="http://b1.m24.ru/c/275852.730x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696744" cy="4421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Третье поколение ВС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525963"/>
          </a:xfrm>
        </p:spPr>
        <p:txBody>
          <a:bodyPr>
            <a:normAutofit/>
          </a:bodyPr>
          <a:lstStyle/>
          <a:p>
            <a:r>
              <a:rPr lang="ru-RU" b="1" dirty="0"/>
              <a:t>Н</a:t>
            </a:r>
            <a:r>
              <a:rPr lang="ru-RU" b="1" dirty="0" smtClean="0"/>
              <a:t>ачало </a:t>
            </a:r>
            <a:r>
              <a:rPr lang="ru-RU" b="1" dirty="0"/>
              <a:t>60-х – 1980 г</a:t>
            </a:r>
            <a:r>
              <a:rPr lang="ru-RU" b="1" dirty="0" smtClean="0"/>
              <a:t>.</a:t>
            </a:r>
            <a:endParaRPr lang="ru-RU" b="1" dirty="0"/>
          </a:p>
          <a:p>
            <a:r>
              <a:rPr lang="ru-RU" dirty="0" smtClean="0"/>
              <a:t>Машины на основе </a:t>
            </a:r>
            <a:r>
              <a:rPr lang="ru-RU" dirty="0"/>
              <a:t>интегральных микросхем</a:t>
            </a:r>
          </a:p>
          <a:p>
            <a:r>
              <a:rPr lang="ru-RU" dirty="0" smtClean="0"/>
              <a:t>Многозадачные ОС</a:t>
            </a:r>
            <a:endParaRPr lang="ru-RU" dirty="0"/>
          </a:p>
          <a:p>
            <a:r>
              <a:rPr lang="ru-RU" dirty="0" smtClean="0"/>
              <a:t>Появление магнитных лент</a:t>
            </a:r>
          </a:p>
          <a:p>
            <a:r>
              <a:rPr lang="ru-RU" dirty="0"/>
              <a:t>Мультипрограммные </a:t>
            </a:r>
            <a:r>
              <a:rPr lang="ru-RU" dirty="0" smtClean="0"/>
              <a:t>системы (</a:t>
            </a:r>
            <a:r>
              <a:rPr lang="ru-RU" u="sng" dirty="0" smtClean="0"/>
              <a:t>мультипрограммирование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6633"/>
            <a:ext cx="8568952" cy="3096344"/>
          </a:xfrm>
        </p:spPr>
        <p:txBody>
          <a:bodyPr/>
          <a:lstStyle/>
          <a:p>
            <a:r>
              <a:rPr lang="ru-RU" b="1" i="1" dirty="0"/>
              <a:t>Мультипрограммирование</a:t>
            </a:r>
            <a:r>
              <a:rPr lang="ru-RU" dirty="0"/>
              <a:t> — способ организации вычислительного процесса, при котором в памяти компьютера находится одновременно несколько программ, попеременно выполняющихся на одном процессоре.</a:t>
            </a:r>
          </a:p>
        </p:txBody>
      </p:sp>
      <p:pic>
        <p:nvPicPr>
          <p:cNvPr id="30722" name="Picture 2" descr="Централизованный характер вычислений в системах пакетной обработки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140968"/>
            <a:ext cx="4392488" cy="3426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Третье поколение ВС</a:t>
            </a:r>
            <a:endParaRPr lang="ru-RU" dirty="0"/>
          </a:p>
        </p:txBody>
      </p:sp>
      <p:pic>
        <p:nvPicPr>
          <p:cNvPr id="5" name="Picture 4" descr="http://b1.m24.ru/c/275855.730x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852" y="1484313"/>
            <a:ext cx="6784296" cy="452596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635896" y="6165304"/>
            <a:ext cx="172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IBM System/360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293</Words>
  <Application>Microsoft Office PowerPoint</Application>
  <PresentationFormat>Экран (4:3)</PresentationFormat>
  <Paragraphs>102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История эволюции вычислительных систем</vt:lpstr>
      <vt:lpstr>Эволюция вычислительных систем</vt:lpstr>
      <vt:lpstr>Первое поколение ВС</vt:lpstr>
      <vt:lpstr>Слайд 4</vt:lpstr>
      <vt:lpstr>Второе поколение ВС</vt:lpstr>
      <vt:lpstr>Второе поколение ВС</vt:lpstr>
      <vt:lpstr>Третье поколение ВС</vt:lpstr>
      <vt:lpstr>Слайд 8</vt:lpstr>
      <vt:lpstr>Третье поколение ВС</vt:lpstr>
      <vt:lpstr>Четвертое поколение ВС</vt:lpstr>
      <vt:lpstr>Четвертое поколение ВС</vt:lpstr>
      <vt:lpstr>Понятие операционной системы</vt:lpstr>
      <vt:lpstr>Слои ПО компьютерной системы</vt:lpstr>
      <vt:lpstr>Основные понятия, концепции ОС</vt:lpstr>
      <vt:lpstr>Эволюция сетей</vt:lpstr>
      <vt:lpstr>Многотерминальные системы</vt:lpstr>
      <vt:lpstr>Первые глобальные сети</vt:lpstr>
      <vt:lpstr>Мини-компьютеры — предвестники локальных сетей</vt:lpstr>
      <vt:lpstr>Периферийные устройства</vt:lpstr>
      <vt:lpstr>Слайд 20</vt:lpstr>
      <vt:lpstr>Связь двух компьютеров</vt:lpstr>
      <vt:lpstr>Клиент - сервер</vt:lpstr>
      <vt:lpstr>Задачи физической передачи данных</vt:lpstr>
      <vt:lpstr>Топология физических связей </vt:lpstr>
      <vt:lpstr>Типы топологий</vt:lpstr>
      <vt:lpstr>Полносвязные конфигурации</vt:lpstr>
      <vt:lpstr>Ячеистая топология</vt:lpstr>
      <vt:lpstr>Топология "кольцо"</vt:lpstr>
      <vt:lpstr>Топология "звезда" </vt:lpstr>
      <vt:lpstr>Топология "иерархическая звезда", "дерево".</vt:lpstr>
      <vt:lpstr>Топология "общая шина"</vt:lpstr>
      <vt:lpstr>Смешанная топология</vt:lpstr>
      <vt:lpstr>Адресация узлов сети</vt:lpstr>
      <vt:lpstr>Плоское адресное пространство</vt:lpstr>
      <vt:lpstr>Иерархическое адресное пространство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эволюции вычислительных систем</dc:title>
  <dc:creator>DIRECTcut</dc:creator>
  <cp:lastModifiedBy>DIRECTcut</cp:lastModifiedBy>
  <cp:revision>43</cp:revision>
  <dcterms:created xsi:type="dcterms:W3CDTF">2020-10-14T14:36:30Z</dcterms:created>
  <dcterms:modified xsi:type="dcterms:W3CDTF">2020-10-15T07:54:54Z</dcterms:modified>
</cp:coreProperties>
</file>