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5B96-9879-43A1-9040-F61A0A0681F1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DE04-DA23-446F-A604-47A8C784A38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Функциональные роли компьютеров в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Многоуровневый </a:t>
            </a:r>
            <a:r>
              <a:rPr lang="ru-RU" b="1" dirty="0" smtClean="0"/>
              <a:t>подход.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Модель </a:t>
            </a:r>
            <a:r>
              <a:rPr lang="en-US" b="1" dirty="0" smtClean="0"/>
              <a:t>OSI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Многоуровневый </a:t>
            </a:r>
            <a:r>
              <a:rPr lang="ru-RU" b="1" dirty="0" smtClean="0"/>
              <a:t>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2188839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Декомпозиция</a:t>
            </a:r>
            <a:r>
              <a:rPr lang="en-US" dirty="0" smtClean="0"/>
              <a:t>- </a:t>
            </a:r>
            <a:r>
              <a:rPr lang="ru-RU" dirty="0" smtClean="0"/>
              <a:t>разбиение </a:t>
            </a:r>
            <a:r>
              <a:rPr lang="ru-RU" dirty="0"/>
              <a:t>одной задачи на несколько </a:t>
            </a:r>
            <a:r>
              <a:rPr lang="ru-RU" dirty="0" smtClean="0"/>
              <a:t>задач-модулей</a:t>
            </a:r>
            <a:endParaRPr lang="en-US" dirty="0" smtClean="0"/>
          </a:p>
          <a:p>
            <a:r>
              <a:rPr lang="ru-RU" i="1" dirty="0"/>
              <a:t>Декомпозиция</a:t>
            </a:r>
            <a:r>
              <a:rPr lang="ru-RU" dirty="0"/>
              <a:t> состоит </a:t>
            </a:r>
            <a:r>
              <a:rPr lang="ru-RU" dirty="0" smtClean="0"/>
              <a:t>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четком определении функций каждого </a:t>
            </a:r>
            <a:r>
              <a:rPr lang="ru-RU" dirty="0" smtClean="0"/>
              <a:t>модуля</a:t>
            </a:r>
            <a:endParaRPr lang="en-US" dirty="0" smtClean="0"/>
          </a:p>
          <a:p>
            <a:pPr lvl="1"/>
            <a:r>
              <a:rPr lang="ru-RU" dirty="0" smtClean="0"/>
              <a:t>порядка </a:t>
            </a:r>
            <a:r>
              <a:rPr lang="ru-RU" dirty="0"/>
              <a:t>их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  <p:pic>
        <p:nvPicPr>
          <p:cNvPr id="24578" name="Picture 2" descr="Пример декомпозиции задачи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77072"/>
            <a:ext cx="4762500" cy="227647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987824" y="6381328"/>
            <a:ext cx="327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декомпозиции задачи.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Многоуровневый </a:t>
            </a:r>
            <a:r>
              <a:rPr lang="ru-RU" i="1" dirty="0"/>
              <a:t>подход</a:t>
            </a:r>
            <a:endParaRPr lang="ru-RU" dirty="0"/>
          </a:p>
        </p:txBody>
      </p:sp>
      <p:pic>
        <p:nvPicPr>
          <p:cNvPr id="26626" name="Picture 2" descr="Многоуровневый подход — создание иерархии задач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45024"/>
            <a:ext cx="4762500" cy="260032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123728" y="64533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Многоуровневый подход — создание иерархии задач.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772816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Иерархическая</a:t>
            </a:r>
            <a:r>
              <a:rPr lang="ru-RU" dirty="0"/>
              <a:t> </a:t>
            </a:r>
            <a:r>
              <a:rPr lang="ru-RU" i="1" dirty="0"/>
              <a:t>декомпозиция</a:t>
            </a:r>
            <a:r>
              <a:rPr lang="ru-RU" dirty="0"/>
              <a:t> задачи предполагает четкое определение функции каждого уровня и </a:t>
            </a:r>
            <a:r>
              <a:rPr lang="ru-RU" i="1" dirty="0"/>
              <a:t>интерфейсов</a:t>
            </a:r>
            <a:r>
              <a:rPr lang="ru-RU" dirty="0"/>
              <a:t> между </a:t>
            </a:r>
            <a:r>
              <a:rPr lang="ru-RU" dirty="0" smtClean="0"/>
              <a:t>уровнями.</a:t>
            </a:r>
          </a:p>
          <a:p>
            <a:r>
              <a:rPr lang="ru-RU" dirty="0"/>
              <a:t> </a:t>
            </a:r>
            <a:r>
              <a:rPr lang="ru-RU" dirty="0" smtClean="0"/>
              <a:t>В результате </a:t>
            </a:r>
            <a:r>
              <a:rPr lang="ru-RU" dirty="0"/>
              <a:t>иерархической декомпозиции достигается относительная независимость уровней, а значит, возможность их автономной разработки и модификации.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pic>
        <p:nvPicPr>
          <p:cNvPr id="27650" name="Picture 2" descr="Декомпозиция задачи связывания произвольной пары узлов на более частные задачи связывания пар соседних узлов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807097" cy="252028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75656" y="5013176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Декомпозиция задачи связывания произвольной пары узлов на более частные задачи связывания пар соседних узлов.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Стек </a:t>
            </a:r>
            <a:r>
              <a:rPr lang="ru-RU" b="1" dirty="0" smtClean="0"/>
              <a:t>протоколов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Формализованные </a:t>
            </a:r>
            <a:r>
              <a:rPr lang="ru-RU" dirty="0"/>
              <a:t>правила, определяющие последовательность и формат </a:t>
            </a:r>
            <a:r>
              <a:rPr lang="ru-RU" i="1" dirty="0"/>
              <a:t>сообщений</a:t>
            </a:r>
            <a:r>
              <a:rPr lang="ru-RU" dirty="0"/>
              <a:t>, которыми обмениваются сетевые компоненты, лежащие на одном уровне, но в разных узлах, называются </a:t>
            </a:r>
            <a:r>
              <a:rPr lang="ru-RU" b="1" i="1" dirty="0" smtClean="0"/>
              <a:t>протоколом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Модули</a:t>
            </a:r>
            <a:r>
              <a:rPr lang="ru-RU" dirty="0"/>
              <a:t>, реализующие </a:t>
            </a:r>
            <a:r>
              <a:rPr lang="ru-RU" i="1" dirty="0"/>
              <a:t>протоколы</a:t>
            </a:r>
            <a:r>
              <a:rPr lang="ru-RU" dirty="0"/>
              <a:t> соседних уровней и находящиеся в одном узле, также взаимодействуют друг с другом в соответствии с четко определенными правилами </a:t>
            </a:r>
            <a:r>
              <a:rPr lang="ru-RU" dirty="0" smtClean="0"/>
              <a:t>называемыми</a:t>
            </a:r>
            <a:r>
              <a:rPr lang="ru-RU" dirty="0"/>
              <a:t> </a:t>
            </a:r>
            <a:r>
              <a:rPr lang="ru-RU" b="1" i="1" dirty="0" smtClean="0"/>
              <a:t>интерфейсом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Иерархически организованный набор </a:t>
            </a:r>
            <a:r>
              <a:rPr lang="ru-RU" i="1" dirty="0"/>
              <a:t>протоколов</a:t>
            </a:r>
            <a:r>
              <a:rPr lang="ru-RU" dirty="0"/>
              <a:t>, достаточный для организации взаимодействия узлов в сети, называется </a:t>
            </a:r>
            <a:r>
              <a:rPr lang="ru-RU" b="1" i="1" dirty="0"/>
              <a:t>стеком</a:t>
            </a:r>
            <a:r>
              <a:rPr lang="ru-RU" dirty="0"/>
              <a:t> </a:t>
            </a:r>
            <a:r>
              <a:rPr lang="ru-RU" i="1" dirty="0"/>
              <a:t>коммуникационных протоколов</a:t>
            </a:r>
            <a:r>
              <a:rPr lang="ru-RU" dirty="0"/>
              <a:t> 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Взаимодействие двух узлов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4762500" cy="226695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971600" y="2996952"/>
            <a:ext cx="297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Взаимодействие двух узлов.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Пример многоуровневого взаимодействия предприятий.</a:t>
            </a:r>
          </a:p>
        </p:txBody>
      </p:sp>
      <p:pic>
        <p:nvPicPr>
          <p:cNvPr id="29700" name="Picture 4" descr="Пример многоуровневого взаимодействия предприятий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762500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Модель </a:t>
            </a:r>
            <a:r>
              <a:rPr lang="en-US" b="1" dirty="0" smtClean="0"/>
              <a:t>OSI</a:t>
            </a:r>
            <a:endParaRPr lang="ru-RU" dirty="0"/>
          </a:p>
        </p:txBody>
      </p:sp>
      <p:pic>
        <p:nvPicPr>
          <p:cNvPr id="30722" name="Picture 2" descr="Модель взаимодействия открытых систем ISO/OSI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456384" cy="504632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1268761"/>
            <a:ext cx="4248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Модель взаимодействия открытых систем</a:t>
            </a:r>
            <a:r>
              <a:rPr lang="ru-RU" dirty="0"/>
              <a:t> ( </a:t>
            </a:r>
            <a:r>
              <a:rPr lang="ru-RU" b="1" i="1" dirty="0" err="1"/>
              <a:t>Open</a:t>
            </a:r>
            <a:r>
              <a:rPr lang="ru-RU" b="1" i="1" dirty="0"/>
              <a:t> </a:t>
            </a:r>
            <a:r>
              <a:rPr lang="ru-RU" b="1" i="1" dirty="0" err="1"/>
              <a:t>System</a:t>
            </a:r>
            <a:r>
              <a:rPr lang="ru-RU" b="1" i="1" dirty="0"/>
              <a:t> </a:t>
            </a:r>
            <a:r>
              <a:rPr lang="ru-RU" b="1" i="1" dirty="0" err="1"/>
              <a:t>Interconnection</a:t>
            </a:r>
            <a:r>
              <a:rPr lang="ru-RU" b="1" i="1" dirty="0"/>
              <a:t>, OSI</a:t>
            </a:r>
            <a:r>
              <a:rPr lang="ru-RU" dirty="0"/>
              <a:t> ) определяет различные уровни взаимодействия систем в </a:t>
            </a:r>
            <a:r>
              <a:rPr lang="ru-RU" i="1" dirty="0"/>
              <a:t>сетях с коммутацией пакетов</a:t>
            </a:r>
            <a:r>
              <a:rPr lang="ru-RU" dirty="0"/>
              <a:t>, дает им стандартные имена и указывает, какие функции должен выполнять каждый уровень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Была </a:t>
            </a:r>
            <a:r>
              <a:rPr lang="ru-RU" dirty="0"/>
              <a:t>разработана на основании большого опыта, полученного при создании </a:t>
            </a:r>
            <a:r>
              <a:rPr lang="ru-RU" dirty="0" smtClean="0"/>
              <a:t>глобальных сетей, </a:t>
            </a:r>
            <a:r>
              <a:rPr lang="ru-RU" dirty="0"/>
              <a:t>в 70-е годы.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 </a:t>
            </a:r>
            <a:r>
              <a:rPr lang="en-US" b="1" dirty="0" smtClean="0"/>
              <a:t>OSI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Средства взаимодействия делятся на семь уровней: </a:t>
            </a:r>
          </a:p>
          <a:p>
            <a:pPr lvl="1"/>
            <a:r>
              <a:rPr lang="ru-RU" dirty="0" smtClean="0"/>
              <a:t>прикладной</a:t>
            </a:r>
          </a:p>
          <a:p>
            <a:pPr lvl="1"/>
            <a:r>
              <a:rPr lang="ru-RU" i="1" dirty="0" smtClean="0"/>
              <a:t>Представительный</a:t>
            </a:r>
          </a:p>
          <a:p>
            <a:pPr lvl="1"/>
            <a:r>
              <a:rPr lang="ru-RU" i="1" dirty="0" smtClean="0"/>
              <a:t>Сеансовый</a:t>
            </a:r>
            <a:endParaRPr lang="ru-RU" dirty="0" smtClean="0"/>
          </a:p>
          <a:p>
            <a:pPr lvl="1"/>
            <a:r>
              <a:rPr lang="ru-RU" dirty="0" smtClean="0"/>
              <a:t>транспортный</a:t>
            </a:r>
          </a:p>
          <a:p>
            <a:pPr lvl="1"/>
            <a:r>
              <a:rPr lang="ru-RU" i="1" dirty="0" smtClean="0"/>
              <a:t>Сетевой</a:t>
            </a:r>
            <a:endParaRPr lang="ru-RU" dirty="0" smtClean="0"/>
          </a:p>
          <a:p>
            <a:pPr lvl="1"/>
            <a:r>
              <a:rPr lang="ru-RU" i="1" dirty="0" smtClean="0"/>
              <a:t>Канальный</a:t>
            </a:r>
            <a:endParaRPr lang="ru-RU" dirty="0" smtClean="0"/>
          </a:p>
          <a:p>
            <a:pPr lvl="1"/>
            <a:r>
              <a:rPr lang="ru-RU" i="1" dirty="0" smtClean="0"/>
              <a:t>физический.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Каждый уровень имеет дело с определенным аспектом взаимодействия сетевых устройств.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Вложенность сообщений различных уровней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912768" cy="348403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03648" y="5445224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Вложенность сообщений различных уровней.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Физический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передача </a:t>
            </a:r>
            <a:r>
              <a:rPr lang="ru-RU" i="1" dirty="0"/>
              <a:t>битов</a:t>
            </a:r>
            <a:r>
              <a:rPr lang="ru-RU" dirty="0"/>
              <a:t> по </a:t>
            </a:r>
            <a:r>
              <a:rPr lang="ru-RU" i="1" dirty="0"/>
              <a:t>физическим каналам</a:t>
            </a:r>
            <a:r>
              <a:rPr lang="ru-RU" dirty="0"/>
              <a:t> ;</a:t>
            </a:r>
          </a:p>
          <a:p>
            <a:r>
              <a:rPr lang="ru-RU" dirty="0"/>
              <a:t>формирование </a:t>
            </a:r>
            <a:r>
              <a:rPr lang="ru-RU" i="1" dirty="0"/>
              <a:t>электрических сигналов</a:t>
            </a:r>
            <a:r>
              <a:rPr lang="ru-RU" dirty="0"/>
              <a:t> ;</a:t>
            </a:r>
          </a:p>
          <a:p>
            <a:r>
              <a:rPr lang="ru-RU" i="1" dirty="0"/>
              <a:t>кодирование</a:t>
            </a:r>
            <a:r>
              <a:rPr lang="ru-RU" dirty="0"/>
              <a:t> информации;</a:t>
            </a:r>
          </a:p>
          <a:p>
            <a:r>
              <a:rPr lang="ru-RU" i="1" dirty="0"/>
              <a:t>синхронизация</a:t>
            </a:r>
            <a:r>
              <a:rPr lang="ru-RU" dirty="0"/>
              <a:t> ;</a:t>
            </a:r>
          </a:p>
          <a:p>
            <a:r>
              <a:rPr lang="ru-RU" i="1" dirty="0"/>
              <a:t>модуляция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сеть</a:t>
            </a:r>
            <a:endParaRPr lang="ru-RU" dirty="0"/>
          </a:p>
        </p:txBody>
      </p:sp>
      <p:pic>
        <p:nvPicPr>
          <p:cNvPr id="1026" name="Picture 2" descr="Многослойная модель сети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420888"/>
            <a:ext cx="3810000" cy="218122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436096" y="4653136"/>
            <a:ext cx="28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Многослойная модель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916832"/>
            <a:ext cx="4320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Вычислительная сеть</a:t>
            </a:r>
            <a:r>
              <a:rPr lang="ru-RU" dirty="0" smtClean="0"/>
              <a:t> - это многослойный комплекс взаимосвязанных и согласованно функционирующих </a:t>
            </a:r>
            <a:r>
              <a:rPr lang="ru-RU" i="1" dirty="0" smtClean="0"/>
              <a:t>программных и аппаратных компонентов</a:t>
            </a:r>
            <a:r>
              <a:rPr lang="ru-RU" dirty="0" smtClean="0"/>
              <a:t>: </a:t>
            </a:r>
            <a:r>
              <a:rPr lang="ru-RU" i="1" dirty="0" smtClean="0"/>
              <a:t>компьютеров</a:t>
            </a:r>
            <a:r>
              <a:rPr lang="ru-RU" dirty="0" smtClean="0"/>
              <a:t>, </a:t>
            </a:r>
            <a:r>
              <a:rPr lang="ru-RU" i="1" dirty="0" smtClean="0"/>
              <a:t>коммуникационного оборудования</a:t>
            </a:r>
            <a:r>
              <a:rPr lang="ru-RU" dirty="0" smtClean="0"/>
              <a:t>, операционных систем, </a:t>
            </a:r>
            <a:r>
              <a:rPr lang="ru-RU" i="1" dirty="0" smtClean="0"/>
              <a:t>сетевых приложений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Элементы сети: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/>
              <a:t>компьютеры</a:t>
            </a:r>
            <a:r>
              <a:rPr lang="ru-RU" dirty="0"/>
              <a:t> ;</a:t>
            </a:r>
          </a:p>
          <a:p>
            <a:pPr>
              <a:buFont typeface="Arial" pitchFamily="34" charset="0"/>
              <a:buChar char="•"/>
            </a:pPr>
            <a:r>
              <a:rPr lang="ru-RU" i="1" dirty="0"/>
              <a:t>коммуникационное оборудование</a:t>
            </a:r>
            <a:r>
              <a:rPr lang="ru-RU" dirty="0"/>
              <a:t> 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операционные системы;</a:t>
            </a:r>
          </a:p>
          <a:p>
            <a:pPr>
              <a:buFont typeface="Arial" pitchFamily="34" charset="0"/>
              <a:buChar char="•"/>
            </a:pPr>
            <a:r>
              <a:rPr lang="ru-RU" i="1" dirty="0"/>
              <a:t>сетевые приложения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Канальный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Надежная доставка </a:t>
            </a:r>
            <a:r>
              <a:rPr lang="ru-RU" i="1" dirty="0"/>
              <a:t>пакета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Между двумя соседними станциями в сети с произвольной топологией.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Между любыми станциями в сети с типовой топологией:</a:t>
            </a:r>
          </a:p>
          <a:p>
            <a:pPr lvl="1"/>
            <a:r>
              <a:rPr lang="ru-RU" dirty="0"/>
              <a:t>проверка доступности </a:t>
            </a:r>
            <a:r>
              <a:rPr lang="ru-RU" i="1" dirty="0"/>
              <a:t>разделяемой среды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выделение </a:t>
            </a:r>
            <a:r>
              <a:rPr lang="ru-RU" i="1" dirty="0"/>
              <a:t>кадров</a:t>
            </a:r>
            <a:r>
              <a:rPr lang="ru-RU" dirty="0"/>
              <a:t> из потока данных, поступающих по сети; формирование </a:t>
            </a:r>
            <a:r>
              <a:rPr lang="ru-RU" i="1" dirty="0"/>
              <a:t>кадров</a:t>
            </a:r>
            <a:r>
              <a:rPr lang="ru-RU" dirty="0"/>
              <a:t> при </a:t>
            </a:r>
            <a:r>
              <a:rPr lang="ru-RU" i="1" dirty="0"/>
              <a:t>отправке данных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подсчет и проверка </a:t>
            </a:r>
            <a:r>
              <a:rPr lang="ru-RU" i="1" dirty="0"/>
              <a:t>контрольной суммы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Сетевой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Д</a:t>
            </a:r>
            <a:r>
              <a:rPr lang="ru-RU" dirty="0" smtClean="0"/>
              <a:t>оставка</a:t>
            </a:r>
            <a:r>
              <a:rPr lang="ru-RU" dirty="0"/>
              <a:t> </a:t>
            </a:r>
            <a:r>
              <a:rPr lang="ru-RU" i="1" dirty="0"/>
              <a:t>пакета</a:t>
            </a:r>
            <a:r>
              <a:rPr lang="ru-RU" dirty="0"/>
              <a:t>:</a:t>
            </a:r>
          </a:p>
          <a:p>
            <a:r>
              <a:rPr lang="ru-RU" dirty="0"/>
              <a:t>между любыми двумя узлами сети с произвольной топологией;</a:t>
            </a:r>
          </a:p>
          <a:p>
            <a:r>
              <a:rPr lang="ru-RU" dirty="0"/>
              <a:t>между любыми двумя сетями в </a:t>
            </a:r>
            <a:r>
              <a:rPr lang="ru-RU" i="1" dirty="0"/>
              <a:t>составной сети</a:t>
            </a:r>
            <a:r>
              <a:rPr lang="ru-RU" dirty="0"/>
              <a:t> ;</a:t>
            </a:r>
          </a:p>
          <a:p>
            <a:r>
              <a:rPr lang="ru-RU" b="1" i="1" dirty="0"/>
              <a:t>сеть</a:t>
            </a:r>
            <a:r>
              <a:rPr lang="ru-RU" dirty="0"/>
              <a:t> — совокупность компьютеров, использующих для обмена данными единую </a:t>
            </a:r>
            <a:r>
              <a:rPr lang="ru-RU" i="1" dirty="0"/>
              <a:t>сетевую технологию</a:t>
            </a:r>
            <a:r>
              <a:rPr lang="ru-RU" dirty="0"/>
              <a:t>;</a:t>
            </a:r>
          </a:p>
          <a:p>
            <a:r>
              <a:rPr lang="ru-RU" b="1" i="1" dirty="0"/>
              <a:t>маршрут</a:t>
            </a:r>
            <a:r>
              <a:rPr lang="ru-RU" dirty="0"/>
              <a:t> — последовательность прохождения </a:t>
            </a:r>
            <a:r>
              <a:rPr lang="ru-RU" i="1" dirty="0"/>
              <a:t>пакетом</a:t>
            </a:r>
            <a:r>
              <a:rPr lang="ru-RU" dirty="0"/>
              <a:t>   </a:t>
            </a:r>
            <a:r>
              <a:rPr lang="ru-RU" i="1" dirty="0" err="1"/>
              <a:t>маршрутизаторов</a:t>
            </a:r>
            <a:r>
              <a:rPr lang="ru-RU" dirty="0"/>
              <a:t> в </a:t>
            </a:r>
            <a:r>
              <a:rPr lang="ru-RU" i="1" dirty="0"/>
              <a:t>составной сети</a:t>
            </a:r>
            <a:r>
              <a:rPr lang="ru-RU" dirty="0"/>
              <a:t> 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5182324" cy="350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203848" y="4869160"/>
            <a:ext cx="250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составной сети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Транспортный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i="1" dirty="0"/>
              <a:t>Транспортный уровень</a:t>
            </a:r>
            <a:r>
              <a:rPr lang="ru-RU" dirty="0"/>
              <a:t> — обеспечение доставки информации с требуемым качеством между любыми узлами сети:</a:t>
            </a:r>
          </a:p>
          <a:p>
            <a:r>
              <a:rPr lang="ru-RU" dirty="0"/>
              <a:t>разбивка сообщения </a:t>
            </a:r>
            <a:r>
              <a:rPr lang="ru-RU" i="1" dirty="0"/>
              <a:t>сеансового уровня</a:t>
            </a:r>
            <a:r>
              <a:rPr lang="ru-RU" dirty="0"/>
              <a:t> на </a:t>
            </a:r>
            <a:r>
              <a:rPr lang="ru-RU" i="1" dirty="0"/>
              <a:t>пакеты,</a:t>
            </a:r>
            <a:r>
              <a:rPr lang="ru-RU" dirty="0"/>
              <a:t> их </a:t>
            </a:r>
            <a:r>
              <a:rPr lang="ru-RU" i="1" dirty="0"/>
              <a:t>нумерация</a:t>
            </a:r>
            <a:r>
              <a:rPr lang="ru-RU" dirty="0"/>
              <a:t> ;</a:t>
            </a:r>
          </a:p>
          <a:p>
            <a:r>
              <a:rPr lang="ru-RU" i="1" dirty="0"/>
              <a:t>буферизация</a:t>
            </a:r>
            <a:r>
              <a:rPr lang="ru-RU" dirty="0"/>
              <a:t> принимаемых </a:t>
            </a:r>
            <a:r>
              <a:rPr lang="ru-RU" i="1" dirty="0"/>
              <a:t>пакетов</a:t>
            </a:r>
            <a:r>
              <a:rPr lang="ru-RU" dirty="0"/>
              <a:t> ;</a:t>
            </a:r>
          </a:p>
          <a:p>
            <a:r>
              <a:rPr lang="ru-RU" i="1" dirty="0"/>
              <a:t>упорядочивание</a:t>
            </a:r>
            <a:r>
              <a:rPr lang="ru-RU" dirty="0"/>
              <a:t> прибывающих </a:t>
            </a:r>
            <a:r>
              <a:rPr lang="ru-RU" i="1" dirty="0"/>
              <a:t>пакетов</a:t>
            </a:r>
            <a:r>
              <a:rPr lang="ru-RU" dirty="0"/>
              <a:t> ;</a:t>
            </a:r>
          </a:p>
          <a:p>
            <a:r>
              <a:rPr lang="ru-RU" i="1" dirty="0"/>
              <a:t>адресация</a:t>
            </a:r>
            <a:r>
              <a:rPr lang="ru-RU" dirty="0"/>
              <a:t> прикладных </a:t>
            </a:r>
            <a:r>
              <a:rPr lang="ru-RU" i="1" dirty="0"/>
              <a:t>процессов</a:t>
            </a:r>
            <a:r>
              <a:rPr lang="ru-RU" dirty="0"/>
              <a:t> ;</a:t>
            </a:r>
          </a:p>
          <a:p>
            <a:r>
              <a:rPr lang="ru-RU" i="1" dirty="0"/>
              <a:t>управление потоком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Сеансовый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i="1" dirty="0"/>
              <a:t>Сеансовый уровень</a:t>
            </a:r>
            <a:r>
              <a:rPr lang="ru-RU" dirty="0"/>
              <a:t> — управление </a:t>
            </a:r>
            <a:r>
              <a:rPr lang="ru-RU" i="1" dirty="0"/>
              <a:t>диалогом</a:t>
            </a:r>
            <a:r>
              <a:rPr lang="ru-RU" dirty="0"/>
              <a:t> объектов прикладного уровня:</a:t>
            </a:r>
          </a:p>
          <a:p>
            <a:r>
              <a:rPr lang="ru-RU" dirty="0"/>
              <a:t>установление способа обмена сообщениями ( </a:t>
            </a:r>
            <a:r>
              <a:rPr lang="ru-RU" i="1" dirty="0"/>
              <a:t>дуплексный или полудуплексный</a:t>
            </a:r>
            <a:r>
              <a:rPr lang="ru-RU" dirty="0"/>
              <a:t> );</a:t>
            </a:r>
          </a:p>
          <a:p>
            <a:r>
              <a:rPr lang="ru-RU" i="1" dirty="0"/>
              <a:t>синхронизация</a:t>
            </a:r>
            <a:r>
              <a:rPr lang="ru-RU" dirty="0"/>
              <a:t> обмена сообщениями;</a:t>
            </a:r>
          </a:p>
          <a:p>
            <a:r>
              <a:rPr lang="ru-RU" dirty="0"/>
              <a:t>организация " </a:t>
            </a:r>
            <a:r>
              <a:rPr lang="ru-RU" i="1" dirty="0"/>
              <a:t>контрольных точек</a:t>
            </a:r>
            <a:r>
              <a:rPr lang="ru-RU" dirty="0"/>
              <a:t> " </a:t>
            </a:r>
            <a:r>
              <a:rPr lang="ru-RU" i="1" dirty="0"/>
              <a:t>диалога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Представительный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Согласовывает </a:t>
            </a:r>
            <a:r>
              <a:rPr lang="ru-RU" dirty="0"/>
              <a:t>представление (синтаксис) данных при взаимодействии двух прикладных процессов:</a:t>
            </a:r>
          </a:p>
          <a:p>
            <a:r>
              <a:rPr lang="ru-RU" dirty="0"/>
              <a:t>преобразование данных из внешнего формата во внутренний;</a:t>
            </a:r>
          </a:p>
          <a:p>
            <a:r>
              <a:rPr lang="ru-RU" dirty="0"/>
              <a:t>шифрование и расшифровка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Прикладной </a:t>
            </a:r>
            <a:r>
              <a:rPr lang="ru-RU" b="1" dirty="0" smtClean="0"/>
              <a:t>уровень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/>
              <a:t>Прикладной уровень</a:t>
            </a:r>
            <a:r>
              <a:rPr lang="ru-RU" dirty="0"/>
              <a:t> — набор всех сетевых сервисов, которые предоставляет система конечному пользователю:</a:t>
            </a:r>
          </a:p>
          <a:p>
            <a:r>
              <a:rPr lang="ru-RU" dirty="0"/>
              <a:t>идентификация, проверка прав доступа;</a:t>
            </a:r>
          </a:p>
          <a:p>
            <a:r>
              <a:rPr lang="ru-RU" dirty="0" err="1"/>
              <a:t>принт</a:t>
            </a:r>
            <a:r>
              <a:rPr lang="ru-RU" dirty="0"/>
              <a:t>- и файл-сервис, почта, удаленный доступ...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/>
              <a:t>Сетезависимые</a:t>
            </a:r>
            <a:r>
              <a:rPr lang="ru-RU" sz="3200" dirty="0"/>
              <a:t> и </a:t>
            </a:r>
            <a:r>
              <a:rPr lang="ru-RU" sz="3200" dirty="0" err="1"/>
              <a:t>сетенезависимые</a:t>
            </a:r>
            <a:r>
              <a:rPr lang="ru-RU" sz="3200" dirty="0"/>
              <a:t> </a:t>
            </a:r>
            <a:r>
              <a:rPr lang="ru-RU" sz="3200" dirty="0" smtClean="0"/>
              <a:t>уровни</a:t>
            </a:r>
            <a:endParaRPr lang="ru-RU" sz="3200" dirty="0"/>
          </a:p>
        </p:txBody>
      </p:sp>
      <p:pic>
        <p:nvPicPr>
          <p:cNvPr id="37890" name="Picture 2" descr="Сетезависимые и сетенезависимые уровни модели OSI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236" y="1600200"/>
            <a:ext cx="412952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Соответствие </a:t>
            </a:r>
            <a:r>
              <a:rPr lang="ru-RU" dirty="0" smtClean="0"/>
              <a:t>устройств уровням </a:t>
            </a:r>
            <a:r>
              <a:rPr lang="ru-RU" dirty="0"/>
              <a:t>модели OSI</a:t>
            </a:r>
          </a:p>
        </p:txBody>
      </p:sp>
      <p:pic>
        <p:nvPicPr>
          <p:cNvPr id="43010" name="Picture 2" descr="Соответствие функций различных устройств сети уровням модели OSI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5040560" cy="4445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Стандартизация протоколов</a:t>
            </a:r>
            <a:endParaRPr lang="ru-RU" dirty="0"/>
          </a:p>
        </p:txBody>
      </p:sp>
      <p:pic>
        <p:nvPicPr>
          <p:cNvPr id="44034" name="Picture 2" descr="Стадии стандартизации протокола Interne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916832"/>
            <a:ext cx="4762500" cy="387667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11560" y="1700808"/>
            <a:ext cx="2880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Наиболее </a:t>
            </a:r>
            <a:r>
              <a:rPr lang="ru-RU" dirty="0"/>
              <a:t>популярны следующие </a:t>
            </a:r>
            <a:r>
              <a:rPr lang="ru-RU" dirty="0" smtClean="0"/>
              <a:t>стеки </a:t>
            </a:r>
            <a:r>
              <a:rPr lang="ru-RU" i="1" dirty="0" smtClean="0"/>
              <a:t>коммуникационных протоколов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smtClean="0"/>
              <a:t>TCP/IP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smtClean="0"/>
              <a:t>IPX/SPX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err="1" smtClean="0"/>
              <a:t>NetBIOS</a:t>
            </a:r>
            <a:r>
              <a:rPr lang="ru-RU" i="1" dirty="0" smtClean="0"/>
              <a:t>/SMB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err="1" smtClean="0"/>
              <a:t>DECnet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smtClean="0"/>
              <a:t>SNA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i="1" dirty="0" smtClean="0"/>
              <a:t>OSI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роли компьютеров в </a:t>
            </a:r>
            <a:r>
              <a:rPr lang="ru-RU" dirty="0" smtClean="0"/>
              <a:t>сети</a:t>
            </a:r>
            <a:endParaRPr lang="ru-RU" dirty="0"/>
          </a:p>
        </p:txBody>
      </p:sp>
      <p:pic>
        <p:nvPicPr>
          <p:cNvPr id="6146" name="Picture 2" descr="Компьютер, занимающийся исключительно обслуживанием запросов других компьютеров, играет роль выделенного сервера сети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44824"/>
            <a:ext cx="4762500" cy="35433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11560" y="1772816"/>
            <a:ext cx="2952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Компьютер, занимающийся исключительно обслуживанием запросов других компьютеров, играет роль </a:t>
            </a:r>
            <a:r>
              <a:rPr lang="ru-RU" b="1" dirty="0"/>
              <a:t>выделенного сервера</a:t>
            </a:r>
            <a:r>
              <a:rPr lang="ru-RU" dirty="0"/>
              <a:t> сети.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Соответствие популярных стеков протоколов модели </a:t>
            </a:r>
            <a:r>
              <a:rPr lang="ru-RU" sz="3200" dirty="0" smtClean="0"/>
              <a:t>OSI</a:t>
            </a:r>
            <a:endParaRPr lang="ru-RU" sz="3200" dirty="0"/>
          </a:p>
        </p:txBody>
      </p:sp>
      <p:pic>
        <p:nvPicPr>
          <p:cNvPr id="45058" name="Picture 2" descr="Соответствие популярных стеков протоколов модели OSI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984776" cy="4274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компьютерным </a:t>
            </a:r>
            <a:r>
              <a:rPr lang="ru-RU" dirty="0" smtClean="0"/>
              <a:t>сетям. </a:t>
            </a:r>
            <a:r>
              <a:rPr lang="ru-RU" b="1" dirty="0" smtClean="0"/>
              <a:t>Производительность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Основные характеристики </a:t>
            </a:r>
            <a:r>
              <a:rPr lang="ru-RU" i="1" dirty="0"/>
              <a:t>производительности</a:t>
            </a:r>
            <a:r>
              <a:rPr lang="ru-RU" dirty="0"/>
              <a:t> сети:</a:t>
            </a:r>
          </a:p>
          <a:p>
            <a:r>
              <a:rPr lang="ru-RU" i="1" dirty="0"/>
              <a:t>время </a:t>
            </a:r>
            <a:r>
              <a:rPr lang="ru-RU" i="1" dirty="0" smtClean="0"/>
              <a:t>реакции</a:t>
            </a:r>
            <a:endParaRPr lang="ru-RU" dirty="0"/>
          </a:p>
          <a:p>
            <a:r>
              <a:rPr lang="ru-RU" dirty="0"/>
              <a:t>скорость передачи </a:t>
            </a:r>
            <a:r>
              <a:rPr lang="ru-RU" dirty="0" smtClean="0"/>
              <a:t>трафика</a:t>
            </a:r>
            <a:endParaRPr lang="ru-RU" dirty="0"/>
          </a:p>
          <a:p>
            <a:r>
              <a:rPr lang="ru-RU" i="1" dirty="0"/>
              <a:t>пропускная </a:t>
            </a:r>
            <a:r>
              <a:rPr lang="ru-RU" i="1" dirty="0" smtClean="0"/>
              <a:t>способность</a:t>
            </a:r>
            <a:endParaRPr lang="ru-RU" dirty="0"/>
          </a:p>
          <a:p>
            <a:r>
              <a:rPr lang="ru-RU" i="1" dirty="0"/>
              <a:t>задержка передачи</a:t>
            </a:r>
            <a:r>
              <a:rPr lang="ru-RU" dirty="0"/>
              <a:t> и </a:t>
            </a:r>
            <a:r>
              <a:rPr lang="ru-RU" i="1" dirty="0"/>
              <a:t>вариация задержки </a:t>
            </a:r>
            <a:r>
              <a:rPr lang="ru-RU" i="1" dirty="0" smtClean="0"/>
              <a:t>передачи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компьютерным </a:t>
            </a:r>
            <a:r>
              <a:rPr lang="ru-RU" dirty="0" smtClean="0"/>
              <a:t>сетям. </a:t>
            </a:r>
            <a:r>
              <a:rPr lang="ru-RU" b="1" dirty="0"/>
              <a:t>Надежность и </a:t>
            </a:r>
            <a:r>
              <a:rPr lang="ru-RU" b="1" dirty="0" smtClean="0"/>
              <a:t>безопасность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>
              <a:buNone/>
            </a:pPr>
            <a:r>
              <a:rPr lang="ru-RU" dirty="0"/>
              <a:t>Для сравнительно простых технических устройств используются такие </a:t>
            </a:r>
            <a:r>
              <a:rPr lang="ru-RU" i="1" dirty="0"/>
              <a:t>показатели надежности</a:t>
            </a:r>
            <a:r>
              <a:rPr lang="ru-RU" dirty="0"/>
              <a:t>, как:</a:t>
            </a:r>
          </a:p>
          <a:p>
            <a:r>
              <a:rPr lang="ru-RU" i="1" dirty="0"/>
              <a:t>среднее время наработки на </a:t>
            </a:r>
            <a:r>
              <a:rPr lang="ru-RU" i="1" dirty="0" smtClean="0"/>
              <a:t>отказ</a:t>
            </a:r>
            <a:endParaRPr lang="ru-RU" dirty="0"/>
          </a:p>
          <a:p>
            <a:r>
              <a:rPr lang="ru-RU" i="1" dirty="0"/>
              <a:t>вероятность </a:t>
            </a:r>
            <a:r>
              <a:rPr lang="ru-RU" i="1" dirty="0" smtClean="0"/>
              <a:t>отказа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i="1" dirty="0" smtClean="0"/>
              <a:t>интенсивность отказов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роли компьютеров в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772816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Компьютер, обращающийся с запросами к ресурсам другой машины, играет роль </a:t>
            </a:r>
            <a:r>
              <a:rPr lang="ru-RU" b="1" dirty="0"/>
              <a:t>узла-клиента</a:t>
            </a:r>
            <a:r>
              <a:rPr lang="ru-RU" dirty="0"/>
              <a:t>.</a:t>
            </a:r>
          </a:p>
        </p:txBody>
      </p:sp>
      <p:pic>
        <p:nvPicPr>
          <p:cNvPr id="8194" name="Picture 2" descr="Компьютер, обращающийся с запросами к ресурсам другой машины, играет роль узла-клиента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867" y="1844675"/>
            <a:ext cx="3978442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роли компьютеров в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772816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Компьютер, совмещающий функции клиента и сервера, является </a:t>
            </a:r>
            <a:r>
              <a:rPr lang="ru-RU" b="1" dirty="0" err="1"/>
              <a:t>одноранговым</a:t>
            </a:r>
            <a:r>
              <a:rPr lang="ru-RU" b="1" dirty="0"/>
              <a:t> узлом</a:t>
            </a:r>
            <a:r>
              <a:rPr lang="ru-RU" dirty="0"/>
              <a:t>.</a:t>
            </a:r>
          </a:p>
        </p:txBody>
      </p:sp>
      <p:pic>
        <p:nvPicPr>
          <p:cNvPr id="7170" name="Picture 2" descr="Компьютер, совмещающий функции клиента и сервера, является одноранговым узлом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001837"/>
            <a:ext cx="4762500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схемы построения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на основе </a:t>
            </a:r>
            <a:r>
              <a:rPr lang="ru-RU" i="1" dirty="0" err="1"/>
              <a:t>одноранговых</a:t>
            </a:r>
            <a:r>
              <a:rPr lang="ru-RU" i="1" dirty="0"/>
              <a:t> узлов</a:t>
            </a:r>
            <a:r>
              <a:rPr lang="ru-RU" dirty="0"/>
              <a:t> - </a:t>
            </a:r>
            <a:r>
              <a:rPr lang="ru-RU" b="1" i="1" dirty="0" err="1"/>
              <a:t>одноранговая</a:t>
            </a:r>
            <a:r>
              <a:rPr lang="ru-RU" b="1" i="1" dirty="0"/>
              <a:t> сеть</a:t>
            </a:r>
            <a:r>
              <a:rPr lang="ru-RU" dirty="0"/>
              <a:t> ;</a:t>
            </a:r>
          </a:p>
          <a:p>
            <a:r>
              <a:rPr lang="ru-RU" dirty="0"/>
              <a:t>сеть на основе клиентов и серверов - </a:t>
            </a:r>
            <a:r>
              <a:rPr lang="ru-RU" b="1" i="1" dirty="0"/>
              <a:t>сеть с выделенными серверами</a:t>
            </a:r>
            <a:r>
              <a:rPr lang="ru-RU" dirty="0"/>
              <a:t> ;</a:t>
            </a:r>
          </a:p>
          <a:p>
            <a:r>
              <a:rPr lang="ru-RU" dirty="0"/>
              <a:t>сеть, включающая узлы всех типов - </a:t>
            </a:r>
            <a:r>
              <a:rPr lang="ru-RU" b="1" i="1" dirty="0"/>
              <a:t>гибридная сеть</a:t>
            </a:r>
            <a:r>
              <a:rPr lang="ru-RU" dirty="0"/>
              <a:t> 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Одноранговые</a:t>
            </a:r>
            <a:r>
              <a:rPr lang="ru-RU" b="1" dirty="0"/>
              <a:t> </a:t>
            </a:r>
            <a:r>
              <a:rPr lang="ru-RU" b="1" dirty="0" smtClean="0"/>
              <a:t>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26208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Все</a:t>
            </a:r>
            <a:r>
              <a:rPr lang="ru-RU" dirty="0"/>
              <a:t> </a:t>
            </a:r>
            <a:r>
              <a:rPr lang="ru-RU" i="1" dirty="0"/>
              <a:t>компьютеры</a:t>
            </a:r>
            <a:r>
              <a:rPr lang="ru-RU" dirty="0"/>
              <a:t> равны в возможностях доступа к ресурсам друг друга</a:t>
            </a:r>
            <a:r>
              <a:rPr lang="ru-RU" dirty="0" smtClean="0"/>
              <a:t>.</a:t>
            </a:r>
          </a:p>
          <a:p>
            <a:pPr lvl="1"/>
            <a:r>
              <a:rPr lang="en-US" i="1" dirty="0" smtClean="0"/>
              <a:t>LANtastic</a:t>
            </a:r>
            <a:endParaRPr lang="ru-RU" dirty="0"/>
          </a:p>
          <a:p>
            <a:pPr lvl="1"/>
            <a:r>
              <a:rPr lang="en-US" dirty="0" smtClean="0"/>
              <a:t>Personal Ware</a:t>
            </a:r>
            <a:endParaRPr lang="ru-RU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for </a:t>
            </a:r>
            <a:r>
              <a:rPr lang="en-US" i="1" dirty="0" smtClean="0"/>
              <a:t>Workgroups</a:t>
            </a:r>
            <a:endParaRPr lang="ru-RU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NT </a:t>
            </a:r>
            <a:r>
              <a:rPr lang="en-US" i="1" dirty="0" smtClean="0"/>
              <a:t>Workstation</a:t>
            </a:r>
            <a:endParaRPr lang="ru-RU" dirty="0" smtClean="0"/>
          </a:p>
          <a:p>
            <a:pPr lvl="1"/>
            <a:r>
              <a:rPr lang="en-US" i="1" dirty="0" smtClean="0"/>
              <a:t>Windows </a:t>
            </a:r>
            <a:r>
              <a:rPr lang="en-US" i="1" dirty="0"/>
              <a:t>95</a:t>
            </a:r>
            <a:r>
              <a:rPr lang="en-US" dirty="0"/>
              <a:t>/98.</a:t>
            </a:r>
            <a:endParaRPr lang="ru-RU" dirty="0"/>
          </a:p>
        </p:txBody>
      </p:sp>
      <p:pic>
        <p:nvPicPr>
          <p:cNvPr id="19460" name="Picture 4" descr="Одноранговая сеть (здесь словом &quot;Коммун.&quot; обозначены коммуникационные средства)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509120"/>
            <a:ext cx="4762500" cy="1809751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83568" y="6381328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 </a:t>
            </a:r>
            <a:r>
              <a:rPr lang="ru-RU" sz="1400" dirty="0" err="1"/>
              <a:t>Одноранговая</a:t>
            </a:r>
            <a:r>
              <a:rPr lang="ru-RU" sz="1400" dirty="0"/>
              <a:t> сеть (здесь словом "Коммун." обозначены коммуникационные средства).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Сети с выделенным сервером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2404863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Используются </a:t>
            </a:r>
            <a:r>
              <a:rPr lang="ru-RU" dirty="0"/>
              <a:t>специальные варианты </a:t>
            </a:r>
            <a:r>
              <a:rPr lang="ru-RU" i="1" dirty="0"/>
              <a:t>сетевых ОС</a:t>
            </a:r>
            <a:r>
              <a:rPr lang="ru-RU" dirty="0"/>
              <a:t>, которые оптимизированы для работы в роли серверов и называются </a:t>
            </a:r>
            <a:r>
              <a:rPr lang="ru-RU" i="1" dirty="0"/>
              <a:t>серверными ОС</a:t>
            </a:r>
            <a:r>
              <a:rPr lang="ru-RU" dirty="0"/>
              <a:t>. Пользовательские </a:t>
            </a:r>
            <a:r>
              <a:rPr lang="ru-RU" i="1" dirty="0"/>
              <a:t>компьютеры</a:t>
            </a:r>
            <a:r>
              <a:rPr lang="ru-RU" dirty="0"/>
              <a:t> в таких сетях работают под управлением </a:t>
            </a:r>
            <a:r>
              <a:rPr lang="ru-RU" i="1" dirty="0"/>
              <a:t>клиентских </a:t>
            </a:r>
            <a:r>
              <a:rPr lang="ru-RU" i="1" dirty="0" smtClean="0"/>
              <a:t>ОС</a:t>
            </a:r>
            <a:r>
              <a:rPr lang="ru-RU" dirty="0" smtClean="0"/>
              <a:t>.</a:t>
            </a:r>
          </a:p>
          <a:p>
            <a:r>
              <a:rPr lang="en-US" i="1" dirty="0" smtClean="0"/>
              <a:t>LANtastic</a:t>
            </a:r>
            <a:endParaRPr lang="ru-RU" dirty="0"/>
          </a:p>
          <a:p>
            <a:pPr lvl="1"/>
            <a:r>
              <a:rPr lang="en-US" dirty="0" smtClean="0"/>
              <a:t>Personal Ware</a:t>
            </a:r>
            <a:endParaRPr lang="ru-RU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for </a:t>
            </a:r>
            <a:r>
              <a:rPr lang="en-US" i="1" dirty="0" smtClean="0"/>
              <a:t>Workgroups</a:t>
            </a:r>
            <a:endParaRPr lang="ru-RU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NT </a:t>
            </a:r>
            <a:r>
              <a:rPr lang="en-US" i="1" dirty="0" smtClean="0"/>
              <a:t>Workstation</a:t>
            </a:r>
            <a:endParaRPr lang="ru-RU" dirty="0" smtClean="0"/>
          </a:p>
          <a:p>
            <a:pPr lvl="1"/>
            <a:r>
              <a:rPr lang="en-US" i="1" dirty="0" smtClean="0"/>
              <a:t>Windows </a:t>
            </a:r>
            <a:r>
              <a:rPr lang="en-US" i="1" dirty="0"/>
              <a:t>95</a:t>
            </a:r>
            <a:r>
              <a:rPr lang="en-US" dirty="0"/>
              <a:t>/98.</a:t>
            </a:r>
            <a:endParaRPr lang="ru-RU" dirty="0"/>
          </a:p>
        </p:txBody>
      </p:sp>
      <p:pic>
        <p:nvPicPr>
          <p:cNvPr id="21506" name="Picture 2" descr="Сеть с выделенным сервером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4762500" cy="2505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Гибридная сеть</a:t>
            </a:r>
          </a:p>
        </p:txBody>
      </p:sp>
      <p:pic>
        <p:nvPicPr>
          <p:cNvPr id="22530" name="Picture 2" descr="Гибридная сеть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4762500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284</Words>
  <Application>Microsoft Office PowerPoint</Application>
  <PresentationFormat>Экран (4:3)</PresentationFormat>
  <Paragraphs>136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Функциональные роли компьютеров в сети</vt:lpstr>
      <vt:lpstr>Вычислительная сеть</vt:lpstr>
      <vt:lpstr>Функциональные роли компьютеров в сети</vt:lpstr>
      <vt:lpstr>Функциональные роли компьютеров в сети</vt:lpstr>
      <vt:lpstr>Функциональные роли компьютеров в сети</vt:lpstr>
      <vt:lpstr>Три схемы построения сети</vt:lpstr>
      <vt:lpstr>Одноранговые сети</vt:lpstr>
      <vt:lpstr>Сети с выделенным сервером</vt:lpstr>
      <vt:lpstr>Гибридная сеть</vt:lpstr>
      <vt:lpstr>Многоуровневый подход. </vt:lpstr>
      <vt:lpstr>Многоуровневый подход</vt:lpstr>
      <vt:lpstr>Многоуровневый подход</vt:lpstr>
      <vt:lpstr>Декомпозиция</vt:lpstr>
      <vt:lpstr>Стек протоколов</vt:lpstr>
      <vt:lpstr>Слайд 15</vt:lpstr>
      <vt:lpstr>Модель OSI</vt:lpstr>
      <vt:lpstr>Модель OSI</vt:lpstr>
      <vt:lpstr>Слайд 18</vt:lpstr>
      <vt:lpstr>Физический уровень</vt:lpstr>
      <vt:lpstr>Канальный уровень</vt:lpstr>
      <vt:lpstr>Сетевой уровень</vt:lpstr>
      <vt:lpstr>Слайд 22</vt:lpstr>
      <vt:lpstr>Транспортный уровень</vt:lpstr>
      <vt:lpstr>Сеансовый уровень</vt:lpstr>
      <vt:lpstr>Представительный уровень</vt:lpstr>
      <vt:lpstr>Прикладной уровень</vt:lpstr>
      <vt:lpstr>Сетезависимые и сетенезависимые уровни</vt:lpstr>
      <vt:lpstr>Соответствие устройств уровням модели OSI</vt:lpstr>
      <vt:lpstr>Стандартизация протоколов</vt:lpstr>
      <vt:lpstr>Соответствие популярных стеков протоколов модели OSI</vt:lpstr>
      <vt:lpstr>Требования к компьютерным сетям. Производительность</vt:lpstr>
      <vt:lpstr>Требования к компьютерным сетям. Надежность и безопасность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Функциональные роли компьютеров в сети</dc:title>
  <dc:creator>DIRECTcut</dc:creator>
  <cp:lastModifiedBy>DIRECTcut</cp:lastModifiedBy>
  <cp:revision>14</cp:revision>
  <dcterms:created xsi:type="dcterms:W3CDTF">2020-10-15T18:34:06Z</dcterms:created>
  <dcterms:modified xsi:type="dcterms:W3CDTF">2020-10-16T05:44:58Z</dcterms:modified>
</cp:coreProperties>
</file>