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Helvetica Neue"/>
      <p:regular r:id="rId38"/>
      <p:bold r:id="rId39"/>
      <p:italic r:id="rId40"/>
      <p:boldItalic r:id="rId41"/>
    </p:embeddedFont>
    <p:embeddedFont>
      <p:font typeface="Helvetica Neue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g1EEm5FrN+Pl8o6K7p1jkyAoRl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2" Type="http://schemas.openxmlformats.org/officeDocument/2006/relationships/font" Target="fonts/HelveticaNeueLight-regular.fnt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44" Type="http://schemas.openxmlformats.org/officeDocument/2006/relationships/font" Target="fonts/HelveticaNeueLight-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Light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e4c5d642f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e4c5d642f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e4c5d642f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e4c5d642f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7a071159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7a07115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8bf1330c6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78bf1330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e4c5d642f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ae4c5d642f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e4c5d642f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ae4c5d642f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0f3260a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b0f3260a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951a262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951a26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951a262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951a262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951a262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951a262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951a262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951a262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951a2629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951a2629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951a262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951a262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951a2629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951a2629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Datenschema nochmals geändert (URL mit aufgenommen, viele Sachen aus persons </a:t>
            </a:r>
            <a:r>
              <a:rPr lang="de-DE"/>
              <a:t>rausgeschmissen</a:t>
            </a:r>
            <a:r>
              <a:rPr lang="de-DE"/>
              <a:t> die zu wenig befüllt waren)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Datenbeschreibung ist in Github zu finden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Mit jetzigem Datenschema ist sowohl Dokument-basiertes, als auch Experten-basiertes Ranking möglich!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person_ids beziehen sich immer noch auf vorgefertigte CSV die vom Bachelorarbeitscrawler angefertigt wurde -&gt; alle Persons die nicht abgedeckt werden, werden in Absprache mit internen und externen Quellen eingebettet und bekommen eindeutige IDs </a:t>
            </a:r>
            <a:endParaRPr/>
          </a:p>
        </p:txBody>
      </p:sp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0c8cbd1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b0c8cbd1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Wir haben uns für MariaDB statt SQLite entschieden: Private Lösung von Herrn Gharib auf seinem Space. Nutzer wurden dafür sensibilisiert (wir haben extra Abschnitte gemacht, welche nur fürs Datenbankteam sind und welche, die für alle sind)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Wir warten noch auf die VM (MariaDB mit phpMyAdmin) der TH, ist bereits beantragt und abgesprochen, Bearbeitung hat sich allerdings verzögert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-&gt; Sciebo wurde “aufgegeben”, hat sich als zu unpraktisch erwiesen, da kein Datenbanksystem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Befüllung war bereits erfolgreich (Auf nächste Folie gehen)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951a264a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7951a264a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Beispiel der Datenbefüllung einer Persons-Tabelle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-&gt; zwar sparse, aber Inhalte sind alle wichtig! -&gt; wir können nicht einfach field_of_teaching rausschmeißen! (alles unwichtige schon entfernt)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Zur Nutzung Solr: Csv der Tabelle(n) aber auch Datenbank selbst kann in phpMyAdmin (Exportieren) erstellt werden und in Solr geladen werden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e4c5d642f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e4c5d642f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8bf1330c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8bf1330c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8bf1330c6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78bf1330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8bf1330c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8bf1330c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34c0aac8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ae34c0aa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8bf1330c6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78bf1330c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bf1330c6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78bf1330c6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e34c0aac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ae34c0aa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e4c5d642f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e4c5d642f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e4c5d642f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e4c5d642f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3" name="Google Shape;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2498" y="86650"/>
            <a:ext cx="72905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7" name="Google Shape;5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2498" y="86650"/>
            <a:ext cx="72905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2498" y="86650"/>
            <a:ext cx="72905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2" name="Google Shape;2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2498" y="86650"/>
            <a:ext cx="72905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311700" y="923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0"/>
          <p:cNvSpPr txBox="1"/>
          <p:nvPr>
            <p:ph idx="2" type="body"/>
          </p:nvPr>
        </p:nvSpPr>
        <p:spPr>
          <a:xfrm>
            <a:off x="4832400" y="923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8" name="Google Shape;2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2498" y="86650"/>
            <a:ext cx="72905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2" name="Google Shape;3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2498" y="86650"/>
            <a:ext cx="72905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311700" y="0"/>
            <a:ext cx="2808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311700" y="13134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7" name="Google Shape;3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2498" y="86650"/>
            <a:ext cx="72905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1" name="Google Shape;4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2498" y="86650"/>
            <a:ext cx="72905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8" name="Google Shape;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2498" y="86650"/>
            <a:ext cx="72905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2" name="Google Shape;5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2498" y="86650"/>
            <a:ext cx="72905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DIS-KD-Project/BA_Crawler/blob/main/README.md" TargetMode="External"/><Relationship Id="rId4" Type="http://schemas.openxmlformats.org/officeDocument/2006/relationships/hyperlink" Target="https://github.com/DIS-KD-Project/InterneQuellen/blob/main/README.md" TargetMode="External"/><Relationship Id="rId5" Type="http://schemas.openxmlformats.org/officeDocument/2006/relationships/hyperlink" Target="https://github.com/DIS-KD-Project/ExterneQuellen/blob/main/README.md" TargetMode="External"/><Relationship Id="rId6" Type="http://schemas.openxmlformats.org/officeDocument/2006/relationships/hyperlink" Target="https://github.com/DIS-KD-Project/Datenbank/blob/main/README.m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455750" y="491167"/>
            <a:ext cx="80349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4000">
                <a:solidFill>
                  <a:srgbClr val="B1207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Abschlusspräsentation zu</a:t>
            </a:r>
            <a:endParaRPr b="1" sz="4000">
              <a:solidFill>
                <a:srgbClr val="B1207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4000">
                <a:solidFill>
                  <a:srgbClr val="B1207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Research Knowledge Discovery</a:t>
            </a:r>
            <a:endParaRPr b="1" sz="4000">
              <a:solidFill>
                <a:srgbClr val="B1207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4000">
                <a:solidFill>
                  <a:srgbClr val="B1207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 WS 20/21</a:t>
            </a:r>
            <a:endParaRPr b="1" sz="4000">
              <a:solidFill>
                <a:srgbClr val="B1207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455750" y="2442350"/>
            <a:ext cx="60096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400">
                <a:solidFill>
                  <a:srgbClr val="B1207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Detektion von Experten und Aufbau eines Recommender-Systems für die TH Köln</a:t>
            </a:r>
            <a:endParaRPr>
              <a:solidFill>
                <a:srgbClr val="B12070"/>
              </a:solidFill>
            </a:endParaRPr>
          </a:p>
        </p:txBody>
      </p:sp>
      <p:cxnSp>
        <p:nvCxnSpPr>
          <p:cNvPr id="66" name="Google Shape;66;p1"/>
          <p:cNvCxnSpPr/>
          <p:nvPr/>
        </p:nvCxnSpPr>
        <p:spPr>
          <a:xfrm>
            <a:off x="547975" y="2440850"/>
            <a:ext cx="5700600" cy="0"/>
          </a:xfrm>
          <a:prstGeom prst="straightConnector1">
            <a:avLst/>
          </a:prstGeom>
          <a:noFill/>
          <a:ln cap="flat" cmpd="sng" w="19050">
            <a:solidFill>
              <a:srgbClr val="B1207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7" name="Google Shape;67;p1"/>
          <p:cNvGrpSpPr/>
          <p:nvPr/>
        </p:nvGrpSpPr>
        <p:grpSpPr>
          <a:xfrm>
            <a:off x="531950" y="3554600"/>
            <a:ext cx="6554700" cy="1130400"/>
            <a:chOff x="531950" y="3380550"/>
            <a:chExt cx="6554700" cy="1130400"/>
          </a:xfrm>
        </p:grpSpPr>
        <p:sp>
          <p:nvSpPr>
            <p:cNvPr id="68" name="Google Shape;68;p1"/>
            <p:cNvSpPr txBox="1"/>
            <p:nvPr/>
          </p:nvSpPr>
          <p:spPr>
            <a:xfrm>
              <a:off x="531950" y="3380550"/>
              <a:ext cx="28197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de-DE" sz="1000">
                  <a:solidFill>
                    <a:srgbClr val="999999"/>
                  </a:solidFill>
                </a:rPr>
                <a:t>Teilnehmer*innen DIS18 - Projektgruppe 2</a:t>
              </a:r>
              <a:endParaRPr>
                <a:solidFill>
                  <a:srgbClr val="999999"/>
                </a:solidFill>
              </a:endParaRPr>
            </a:p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Pia Störmer</a:t>
              </a:r>
              <a:endParaRPr>
                <a:solidFill>
                  <a:srgbClr val="999999"/>
                </a:solidFill>
              </a:endParaRPr>
            </a:p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Matteo Meier</a:t>
              </a:r>
              <a:endParaRPr>
                <a:solidFill>
                  <a:srgbClr val="999999"/>
                </a:solidFill>
              </a:endParaRPr>
            </a:p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Jüri Keller</a:t>
              </a:r>
              <a:endParaRPr>
                <a:solidFill>
                  <a:srgbClr val="999999"/>
                </a:solidFill>
              </a:endParaRPr>
            </a:p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Martin Bilko</a:t>
              </a:r>
              <a:endParaRPr sz="900">
                <a:solidFill>
                  <a:srgbClr val="999999"/>
                </a:solidFill>
              </a:endParaRPr>
            </a:p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Sascha Gharib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69" name="Google Shape;69;p1"/>
            <p:cNvSpPr txBox="1"/>
            <p:nvPr/>
          </p:nvSpPr>
          <p:spPr>
            <a:xfrm>
              <a:off x="3108850" y="3628350"/>
              <a:ext cx="13857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Verena Pawlas</a:t>
              </a:r>
              <a:endParaRPr sz="900">
                <a:solidFill>
                  <a:srgbClr val="999999"/>
                </a:solidFill>
              </a:endParaRPr>
            </a:p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Michelle Reiners</a:t>
              </a:r>
              <a:endParaRPr sz="900">
                <a:solidFill>
                  <a:srgbClr val="999999"/>
                </a:solidFill>
              </a:endParaRPr>
            </a:p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Saskia Brech</a:t>
              </a:r>
              <a:endParaRPr sz="900">
                <a:solidFill>
                  <a:srgbClr val="999999"/>
                </a:solidFill>
              </a:endParaRPr>
            </a:p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Fabian Ax</a:t>
              </a:r>
              <a:endParaRPr sz="900">
                <a:solidFill>
                  <a:srgbClr val="999999"/>
                </a:solidFill>
              </a:endParaRPr>
            </a:p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Constantin Krah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70" name="Google Shape;70;p1"/>
            <p:cNvSpPr txBox="1"/>
            <p:nvPr/>
          </p:nvSpPr>
          <p:spPr>
            <a:xfrm>
              <a:off x="5314250" y="3633750"/>
              <a:ext cx="17724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Leon Munz</a:t>
              </a:r>
              <a:endParaRPr>
                <a:solidFill>
                  <a:srgbClr val="999999"/>
                </a:solidFill>
              </a:endParaRPr>
            </a:p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Andreas Kruff</a:t>
              </a:r>
              <a:endParaRPr sz="900">
                <a:solidFill>
                  <a:srgbClr val="999999"/>
                </a:solidFill>
              </a:endParaRPr>
            </a:p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Fabian Gitzler</a:t>
              </a:r>
              <a:endParaRPr sz="900">
                <a:solidFill>
                  <a:srgbClr val="999999"/>
                </a:solidFill>
              </a:endParaRPr>
            </a:p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Jonas Dudda</a:t>
              </a:r>
              <a:endParaRPr>
                <a:solidFill>
                  <a:srgbClr val="999999"/>
                </a:solidFill>
              </a:endParaRPr>
            </a:p>
            <a:p>
              <a:pPr indent="-228600" lvl="0" marL="228600" rtl="0" algn="just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900"/>
                <a:buChar char="●"/>
              </a:pPr>
              <a:r>
                <a:rPr lang="de-DE" sz="900">
                  <a:solidFill>
                    <a:srgbClr val="999999"/>
                  </a:solidFill>
                </a:rPr>
                <a:t>Annika Füssel</a:t>
              </a:r>
              <a:endParaRPr>
                <a:solidFill>
                  <a:srgbClr val="999999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e4c5d642f_0_142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DE"/>
              <a:t>2.2	Prototyp Scraper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ae4c5d642f_0_14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3" name="Google Shape;183;gae4c5d642f_0_1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9101"/>
            <a:ext cx="6748450" cy="15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e4c5d642f_0_143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DE"/>
              <a:t>2.2	Prototyp Scraper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ae4c5d642f_0_14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90" name="Google Shape;190;gae4c5d642f_0_1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839200" cy="344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7a0711599_2_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DE"/>
              <a:t>2.3	Name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b7a0711599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97" name="Google Shape;197;gb7a071159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17675"/>
            <a:ext cx="7306812" cy="42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3D3D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8bf1330c6_0_33"/>
          <p:cNvSpPr txBox="1"/>
          <p:nvPr>
            <p:ph idx="4294967295" type="subTitle"/>
          </p:nvPr>
        </p:nvSpPr>
        <p:spPr>
          <a:xfrm>
            <a:off x="890250" y="1872675"/>
            <a:ext cx="436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Auswertung der Quellen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g78bf1330c6_0_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204" name="Google Shape;204;g78bf1330c6_0_33"/>
          <p:cNvCxnSpPr/>
          <p:nvPr/>
        </p:nvCxnSpPr>
        <p:spPr>
          <a:xfrm>
            <a:off x="2531350" y="1374175"/>
            <a:ext cx="9078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78bf1330c6_0_33"/>
          <p:cNvSpPr txBox="1"/>
          <p:nvPr>
            <p:ph idx="4294967295" type="subTitle"/>
          </p:nvPr>
        </p:nvSpPr>
        <p:spPr>
          <a:xfrm>
            <a:off x="378375" y="470275"/>
            <a:ext cx="25374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b="1" sz="100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e4c5d642f_0_46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3.1	Interne Quellen - Allgemeines</a:t>
            </a:r>
            <a:endParaRPr/>
          </a:p>
        </p:txBody>
      </p:sp>
      <p:sp>
        <p:nvSpPr>
          <p:cNvPr id="211" name="Google Shape;211;gae4c5d642f_0_4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2" name="Google Shape;212;gae4c5d642f_0_465"/>
          <p:cNvSpPr txBox="1"/>
          <p:nvPr/>
        </p:nvSpPr>
        <p:spPr>
          <a:xfrm>
            <a:off x="4291325" y="76200"/>
            <a:ext cx="23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gae4c5d642f_0_4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5900"/>
            <a:ext cx="8207898" cy="3875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ae4c5d642f_0_465"/>
          <p:cNvSpPr txBox="1"/>
          <p:nvPr/>
        </p:nvSpPr>
        <p:spPr>
          <a:xfrm>
            <a:off x="4619000" y="2811625"/>
            <a:ext cx="390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72 Stunden Scrape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4.087 Dokumente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1.807 Personen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e4c5d642f_0_146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sz="2700"/>
              <a:t>3.1	Interne Quellen - Dokumente nach Kategorie</a:t>
            </a:r>
            <a:endParaRPr sz="2700"/>
          </a:p>
        </p:txBody>
      </p:sp>
      <p:sp>
        <p:nvSpPr>
          <p:cNvPr id="220" name="Google Shape;220;gae4c5d642f_0_14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1" name="Google Shape;221;gae4c5d642f_0_1464"/>
          <p:cNvSpPr txBox="1"/>
          <p:nvPr/>
        </p:nvSpPr>
        <p:spPr>
          <a:xfrm>
            <a:off x="4291325" y="76200"/>
            <a:ext cx="23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gae4c5d642f_0_1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167659" cy="401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0f3260a10_1_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3.1	Interne Quellen - Top 100 Personen</a:t>
            </a:r>
            <a:endParaRPr/>
          </a:p>
        </p:txBody>
      </p:sp>
      <p:sp>
        <p:nvSpPr>
          <p:cNvPr id="228" name="Google Shape;228;gb0f3260a10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29" name="Google Shape;229;gb0f3260a1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0063"/>
            <a:ext cx="8839197" cy="3203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951a2629e_0_0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3.2	Externe Quellen</a:t>
            </a:r>
            <a:endParaRPr/>
          </a:p>
        </p:txBody>
      </p:sp>
      <p:sp>
        <p:nvSpPr>
          <p:cNvPr id="235" name="Google Shape;235;g7951a2629e_0_0"/>
          <p:cNvSpPr txBox="1"/>
          <p:nvPr/>
        </p:nvSpPr>
        <p:spPr>
          <a:xfrm>
            <a:off x="5360875" y="2466450"/>
            <a:ext cx="361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Die </a:t>
            </a:r>
            <a:r>
              <a:rPr lang="de-DE"/>
              <a:t>informationsreichen Websites wurden unter strukturiert zusammengefasst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Wichtige HTML Tags wurden extrahiert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DOIs werden separiert behandelt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Homepage-/ Misc-/ Hochschullinks als Database (Unstrukturiert)</a:t>
            </a:r>
            <a:endParaRPr/>
          </a:p>
        </p:txBody>
      </p:sp>
      <p:pic>
        <p:nvPicPr>
          <p:cNvPr id="236" name="Google Shape;236;g7951a2629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5017049" cy="42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7951a2629e_0_0"/>
          <p:cNvSpPr txBox="1"/>
          <p:nvPr/>
        </p:nvSpPr>
        <p:spPr>
          <a:xfrm>
            <a:off x="5360875" y="882438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Übersicht: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>
                <a:solidFill>
                  <a:schemeClr val="dk1"/>
                </a:solidFill>
              </a:rPr>
              <a:t>Unique Outlinks: 2086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-DE">
                <a:solidFill>
                  <a:schemeClr val="dk1"/>
                </a:solidFill>
              </a:rPr>
              <a:t>Inaktiv: 470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-DE">
                <a:solidFill>
                  <a:schemeClr val="dk1"/>
                </a:solidFill>
              </a:rPr>
              <a:t>Aktiv: 1616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-DE">
                <a:solidFill>
                  <a:schemeClr val="dk1"/>
                </a:solidFill>
              </a:rPr>
              <a:t>Personen: (296)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951a2629e_0_7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3.2	Externe Quellen</a:t>
            </a:r>
            <a:endParaRPr/>
          </a:p>
        </p:txBody>
      </p:sp>
      <p:pic>
        <p:nvPicPr>
          <p:cNvPr id="243" name="Google Shape;243;g7951a2629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5053150" cy="395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7951a2629e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601" y="3517625"/>
            <a:ext cx="4233350" cy="14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7951a2629e_0_7"/>
          <p:cNvSpPr txBox="1"/>
          <p:nvPr/>
        </p:nvSpPr>
        <p:spPr>
          <a:xfrm>
            <a:off x="4855875" y="77800"/>
            <a:ext cx="3474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u="sng"/>
              <a:t>Problem: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DOI verlinkung enthalten viele verschiedene Seitenstrukturen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u="sng">
                <a:solidFill>
                  <a:schemeClr val="dk1"/>
                </a:solidFill>
              </a:rPr>
              <a:t>Ansatz:</a:t>
            </a:r>
            <a:endParaRPr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>
                <a:solidFill>
                  <a:schemeClr val="dk1"/>
                </a:solidFill>
              </a:rPr>
              <a:t>Separater Scraper der Bibtex informationen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u="sng">
                <a:solidFill>
                  <a:schemeClr val="dk1"/>
                </a:solidFill>
              </a:rPr>
              <a:t>Vorteile</a:t>
            </a:r>
            <a:endParaRPr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>
                <a:solidFill>
                  <a:schemeClr val="dk1"/>
                </a:solidFill>
              </a:rPr>
              <a:t>Effizient/ Schnell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>
                <a:solidFill>
                  <a:schemeClr val="dk1"/>
                </a:solidFill>
              </a:rPr>
              <a:t>Struktur Unabhängig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951a2629e_0_15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3.2	Externe Quellen </a:t>
            </a:r>
            <a:r>
              <a:rPr lang="de-DE" sz="1800"/>
              <a:t>Aufschlüsselung “Strukturiert”</a:t>
            </a:r>
            <a:endParaRPr sz="1800"/>
          </a:p>
        </p:txBody>
      </p:sp>
      <p:sp>
        <p:nvSpPr>
          <p:cNvPr id="251" name="Google Shape;251;g7951a2629e_0_15"/>
          <p:cNvSpPr/>
          <p:nvPr/>
        </p:nvSpPr>
        <p:spPr>
          <a:xfrm>
            <a:off x="2114700" y="603975"/>
            <a:ext cx="4968600" cy="711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g7951a2629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7675"/>
            <a:ext cx="3903981" cy="35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7951a2629e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156" y="1467675"/>
            <a:ext cx="4078038" cy="352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de-DE" sz="2500"/>
              <a:t>Agenda</a:t>
            </a:r>
            <a:endParaRPr b="1" sz="2500"/>
          </a:p>
        </p:txBody>
      </p:sp>
      <p:sp>
        <p:nvSpPr>
          <p:cNvPr id="76" name="Google Shape;76;p2"/>
          <p:cNvSpPr txBox="1"/>
          <p:nvPr>
            <p:ph idx="2" type="body"/>
          </p:nvPr>
        </p:nvSpPr>
        <p:spPr>
          <a:xfrm>
            <a:off x="4983025" y="260750"/>
            <a:ext cx="3837000" cy="4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b="1" lang="de-DE" sz="1400">
                <a:solidFill>
                  <a:srgbClr val="666666"/>
                </a:solidFill>
              </a:rPr>
              <a:t>Übersicht</a:t>
            </a:r>
            <a:endParaRPr sz="1600">
              <a:solidFill>
                <a:srgbClr val="66666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de-DE" sz="1200">
                <a:solidFill>
                  <a:schemeClr val="dk1"/>
                </a:solidFill>
              </a:rPr>
              <a:t>Projektziel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de-DE" sz="1200">
                <a:solidFill>
                  <a:schemeClr val="dk1"/>
                </a:solidFill>
              </a:rPr>
              <a:t>Projektplan &amp; Meilensteine WS 21/21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de-DE" sz="1200">
                <a:solidFill>
                  <a:schemeClr val="dk1"/>
                </a:solidFill>
              </a:rPr>
              <a:t>Unsere Hilfsmittel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rabicPeriod"/>
            </a:pPr>
            <a:r>
              <a:rPr b="1" lang="de-DE" sz="1400">
                <a:solidFill>
                  <a:srgbClr val="38761D"/>
                </a:solidFill>
              </a:rPr>
              <a:t>Datenfluss und Prototyp Scraper</a:t>
            </a:r>
            <a:endParaRPr b="1" sz="1400">
              <a:solidFill>
                <a:srgbClr val="38761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de-DE" sz="1200">
                <a:solidFill>
                  <a:schemeClr val="dk1"/>
                </a:solidFill>
              </a:rPr>
              <a:t>Aktueller Datenfluss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de-DE" sz="1200">
                <a:solidFill>
                  <a:schemeClr val="dk1"/>
                </a:solidFill>
              </a:rPr>
              <a:t>Prototyp Scraper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de-DE" sz="1200">
                <a:solidFill>
                  <a:schemeClr val="dk1"/>
                </a:solidFill>
              </a:rPr>
              <a:t>Name Matching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D3D"/>
              </a:buClr>
              <a:buSzPts val="1400"/>
              <a:buAutoNum type="arabicPeriod"/>
            </a:pPr>
            <a:r>
              <a:rPr b="1" lang="de-DE" sz="1400">
                <a:solidFill>
                  <a:srgbClr val="D93D3D"/>
                </a:solidFill>
              </a:rPr>
              <a:t>Quellen</a:t>
            </a:r>
            <a:endParaRPr sz="1600">
              <a:solidFill>
                <a:srgbClr val="D93D3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de-DE" sz="1200">
                <a:solidFill>
                  <a:srgbClr val="000000"/>
                </a:solidFill>
              </a:rPr>
              <a:t>Interne Quellen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de-DE" sz="1200">
                <a:solidFill>
                  <a:srgbClr val="000000"/>
                </a:solidFill>
              </a:rPr>
              <a:t>Externe Quellen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AutoNum type="arabicPeriod"/>
            </a:pPr>
            <a:r>
              <a:rPr b="1" lang="de-DE" sz="1400">
                <a:solidFill>
                  <a:srgbClr val="FF9900"/>
                </a:solidFill>
              </a:rPr>
              <a:t>Datenmodell und Speicherung</a:t>
            </a:r>
            <a:endParaRPr b="1" sz="1400">
              <a:solidFill>
                <a:srgbClr val="FF99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de-DE" sz="1200">
                <a:solidFill>
                  <a:srgbClr val="000000"/>
                </a:solidFill>
              </a:rPr>
              <a:t>Datenschema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de-DE" sz="1200">
                <a:solidFill>
                  <a:srgbClr val="000000"/>
                </a:solidFill>
              </a:rPr>
              <a:t>MariaDB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de-DE" sz="1200">
                <a:solidFill>
                  <a:srgbClr val="000000"/>
                </a:solidFill>
              </a:rPr>
              <a:t>phpMyAdmin</a:t>
            </a:r>
            <a:endParaRPr b="1">
              <a:solidFill>
                <a:srgbClr val="FF99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12070"/>
              </a:buClr>
              <a:buSzPts val="1400"/>
              <a:buAutoNum type="arabicPeriod"/>
            </a:pPr>
            <a:r>
              <a:rPr b="1" lang="de-DE" sz="1400">
                <a:solidFill>
                  <a:srgbClr val="B12070"/>
                </a:solidFill>
              </a:rPr>
              <a:t>Blick auf das Sommersemester 2021</a:t>
            </a:r>
            <a:endParaRPr sz="1200">
              <a:solidFill>
                <a:srgbClr val="B1207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de-DE" sz="1200">
                <a:solidFill>
                  <a:srgbClr val="000000"/>
                </a:solidFill>
              </a:rPr>
              <a:t>Zielbild Datenfluss &amp; </a:t>
            </a:r>
            <a:r>
              <a:rPr lang="de-DE" sz="1200">
                <a:solidFill>
                  <a:schemeClr val="dk1"/>
                </a:solidFill>
              </a:rPr>
              <a:t>Offene Baustellen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de-DE" sz="1200">
                <a:solidFill>
                  <a:srgbClr val="000000"/>
                </a:solidFill>
              </a:rPr>
              <a:t>Projektplan &amp; Meilenstein-Entwurf </a:t>
            </a:r>
            <a:r>
              <a:rPr lang="de-DE" sz="1200">
                <a:solidFill>
                  <a:srgbClr val="000000"/>
                </a:solidFill>
              </a:rPr>
              <a:t>Sommersemester 2021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AutoNum type="arabicPeriod"/>
            </a:pPr>
            <a:r>
              <a:rPr b="1" lang="de-DE" sz="1400">
                <a:solidFill>
                  <a:srgbClr val="CCCCCC"/>
                </a:solidFill>
              </a:rPr>
              <a:t>Anhang</a:t>
            </a:r>
            <a:endParaRPr b="1" sz="1400"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rgbClr val="CCCCCC"/>
                </a:solidFill>
              </a:rPr>
              <a:t>Dokumentation</a:t>
            </a:r>
            <a:endParaRPr b="1" sz="14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1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7951a2629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862" y="485525"/>
            <a:ext cx="3439612" cy="23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7951a2629e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075" y="2688450"/>
            <a:ext cx="2827176" cy="24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7951a2629e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21250"/>
            <a:ext cx="4868465" cy="391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7951a2629e_0_24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3.2	Externe Quellen </a:t>
            </a:r>
            <a:r>
              <a:rPr lang="de-DE" sz="1800"/>
              <a:t>Aufschlüsselung “Strukturiert”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951a2629e_0_47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3.2	Externe Quellen </a:t>
            </a:r>
            <a:r>
              <a:rPr lang="de-DE" sz="1700"/>
              <a:t>(Bsp. Researchgate Profile)</a:t>
            </a:r>
            <a:endParaRPr sz="1700"/>
          </a:p>
        </p:txBody>
      </p:sp>
      <p:pic>
        <p:nvPicPr>
          <p:cNvPr id="267" name="Google Shape;267;g7951a2629e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50" y="595000"/>
            <a:ext cx="5439975" cy="43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7951a2629e_0_47"/>
          <p:cNvSpPr/>
          <p:nvPr/>
        </p:nvSpPr>
        <p:spPr>
          <a:xfrm>
            <a:off x="1000275" y="1424150"/>
            <a:ext cx="3571800" cy="32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7951a2629e_0_47"/>
          <p:cNvSpPr/>
          <p:nvPr/>
        </p:nvSpPr>
        <p:spPr>
          <a:xfrm>
            <a:off x="351400" y="2860275"/>
            <a:ext cx="950400" cy="44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7951a2629e_0_47"/>
          <p:cNvSpPr/>
          <p:nvPr/>
        </p:nvSpPr>
        <p:spPr>
          <a:xfrm>
            <a:off x="3450350" y="2860275"/>
            <a:ext cx="950400" cy="44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7951a2629e_0_47"/>
          <p:cNvSpPr/>
          <p:nvPr/>
        </p:nvSpPr>
        <p:spPr>
          <a:xfrm>
            <a:off x="406350" y="4138650"/>
            <a:ext cx="4884600" cy="76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951a2629e_0_58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3.2	Externe Quellen </a:t>
            </a:r>
            <a:r>
              <a:rPr lang="de-DE" sz="1700"/>
              <a:t>(Bsp. Researchgate Profile)</a:t>
            </a:r>
            <a:endParaRPr/>
          </a:p>
        </p:txBody>
      </p:sp>
      <p:pic>
        <p:nvPicPr>
          <p:cNvPr id="277" name="Google Shape;277;g7951a2629e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50" y="595000"/>
            <a:ext cx="5439975" cy="43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951a2629e_0_58"/>
          <p:cNvSpPr/>
          <p:nvPr/>
        </p:nvSpPr>
        <p:spPr>
          <a:xfrm>
            <a:off x="351400" y="2860275"/>
            <a:ext cx="950400" cy="44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g7951a2629e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850" y="560513"/>
            <a:ext cx="3259676" cy="45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7951a2629e_0_58"/>
          <p:cNvSpPr txBox="1"/>
          <p:nvPr/>
        </p:nvSpPr>
        <p:spPr>
          <a:xfrm>
            <a:off x="2650625" y="2214725"/>
            <a:ext cx="31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0000"/>
                </a:solidFill>
              </a:rPr>
              <a:t>Hohe relevanz, hohe Gewichtung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81" name="Google Shape;281;g7951a2629e_0_58"/>
          <p:cNvSpPr/>
          <p:nvPr/>
        </p:nvSpPr>
        <p:spPr>
          <a:xfrm>
            <a:off x="776350" y="2556675"/>
            <a:ext cx="4837500" cy="30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951a2629e_0_69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3.2	Externe Quellen </a:t>
            </a:r>
            <a:r>
              <a:rPr lang="de-DE" sz="1700"/>
              <a:t>(Bsp. Researchgate Profile)</a:t>
            </a:r>
            <a:endParaRPr/>
          </a:p>
        </p:txBody>
      </p:sp>
      <p:pic>
        <p:nvPicPr>
          <p:cNvPr id="287" name="Google Shape;287;g7951a2629e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50" y="595000"/>
            <a:ext cx="5439975" cy="43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7951a2629e_0_69"/>
          <p:cNvSpPr/>
          <p:nvPr/>
        </p:nvSpPr>
        <p:spPr>
          <a:xfrm>
            <a:off x="3444375" y="2851650"/>
            <a:ext cx="950400" cy="44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g7951a2629e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675" y="560525"/>
            <a:ext cx="4322625" cy="250034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7951a2629e_0_69"/>
          <p:cNvSpPr/>
          <p:nvPr/>
        </p:nvSpPr>
        <p:spPr>
          <a:xfrm>
            <a:off x="3886475" y="3190350"/>
            <a:ext cx="2851500" cy="49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7951a2629e_0_69"/>
          <p:cNvSpPr txBox="1"/>
          <p:nvPr/>
        </p:nvSpPr>
        <p:spPr>
          <a:xfrm>
            <a:off x="4653275" y="3690150"/>
            <a:ext cx="32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0000"/>
                </a:solidFill>
              </a:rPr>
              <a:t>Geringe Gewichtung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"/>
          <p:cNvSpPr txBox="1"/>
          <p:nvPr>
            <p:ph idx="4294967295" type="subTitle"/>
          </p:nvPr>
        </p:nvSpPr>
        <p:spPr>
          <a:xfrm>
            <a:off x="890250" y="1872675"/>
            <a:ext cx="73074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000">
                <a:solidFill>
                  <a:srgbClr val="F3F3F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Datenmodell &amp; Speicherung</a:t>
            </a:r>
            <a:endParaRPr sz="3000">
              <a:solidFill>
                <a:srgbClr val="F3F3F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" name="Google Shape;29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298" name="Google Shape;298;p11"/>
          <p:cNvCxnSpPr/>
          <p:nvPr/>
        </p:nvCxnSpPr>
        <p:spPr>
          <a:xfrm>
            <a:off x="2988550" y="1374175"/>
            <a:ext cx="3723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11"/>
          <p:cNvSpPr txBox="1"/>
          <p:nvPr>
            <p:ph idx="4294967295" type="subTitle"/>
          </p:nvPr>
        </p:nvSpPr>
        <p:spPr>
          <a:xfrm>
            <a:off x="378375" y="470275"/>
            <a:ext cx="25374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04</a:t>
            </a:r>
            <a:endParaRPr b="1" sz="100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5" name="Google Shape;305;p1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4.1	</a:t>
            </a:r>
            <a:r>
              <a:rPr lang="de-DE"/>
              <a:t>Datenschema</a:t>
            </a:r>
            <a:endParaRPr/>
          </a:p>
        </p:txBody>
      </p:sp>
      <p:pic>
        <p:nvPicPr>
          <p:cNvPr id="306" name="Google Shape;30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87" y="1165799"/>
            <a:ext cx="7807627" cy="26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0c8cbd1d8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2" name="Google Shape;312;gb0c8cbd1d8_0_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4.2</a:t>
            </a:r>
            <a:r>
              <a:rPr lang="de-DE"/>
              <a:t>	MariaDB</a:t>
            </a:r>
            <a:endParaRPr/>
          </a:p>
        </p:txBody>
      </p:sp>
      <p:pic>
        <p:nvPicPr>
          <p:cNvPr id="313" name="Google Shape;313;gb0c8cbd1d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677350"/>
            <a:ext cx="8167660" cy="4227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951a264ad_2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9" name="Google Shape;319;g7951a264ad_2_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4.3	phpMyAdmin</a:t>
            </a:r>
            <a:endParaRPr/>
          </a:p>
        </p:txBody>
      </p:sp>
      <p:pic>
        <p:nvPicPr>
          <p:cNvPr id="320" name="Google Shape;320;g7951a264ad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50" y="677325"/>
            <a:ext cx="7512890" cy="42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2070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"/>
          <p:cNvSpPr txBox="1"/>
          <p:nvPr>
            <p:ph idx="4294967295" type="subTitle"/>
          </p:nvPr>
        </p:nvSpPr>
        <p:spPr>
          <a:xfrm>
            <a:off x="890250" y="1872675"/>
            <a:ext cx="52749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000">
                <a:solidFill>
                  <a:srgbClr val="F3F3F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Blick auf das Sommersemester 20/21</a:t>
            </a:r>
            <a:endParaRPr sz="3000">
              <a:solidFill>
                <a:srgbClr val="F3F3F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3F3F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327" name="Google Shape;327;p3"/>
          <p:cNvCxnSpPr/>
          <p:nvPr/>
        </p:nvCxnSpPr>
        <p:spPr>
          <a:xfrm flipH="1" rot="10800000">
            <a:off x="2531350" y="1370575"/>
            <a:ext cx="620400" cy="36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3"/>
          <p:cNvSpPr txBox="1"/>
          <p:nvPr>
            <p:ph idx="4294967295" type="subTitle"/>
          </p:nvPr>
        </p:nvSpPr>
        <p:spPr>
          <a:xfrm>
            <a:off x="378375" y="470275"/>
            <a:ext cx="25374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05</a:t>
            </a:r>
            <a:endParaRPr b="1" sz="100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e4c5d642f_0_13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4" name="Google Shape;334;gae4c5d642f_0_139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5.1	Zielbild Datenfluss &amp; </a:t>
            </a:r>
            <a:r>
              <a:rPr lang="de-DE"/>
              <a:t>offene Baustellen</a:t>
            </a:r>
            <a:endParaRPr/>
          </a:p>
        </p:txBody>
      </p:sp>
      <p:sp>
        <p:nvSpPr>
          <p:cNvPr id="335" name="Google Shape;335;gae4c5d642f_0_1395"/>
          <p:cNvSpPr txBox="1"/>
          <p:nvPr/>
        </p:nvSpPr>
        <p:spPr>
          <a:xfrm>
            <a:off x="4572000" y="668875"/>
            <a:ext cx="39006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Integration der externen Links in den Scraper Prototyp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Bereitstellung der VM seitens der TH Köln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Erneute Erstellung des Datenschemas in neue MariaDB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Integration der Personen und Dokumenten Outputs in die MariaDB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Solr-Instanz als Retrievalanwendung </a:t>
            </a:r>
            <a:endParaRPr/>
          </a:p>
        </p:txBody>
      </p:sp>
      <p:pic>
        <p:nvPicPr>
          <p:cNvPr id="336" name="Google Shape;336;gae4c5d642f_0_1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712925"/>
            <a:ext cx="2927029" cy="42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idx="4294967295" type="subTitle"/>
          </p:nvPr>
        </p:nvSpPr>
        <p:spPr>
          <a:xfrm>
            <a:off x="890250" y="1872675"/>
            <a:ext cx="436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Übersicht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84" name="Google Shape;84;p7"/>
          <p:cNvCxnSpPr/>
          <p:nvPr/>
        </p:nvCxnSpPr>
        <p:spPr>
          <a:xfrm>
            <a:off x="2531350" y="1374175"/>
            <a:ext cx="9078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7"/>
          <p:cNvSpPr txBox="1"/>
          <p:nvPr>
            <p:ph idx="4294967295" type="subTitle"/>
          </p:nvPr>
        </p:nvSpPr>
        <p:spPr>
          <a:xfrm>
            <a:off x="378375" y="470275"/>
            <a:ext cx="25374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b="1" sz="100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8bf1330c6_0_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2" name="Google Shape;342;g78bf1330c6_0_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3" name="Google Shape;343;g78bf1330c6_0_46"/>
          <p:cNvSpPr/>
          <p:nvPr/>
        </p:nvSpPr>
        <p:spPr>
          <a:xfrm>
            <a:off x="281950" y="1978950"/>
            <a:ext cx="7819500" cy="4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78bf1330c6_0_46"/>
          <p:cNvSpPr txBox="1"/>
          <p:nvPr/>
        </p:nvSpPr>
        <p:spPr>
          <a:xfrm>
            <a:off x="7686950" y="2694650"/>
            <a:ext cx="154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>
                <a:solidFill>
                  <a:srgbClr val="F6B26B"/>
                </a:solidFill>
              </a:rPr>
              <a:t>Projektabschluss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345" name="Google Shape;345;g78bf1330c6_0_46"/>
          <p:cNvSpPr/>
          <p:nvPr/>
        </p:nvSpPr>
        <p:spPr>
          <a:xfrm>
            <a:off x="8101400" y="1866450"/>
            <a:ext cx="631200" cy="572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78bf1330c6_0_46"/>
          <p:cNvSpPr txBox="1"/>
          <p:nvPr/>
        </p:nvSpPr>
        <p:spPr>
          <a:xfrm>
            <a:off x="159300" y="2313650"/>
            <a:ext cx="15471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999999"/>
                </a:solidFill>
              </a:rPr>
              <a:t>Abschluss-</a:t>
            </a:r>
            <a:endParaRPr sz="1200">
              <a:solidFill>
                <a:srgbClr val="9999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999999"/>
                </a:solidFill>
              </a:rPr>
              <a:t>präsentation WS20/21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78bf1330c6_0_46"/>
          <p:cNvSpPr/>
          <p:nvPr/>
        </p:nvSpPr>
        <p:spPr>
          <a:xfrm>
            <a:off x="205752" y="1574226"/>
            <a:ext cx="565800" cy="538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ennzeichen mit einfarbiger Füllung" id="348" name="Google Shape;348;g78bf1330c6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2525" y="1695375"/>
            <a:ext cx="448900" cy="4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78bf1330c6_0_46"/>
          <p:cNvSpPr txBox="1"/>
          <p:nvPr/>
        </p:nvSpPr>
        <p:spPr>
          <a:xfrm>
            <a:off x="2284325" y="2349275"/>
            <a:ext cx="1449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999999"/>
                </a:solidFill>
              </a:rPr>
              <a:t>Start</a:t>
            </a:r>
            <a:endParaRPr sz="1200">
              <a:solidFill>
                <a:srgbClr val="9999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999999"/>
                </a:solidFill>
              </a:rPr>
              <a:t>Sommer-</a:t>
            </a:r>
            <a:endParaRPr sz="1200">
              <a:solidFill>
                <a:srgbClr val="9999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999999"/>
                </a:solidFill>
              </a:rPr>
              <a:t>semester</a:t>
            </a:r>
            <a:endParaRPr sz="1200">
              <a:solidFill>
                <a:srgbClr val="9999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999999"/>
                </a:solidFill>
              </a:rPr>
              <a:t>2021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350" name="Google Shape;350;g78bf1330c6_0_46"/>
          <p:cNvSpPr txBox="1"/>
          <p:nvPr/>
        </p:nvSpPr>
        <p:spPr>
          <a:xfrm>
            <a:off x="1090075" y="2362950"/>
            <a:ext cx="144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999999"/>
                </a:solidFill>
              </a:rPr>
              <a:t>Semesterferien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351" name="Google Shape;351;g78bf1330c6_0_46"/>
          <p:cNvSpPr txBox="1"/>
          <p:nvPr/>
        </p:nvSpPr>
        <p:spPr>
          <a:xfrm>
            <a:off x="1424925" y="1642775"/>
            <a:ext cx="56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...</a:t>
            </a:r>
            <a:endParaRPr b="1" sz="2400"/>
          </a:p>
        </p:txBody>
      </p:sp>
      <p:pic>
        <p:nvPicPr>
          <p:cNvPr descr="Kennzeichen mit einfarbiger Füllung" id="352" name="Google Shape;352;g78bf1330c6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850" y="1695375"/>
            <a:ext cx="448900" cy="4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78bf1330c6_0_46"/>
          <p:cNvSpPr txBox="1"/>
          <p:nvPr>
            <p:ph type="title"/>
          </p:nvPr>
        </p:nvSpPr>
        <p:spPr>
          <a:xfrm>
            <a:off x="175072" y="-3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de-DE"/>
              <a:t>5.2	Projektplan &amp; Meilenstein-Entwurf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de-DE"/>
              <a:t>		Sommersemester 2021</a:t>
            </a:r>
            <a:endParaRPr/>
          </a:p>
        </p:txBody>
      </p:sp>
      <p:sp>
        <p:nvSpPr>
          <p:cNvPr id="354" name="Google Shape;354;g78bf1330c6_0_46"/>
          <p:cNvSpPr txBox="1"/>
          <p:nvPr/>
        </p:nvSpPr>
        <p:spPr>
          <a:xfrm>
            <a:off x="2296125" y="2068075"/>
            <a:ext cx="68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KW 15</a:t>
            </a:r>
            <a:endParaRPr sz="800"/>
          </a:p>
        </p:txBody>
      </p:sp>
      <p:sp>
        <p:nvSpPr>
          <p:cNvPr id="355" name="Google Shape;355;g78bf1330c6_0_46"/>
          <p:cNvSpPr txBox="1"/>
          <p:nvPr/>
        </p:nvSpPr>
        <p:spPr>
          <a:xfrm>
            <a:off x="7488500" y="2068075"/>
            <a:ext cx="63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KW 27</a:t>
            </a:r>
            <a:endParaRPr sz="800"/>
          </a:p>
        </p:txBody>
      </p:sp>
      <p:sp>
        <p:nvSpPr>
          <p:cNvPr id="356" name="Google Shape;356;g78bf1330c6_0_46"/>
          <p:cNvSpPr/>
          <p:nvPr/>
        </p:nvSpPr>
        <p:spPr>
          <a:xfrm rot="5400000">
            <a:off x="2411100" y="1797525"/>
            <a:ext cx="237900" cy="237900"/>
          </a:xfrm>
          <a:prstGeom prst="triangle">
            <a:avLst>
              <a:gd fmla="val 50000" name="adj"/>
            </a:avLst>
          </a:prstGeom>
          <a:solidFill>
            <a:srgbClr val="B120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Kennzeichen mit einfarbiger Füllung" id="357" name="Google Shape;357;g78bf1330c6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325" y="1695375"/>
            <a:ext cx="448900" cy="44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nnzeichen mit einfarbiger Füllung" id="358" name="Google Shape;358;g78bf1330c6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325" y="1695375"/>
            <a:ext cx="448900" cy="44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nnzeichen mit einfarbiger Füllung" id="359" name="Google Shape;359;g78bf1330c6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9525" y="1695375"/>
            <a:ext cx="448900" cy="44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nnzeichen mit einfarbiger Füllung" id="360" name="Google Shape;360;g78bf1330c6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5325" y="1695375"/>
            <a:ext cx="448900" cy="4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78bf1330c6_0_46"/>
          <p:cNvSpPr/>
          <p:nvPr/>
        </p:nvSpPr>
        <p:spPr>
          <a:xfrm>
            <a:off x="5158752" y="1574226"/>
            <a:ext cx="565800" cy="538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78bf1330c6_0_46"/>
          <p:cNvSpPr txBox="1"/>
          <p:nvPr/>
        </p:nvSpPr>
        <p:spPr>
          <a:xfrm>
            <a:off x="257675" y="3380100"/>
            <a:ext cx="861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Pause während der Vorlesungsfreien Zeit: KW 5-14; Start ab KW 15 (April)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im Sommersemester sind wieder 6 Phasen geplant (12 Wochen). Entsprechend des agilen Projektmanagements ergeben sich die Arbeitspakete kurzfristig aus dem jeweilig anfallenden Tasks.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Projektabschluss ca. Juli 2021</a:t>
            </a:r>
            <a:endParaRPr/>
          </a:p>
        </p:txBody>
      </p:sp>
      <p:sp>
        <p:nvSpPr>
          <p:cNvPr id="363" name="Google Shape;363;g78bf1330c6_0_46"/>
          <p:cNvSpPr txBox="1"/>
          <p:nvPr/>
        </p:nvSpPr>
        <p:spPr>
          <a:xfrm>
            <a:off x="3095850" y="2313650"/>
            <a:ext cx="7740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Phase </a:t>
            </a:r>
            <a:r>
              <a:rPr lang="de-DE" sz="1200">
                <a:solidFill>
                  <a:srgbClr val="999999"/>
                </a:solidFill>
              </a:rPr>
              <a:t>7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78bf1330c6_0_46"/>
          <p:cNvSpPr txBox="1"/>
          <p:nvPr/>
        </p:nvSpPr>
        <p:spPr>
          <a:xfrm>
            <a:off x="3793675" y="2313655"/>
            <a:ext cx="11310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Phase </a:t>
            </a:r>
            <a:r>
              <a:rPr lang="de-DE" sz="1200">
                <a:solidFill>
                  <a:srgbClr val="999999"/>
                </a:solidFill>
              </a:rPr>
              <a:t>8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78bf1330c6_0_46"/>
          <p:cNvSpPr txBox="1"/>
          <p:nvPr/>
        </p:nvSpPr>
        <p:spPr>
          <a:xfrm>
            <a:off x="4524788" y="2313655"/>
            <a:ext cx="11310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Phase </a:t>
            </a:r>
            <a:r>
              <a:rPr lang="de-DE" sz="1200">
                <a:solidFill>
                  <a:srgbClr val="999999"/>
                </a:solidFill>
              </a:rPr>
              <a:t>9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78bf1330c6_0_46"/>
          <p:cNvSpPr txBox="1"/>
          <p:nvPr/>
        </p:nvSpPr>
        <p:spPr>
          <a:xfrm>
            <a:off x="5690276" y="2313650"/>
            <a:ext cx="8718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Phase </a:t>
            </a:r>
            <a:r>
              <a:rPr lang="de-DE" sz="1200">
                <a:solidFill>
                  <a:srgbClr val="999999"/>
                </a:solidFill>
              </a:rPr>
              <a:t>10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78bf1330c6_0_46"/>
          <p:cNvSpPr txBox="1"/>
          <p:nvPr/>
        </p:nvSpPr>
        <p:spPr>
          <a:xfrm>
            <a:off x="6446663" y="2313655"/>
            <a:ext cx="11310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Phase </a:t>
            </a:r>
            <a:r>
              <a:rPr lang="de-DE" sz="1200">
                <a:solidFill>
                  <a:srgbClr val="999999"/>
                </a:solidFill>
              </a:rPr>
              <a:t>11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78bf1330c6_0_46"/>
          <p:cNvSpPr txBox="1"/>
          <p:nvPr/>
        </p:nvSpPr>
        <p:spPr>
          <a:xfrm>
            <a:off x="7119200" y="2313655"/>
            <a:ext cx="11310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Phase </a:t>
            </a:r>
            <a:r>
              <a:rPr lang="de-DE" sz="1200">
                <a:solidFill>
                  <a:srgbClr val="999999"/>
                </a:solidFill>
              </a:rPr>
              <a:t>12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78bf1330c6_0_46"/>
          <p:cNvSpPr txBox="1"/>
          <p:nvPr/>
        </p:nvSpPr>
        <p:spPr>
          <a:xfrm>
            <a:off x="5050000" y="2604728"/>
            <a:ext cx="1088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999999"/>
                </a:solidFill>
              </a:rPr>
              <a:t>(ggf. </a:t>
            </a:r>
            <a:r>
              <a:rPr lang="de-DE" sz="1200">
                <a:solidFill>
                  <a:srgbClr val="999999"/>
                </a:solidFill>
              </a:rPr>
              <a:t>Zwischen-</a:t>
            </a:r>
            <a:endParaRPr sz="1200">
              <a:solidFill>
                <a:srgbClr val="9999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999999"/>
                </a:solidFill>
              </a:rPr>
              <a:t>präsentation)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8bf1330c6_0_26"/>
          <p:cNvSpPr txBox="1"/>
          <p:nvPr>
            <p:ph idx="4294967295" type="subTitle"/>
          </p:nvPr>
        </p:nvSpPr>
        <p:spPr>
          <a:xfrm>
            <a:off x="890250" y="1872675"/>
            <a:ext cx="436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000">
                <a:solidFill>
                  <a:srgbClr val="F3F3F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Anhang</a:t>
            </a:r>
            <a:endParaRPr sz="3000">
              <a:solidFill>
                <a:srgbClr val="F3F3F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5" name="Google Shape;375;g78bf1330c6_0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376" name="Google Shape;376;g78bf1330c6_0_26"/>
          <p:cNvCxnSpPr/>
          <p:nvPr/>
        </p:nvCxnSpPr>
        <p:spPr>
          <a:xfrm>
            <a:off x="2531350" y="1374175"/>
            <a:ext cx="4407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g78bf1330c6_0_26"/>
          <p:cNvSpPr txBox="1"/>
          <p:nvPr>
            <p:ph idx="4294967295" type="subTitle"/>
          </p:nvPr>
        </p:nvSpPr>
        <p:spPr>
          <a:xfrm>
            <a:off x="378375" y="470275"/>
            <a:ext cx="25374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06</a:t>
            </a:r>
            <a:endParaRPr b="1" sz="100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8bf1330c6_1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3" name="Google Shape;383;g78bf1330c6_1_9"/>
          <p:cNvSpPr txBox="1"/>
          <p:nvPr>
            <p:ph type="title"/>
          </p:nvPr>
        </p:nvSpPr>
        <p:spPr>
          <a:xfrm>
            <a:off x="311700" y="45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666666"/>
                </a:solidFill>
              </a:rPr>
              <a:t>Dokumentation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4" name="Google Shape;384;g78bf1330c6_1_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/>
              <a:t>Unsere Dokumentation zum Projekt finden Sie auf GitHub im jeweiligen </a:t>
            </a:r>
            <a:r>
              <a:rPr lang="de-DE" sz="1500"/>
              <a:t>Repository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/>
              <a:t>https://github.com/DIS-KD-Project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u="sng"/>
              <a:t>Direkte readme.md-Links der Repositories:</a:t>
            </a:r>
            <a:endParaRPr sz="1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/>
              <a:t>BA Crawler:		</a:t>
            </a:r>
            <a:r>
              <a:rPr lang="de-DE" sz="1500" u="sng">
                <a:solidFill>
                  <a:schemeClr val="hlink"/>
                </a:solidFill>
                <a:hlinkClick r:id="rId3"/>
              </a:rPr>
              <a:t>https://github.com/DIS-KD-Project/BA_Crawler/blob/main/README.md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/>
              <a:t>Interne Quellen:		</a:t>
            </a:r>
            <a:r>
              <a:rPr lang="de-DE" sz="1500" u="sng">
                <a:solidFill>
                  <a:schemeClr val="hlink"/>
                </a:solidFill>
                <a:hlinkClick r:id="rId4"/>
              </a:rPr>
              <a:t>https://github.com/DIS-KD-Project/InterneQuellen/blob/main/README.md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/>
              <a:t>Externe Quellen:	</a:t>
            </a:r>
            <a:r>
              <a:rPr lang="de-DE" sz="1500" u="sng">
                <a:solidFill>
                  <a:schemeClr val="hlink"/>
                </a:solidFill>
                <a:hlinkClick r:id="rId5"/>
              </a:rPr>
              <a:t>https://github.com/DIS-KD-Project/ExterneQuellen/blob/main/README.md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/>
              <a:t>Datenbank:		</a:t>
            </a:r>
            <a:r>
              <a:rPr lang="de-DE" sz="1500" u="sng">
                <a:solidFill>
                  <a:schemeClr val="hlink"/>
                </a:solidFill>
                <a:hlinkClick r:id="rId6"/>
              </a:rPr>
              <a:t>https://github.com/DIS-KD-Project/Datenbank/blob/main/README.md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e34c0aac8_0_11"/>
          <p:cNvSpPr txBox="1"/>
          <p:nvPr>
            <p:ph idx="1" type="body"/>
          </p:nvPr>
        </p:nvSpPr>
        <p:spPr>
          <a:xfrm>
            <a:off x="464100" y="1388725"/>
            <a:ext cx="38331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sz="1400">
                <a:latin typeface="Helvetica Neue"/>
                <a:ea typeface="Helvetica Neue"/>
                <a:cs typeface="Helvetica Neue"/>
                <a:sym typeface="Helvetica Neue"/>
              </a:rPr>
              <a:t>Im Rahmen des Projekts Research Knowledge Discovery werden KD-Verfahren auf </a:t>
            </a:r>
            <a:r>
              <a:rPr i="1" lang="de-DE" sz="1400">
                <a:latin typeface="Helvetica Neue"/>
                <a:ea typeface="Helvetica Neue"/>
                <a:cs typeface="Helvetica Neue"/>
                <a:sym typeface="Helvetica Neue"/>
              </a:rPr>
              <a:t>Artefakte</a:t>
            </a:r>
            <a:r>
              <a:rPr lang="de-DE" sz="1400">
                <a:latin typeface="Helvetica Neue"/>
                <a:ea typeface="Helvetica Neue"/>
                <a:cs typeface="Helvetica Neue"/>
                <a:sym typeface="Helvetica Neue"/>
              </a:rPr>
              <a:t> und </a:t>
            </a:r>
            <a:r>
              <a:rPr i="1" lang="de-DE" sz="1400">
                <a:latin typeface="Helvetica Neue"/>
                <a:ea typeface="Helvetica Neue"/>
                <a:cs typeface="Helvetica Neue"/>
                <a:sym typeface="Helvetica Neue"/>
              </a:rPr>
              <a:t>Entitäten des Hochschul- bzw. Wissenschaftsbetriebes</a:t>
            </a:r>
            <a:r>
              <a:rPr lang="de-DE" sz="1400">
                <a:latin typeface="Helvetica Neue"/>
                <a:ea typeface="Helvetica Neue"/>
                <a:cs typeface="Helvetica Neue"/>
                <a:sym typeface="Helvetica Neue"/>
              </a:rPr>
              <a:t> angewendet.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sz="1400">
                <a:latin typeface="Helvetica Neue"/>
                <a:ea typeface="Helvetica Neue"/>
                <a:cs typeface="Helvetica Neue"/>
                <a:sym typeface="Helvetica Neue"/>
              </a:rPr>
              <a:t>Unter Anderem: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sz="1400">
                <a:latin typeface="Helvetica Neue"/>
                <a:ea typeface="Helvetica Neue"/>
                <a:cs typeface="Helvetica Neue"/>
                <a:sym typeface="Helvetica Neue"/>
              </a:rPr>
              <a:t>Wissenschaftliche Veröffentlichungen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sz="1400">
                <a:latin typeface="Helvetica Neue"/>
                <a:ea typeface="Helvetica Neue"/>
                <a:cs typeface="Helvetica Neue"/>
                <a:sym typeface="Helvetica Neue"/>
              </a:rPr>
              <a:t>Patente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sz="1400">
                <a:latin typeface="Helvetica Neue"/>
                <a:ea typeface="Helvetica Neue"/>
                <a:cs typeface="Helvetica Neue"/>
                <a:sym typeface="Helvetica Neue"/>
              </a:rPr>
              <a:t>Zitationen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sz="1400">
                <a:latin typeface="Helvetica Neue"/>
                <a:ea typeface="Helvetica Neue"/>
                <a:cs typeface="Helvetica Neue"/>
                <a:sym typeface="Helvetica Neue"/>
              </a:rPr>
              <a:t>Projekte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sz="1400">
                <a:latin typeface="Helvetica Neue"/>
                <a:ea typeface="Helvetica Neue"/>
                <a:cs typeface="Helvetica Neue"/>
                <a:sym typeface="Helvetica Neue"/>
              </a:rPr>
              <a:t>Wissenschafts- und Themenfelder 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gae34c0aac8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2" name="Google Shape;92;gae34c0aac8_0_11"/>
          <p:cNvSpPr/>
          <p:nvPr/>
        </p:nvSpPr>
        <p:spPr>
          <a:xfrm>
            <a:off x="0" y="-4100"/>
            <a:ext cx="90000" cy="5161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ae34c0aac8_0_11"/>
          <p:cNvSpPr txBox="1"/>
          <p:nvPr/>
        </p:nvSpPr>
        <p:spPr>
          <a:xfrm>
            <a:off x="4801800" y="1388725"/>
            <a:ext cx="41763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Dabei soll ein </a:t>
            </a:r>
            <a:r>
              <a:rPr b="1" lang="de-D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Recommender-System</a:t>
            </a:r>
            <a:r>
              <a:rPr lang="de-D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aufgebaut werden, dass </a:t>
            </a:r>
            <a:r>
              <a:rPr i="1" lang="de-D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externen Forschungs-Interessierten,</a:t>
            </a:r>
            <a:r>
              <a:rPr lang="de-D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wie z.B.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Wissenschaftlern, Forschern, Hilfsorganisationen, NGOs, Firmen und Verbände der Region (und darüber hinaus)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aber </a:t>
            </a:r>
            <a:r>
              <a:rPr i="1" lang="de-D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auch Internen Interessierten in der TH Köln</a:t>
            </a:r>
            <a:r>
              <a:rPr lang="de-D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-D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schnell und zuverlässig Experten zu bestimmten Themengebieten herausfiltern kann.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ae34c0aac8_0_11"/>
          <p:cNvSpPr/>
          <p:nvPr/>
        </p:nvSpPr>
        <p:spPr>
          <a:xfrm>
            <a:off x="4220925" y="2571750"/>
            <a:ext cx="460500" cy="45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ae34c0aac8_0_1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1.1	Projektziel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bf1330c6_3_0"/>
          <p:cNvSpPr txBox="1"/>
          <p:nvPr>
            <p:ph type="title"/>
          </p:nvPr>
        </p:nvSpPr>
        <p:spPr>
          <a:xfrm>
            <a:off x="175072" y="-3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de-DE"/>
              <a:t>1.2</a:t>
            </a:r>
            <a:r>
              <a:rPr lang="de-DE"/>
              <a:t>	Projektplan &amp; Meilensteine WS 20/21</a:t>
            </a:r>
            <a:endParaRPr/>
          </a:p>
        </p:txBody>
      </p:sp>
      <p:sp>
        <p:nvSpPr>
          <p:cNvPr id="101" name="Google Shape;101;g78bf1330c6_3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2" name="Google Shape;102;g78bf1330c6_3_0"/>
          <p:cNvSpPr/>
          <p:nvPr/>
        </p:nvSpPr>
        <p:spPr>
          <a:xfrm>
            <a:off x="0" y="-4100"/>
            <a:ext cx="90000" cy="5161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78bf1330c6_3_0"/>
          <p:cNvSpPr txBox="1"/>
          <p:nvPr/>
        </p:nvSpPr>
        <p:spPr>
          <a:xfrm>
            <a:off x="3042425" y="754475"/>
            <a:ext cx="2606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Datenakquise und Konzeption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g78bf1330c6_3_0"/>
          <p:cNvGrpSpPr/>
          <p:nvPr/>
        </p:nvGrpSpPr>
        <p:grpSpPr>
          <a:xfrm>
            <a:off x="175075" y="2895338"/>
            <a:ext cx="8349150" cy="2742913"/>
            <a:chOff x="175075" y="2742938"/>
            <a:chExt cx="8349150" cy="2742913"/>
          </a:xfrm>
        </p:grpSpPr>
        <p:sp>
          <p:nvSpPr>
            <p:cNvPr id="105" name="Google Shape;105;g78bf1330c6_3_0"/>
            <p:cNvSpPr txBox="1"/>
            <p:nvPr/>
          </p:nvSpPr>
          <p:spPr>
            <a:xfrm>
              <a:off x="175075" y="2784475"/>
              <a:ext cx="2283000" cy="18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de-DE" sz="1000" u="none" cap="none" strike="noStrike">
                  <a:solidFill>
                    <a:srgbClr val="D5A6BD"/>
                  </a:solidFill>
                  <a:latin typeface="Arial"/>
                  <a:ea typeface="Arial"/>
                  <a:cs typeface="Arial"/>
                  <a:sym typeface="Arial"/>
                </a:rPr>
                <a:t>Kick-Off &amp; Phase 1</a:t>
              </a:r>
              <a:endParaRPr b="1" i="0" sz="1000" u="none" cap="none" strike="noStrike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●"/>
              </a:pP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Beginn der Projektarbeit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●"/>
              </a:pP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Erarbeitung möglicher Umsetzungsideen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●"/>
              </a:pP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Erarbeitung konkreter User-Stories &amp; Arbeitspakete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●"/>
              </a:pPr>
              <a:r>
                <a:rPr lang="de-DE" sz="1000">
                  <a:solidFill>
                    <a:schemeClr val="dk1"/>
                  </a:solidFill>
                </a:rPr>
                <a:t>Bildung von Teilgruppen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●"/>
              </a:pPr>
              <a:r>
                <a:rPr lang="de-DE" sz="1000">
                  <a:solidFill>
                    <a:schemeClr val="dk1"/>
                  </a:solidFill>
                </a:rPr>
                <a:t>Umsetzung der ersten </a:t>
              </a: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User-Stories innerhalb der TG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lang="de-DE" sz="1000">
                  <a:solidFill>
                    <a:schemeClr val="dk1"/>
                  </a:solidFill>
                </a:rPr>
                <a:t>achelor Arbeit</a:t>
              </a: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Externe Quellen, Interne Quellen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78bf1330c6_3_0"/>
            <p:cNvSpPr txBox="1"/>
            <p:nvPr/>
          </p:nvSpPr>
          <p:spPr>
            <a:xfrm>
              <a:off x="2451950" y="2742938"/>
              <a:ext cx="2439000" cy="27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de-DE" sz="1000" u="none" cap="none" strike="noStrike">
                  <a:solidFill>
                    <a:srgbClr val="A4C2F4"/>
                  </a:solidFill>
                  <a:latin typeface="Arial"/>
                  <a:ea typeface="Arial"/>
                  <a:cs typeface="Arial"/>
                  <a:sym typeface="Arial"/>
                </a:rPr>
                <a:t>Phase 2 &amp; 3</a:t>
              </a:r>
              <a:endParaRPr b="0" i="0" sz="10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●"/>
              </a:pP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Präsentation der ersten Ergebnisse in der Gruppe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●"/>
              </a:pP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Neuauswahl an User-Stories aus dem Ideen-Pool</a:t>
              </a:r>
              <a:endParaRPr sz="1000">
                <a:solidFill>
                  <a:schemeClr val="dk1"/>
                </a:solidFill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●"/>
              </a:pP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Neue </a:t>
              </a:r>
              <a:r>
                <a:rPr lang="de-DE" sz="1000">
                  <a:solidFill>
                    <a:schemeClr val="dk1"/>
                  </a:solidFill>
                </a:rPr>
                <a:t>A</a:t>
              </a: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ufteilung der Arbeitsgruppen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Datenspeicherung, Externe Quellen, Optimierung Prototyp,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00">
                  <a:solidFill>
                    <a:schemeClr val="dk1"/>
                  </a:solidFill>
                </a:rPr>
                <a:t>Rechtliches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de-DE" sz="1000">
                  <a:solidFill>
                    <a:schemeClr val="dk1"/>
                  </a:solidFill>
                </a:rPr>
                <a:t>Vorbereitung der Zwischenpräsentation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g78bf1330c6_3_0"/>
            <p:cNvSpPr txBox="1"/>
            <p:nvPr/>
          </p:nvSpPr>
          <p:spPr>
            <a:xfrm>
              <a:off x="5080825" y="2742950"/>
              <a:ext cx="3443400" cy="27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de-DE" sz="1000" u="none" cap="none" strike="noStrike">
                  <a:solidFill>
                    <a:srgbClr val="E69138"/>
                  </a:solidFill>
                  <a:latin typeface="Arial"/>
                  <a:ea typeface="Arial"/>
                  <a:cs typeface="Arial"/>
                  <a:sym typeface="Arial"/>
                </a:rPr>
                <a:t>Phase 4 - 6</a:t>
              </a:r>
              <a:endParaRPr b="0" i="0" sz="10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●"/>
              </a:pP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Diskussion und Integration des Feedbacks aus ZP1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●"/>
              </a:pP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Neuauswahl an User-Stories aus dem Ideen-Pool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●"/>
              </a:pP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Neue </a:t>
              </a:r>
              <a:r>
                <a:rPr lang="de-DE" sz="1000">
                  <a:solidFill>
                    <a:schemeClr val="dk1"/>
                  </a:solidFill>
                </a:rPr>
                <a:t>A</a:t>
              </a: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ufteilung der Arbeitsgruppen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00">
                  <a:solidFill>
                    <a:schemeClr val="dk1"/>
                  </a:solidFill>
                </a:rPr>
                <a:t>Datenspeicherung, Crawler Allgemein (intern &amp; extern), Bachelorarbeit Scraper, Ex.Quellen Optimierung des Codes, Dokumentation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●"/>
              </a:pP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Projektdokumentation</a:t>
              </a:r>
              <a:r>
                <a:rPr lang="de-DE" sz="1000">
                  <a:solidFill>
                    <a:schemeClr val="dk1"/>
                  </a:solidFill>
                </a:rPr>
                <a:t> in GitHub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●"/>
              </a:pPr>
              <a:r>
                <a:rPr b="0" i="0" lang="de-DE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Abschluss der Datenakquise &amp; Konzeption</a:t>
              </a:r>
              <a:endParaRPr sz="1000">
                <a:solidFill>
                  <a:schemeClr val="dk1"/>
                </a:solidFill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de-DE" sz="1000">
                  <a:solidFill>
                    <a:schemeClr val="dk1"/>
                  </a:solidFill>
                </a:rPr>
                <a:t>Vorbereitung Abschlusspräsentation</a:t>
              </a:r>
              <a:endParaRPr sz="1000">
                <a:solidFill>
                  <a:schemeClr val="dk1"/>
                </a:solidFill>
              </a:endParaRPr>
            </a:p>
          </p:txBody>
        </p:sp>
      </p:grpSp>
      <p:grpSp>
        <p:nvGrpSpPr>
          <p:cNvPr id="108" name="Google Shape;108;g78bf1330c6_3_0"/>
          <p:cNvGrpSpPr/>
          <p:nvPr/>
        </p:nvGrpSpPr>
        <p:grpSpPr>
          <a:xfrm>
            <a:off x="135050" y="1384886"/>
            <a:ext cx="8918700" cy="1551893"/>
            <a:chOff x="135050" y="730716"/>
            <a:chExt cx="8918700" cy="1444159"/>
          </a:xfrm>
        </p:grpSpPr>
        <p:sp>
          <p:nvSpPr>
            <p:cNvPr id="109" name="Google Shape;109;g78bf1330c6_3_0"/>
            <p:cNvSpPr/>
            <p:nvPr/>
          </p:nvSpPr>
          <p:spPr>
            <a:xfrm>
              <a:off x="168950" y="1158469"/>
              <a:ext cx="8884800" cy="407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Kennzeichen mit einfarbiger Füllung" id="110" name="Google Shape;110;g78bf1330c6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50140" y="862477"/>
              <a:ext cx="448900" cy="44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Kennzeichen mit einfarbiger Füllung" id="111" name="Google Shape;111;g78bf1330c6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6025" y="862465"/>
              <a:ext cx="448900" cy="448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2" name="Google Shape;112;g78bf1330c6_3_0"/>
            <p:cNvGrpSpPr/>
            <p:nvPr/>
          </p:nvGrpSpPr>
          <p:grpSpPr>
            <a:xfrm>
              <a:off x="135050" y="1447150"/>
              <a:ext cx="2070075" cy="249900"/>
              <a:chOff x="135050" y="1447150"/>
              <a:chExt cx="2070075" cy="249900"/>
            </a:xfrm>
          </p:grpSpPr>
          <p:sp>
            <p:nvSpPr>
              <p:cNvPr id="113" name="Google Shape;113;g78bf1330c6_3_0"/>
              <p:cNvSpPr txBox="1"/>
              <p:nvPr/>
            </p:nvSpPr>
            <p:spPr>
              <a:xfrm>
                <a:off x="1074125" y="1453863"/>
                <a:ext cx="1131000" cy="2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de-DE" sz="1200" u="none" cap="none" strike="noStrike">
                    <a:solidFill>
                      <a:srgbClr val="999999"/>
                    </a:solidFill>
                    <a:latin typeface="Arial"/>
                    <a:ea typeface="Arial"/>
                    <a:cs typeface="Arial"/>
                    <a:sym typeface="Arial"/>
                  </a:rPr>
                  <a:t>Phase 1</a:t>
                </a:r>
                <a:endParaRPr b="0" i="0" sz="1200" u="none" cap="none" strike="noStrike">
                  <a:solidFill>
                    <a:srgbClr val="9999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g78bf1330c6_3_0"/>
              <p:cNvSpPr txBox="1"/>
              <p:nvPr/>
            </p:nvSpPr>
            <p:spPr>
              <a:xfrm>
                <a:off x="135050" y="1447150"/>
                <a:ext cx="759600" cy="24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de-DE" sz="1200" u="none" cap="none" strike="noStrike">
                    <a:solidFill>
                      <a:srgbClr val="999999"/>
                    </a:solidFill>
                    <a:latin typeface="Arial"/>
                    <a:ea typeface="Arial"/>
                    <a:cs typeface="Arial"/>
                    <a:sym typeface="Arial"/>
                  </a:rPr>
                  <a:t>Kick-Off</a:t>
                </a:r>
                <a:endParaRPr b="0" i="0" sz="1200" u="none" cap="none" strike="noStrike">
                  <a:solidFill>
                    <a:srgbClr val="9999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" name="Google Shape;115;g78bf1330c6_3_0"/>
            <p:cNvSpPr txBox="1"/>
            <p:nvPr/>
          </p:nvSpPr>
          <p:spPr>
            <a:xfrm>
              <a:off x="3779575" y="1475450"/>
              <a:ext cx="1088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DE" sz="1200">
                  <a:solidFill>
                    <a:srgbClr val="999999"/>
                  </a:solidFill>
                </a:rPr>
                <a:t>Zwischen-</a:t>
              </a:r>
              <a:endParaRPr sz="1200">
                <a:solidFill>
                  <a:srgbClr val="999999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DE" sz="1200">
                  <a:solidFill>
                    <a:srgbClr val="999999"/>
                  </a:solidFill>
                </a:rPr>
                <a:t>präsentation</a:t>
              </a:r>
              <a:endParaRPr sz="1200">
                <a:solidFill>
                  <a:srgbClr val="999999"/>
                </a:solidFill>
              </a:endParaRPr>
            </a:p>
          </p:txBody>
        </p:sp>
        <p:grpSp>
          <p:nvGrpSpPr>
            <p:cNvPr id="116" name="Google Shape;116;g78bf1330c6_3_0"/>
            <p:cNvGrpSpPr/>
            <p:nvPr/>
          </p:nvGrpSpPr>
          <p:grpSpPr>
            <a:xfrm>
              <a:off x="1976525" y="1458475"/>
              <a:ext cx="1895125" cy="316288"/>
              <a:chOff x="1976525" y="1534675"/>
              <a:chExt cx="1895125" cy="316288"/>
            </a:xfrm>
          </p:grpSpPr>
          <p:sp>
            <p:nvSpPr>
              <p:cNvPr id="117" name="Google Shape;117;g78bf1330c6_3_0"/>
              <p:cNvSpPr txBox="1"/>
              <p:nvPr/>
            </p:nvSpPr>
            <p:spPr>
              <a:xfrm>
                <a:off x="1976525" y="1534675"/>
                <a:ext cx="993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de-DE" sz="1200">
                    <a:solidFill>
                      <a:srgbClr val="999999"/>
                    </a:solidFill>
                  </a:rPr>
                  <a:t>Phase 2</a:t>
                </a:r>
                <a:endParaRPr sz="1200">
                  <a:solidFill>
                    <a:srgbClr val="999999"/>
                  </a:solidFill>
                </a:endParaRPr>
              </a:p>
            </p:txBody>
          </p:sp>
          <p:sp>
            <p:nvSpPr>
              <p:cNvPr id="118" name="Google Shape;118;g78bf1330c6_3_0"/>
              <p:cNvSpPr txBox="1"/>
              <p:nvPr/>
            </p:nvSpPr>
            <p:spPr>
              <a:xfrm>
                <a:off x="2878050" y="1543163"/>
                <a:ext cx="993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de-DE" sz="1200">
                    <a:solidFill>
                      <a:srgbClr val="999999"/>
                    </a:solidFill>
                  </a:rPr>
                  <a:t>Phase 3</a:t>
                </a:r>
                <a:endParaRPr sz="1200">
                  <a:solidFill>
                    <a:srgbClr val="999999"/>
                  </a:solidFill>
                </a:endParaRPr>
              </a:p>
            </p:txBody>
          </p:sp>
        </p:grpSp>
        <p:sp>
          <p:nvSpPr>
            <p:cNvPr id="119" name="Google Shape;119;g78bf1330c6_3_0"/>
            <p:cNvSpPr/>
            <p:nvPr/>
          </p:nvSpPr>
          <p:spPr>
            <a:xfrm>
              <a:off x="3901577" y="730716"/>
              <a:ext cx="565800" cy="5388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78bf1330c6_3_0"/>
            <p:cNvSpPr/>
            <p:nvPr/>
          </p:nvSpPr>
          <p:spPr>
            <a:xfrm rot="-5400000">
              <a:off x="707950" y="1388275"/>
              <a:ext cx="408600" cy="1164600"/>
            </a:xfrm>
            <a:prstGeom prst="leftBrace">
              <a:avLst>
                <a:gd fmla="val 50000" name="adj1"/>
                <a:gd fmla="val 498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g78bf1330c6_3_0"/>
            <p:cNvGrpSpPr/>
            <p:nvPr/>
          </p:nvGrpSpPr>
          <p:grpSpPr>
            <a:xfrm>
              <a:off x="4818475" y="1475450"/>
              <a:ext cx="2854950" cy="307800"/>
              <a:chOff x="4818475" y="1551650"/>
              <a:chExt cx="2854950" cy="307800"/>
            </a:xfrm>
          </p:grpSpPr>
          <p:sp>
            <p:nvSpPr>
              <p:cNvPr id="122" name="Google Shape;122;g78bf1330c6_3_0"/>
              <p:cNvSpPr txBox="1"/>
              <p:nvPr/>
            </p:nvSpPr>
            <p:spPr>
              <a:xfrm>
                <a:off x="4818475" y="1551650"/>
                <a:ext cx="993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de-DE" sz="1200">
                    <a:solidFill>
                      <a:srgbClr val="999999"/>
                    </a:solidFill>
                  </a:rPr>
                  <a:t>Phase 4</a:t>
                </a:r>
                <a:endParaRPr sz="1200">
                  <a:solidFill>
                    <a:srgbClr val="999999"/>
                  </a:solidFill>
                </a:endParaRPr>
              </a:p>
            </p:txBody>
          </p:sp>
          <p:sp>
            <p:nvSpPr>
              <p:cNvPr id="123" name="Google Shape;123;g78bf1330c6_3_0"/>
              <p:cNvSpPr txBox="1"/>
              <p:nvPr/>
            </p:nvSpPr>
            <p:spPr>
              <a:xfrm>
                <a:off x="5778850" y="1551650"/>
                <a:ext cx="993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de-DE" sz="1200">
                    <a:solidFill>
                      <a:srgbClr val="999999"/>
                    </a:solidFill>
                  </a:rPr>
                  <a:t>Phase 5</a:t>
                </a:r>
                <a:endParaRPr sz="1200">
                  <a:solidFill>
                    <a:srgbClr val="999999"/>
                  </a:solidFill>
                </a:endParaRPr>
              </a:p>
            </p:txBody>
          </p:sp>
          <p:sp>
            <p:nvSpPr>
              <p:cNvPr id="124" name="Google Shape;124;g78bf1330c6_3_0"/>
              <p:cNvSpPr txBox="1"/>
              <p:nvPr/>
            </p:nvSpPr>
            <p:spPr>
              <a:xfrm>
                <a:off x="6679825" y="1551650"/>
                <a:ext cx="993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de-DE" sz="1200">
                    <a:solidFill>
                      <a:srgbClr val="999999"/>
                    </a:solidFill>
                  </a:rPr>
                  <a:t>Phase 6</a:t>
                </a:r>
                <a:endParaRPr sz="1200">
                  <a:solidFill>
                    <a:srgbClr val="999999"/>
                  </a:solidFill>
                </a:endParaRPr>
              </a:p>
            </p:txBody>
          </p:sp>
        </p:grpSp>
        <p:sp>
          <p:nvSpPr>
            <p:cNvPr id="125" name="Google Shape;125;g78bf1330c6_3_0"/>
            <p:cNvSpPr txBox="1"/>
            <p:nvPr/>
          </p:nvSpPr>
          <p:spPr>
            <a:xfrm>
              <a:off x="7458350" y="1475450"/>
              <a:ext cx="154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DE">
                  <a:solidFill>
                    <a:srgbClr val="B12070"/>
                  </a:solidFill>
                </a:rPr>
                <a:t>Abschluss-</a:t>
              </a:r>
              <a:endParaRPr>
                <a:solidFill>
                  <a:srgbClr val="B12070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DE">
                  <a:solidFill>
                    <a:srgbClr val="B12070"/>
                  </a:solidFill>
                </a:rPr>
                <a:t>präsentation WS20/21</a:t>
              </a:r>
              <a:endParaRPr b="0" i="0" sz="1400" u="none" cap="none" strike="noStrike">
                <a:solidFill>
                  <a:srgbClr val="B120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78bf1330c6_3_0"/>
            <p:cNvSpPr/>
            <p:nvPr/>
          </p:nvSpPr>
          <p:spPr>
            <a:xfrm>
              <a:off x="7667602" y="758066"/>
              <a:ext cx="565800" cy="5388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B1207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Kennzeichen mit einfarbiger Füllung" id="127" name="Google Shape;127;g78bf1330c6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70125" y="862465"/>
              <a:ext cx="448900" cy="44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Kennzeichen mit einfarbiger Füllung" id="128" name="Google Shape;128;g78bf1330c6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49375" y="862465"/>
              <a:ext cx="448900" cy="44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Kennzeichen mit einfarbiger Füllung" id="129" name="Google Shape;129;g78bf1330c6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48925" y="862465"/>
              <a:ext cx="448900" cy="44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Kennzeichen mit einfarbiger Füllung" id="130" name="Google Shape;130;g78bf1330c6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66650" y="862465"/>
              <a:ext cx="448900" cy="448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g78bf1330c6_3_0"/>
            <p:cNvSpPr/>
            <p:nvPr/>
          </p:nvSpPr>
          <p:spPr>
            <a:xfrm rot="-5400000">
              <a:off x="2598175" y="1383925"/>
              <a:ext cx="408600" cy="1164600"/>
            </a:xfrm>
            <a:prstGeom prst="leftBrace">
              <a:avLst>
                <a:gd fmla="val 50000" name="adj1"/>
                <a:gd fmla="val 498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78bf1330c6_3_0"/>
            <p:cNvSpPr/>
            <p:nvPr/>
          </p:nvSpPr>
          <p:spPr>
            <a:xfrm rot="-5400000">
              <a:off x="5887675" y="940050"/>
              <a:ext cx="407700" cy="2021400"/>
            </a:xfrm>
            <a:prstGeom prst="leftBrace">
              <a:avLst>
                <a:gd fmla="val 50000" name="adj1"/>
                <a:gd fmla="val 498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78bf1330c6_3_0"/>
          <p:cNvSpPr/>
          <p:nvPr/>
        </p:nvSpPr>
        <p:spPr>
          <a:xfrm rot="5400000">
            <a:off x="3974075" y="-1643032"/>
            <a:ext cx="438000" cy="5789100"/>
          </a:xfrm>
          <a:prstGeom prst="leftBrace">
            <a:avLst>
              <a:gd fmla="val 50000" name="adj1"/>
              <a:gd fmla="val 498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78bf1330c6_3_0"/>
          <p:cNvSpPr/>
          <p:nvPr/>
        </p:nvSpPr>
        <p:spPr>
          <a:xfrm>
            <a:off x="453350" y="4494250"/>
            <a:ext cx="1452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78bf1330c6_3_0"/>
          <p:cNvSpPr/>
          <p:nvPr/>
        </p:nvSpPr>
        <p:spPr>
          <a:xfrm>
            <a:off x="2704900" y="4058800"/>
            <a:ext cx="1452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8bf1330c6_3_0"/>
          <p:cNvSpPr/>
          <p:nvPr/>
        </p:nvSpPr>
        <p:spPr>
          <a:xfrm>
            <a:off x="5350925" y="3778088"/>
            <a:ext cx="1452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8bf1330c6_3_0"/>
          <p:cNvSpPr txBox="1"/>
          <p:nvPr/>
        </p:nvSpPr>
        <p:spPr>
          <a:xfrm>
            <a:off x="1117100" y="1922450"/>
            <a:ext cx="68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KW 45-47</a:t>
            </a:r>
            <a:endParaRPr sz="800"/>
          </a:p>
        </p:txBody>
      </p:sp>
      <p:sp>
        <p:nvSpPr>
          <p:cNvPr id="138" name="Google Shape;138;g78bf1330c6_3_0"/>
          <p:cNvSpPr txBox="1"/>
          <p:nvPr/>
        </p:nvSpPr>
        <p:spPr>
          <a:xfrm>
            <a:off x="3953725" y="1922450"/>
            <a:ext cx="68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KW 51</a:t>
            </a:r>
            <a:endParaRPr sz="800"/>
          </a:p>
        </p:txBody>
      </p:sp>
      <p:sp>
        <p:nvSpPr>
          <p:cNvPr id="139" name="Google Shape;139;g78bf1330c6_3_0"/>
          <p:cNvSpPr txBox="1"/>
          <p:nvPr/>
        </p:nvSpPr>
        <p:spPr>
          <a:xfrm>
            <a:off x="5800925" y="1922450"/>
            <a:ext cx="68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KW 52-3</a:t>
            </a:r>
            <a:endParaRPr sz="800"/>
          </a:p>
        </p:txBody>
      </p:sp>
      <p:sp>
        <p:nvSpPr>
          <p:cNvPr id="140" name="Google Shape;140;g78bf1330c6_3_0"/>
          <p:cNvSpPr txBox="1"/>
          <p:nvPr/>
        </p:nvSpPr>
        <p:spPr>
          <a:xfrm>
            <a:off x="7716425" y="1922450"/>
            <a:ext cx="43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KW 4</a:t>
            </a:r>
            <a:endParaRPr sz="800"/>
          </a:p>
        </p:txBody>
      </p:sp>
      <p:sp>
        <p:nvSpPr>
          <p:cNvPr id="141" name="Google Shape;141;g78bf1330c6_3_0"/>
          <p:cNvSpPr txBox="1"/>
          <p:nvPr/>
        </p:nvSpPr>
        <p:spPr>
          <a:xfrm>
            <a:off x="2448513" y="1934150"/>
            <a:ext cx="68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KW 48-50</a:t>
            </a:r>
            <a:endParaRPr sz="800"/>
          </a:p>
        </p:txBody>
      </p:sp>
      <p:sp>
        <p:nvSpPr>
          <p:cNvPr id="142" name="Google Shape;142;g78bf1330c6_3_0"/>
          <p:cNvSpPr/>
          <p:nvPr/>
        </p:nvSpPr>
        <p:spPr>
          <a:xfrm rot="5400000">
            <a:off x="201300" y="1645125"/>
            <a:ext cx="237900" cy="2379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8bf1330c6_3_4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1.3	Unsere Hilfsmittel</a:t>
            </a:r>
            <a:endParaRPr/>
          </a:p>
        </p:txBody>
      </p:sp>
      <p:sp>
        <p:nvSpPr>
          <p:cNvPr id="148" name="Google Shape;148;g78bf1330c6_3_41"/>
          <p:cNvSpPr txBox="1"/>
          <p:nvPr>
            <p:ph idx="1" type="body"/>
          </p:nvPr>
        </p:nvSpPr>
        <p:spPr>
          <a:xfrm>
            <a:off x="464100" y="1152475"/>
            <a:ext cx="35478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Google Drive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Zoom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Github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Maria DB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(SolR)</a:t>
            </a:r>
            <a:endParaRPr/>
          </a:p>
        </p:txBody>
      </p:sp>
      <p:sp>
        <p:nvSpPr>
          <p:cNvPr id="149" name="Google Shape;149;g78bf1330c6_3_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50" name="Google Shape;150;g78bf1330c6_3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775" y="1380400"/>
            <a:ext cx="1256050" cy="12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8bf1330c6_3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850" y="2810888"/>
            <a:ext cx="2459676" cy="12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8bf1330c6_3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7200" y="1380400"/>
            <a:ext cx="2937124" cy="20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78bf1330c6_3_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4650" y="3087401"/>
            <a:ext cx="2459675" cy="1202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e34c0aac8_0_0"/>
          <p:cNvSpPr txBox="1"/>
          <p:nvPr>
            <p:ph idx="4294967295" type="subTitle"/>
          </p:nvPr>
        </p:nvSpPr>
        <p:spPr>
          <a:xfrm>
            <a:off x="890250" y="1872675"/>
            <a:ext cx="436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Datenfluss und Prototyp Scraper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gae34c0aac8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60" name="Google Shape;160;gae34c0aac8_0_0"/>
          <p:cNvCxnSpPr/>
          <p:nvPr/>
        </p:nvCxnSpPr>
        <p:spPr>
          <a:xfrm>
            <a:off x="2531350" y="1374175"/>
            <a:ext cx="9078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gae34c0aac8_0_0"/>
          <p:cNvSpPr txBox="1"/>
          <p:nvPr>
            <p:ph idx="4294967295" type="subTitle"/>
          </p:nvPr>
        </p:nvSpPr>
        <p:spPr>
          <a:xfrm>
            <a:off x="378375" y="470275"/>
            <a:ext cx="25374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0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b="1" sz="100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e4c5d642f_0_47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DE"/>
              <a:t>2.1	Aktueller Datenfluss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e4c5d642f_0_4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68" name="Google Shape;168;gae4c5d642f_0_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3403666" cy="427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ae4c5d642f_0_477"/>
          <p:cNvSpPr txBox="1"/>
          <p:nvPr/>
        </p:nvSpPr>
        <p:spPr>
          <a:xfrm>
            <a:off x="4572000" y="1575975"/>
            <a:ext cx="4164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aktueller Output: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de-DE" sz="1800">
                <a:solidFill>
                  <a:schemeClr val="dk2"/>
                </a:solidFill>
              </a:rPr>
              <a:t>Personenverzeichnis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de-DE" sz="1800">
                <a:solidFill>
                  <a:schemeClr val="dk2"/>
                </a:solidFill>
              </a:rPr>
              <a:t>Dokumentverzeichnis (nur interne Quellen)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de-DE" sz="1800">
                <a:solidFill>
                  <a:schemeClr val="dk2"/>
                </a:solidFill>
              </a:rPr>
              <a:t>Struktur der externen Quellen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BA-Scraper als Grundlage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e4c5d642f_0_140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DE"/>
              <a:t>2.2	Prototyp Scraper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ae4c5d642f_0_14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76" name="Google Shape;176;gae4c5d642f_0_1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3288"/>
            <a:ext cx="8160750" cy="215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