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7"/>
  </p:notesMasterIdLst>
  <p:sldIdLst>
    <p:sldId id="256" r:id="rId2"/>
    <p:sldId id="258" r:id="rId3"/>
    <p:sldId id="259" r:id="rId4"/>
    <p:sldId id="274" r:id="rId5"/>
    <p:sldId id="272" r:id="rId6"/>
    <p:sldId id="267" r:id="rId7"/>
    <p:sldId id="268" r:id="rId8"/>
    <p:sldId id="273" r:id="rId9"/>
    <p:sldId id="275" r:id="rId10"/>
    <p:sldId id="266" r:id="rId11"/>
    <p:sldId id="265" r:id="rId12"/>
    <p:sldId id="269" r:id="rId13"/>
    <p:sldId id="271" r:id="rId14"/>
    <p:sldId id="276"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F7055B3-6109-4E76-B705-F697640C7662}">
          <p14:sldIdLst>
            <p14:sldId id="256"/>
          </p14:sldIdLst>
        </p14:section>
        <p14:section name="Untitled Section" id="{586C289D-A942-4D05-8E9A-755E8D98C373}">
          <p14:sldIdLst>
            <p14:sldId id="258"/>
            <p14:sldId id="259"/>
            <p14:sldId id="274"/>
            <p14:sldId id="272"/>
            <p14:sldId id="267"/>
            <p14:sldId id="268"/>
            <p14:sldId id="273"/>
            <p14:sldId id="275"/>
            <p14:sldId id="266"/>
            <p14:sldId id="265"/>
            <p14:sldId id="269"/>
            <p14:sldId id="271"/>
            <p14:sldId id="276"/>
            <p14:sldId id="270"/>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341"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554F53-FCED-4EC6-9097-77868C56B871}" type="datetimeFigureOut">
              <a:rPr lang="en-IN" smtClean="0"/>
              <a:pPr/>
              <a:t>01-11-2023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718B99-DF56-4F05-971B-FCAB1D6535DC}" type="slidenum">
              <a:rPr lang="en-IN" smtClean="0"/>
              <a:pPr/>
              <a:t>‹#›</a:t>
            </a:fld>
            <a:endParaRPr lang="en-IN"/>
          </a:p>
        </p:txBody>
      </p:sp>
    </p:spTree>
    <p:extLst>
      <p:ext uri="{BB962C8B-B14F-4D97-AF65-F5344CB8AC3E}">
        <p14:creationId xmlns:p14="http://schemas.microsoft.com/office/powerpoint/2010/main" val="6951119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1718B99-DF56-4F05-971B-FCAB1D6535DC}" type="slidenum">
              <a:rPr lang="en-IN" smtClean="0"/>
              <a:pPr/>
              <a:t>1</a:t>
            </a:fld>
            <a:endParaRPr lang="en-I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1718B99-DF56-4F05-971B-FCAB1D6535DC}" type="slidenum">
              <a:rPr lang="en-IN" smtClean="0"/>
              <a:pPr/>
              <a:t>10</a:t>
            </a:fld>
            <a:endParaRPr lang="en-IN"/>
          </a:p>
        </p:txBody>
      </p:sp>
    </p:spTree>
    <p:extLst>
      <p:ext uri="{BB962C8B-B14F-4D97-AF65-F5344CB8AC3E}">
        <p14:creationId xmlns:p14="http://schemas.microsoft.com/office/powerpoint/2010/main" val="28708657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1718B99-DF56-4F05-971B-FCAB1D6535DC}" type="slidenum">
              <a:rPr lang="en-IN" smtClean="0"/>
              <a:pPr/>
              <a:t>11</a:t>
            </a:fld>
            <a:endParaRPr lang="en-IN"/>
          </a:p>
        </p:txBody>
      </p:sp>
    </p:spTree>
    <p:extLst>
      <p:ext uri="{BB962C8B-B14F-4D97-AF65-F5344CB8AC3E}">
        <p14:creationId xmlns:p14="http://schemas.microsoft.com/office/powerpoint/2010/main" val="31304773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1718B99-DF56-4F05-971B-FCAB1D6535DC}" type="slidenum">
              <a:rPr lang="en-IN" smtClean="0"/>
              <a:pPr/>
              <a:t>12</a:t>
            </a:fld>
            <a:endParaRPr lang="en-IN"/>
          </a:p>
        </p:txBody>
      </p:sp>
    </p:spTree>
    <p:extLst>
      <p:ext uri="{BB962C8B-B14F-4D97-AF65-F5344CB8AC3E}">
        <p14:creationId xmlns:p14="http://schemas.microsoft.com/office/powerpoint/2010/main" val="37727198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1718B99-DF56-4F05-971B-FCAB1D6535DC}" type="slidenum">
              <a:rPr lang="en-IN" smtClean="0"/>
              <a:pPr/>
              <a:t>13</a:t>
            </a:fld>
            <a:endParaRPr lang="en-IN"/>
          </a:p>
        </p:txBody>
      </p:sp>
    </p:spTree>
    <p:extLst>
      <p:ext uri="{BB962C8B-B14F-4D97-AF65-F5344CB8AC3E}">
        <p14:creationId xmlns:p14="http://schemas.microsoft.com/office/powerpoint/2010/main" val="9263766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1718B99-DF56-4F05-971B-FCAB1D6535DC}" type="slidenum">
              <a:rPr lang="en-IN" smtClean="0"/>
              <a:pPr/>
              <a:t>14</a:t>
            </a:fld>
            <a:endParaRPr lang="en-IN"/>
          </a:p>
        </p:txBody>
      </p:sp>
    </p:spTree>
    <p:extLst>
      <p:ext uri="{BB962C8B-B14F-4D97-AF65-F5344CB8AC3E}">
        <p14:creationId xmlns:p14="http://schemas.microsoft.com/office/powerpoint/2010/main" val="16833094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1718B99-DF56-4F05-971B-FCAB1D6535DC}" type="slidenum">
              <a:rPr lang="en-IN" smtClean="0"/>
              <a:pPr/>
              <a:t>15</a:t>
            </a:fld>
            <a:endParaRPr lang="en-IN"/>
          </a:p>
        </p:txBody>
      </p:sp>
    </p:spTree>
    <p:extLst>
      <p:ext uri="{BB962C8B-B14F-4D97-AF65-F5344CB8AC3E}">
        <p14:creationId xmlns:p14="http://schemas.microsoft.com/office/powerpoint/2010/main" val="11894583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1718B99-DF56-4F05-971B-FCAB1D6535DC}" type="slidenum">
              <a:rPr lang="en-IN" smtClean="0"/>
              <a:pPr/>
              <a:t>2</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1718B99-DF56-4F05-971B-FCAB1D6535DC}" type="slidenum">
              <a:rPr lang="en-IN" smtClean="0"/>
              <a:pPr/>
              <a:t>3</a:t>
            </a:fld>
            <a:endParaRPr lang="en-IN"/>
          </a:p>
        </p:txBody>
      </p:sp>
    </p:spTree>
    <p:extLst>
      <p:ext uri="{BB962C8B-B14F-4D97-AF65-F5344CB8AC3E}">
        <p14:creationId xmlns:p14="http://schemas.microsoft.com/office/powerpoint/2010/main" val="12737657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1718B99-DF56-4F05-971B-FCAB1D6535DC}" type="slidenum">
              <a:rPr lang="en-IN" smtClean="0"/>
              <a:pPr/>
              <a:t>4</a:t>
            </a:fld>
            <a:endParaRPr lang="en-IN"/>
          </a:p>
        </p:txBody>
      </p:sp>
    </p:spTree>
    <p:extLst>
      <p:ext uri="{BB962C8B-B14F-4D97-AF65-F5344CB8AC3E}">
        <p14:creationId xmlns:p14="http://schemas.microsoft.com/office/powerpoint/2010/main" val="22528104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1718B99-DF56-4F05-971B-FCAB1D6535DC}" type="slidenum">
              <a:rPr lang="en-IN" smtClean="0"/>
              <a:pPr/>
              <a:t>5</a:t>
            </a:fld>
            <a:endParaRPr lang="en-IN"/>
          </a:p>
        </p:txBody>
      </p:sp>
    </p:spTree>
    <p:extLst>
      <p:ext uri="{BB962C8B-B14F-4D97-AF65-F5344CB8AC3E}">
        <p14:creationId xmlns:p14="http://schemas.microsoft.com/office/powerpoint/2010/main" val="20543252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1718B99-DF56-4F05-971B-FCAB1D6535DC}" type="slidenum">
              <a:rPr lang="en-IN" smtClean="0"/>
              <a:pPr/>
              <a:t>6</a:t>
            </a:fld>
            <a:endParaRPr lang="en-IN"/>
          </a:p>
        </p:txBody>
      </p:sp>
    </p:spTree>
    <p:extLst>
      <p:ext uri="{BB962C8B-B14F-4D97-AF65-F5344CB8AC3E}">
        <p14:creationId xmlns:p14="http://schemas.microsoft.com/office/powerpoint/2010/main" val="8188184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1718B99-DF56-4F05-971B-FCAB1D6535DC}" type="slidenum">
              <a:rPr lang="en-IN" smtClean="0"/>
              <a:pPr/>
              <a:t>7</a:t>
            </a:fld>
            <a:endParaRPr lang="en-IN"/>
          </a:p>
        </p:txBody>
      </p:sp>
    </p:spTree>
    <p:extLst>
      <p:ext uri="{BB962C8B-B14F-4D97-AF65-F5344CB8AC3E}">
        <p14:creationId xmlns:p14="http://schemas.microsoft.com/office/powerpoint/2010/main" val="34077627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1718B99-DF56-4F05-971B-FCAB1D6535DC}" type="slidenum">
              <a:rPr lang="en-IN" smtClean="0"/>
              <a:pPr/>
              <a:t>8</a:t>
            </a:fld>
            <a:endParaRPr lang="en-IN"/>
          </a:p>
        </p:txBody>
      </p:sp>
    </p:spTree>
    <p:extLst>
      <p:ext uri="{BB962C8B-B14F-4D97-AF65-F5344CB8AC3E}">
        <p14:creationId xmlns:p14="http://schemas.microsoft.com/office/powerpoint/2010/main" val="11561711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1718B99-DF56-4F05-971B-FCAB1D6535DC}" type="slidenum">
              <a:rPr lang="en-IN" smtClean="0"/>
              <a:pPr/>
              <a:t>9</a:t>
            </a:fld>
            <a:endParaRPr lang="en-IN"/>
          </a:p>
        </p:txBody>
      </p:sp>
    </p:spTree>
    <p:extLst>
      <p:ext uri="{BB962C8B-B14F-4D97-AF65-F5344CB8AC3E}">
        <p14:creationId xmlns:p14="http://schemas.microsoft.com/office/powerpoint/2010/main" val="10541041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274AA-6909-403F-9161-1D8BF0A8F50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3C87C6A-5C8F-48D7-B966-1150B14420A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1E46F7E-4084-4A4B-9E49-6CDE368F51F7}"/>
              </a:ext>
            </a:extLst>
          </p:cNvPr>
          <p:cNvSpPr>
            <a:spLocks noGrp="1"/>
          </p:cNvSpPr>
          <p:nvPr>
            <p:ph type="dt" sz="half" idx="10"/>
          </p:nvPr>
        </p:nvSpPr>
        <p:spPr/>
        <p:txBody>
          <a:bodyPr/>
          <a:lstStyle/>
          <a:p>
            <a:fld id="{596E9E8C-AAB1-4D76-BBF6-905EF39EB98D}" type="datetime1">
              <a:rPr lang="en-IN" smtClean="0"/>
              <a:pPr/>
              <a:t>01-11-2023</a:t>
            </a:fld>
            <a:endParaRPr lang="en-IN"/>
          </a:p>
        </p:txBody>
      </p:sp>
      <p:sp>
        <p:nvSpPr>
          <p:cNvPr id="5" name="Footer Placeholder 4">
            <a:extLst>
              <a:ext uri="{FF2B5EF4-FFF2-40B4-BE49-F238E27FC236}">
                <a16:creationId xmlns:a16="http://schemas.microsoft.com/office/drawing/2014/main" id="{4078813C-7AEB-4859-B027-48C9E7F6FCA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314760A-504B-405A-961A-DD0A73F36935}"/>
              </a:ext>
            </a:extLst>
          </p:cNvPr>
          <p:cNvSpPr>
            <a:spLocks noGrp="1"/>
          </p:cNvSpPr>
          <p:nvPr>
            <p:ph type="sldNum" sz="quarter" idx="12"/>
          </p:nvPr>
        </p:nvSpPr>
        <p:spPr/>
        <p:txBody>
          <a:bodyPr/>
          <a:lstStyle/>
          <a:p>
            <a:fld id="{C8421A79-F751-4E2E-A6A8-90315ACC7929}" type="slidenum">
              <a:rPr lang="en-IN" smtClean="0"/>
              <a:pPr/>
              <a:t>‹#›</a:t>
            </a:fld>
            <a:endParaRPr lang="en-IN"/>
          </a:p>
        </p:txBody>
      </p:sp>
    </p:spTree>
    <p:extLst>
      <p:ext uri="{BB962C8B-B14F-4D97-AF65-F5344CB8AC3E}">
        <p14:creationId xmlns:p14="http://schemas.microsoft.com/office/powerpoint/2010/main" val="22960658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FF906-3CEB-4A8A-9114-5FCC9152522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ED2F48D-BFA5-4F89-B1C0-B3E9A73783F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7FD0D1F-D083-44D9-B60F-525BA1830292}"/>
              </a:ext>
            </a:extLst>
          </p:cNvPr>
          <p:cNvSpPr>
            <a:spLocks noGrp="1"/>
          </p:cNvSpPr>
          <p:nvPr>
            <p:ph type="dt" sz="half" idx="10"/>
          </p:nvPr>
        </p:nvSpPr>
        <p:spPr/>
        <p:txBody>
          <a:bodyPr/>
          <a:lstStyle/>
          <a:p>
            <a:fld id="{746D5789-9AD8-4A2D-B5BA-60A3C12C0A48}" type="datetime1">
              <a:rPr lang="en-IN" smtClean="0"/>
              <a:pPr/>
              <a:t>01-11-2023</a:t>
            </a:fld>
            <a:endParaRPr lang="en-IN"/>
          </a:p>
        </p:txBody>
      </p:sp>
      <p:sp>
        <p:nvSpPr>
          <p:cNvPr id="5" name="Footer Placeholder 4">
            <a:extLst>
              <a:ext uri="{FF2B5EF4-FFF2-40B4-BE49-F238E27FC236}">
                <a16:creationId xmlns:a16="http://schemas.microsoft.com/office/drawing/2014/main" id="{BAFFFEF9-7A3D-4BC8-B2D3-C2233162E48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167B323-37F1-4995-B4D5-62FBA6D6B3DF}"/>
              </a:ext>
            </a:extLst>
          </p:cNvPr>
          <p:cNvSpPr>
            <a:spLocks noGrp="1"/>
          </p:cNvSpPr>
          <p:nvPr>
            <p:ph type="sldNum" sz="quarter" idx="12"/>
          </p:nvPr>
        </p:nvSpPr>
        <p:spPr/>
        <p:txBody>
          <a:bodyPr/>
          <a:lstStyle/>
          <a:p>
            <a:fld id="{C8421A79-F751-4E2E-A6A8-90315ACC7929}" type="slidenum">
              <a:rPr lang="en-IN" smtClean="0"/>
              <a:pPr/>
              <a:t>‹#›</a:t>
            </a:fld>
            <a:endParaRPr lang="en-IN"/>
          </a:p>
        </p:txBody>
      </p:sp>
    </p:spTree>
    <p:extLst>
      <p:ext uri="{BB962C8B-B14F-4D97-AF65-F5344CB8AC3E}">
        <p14:creationId xmlns:p14="http://schemas.microsoft.com/office/powerpoint/2010/main" val="28814214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632F0BD-BD61-4BF0-9FF8-A3EF2E7E87A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70DFDD7-4682-4EA9-A150-7E75C3D10B1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0BCEAEF-C91D-4958-BE21-37848EC7EFC3}"/>
              </a:ext>
            </a:extLst>
          </p:cNvPr>
          <p:cNvSpPr>
            <a:spLocks noGrp="1"/>
          </p:cNvSpPr>
          <p:nvPr>
            <p:ph type="dt" sz="half" idx="10"/>
          </p:nvPr>
        </p:nvSpPr>
        <p:spPr/>
        <p:txBody>
          <a:bodyPr/>
          <a:lstStyle/>
          <a:p>
            <a:fld id="{2729E88D-AA8E-478E-A829-7A60BAA96BFD}" type="datetime1">
              <a:rPr lang="en-IN" smtClean="0"/>
              <a:pPr/>
              <a:t>01-11-2023</a:t>
            </a:fld>
            <a:endParaRPr lang="en-IN"/>
          </a:p>
        </p:txBody>
      </p:sp>
      <p:sp>
        <p:nvSpPr>
          <p:cNvPr id="5" name="Footer Placeholder 4">
            <a:extLst>
              <a:ext uri="{FF2B5EF4-FFF2-40B4-BE49-F238E27FC236}">
                <a16:creationId xmlns:a16="http://schemas.microsoft.com/office/drawing/2014/main" id="{FE24575D-4370-4904-B464-74C01284607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F34832D-D364-4897-93C9-F91A9F392790}"/>
              </a:ext>
            </a:extLst>
          </p:cNvPr>
          <p:cNvSpPr>
            <a:spLocks noGrp="1"/>
          </p:cNvSpPr>
          <p:nvPr>
            <p:ph type="sldNum" sz="quarter" idx="12"/>
          </p:nvPr>
        </p:nvSpPr>
        <p:spPr/>
        <p:txBody>
          <a:bodyPr/>
          <a:lstStyle/>
          <a:p>
            <a:fld id="{C8421A79-F751-4E2E-A6A8-90315ACC7929}" type="slidenum">
              <a:rPr lang="en-IN" smtClean="0"/>
              <a:pPr/>
              <a:t>‹#›</a:t>
            </a:fld>
            <a:endParaRPr lang="en-IN"/>
          </a:p>
        </p:txBody>
      </p:sp>
    </p:spTree>
    <p:extLst>
      <p:ext uri="{BB962C8B-B14F-4D97-AF65-F5344CB8AC3E}">
        <p14:creationId xmlns:p14="http://schemas.microsoft.com/office/powerpoint/2010/main" val="11349178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8195C-5771-41C9-B8CC-31A37FBBE92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2630145-1C30-49E9-AA65-BB629374FE1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136EE57-55E9-4162-B160-0B599BCA77C5}"/>
              </a:ext>
            </a:extLst>
          </p:cNvPr>
          <p:cNvSpPr>
            <a:spLocks noGrp="1"/>
          </p:cNvSpPr>
          <p:nvPr>
            <p:ph type="dt" sz="half" idx="10"/>
          </p:nvPr>
        </p:nvSpPr>
        <p:spPr/>
        <p:txBody>
          <a:bodyPr/>
          <a:lstStyle/>
          <a:p>
            <a:fld id="{87F6EF97-8497-4452-9D3B-D156F4D78093}" type="datetime1">
              <a:rPr lang="en-IN" smtClean="0"/>
              <a:pPr/>
              <a:t>01-11-2023</a:t>
            </a:fld>
            <a:endParaRPr lang="en-IN"/>
          </a:p>
        </p:txBody>
      </p:sp>
      <p:sp>
        <p:nvSpPr>
          <p:cNvPr id="5" name="Footer Placeholder 4">
            <a:extLst>
              <a:ext uri="{FF2B5EF4-FFF2-40B4-BE49-F238E27FC236}">
                <a16:creationId xmlns:a16="http://schemas.microsoft.com/office/drawing/2014/main" id="{59D287F8-FFEF-4088-A29B-5E315A0B4EE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A83CCC9-5978-4576-BB62-B2412FA0CD2B}"/>
              </a:ext>
            </a:extLst>
          </p:cNvPr>
          <p:cNvSpPr>
            <a:spLocks noGrp="1"/>
          </p:cNvSpPr>
          <p:nvPr>
            <p:ph type="sldNum" sz="quarter" idx="12"/>
          </p:nvPr>
        </p:nvSpPr>
        <p:spPr/>
        <p:txBody>
          <a:bodyPr/>
          <a:lstStyle/>
          <a:p>
            <a:fld id="{C8421A79-F751-4E2E-A6A8-90315ACC7929}" type="slidenum">
              <a:rPr lang="en-IN" smtClean="0"/>
              <a:pPr/>
              <a:t>‹#›</a:t>
            </a:fld>
            <a:endParaRPr lang="en-IN"/>
          </a:p>
        </p:txBody>
      </p:sp>
    </p:spTree>
    <p:extLst>
      <p:ext uri="{BB962C8B-B14F-4D97-AF65-F5344CB8AC3E}">
        <p14:creationId xmlns:p14="http://schemas.microsoft.com/office/powerpoint/2010/main" val="2776658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993C7-2459-4F71-ADC1-F9BB9343165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F304EF5-4FEF-4B2B-B537-58E585CD850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BA2A0F8-686A-4CF8-9111-4B1F38D9C141}"/>
              </a:ext>
            </a:extLst>
          </p:cNvPr>
          <p:cNvSpPr>
            <a:spLocks noGrp="1"/>
          </p:cNvSpPr>
          <p:nvPr>
            <p:ph type="dt" sz="half" idx="10"/>
          </p:nvPr>
        </p:nvSpPr>
        <p:spPr/>
        <p:txBody>
          <a:bodyPr/>
          <a:lstStyle/>
          <a:p>
            <a:fld id="{9E56F7AC-AF64-4152-837D-C6256D50655D}" type="datetime1">
              <a:rPr lang="en-IN" smtClean="0"/>
              <a:pPr/>
              <a:t>01-11-2023</a:t>
            </a:fld>
            <a:endParaRPr lang="en-IN"/>
          </a:p>
        </p:txBody>
      </p:sp>
      <p:sp>
        <p:nvSpPr>
          <p:cNvPr id="5" name="Footer Placeholder 4">
            <a:extLst>
              <a:ext uri="{FF2B5EF4-FFF2-40B4-BE49-F238E27FC236}">
                <a16:creationId xmlns:a16="http://schemas.microsoft.com/office/drawing/2014/main" id="{13D857B5-8243-4035-AC91-0D9FF3041E3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8E0FDB5-9580-4AF4-81AF-057A6E161B93}"/>
              </a:ext>
            </a:extLst>
          </p:cNvPr>
          <p:cNvSpPr>
            <a:spLocks noGrp="1"/>
          </p:cNvSpPr>
          <p:nvPr>
            <p:ph type="sldNum" sz="quarter" idx="12"/>
          </p:nvPr>
        </p:nvSpPr>
        <p:spPr/>
        <p:txBody>
          <a:bodyPr/>
          <a:lstStyle/>
          <a:p>
            <a:fld id="{C8421A79-F751-4E2E-A6A8-90315ACC7929}" type="slidenum">
              <a:rPr lang="en-IN" smtClean="0"/>
              <a:pPr/>
              <a:t>‹#›</a:t>
            </a:fld>
            <a:endParaRPr lang="en-IN"/>
          </a:p>
        </p:txBody>
      </p:sp>
    </p:spTree>
    <p:extLst>
      <p:ext uri="{BB962C8B-B14F-4D97-AF65-F5344CB8AC3E}">
        <p14:creationId xmlns:p14="http://schemas.microsoft.com/office/powerpoint/2010/main" val="25150662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2048C-FAA6-41AF-83AC-482A0C1BDF8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D039D1F-81DB-4517-B56D-BC930EDE65C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BA5A9C9-38C7-4D91-A9F4-A4DF2A7AD27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02AD945-609C-4EF1-8B66-D9FAAC2DFD8D}"/>
              </a:ext>
            </a:extLst>
          </p:cNvPr>
          <p:cNvSpPr>
            <a:spLocks noGrp="1"/>
          </p:cNvSpPr>
          <p:nvPr>
            <p:ph type="dt" sz="half" idx="10"/>
          </p:nvPr>
        </p:nvSpPr>
        <p:spPr/>
        <p:txBody>
          <a:bodyPr/>
          <a:lstStyle/>
          <a:p>
            <a:fld id="{2EC810E8-583D-43BD-A099-37B5F4EC2C26}" type="datetime1">
              <a:rPr lang="en-IN" smtClean="0"/>
              <a:pPr/>
              <a:t>01-11-2023</a:t>
            </a:fld>
            <a:endParaRPr lang="en-IN"/>
          </a:p>
        </p:txBody>
      </p:sp>
      <p:sp>
        <p:nvSpPr>
          <p:cNvPr id="6" name="Footer Placeholder 5">
            <a:extLst>
              <a:ext uri="{FF2B5EF4-FFF2-40B4-BE49-F238E27FC236}">
                <a16:creationId xmlns:a16="http://schemas.microsoft.com/office/drawing/2014/main" id="{D614D1E5-5144-45B8-ABB0-7F7A215CA86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6780D15-9BD2-45E8-9C21-0F077541D606}"/>
              </a:ext>
            </a:extLst>
          </p:cNvPr>
          <p:cNvSpPr>
            <a:spLocks noGrp="1"/>
          </p:cNvSpPr>
          <p:nvPr>
            <p:ph type="sldNum" sz="quarter" idx="12"/>
          </p:nvPr>
        </p:nvSpPr>
        <p:spPr/>
        <p:txBody>
          <a:bodyPr/>
          <a:lstStyle/>
          <a:p>
            <a:fld id="{C8421A79-F751-4E2E-A6A8-90315ACC7929}" type="slidenum">
              <a:rPr lang="en-IN" smtClean="0"/>
              <a:pPr/>
              <a:t>‹#›</a:t>
            </a:fld>
            <a:endParaRPr lang="en-IN"/>
          </a:p>
        </p:txBody>
      </p:sp>
    </p:spTree>
    <p:extLst>
      <p:ext uri="{BB962C8B-B14F-4D97-AF65-F5344CB8AC3E}">
        <p14:creationId xmlns:p14="http://schemas.microsoft.com/office/powerpoint/2010/main" val="13549316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60239-060B-42DC-B689-AED6248B8F3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3496E80-9863-4A1F-8B09-E48B8F0B460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3ED553C-5B46-4943-BE9F-D9A15FD9968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0993FAE-2A3D-401E-B409-7DA9EC27E8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F57AB8D-724B-4443-B4CE-49C94FB1B3E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B117160-F980-40E8-9EFA-67132F84EEAA}"/>
              </a:ext>
            </a:extLst>
          </p:cNvPr>
          <p:cNvSpPr>
            <a:spLocks noGrp="1"/>
          </p:cNvSpPr>
          <p:nvPr>
            <p:ph type="dt" sz="half" idx="10"/>
          </p:nvPr>
        </p:nvSpPr>
        <p:spPr/>
        <p:txBody>
          <a:bodyPr/>
          <a:lstStyle/>
          <a:p>
            <a:fld id="{DF1D0FF5-8587-4A0A-887B-D99DB590F3A4}" type="datetime1">
              <a:rPr lang="en-IN" smtClean="0"/>
              <a:pPr/>
              <a:t>01-11-2023</a:t>
            </a:fld>
            <a:endParaRPr lang="en-IN"/>
          </a:p>
        </p:txBody>
      </p:sp>
      <p:sp>
        <p:nvSpPr>
          <p:cNvPr id="8" name="Footer Placeholder 7">
            <a:extLst>
              <a:ext uri="{FF2B5EF4-FFF2-40B4-BE49-F238E27FC236}">
                <a16:creationId xmlns:a16="http://schemas.microsoft.com/office/drawing/2014/main" id="{6C5B2171-7B76-42E4-8D1D-657D9DD9A4D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F9CC9DB-2BF3-499F-B6EF-D55C418A6C2D}"/>
              </a:ext>
            </a:extLst>
          </p:cNvPr>
          <p:cNvSpPr>
            <a:spLocks noGrp="1"/>
          </p:cNvSpPr>
          <p:nvPr>
            <p:ph type="sldNum" sz="quarter" idx="12"/>
          </p:nvPr>
        </p:nvSpPr>
        <p:spPr/>
        <p:txBody>
          <a:bodyPr/>
          <a:lstStyle/>
          <a:p>
            <a:fld id="{C8421A79-F751-4E2E-A6A8-90315ACC7929}" type="slidenum">
              <a:rPr lang="en-IN" smtClean="0"/>
              <a:pPr/>
              <a:t>‹#›</a:t>
            </a:fld>
            <a:endParaRPr lang="en-IN"/>
          </a:p>
        </p:txBody>
      </p:sp>
    </p:spTree>
    <p:extLst>
      <p:ext uri="{BB962C8B-B14F-4D97-AF65-F5344CB8AC3E}">
        <p14:creationId xmlns:p14="http://schemas.microsoft.com/office/powerpoint/2010/main" val="17025539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06220-AFAF-4182-98A6-598EF1A0076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7C235C0-8A3A-4A94-9EBA-D1A3321E3EC4}"/>
              </a:ext>
            </a:extLst>
          </p:cNvPr>
          <p:cNvSpPr>
            <a:spLocks noGrp="1"/>
          </p:cNvSpPr>
          <p:nvPr>
            <p:ph type="dt" sz="half" idx="10"/>
          </p:nvPr>
        </p:nvSpPr>
        <p:spPr/>
        <p:txBody>
          <a:bodyPr/>
          <a:lstStyle/>
          <a:p>
            <a:fld id="{19EBAA70-2F66-4577-A4C3-208E90DA05F8}" type="datetime1">
              <a:rPr lang="en-IN" smtClean="0"/>
              <a:pPr/>
              <a:t>01-11-2023</a:t>
            </a:fld>
            <a:endParaRPr lang="en-IN"/>
          </a:p>
        </p:txBody>
      </p:sp>
      <p:sp>
        <p:nvSpPr>
          <p:cNvPr id="4" name="Footer Placeholder 3">
            <a:extLst>
              <a:ext uri="{FF2B5EF4-FFF2-40B4-BE49-F238E27FC236}">
                <a16:creationId xmlns:a16="http://schemas.microsoft.com/office/drawing/2014/main" id="{796E5FCC-B2DA-4DA1-A202-2EC521496ED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B87FCA3-0F4F-471B-A6BF-13480A148B1D}"/>
              </a:ext>
            </a:extLst>
          </p:cNvPr>
          <p:cNvSpPr>
            <a:spLocks noGrp="1"/>
          </p:cNvSpPr>
          <p:nvPr>
            <p:ph type="sldNum" sz="quarter" idx="12"/>
          </p:nvPr>
        </p:nvSpPr>
        <p:spPr/>
        <p:txBody>
          <a:bodyPr/>
          <a:lstStyle/>
          <a:p>
            <a:fld id="{C8421A79-F751-4E2E-A6A8-90315ACC7929}" type="slidenum">
              <a:rPr lang="en-IN" smtClean="0"/>
              <a:pPr/>
              <a:t>‹#›</a:t>
            </a:fld>
            <a:endParaRPr lang="en-IN"/>
          </a:p>
        </p:txBody>
      </p:sp>
    </p:spTree>
    <p:extLst>
      <p:ext uri="{BB962C8B-B14F-4D97-AF65-F5344CB8AC3E}">
        <p14:creationId xmlns:p14="http://schemas.microsoft.com/office/powerpoint/2010/main" val="9039804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C3AE498-E50A-4298-AB51-687072181461}"/>
              </a:ext>
            </a:extLst>
          </p:cNvPr>
          <p:cNvSpPr>
            <a:spLocks noGrp="1"/>
          </p:cNvSpPr>
          <p:nvPr>
            <p:ph type="dt" sz="half" idx="10"/>
          </p:nvPr>
        </p:nvSpPr>
        <p:spPr/>
        <p:txBody>
          <a:bodyPr/>
          <a:lstStyle/>
          <a:p>
            <a:fld id="{78AE26ED-5677-4D05-AC6F-5F321D45D8DC}" type="datetime1">
              <a:rPr lang="en-IN" smtClean="0"/>
              <a:pPr/>
              <a:t>01-11-2023</a:t>
            </a:fld>
            <a:endParaRPr lang="en-IN"/>
          </a:p>
        </p:txBody>
      </p:sp>
      <p:sp>
        <p:nvSpPr>
          <p:cNvPr id="3" name="Footer Placeholder 2">
            <a:extLst>
              <a:ext uri="{FF2B5EF4-FFF2-40B4-BE49-F238E27FC236}">
                <a16:creationId xmlns:a16="http://schemas.microsoft.com/office/drawing/2014/main" id="{4A1B44A9-2BAE-479B-BAF3-3460887CD13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291D51F-9077-45BC-846C-9C3D87BC69CA}"/>
              </a:ext>
            </a:extLst>
          </p:cNvPr>
          <p:cNvSpPr>
            <a:spLocks noGrp="1"/>
          </p:cNvSpPr>
          <p:nvPr>
            <p:ph type="sldNum" sz="quarter" idx="12"/>
          </p:nvPr>
        </p:nvSpPr>
        <p:spPr/>
        <p:txBody>
          <a:bodyPr/>
          <a:lstStyle/>
          <a:p>
            <a:fld id="{C8421A79-F751-4E2E-A6A8-90315ACC7929}" type="slidenum">
              <a:rPr lang="en-IN" smtClean="0"/>
              <a:pPr/>
              <a:t>‹#›</a:t>
            </a:fld>
            <a:endParaRPr lang="en-IN"/>
          </a:p>
        </p:txBody>
      </p:sp>
    </p:spTree>
    <p:extLst>
      <p:ext uri="{BB962C8B-B14F-4D97-AF65-F5344CB8AC3E}">
        <p14:creationId xmlns:p14="http://schemas.microsoft.com/office/powerpoint/2010/main" val="38194797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A8A57-A824-4AF3-BBA6-3E10949DB1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2AFCD3E-862F-4845-BE54-827D1C79523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71351AE-3645-4B9A-A7B2-BAB2ECED58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FAA606-38CF-4F2D-8C65-2A8936BC9BBB}"/>
              </a:ext>
            </a:extLst>
          </p:cNvPr>
          <p:cNvSpPr>
            <a:spLocks noGrp="1"/>
          </p:cNvSpPr>
          <p:nvPr>
            <p:ph type="dt" sz="half" idx="10"/>
          </p:nvPr>
        </p:nvSpPr>
        <p:spPr/>
        <p:txBody>
          <a:bodyPr/>
          <a:lstStyle/>
          <a:p>
            <a:fld id="{734FC4CC-BB65-43C0-9E13-1958142E95A0}" type="datetime1">
              <a:rPr lang="en-IN" smtClean="0"/>
              <a:pPr/>
              <a:t>01-11-2023</a:t>
            </a:fld>
            <a:endParaRPr lang="en-IN"/>
          </a:p>
        </p:txBody>
      </p:sp>
      <p:sp>
        <p:nvSpPr>
          <p:cNvPr id="6" name="Footer Placeholder 5">
            <a:extLst>
              <a:ext uri="{FF2B5EF4-FFF2-40B4-BE49-F238E27FC236}">
                <a16:creationId xmlns:a16="http://schemas.microsoft.com/office/drawing/2014/main" id="{DB3486A5-DEEC-4FA1-84D2-6691F2BF156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77CD0B4-58CD-4C26-A3C9-F8DA9BEFF5C1}"/>
              </a:ext>
            </a:extLst>
          </p:cNvPr>
          <p:cNvSpPr>
            <a:spLocks noGrp="1"/>
          </p:cNvSpPr>
          <p:nvPr>
            <p:ph type="sldNum" sz="quarter" idx="12"/>
          </p:nvPr>
        </p:nvSpPr>
        <p:spPr/>
        <p:txBody>
          <a:bodyPr/>
          <a:lstStyle/>
          <a:p>
            <a:fld id="{C8421A79-F751-4E2E-A6A8-90315ACC7929}" type="slidenum">
              <a:rPr lang="en-IN" smtClean="0"/>
              <a:pPr/>
              <a:t>‹#›</a:t>
            </a:fld>
            <a:endParaRPr lang="en-IN"/>
          </a:p>
        </p:txBody>
      </p:sp>
    </p:spTree>
    <p:extLst>
      <p:ext uri="{BB962C8B-B14F-4D97-AF65-F5344CB8AC3E}">
        <p14:creationId xmlns:p14="http://schemas.microsoft.com/office/powerpoint/2010/main" val="40841770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C466B-4963-44FB-89ED-6AB8171566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DBE1458-A6B1-4552-90FB-CFB4690DC4C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E32EE8F-24C3-401B-8EE5-CD33E6C30C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825CDD-03BB-42AD-A814-0E3723D66E3A}"/>
              </a:ext>
            </a:extLst>
          </p:cNvPr>
          <p:cNvSpPr>
            <a:spLocks noGrp="1"/>
          </p:cNvSpPr>
          <p:nvPr>
            <p:ph type="dt" sz="half" idx="10"/>
          </p:nvPr>
        </p:nvSpPr>
        <p:spPr/>
        <p:txBody>
          <a:bodyPr/>
          <a:lstStyle/>
          <a:p>
            <a:fld id="{89BB7F85-9144-42CC-8CAA-3CDE083C66FC}" type="datetime1">
              <a:rPr lang="en-IN" smtClean="0"/>
              <a:pPr/>
              <a:t>01-11-2023</a:t>
            </a:fld>
            <a:endParaRPr lang="en-IN"/>
          </a:p>
        </p:txBody>
      </p:sp>
      <p:sp>
        <p:nvSpPr>
          <p:cNvPr id="6" name="Footer Placeholder 5">
            <a:extLst>
              <a:ext uri="{FF2B5EF4-FFF2-40B4-BE49-F238E27FC236}">
                <a16:creationId xmlns:a16="http://schemas.microsoft.com/office/drawing/2014/main" id="{ECD26622-725C-4C89-81E2-D8FAE24073C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565D3DA-9465-47E6-B598-BD77E320D216}"/>
              </a:ext>
            </a:extLst>
          </p:cNvPr>
          <p:cNvSpPr>
            <a:spLocks noGrp="1"/>
          </p:cNvSpPr>
          <p:nvPr>
            <p:ph type="sldNum" sz="quarter" idx="12"/>
          </p:nvPr>
        </p:nvSpPr>
        <p:spPr/>
        <p:txBody>
          <a:bodyPr/>
          <a:lstStyle/>
          <a:p>
            <a:fld id="{C8421A79-F751-4E2E-A6A8-90315ACC7929}" type="slidenum">
              <a:rPr lang="en-IN" smtClean="0"/>
              <a:pPr/>
              <a:t>‹#›</a:t>
            </a:fld>
            <a:endParaRPr lang="en-IN"/>
          </a:p>
        </p:txBody>
      </p:sp>
    </p:spTree>
    <p:extLst>
      <p:ext uri="{BB962C8B-B14F-4D97-AF65-F5344CB8AC3E}">
        <p14:creationId xmlns:p14="http://schemas.microsoft.com/office/powerpoint/2010/main" val="37229979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57EF4AE-F3D8-44C9-98B3-A0F3E953DB1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77DEDC8-1A1F-40C6-A40C-CA3EA4DB2E7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0ED7469-25C9-40A5-BBB7-6C4FA973B0F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A13CD3-F7A1-4CA1-B347-DC51ACCCA944}" type="datetime1">
              <a:rPr lang="en-IN" smtClean="0"/>
              <a:pPr/>
              <a:t>01-11-2023</a:t>
            </a:fld>
            <a:endParaRPr lang="en-IN"/>
          </a:p>
        </p:txBody>
      </p:sp>
      <p:sp>
        <p:nvSpPr>
          <p:cNvPr id="5" name="Footer Placeholder 4">
            <a:extLst>
              <a:ext uri="{FF2B5EF4-FFF2-40B4-BE49-F238E27FC236}">
                <a16:creationId xmlns:a16="http://schemas.microsoft.com/office/drawing/2014/main" id="{9BE2EA6A-769D-43D8-8AD9-C2D5DD47560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D44ADBA-C30C-4A61-A9C2-69298935967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421A79-F751-4E2E-A6A8-90315ACC7929}" type="slidenum">
              <a:rPr lang="en-IN" smtClean="0"/>
              <a:pPr/>
              <a:t>‹#›</a:t>
            </a:fld>
            <a:endParaRPr lang="en-IN"/>
          </a:p>
        </p:txBody>
      </p:sp>
    </p:spTree>
    <p:extLst>
      <p:ext uri="{BB962C8B-B14F-4D97-AF65-F5344CB8AC3E}">
        <p14:creationId xmlns:p14="http://schemas.microsoft.com/office/powerpoint/2010/main" val="42766958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36">
            <a:extLst>
              <a:ext uri="{FF2B5EF4-FFF2-40B4-BE49-F238E27FC236}">
                <a16:creationId xmlns:a16="http://schemas.microsoft.com/office/drawing/2014/main" id="{5B16DFB3-06C2-4752-BF23-554719FDED01}"/>
              </a:ext>
            </a:extLst>
          </p:cNvPr>
          <p:cNvSpPr txBox="1"/>
          <p:nvPr/>
        </p:nvSpPr>
        <p:spPr>
          <a:xfrm>
            <a:off x="197217" y="958507"/>
            <a:ext cx="11797565" cy="707886"/>
          </a:xfrm>
          <a:prstGeom prst="rect">
            <a:avLst/>
          </a:prstGeom>
          <a:noFill/>
        </p:spPr>
        <p:txBody>
          <a:bodyPr wrap="square">
            <a:spAutoFit/>
          </a:bodyPr>
          <a:lstStyle/>
          <a:p>
            <a:pPr algn="ctr"/>
            <a:r>
              <a:rPr lang="en-IN" sz="2000" dirty="0">
                <a:solidFill>
                  <a:srgbClr val="002060"/>
                </a:solidFill>
                <a:latin typeface="Arial Black" panose="020B0A04020102020204" pitchFamily="34" charset="0"/>
              </a:rPr>
              <a:t>6</a:t>
            </a:r>
            <a:r>
              <a:rPr lang="en-IN" sz="2000" baseline="30000" dirty="0">
                <a:solidFill>
                  <a:srgbClr val="002060"/>
                </a:solidFill>
                <a:latin typeface="Arial Black" panose="020B0A04020102020204" pitchFamily="34" charset="0"/>
              </a:rPr>
              <a:t>th</a:t>
            </a:r>
            <a:r>
              <a:rPr lang="en-IN" sz="2000" dirty="0">
                <a:solidFill>
                  <a:srgbClr val="002060"/>
                </a:solidFill>
                <a:latin typeface="Arial Black" panose="020B0A04020102020204" pitchFamily="34" charset="0"/>
              </a:rPr>
              <a:t> IFIP International Internet of Things (IFIP-IoT) Conference, 2023</a:t>
            </a:r>
          </a:p>
          <a:p>
            <a:pPr algn="ctr"/>
            <a:r>
              <a:rPr lang="en-US" sz="2000" dirty="0">
                <a:solidFill>
                  <a:srgbClr val="002060"/>
                </a:solidFill>
                <a:latin typeface="Arial Black" panose="020B0A04020102020204" pitchFamily="34" charset="0"/>
              </a:rPr>
              <a:t>Dallas-Fort Worth Metroplex, Texas, USA</a:t>
            </a:r>
            <a:endParaRPr lang="en-IN" sz="2000" dirty="0">
              <a:solidFill>
                <a:srgbClr val="002060"/>
              </a:solidFill>
              <a:latin typeface="Arial Black" panose="020B0A04020102020204" pitchFamily="34" charset="0"/>
            </a:endParaRPr>
          </a:p>
        </p:txBody>
      </p:sp>
      <p:sp>
        <p:nvSpPr>
          <p:cNvPr id="10" name="TextBox 9">
            <a:extLst>
              <a:ext uri="{FF2B5EF4-FFF2-40B4-BE49-F238E27FC236}">
                <a16:creationId xmlns:a16="http://schemas.microsoft.com/office/drawing/2014/main" id="{0111D72C-54F6-4521-923C-B401B7B90CAB}"/>
              </a:ext>
            </a:extLst>
          </p:cNvPr>
          <p:cNvSpPr txBox="1"/>
          <p:nvPr/>
        </p:nvSpPr>
        <p:spPr>
          <a:xfrm>
            <a:off x="197218" y="2310015"/>
            <a:ext cx="11797564" cy="523220"/>
          </a:xfrm>
          <a:prstGeom prst="rect">
            <a:avLst/>
          </a:prstGeom>
          <a:noFill/>
        </p:spPr>
        <p:txBody>
          <a:bodyPr wrap="square">
            <a:spAutoFit/>
          </a:bodyPr>
          <a:lstStyle/>
          <a:p>
            <a:pPr algn="ctr"/>
            <a:r>
              <a:rPr lang="en-US" sz="2800" dirty="0">
                <a:solidFill>
                  <a:srgbClr val="002060"/>
                </a:solidFill>
                <a:latin typeface="Arial Black" panose="020B0A04020102020204" pitchFamily="34" charset="0"/>
              </a:rPr>
              <a:t>EHR Security and Privacy Aspects: A Systematic Review </a:t>
            </a:r>
            <a:endParaRPr lang="en-IN" sz="2800" b="1" dirty="0">
              <a:solidFill>
                <a:srgbClr val="002060"/>
              </a:solidFill>
              <a:effectLst/>
              <a:latin typeface="Arial Black" panose="020B0A04020102020204" pitchFamily="34" charset="0"/>
            </a:endParaRPr>
          </a:p>
        </p:txBody>
      </p:sp>
      <p:sp>
        <p:nvSpPr>
          <p:cNvPr id="12" name="TextBox 11">
            <a:extLst>
              <a:ext uri="{FF2B5EF4-FFF2-40B4-BE49-F238E27FC236}">
                <a16:creationId xmlns:a16="http://schemas.microsoft.com/office/drawing/2014/main" id="{69C08ADF-69CD-4BF5-BD2E-ADD335146364}"/>
              </a:ext>
            </a:extLst>
          </p:cNvPr>
          <p:cNvSpPr txBox="1"/>
          <p:nvPr/>
        </p:nvSpPr>
        <p:spPr>
          <a:xfrm>
            <a:off x="2898981" y="3132509"/>
            <a:ext cx="6394033" cy="646331"/>
          </a:xfrm>
          <a:prstGeom prst="rect">
            <a:avLst/>
          </a:prstGeom>
          <a:noFill/>
        </p:spPr>
        <p:txBody>
          <a:bodyPr wrap="square">
            <a:spAutoFit/>
          </a:bodyPr>
          <a:lstStyle/>
          <a:p>
            <a:pPr algn="ctr"/>
            <a:endParaRPr lang="en-IN" dirty="0">
              <a:solidFill>
                <a:srgbClr val="002060"/>
              </a:solidFill>
              <a:latin typeface="Arial Black" panose="020B0A04020102020204" pitchFamily="34" charset="0"/>
            </a:endParaRPr>
          </a:p>
          <a:p>
            <a:pPr algn="ctr"/>
            <a:endParaRPr lang="en-IN" dirty="0">
              <a:solidFill>
                <a:srgbClr val="002060"/>
              </a:solidFill>
              <a:latin typeface="Arial Black" panose="020B0A04020102020204" pitchFamily="34" charset="0"/>
            </a:endParaRPr>
          </a:p>
        </p:txBody>
      </p:sp>
      <p:cxnSp>
        <p:nvCxnSpPr>
          <p:cNvPr id="26" name="Straight Connector 25">
            <a:extLst>
              <a:ext uri="{FF2B5EF4-FFF2-40B4-BE49-F238E27FC236}">
                <a16:creationId xmlns:a16="http://schemas.microsoft.com/office/drawing/2014/main" id="{F3D03D80-49ED-434D-ACEF-CA763CD96923}"/>
              </a:ext>
            </a:extLst>
          </p:cNvPr>
          <p:cNvCxnSpPr/>
          <p:nvPr/>
        </p:nvCxnSpPr>
        <p:spPr>
          <a:xfrm>
            <a:off x="602372" y="1858773"/>
            <a:ext cx="11015133" cy="1"/>
          </a:xfrm>
          <a:prstGeom prst="line">
            <a:avLst/>
          </a:prstGeom>
          <a:ln w="38100"/>
        </p:spPr>
        <p:style>
          <a:lnRef idx="3">
            <a:schemeClr val="accent1"/>
          </a:lnRef>
          <a:fillRef idx="0">
            <a:schemeClr val="accent1"/>
          </a:fillRef>
          <a:effectRef idx="2">
            <a:schemeClr val="accent1"/>
          </a:effectRef>
          <a:fontRef idx="minor">
            <a:schemeClr val="tx1"/>
          </a:fontRef>
        </p:style>
      </p:cxnSp>
      <p:sp>
        <p:nvSpPr>
          <p:cNvPr id="18" name="TextBox 17">
            <a:extLst>
              <a:ext uri="{FF2B5EF4-FFF2-40B4-BE49-F238E27FC236}">
                <a16:creationId xmlns:a16="http://schemas.microsoft.com/office/drawing/2014/main" id="{69C08ADF-69CD-4BF5-BD2E-ADD335146364}"/>
              </a:ext>
            </a:extLst>
          </p:cNvPr>
          <p:cNvSpPr txBox="1"/>
          <p:nvPr/>
        </p:nvSpPr>
        <p:spPr>
          <a:xfrm>
            <a:off x="602372" y="3701600"/>
            <a:ext cx="11015134" cy="646331"/>
          </a:xfrm>
          <a:prstGeom prst="rect">
            <a:avLst/>
          </a:prstGeom>
          <a:noFill/>
        </p:spPr>
        <p:txBody>
          <a:bodyPr wrap="square">
            <a:spAutoFit/>
          </a:bodyPr>
          <a:lstStyle/>
          <a:p>
            <a:pPr algn="ctr"/>
            <a:r>
              <a:rPr lang="en-IN" dirty="0">
                <a:solidFill>
                  <a:srgbClr val="002060"/>
                </a:solidFill>
                <a:latin typeface="Arial Black" panose="020B0A04020102020204" pitchFamily="34" charset="0"/>
              </a:rPr>
              <a:t>Authors: Sourav Banerjee*</a:t>
            </a:r>
            <a:br>
              <a:rPr lang="en-IN" dirty="0">
                <a:solidFill>
                  <a:srgbClr val="002060"/>
                </a:solidFill>
                <a:latin typeface="Arial Black" panose="020B0A04020102020204" pitchFamily="34" charset="0"/>
              </a:rPr>
            </a:br>
            <a:r>
              <a:rPr lang="en-IN" dirty="0">
                <a:solidFill>
                  <a:srgbClr val="002060"/>
                </a:solidFill>
                <a:latin typeface="Arial Black" panose="020B0A04020102020204" pitchFamily="34" charset="0"/>
              </a:rPr>
              <a:t>Sudip Barik*, Debashis Das**, Uttam Ghosh*** </a:t>
            </a:r>
          </a:p>
        </p:txBody>
      </p:sp>
      <p:sp>
        <p:nvSpPr>
          <p:cNvPr id="2" name="TextBox 1">
            <a:extLst>
              <a:ext uri="{FF2B5EF4-FFF2-40B4-BE49-F238E27FC236}">
                <a16:creationId xmlns:a16="http://schemas.microsoft.com/office/drawing/2014/main" id="{885F3A59-30C0-77F7-1FD4-CEB9F16092EC}"/>
              </a:ext>
            </a:extLst>
          </p:cNvPr>
          <p:cNvSpPr txBox="1"/>
          <p:nvPr/>
        </p:nvSpPr>
        <p:spPr>
          <a:xfrm>
            <a:off x="602371" y="4919144"/>
            <a:ext cx="11015134" cy="1200329"/>
          </a:xfrm>
          <a:prstGeom prst="rect">
            <a:avLst/>
          </a:prstGeom>
          <a:noFill/>
        </p:spPr>
        <p:txBody>
          <a:bodyPr wrap="square">
            <a:spAutoFit/>
          </a:bodyPr>
          <a:lstStyle/>
          <a:p>
            <a:pPr algn="ctr"/>
            <a:r>
              <a:rPr lang="en-IN" dirty="0">
                <a:solidFill>
                  <a:srgbClr val="002060"/>
                </a:solidFill>
                <a:latin typeface="Arial Black" panose="020B0A04020102020204" pitchFamily="34" charset="0"/>
              </a:rPr>
              <a:t>Kalyani Government Engineering College, Kalyani, WB, India *</a:t>
            </a:r>
            <a:br>
              <a:rPr lang="en-IN" dirty="0">
                <a:solidFill>
                  <a:srgbClr val="002060"/>
                </a:solidFill>
                <a:latin typeface="Arial Black" panose="020B0A04020102020204" pitchFamily="34" charset="0"/>
              </a:rPr>
            </a:br>
            <a:r>
              <a:rPr lang="en-IN" dirty="0">
                <a:solidFill>
                  <a:srgbClr val="002060"/>
                </a:solidFill>
                <a:latin typeface="Arial Black" panose="020B0A04020102020204" pitchFamily="34" charset="0"/>
              </a:rPr>
              <a:t>Narula Institute of Technology, Kolkata, WB, India**</a:t>
            </a:r>
            <a:br>
              <a:rPr lang="en-IN" dirty="0">
                <a:solidFill>
                  <a:srgbClr val="002060"/>
                </a:solidFill>
                <a:latin typeface="Arial Black" panose="020B0A04020102020204" pitchFamily="34" charset="0"/>
              </a:rPr>
            </a:br>
            <a:r>
              <a:rPr lang="en-IN" dirty="0" err="1">
                <a:solidFill>
                  <a:srgbClr val="002060"/>
                </a:solidFill>
                <a:latin typeface="Arial Black" panose="020B0A04020102020204" pitchFamily="34" charset="0"/>
              </a:rPr>
              <a:t>Meharry</a:t>
            </a:r>
            <a:r>
              <a:rPr lang="en-IN" dirty="0">
                <a:solidFill>
                  <a:srgbClr val="002060"/>
                </a:solidFill>
                <a:latin typeface="Arial Black" panose="020B0A04020102020204" pitchFamily="34" charset="0"/>
              </a:rPr>
              <a:t> Medical College, TN, USA***</a:t>
            </a:r>
            <a:br>
              <a:rPr lang="en-IN" dirty="0">
                <a:solidFill>
                  <a:srgbClr val="002060"/>
                </a:solidFill>
                <a:latin typeface="Arial Black" panose="020B0A04020102020204" pitchFamily="34" charset="0"/>
              </a:rPr>
            </a:br>
            <a:endParaRPr lang="en-IN" dirty="0">
              <a:solidFill>
                <a:srgbClr val="002060"/>
              </a:solidFill>
              <a:latin typeface="Arial Black" panose="020B0A04020102020204" pitchFamily="34" charset="0"/>
            </a:endParaRPr>
          </a:p>
        </p:txBody>
      </p:sp>
    </p:spTree>
    <p:extLst>
      <p:ext uri="{BB962C8B-B14F-4D97-AF65-F5344CB8AC3E}">
        <p14:creationId xmlns:p14="http://schemas.microsoft.com/office/powerpoint/2010/main" val="16788003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11215" y="643602"/>
            <a:ext cx="6161238" cy="584775"/>
          </a:xfrm>
          <a:prstGeom prst="rect">
            <a:avLst/>
          </a:prstGeom>
        </p:spPr>
        <p:txBody>
          <a:bodyPr wrap="none">
            <a:spAutoFit/>
          </a:bodyPr>
          <a:lstStyle/>
          <a:p>
            <a:r>
              <a:rPr lang="en-US" sz="3200" b="1" dirty="0">
                <a:latin typeface="Times New Roman" panose="02020603050405020304" pitchFamily="18" charset="0"/>
                <a:cs typeface="Times New Roman" panose="02020603050405020304" pitchFamily="18" charset="0"/>
              </a:rPr>
              <a:t>Federated Learning in Healthcare</a:t>
            </a:r>
          </a:p>
        </p:txBody>
      </p:sp>
      <p:sp>
        <p:nvSpPr>
          <p:cNvPr id="5" name="Date Placeholder 4"/>
          <p:cNvSpPr>
            <a:spLocks noGrp="1"/>
          </p:cNvSpPr>
          <p:nvPr>
            <p:ph type="dt" sz="half" idx="10"/>
          </p:nvPr>
        </p:nvSpPr>
        <p:spPr/>
        <p:txBody>
          <a:bodyPr/>
          <a:lstStyle/>
          <a:p>
            <a:fld id="{9E0EA6C4-5E88-427F-BBA7-6F5DD24535A5}" type="datetime1">
              <a:rPr lang="en-IN" smtClean="0">
                <a:latin typeface="Times New Roman" pitchFamily="18" charset="0"/>
                <a:cs typeface="Times New Roman" pitchFamily="18" charset="0"/>
              </a:rPr>
              <a:pPr/>
              <a:t>01-11-2023</a:t>
            </a:fld>
            <a:endParaRPr lang="en-IN">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C8421A79-F751-4E2E-A6A8-90315ACC7929}" type="slidenum">
              <a:rPr lang="en-IN" smtClean="0">
                <a:latin typeface="Times New Roman" pitchFamily="18" charset="0"/>
                <a:cs typeface="Times New Roman" pitchFamily="18" charset="0"/>
              </a:rPr>
              <a:pPr/>
              <a:t>10</a:t>
            </a:fld>
            <a:endParaRPr lang="en-IN">
              <a:latin typeface="Times New Roman" pitchFamily="18" charset="0"/>
              <a:cs typeface="Times New Roman" pitchFamily="18" charset="0"/>
            </a:endParaRPr>
          </a:p>
        </p:txBody>
      </p:sp>
      <p:sp>
        <p:nvSpPr>
          <p:cNvPr id="7" name="Rectangle 6"/>
          <p:cNvSpPr/>
          <p:nvPr/>
        </p:nvSpPr>
        <p:spPr>
          <a:xfrm>
            <a:off x="1311216" y="1650537"/>
            <a:ext cx="5414899" cy="25609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buFont typeface="Arial" panose="020B0604020202020204" pitchFamily="34" charset="0"/>
              <a:buChar char="•"/>
            </a:pPr>
            <a:r>
              <a:rPr lang="en-IN" sz="28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Secure and Privacy-Focused Approach</a:t>
            </a:r>
          </a:p>
          <a:p>
            <a:pPr marL="457200" indent="-457200">
              <a:buFont typeface="Arial" panose="020B0604020202020204" pitchFamily="34" charset="0"/>
              <a:buChar char="•"/>
            </a:pPr>
            <a:r>
              <a:rPr lang="en-IN" sz="28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IoMT Integration</a:t>
            </a:r>
          </a:p>
          <a:p>
            <a:pPr marL="457200" indent="-457200">
              <a:buFont typeface="Arial" panose="020B0604020202020204" pitchFamily="34" charset="0"/>
              <a:buChar char="•"/>
            </a:pPr>
            <a:r>
              <a:rPr lang="en-IN" sz="28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Local Data Storage</a:t>
            </a:r>
            <a:endParaRPr lang="en-IN" sz="2800" kern="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IN" sz="28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Improved Prediction Accuracy</a:t>
            </a:r>
          </a:p>
          <a:p>
            <a:pPr marL="457200" indent="-457200">
              <a:buFont typeface="Arial" panose="020B0604020202020204" pitchFamily="34" charset="0"/>
              <a:buChar char="•"/>
            </a:pPr>
            <a:r>
              <a:rPr lang="en-IN" sz="28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Privacy and Security</a:t>
            </a:r>
          </a:p>
        </p:txBody>
      </p:sp>
      <p:pic>
        <p:nvPicPr>
          <p:cNvPr id="2" name="Picture 1">
            <a:extLst>
              <a:ext uri="{FF2B5EF4-FFF2-40B4-BE49-F238E27FC236}">
                <a16:creationId xmlns:a16="http://schemas.microsoft.com/office/drawing/2014/main" id="{FB6917F6-EE98-29B1-3886-197932D7E1AA}"/>
              </a:ext>
            </a:extLst>
          </p:cNvPr>
          <p:cNvPicPr>
            <a:picLocks noChangeAspect="1"/>
          </p:cNvPicPr>
          <p:nvPr/>
        </p:nvPicPr>
        <p:blipFill rotWithShape="1">
          <a:blip r:embed="rId3"/>
          <a:srcRect l="10427" r="9538"/>
          <a:stretch/>
        </p:blipFill>
        <p:spPr>
          <a:xfrm>
            <a:off x="6975230" y="1650537"/>
            <a:ext cx="4378570" cy="3660905"/>
          </a:xfrm>
          <a:prstGeom prst="rect">
            <a:avLst/>
          </a:prstGeom>
        </p:spPr>
      </p:pic>
      <p:sp>
        <p:nvSpPr>
          <p:cNvPr id="4" name="Rectangle 3">
            <a:extLst>
              <a:ext uri="{FF2B5EF4-FFF2-40B4-BE49-F238E27FC236}">
                <a16:creationId xmlns:a16="http://schemas.microsoft.com/office/drawing/2014/main" id="{CF38372C-8325-C175-48DA-32A73D5A9396}"/>
              </a:ext>
            </a:extLst>
          </p:cNvPr>
          <p:cNvSpPr/>
          <p:nvPr/>
        </p:nvSpPr>
        <p:spPr>
          <a:xfrm>
            <a:off x="6726114" y="5311442"/>
            <a:ext cx="4627685" cy="43033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lumMod val="95000"/>
                    <a:lumOff val="5000"/>
                  </a:schemeClr>
                </a:solidFill>
                <a:latin typeface="Times New Roman" panose="02020603050405020304" pitchFamily="18" charset="0"/>
                <a:cs typeface="Times New Roman" panose="02020603050405020304" pitchFamily="18" charset="0"/>
              </a:rPr>
              <a:t>Fig. Federated Learning used in healthcare industry</a:t>
            </a:r>
            <a:endParaRPr lang="en-IN" sz="16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73596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11215" y="643602"/>
            <a:ext cx="3114955" cy="584775"/>
          </a:xfrm>
          <a:prstGeom prst="rect">
            <a:avLst/>
          </a:prstGeom>
        </p:spPr>
        <p:txBody>
          <a:bodyPr wrap="none">
            <a:spAutoFit/>
          </a:bodyPr>
          <a:lstStyle/>
          <a:p>
            <a:r>
              <a:rPr lang="en-IN" sz="3200" b="1" kern="0" dirty="0">
                <a:effectLst/>
                <a:latin typeface="Times New Roman" panose="02020603050405020304" pitchFamily="18" charset="0"/>
                <a:ea typeface="Times New Roman" panose="02020603050405020304" pitchFamily="18" charset="0"/>
                <a:cs typeface="Times New Roman" panose="02020603050405020304" pitchFamily="18" charset="0"/>
              </a:rPr>
              <a:t>Future Research</a:t>
            </a:r>
            <a:endParaRPr lang="en-US" sz="4800" b="1" dirty="0">
              <a:latin typeface="Times New Roman" panose="02020603050405020304" pitchFamily="18" charset="0"/>
              <a:cs typeface="Times New Roman" pitchFamily="18" charset="0"/>
            </a:endParaRPr>
          </a:p>
        </p:txBody>
      </p:sp>
      <p:sp>
        <p:nvSpPr>
          <p:cNvPr id="5" name="Date Placeholder 4"/>
          <p:cNvSpPr>
            <a:spLocks noGrp="1"/>
          </p:cNvSpPr>
          <p:nvPr>
            <p:ph type="dt" sz="half" idx="10"/>
          </p:nvPr>
        </p:nvSpPr>
        <p:spPr/>
        <p:txBody>
          <a:bodyPr/>
          <a:lstStyle/>
          <a:p>
            <a:fld id="{9E0EA6C4-5E88-427F-BBA7-6F5DD24535A5}" type="datetime1">
              <a:rPr lang="en-IN" smtClean="0">
                <a:latin typeface="Times New Roman" pitchFamily="18" charset="0"/>
                <a:cs typeface="Times New Roman" pitchFamily="18" charset="0"/>
              </a:rPr>
              <a:pPr/>
              <a:t>01-11-2023</a:t>
            </a:fld>
            <a:endParaRPr lang="en-IN">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C8421A79-F751-4E2E-A6A8-90315ACC7929}" type="slidenum">
              <a:rPr lang="en-IN" smtClean="0">
                <a:latin typeface="Times New Roman" pitchFamily="18" charset="0"/>
                <a:cs typeface="Times New Roman" pitchFamily="18" charset="0"/>
              </a:rPr>
              <a:pPr/>
              <a:t>11</a:t>
            </a:fld>
            <a:endParaRPr lang="en-IN">
              <a:latin typeface="Times New Roman" pitchFamily="18" charset="0"/>
              <a:cs typeface="Times New Roman" pitchFamily="18" charset="0"/>
            </a:endParaRPr>
          </a:p>
        </p:txBody>
      </p:sp>
      <p:sp>
        <p:nvSpPr>
          <p:cNvPr id="7" name="Rectangle 6"/>
          <p:cNvSpPr/>
          <p:nvPr/>
        </p:nvSpPr>
        <p:spPr>
          <a:xfrm>
            <a:off x="1311215" y="1650537"/>
            <a:ext cx="10042585" cy="408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lgn="just">
              <a:lnSpc>
                <a:spcPct val="150000"/>
              </a:lnSpc>
              <a:buFont typeface="Arial" panose="020B0604020202020204" pitchFamily="34" charset="0"/>
              <a:buChar char="•"/>
            </a:pPr>
            <a:r>
              <a:rPr lang="en-US" sz="28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Advancing Privacy and Security in the Healthcare Industry</a:t>
            </a:r>
          </a:p>
          <a:p>
            <a:pPr marL="457200" indent="-457200" algn="just">
              <a:lnSpc>
                <a:spcPct val="150000"/>
              </a:lnSpc>
              <a:buFont typeface="Arial" panose="020B0604020202020204" pitchFamily="34" charset="0"/>
              <a:buChar char="•"/>
            </a:pPr>
            <a:r>
              <a:rPr lang="en-US" sz="2800" dirty="0">
                <a:solidFill>
                  <a:schemeClr val="tx1"/>
                </a:solidFill>
                <a:latin typeface="Times New Roman" panose="02020603050405020304" pitchFamily="18" charset="0"/>
                <a:cs typeface="Times New Roman" panose="02020603050405020304" pitchFamily="18" charset="0"/>
              </a:rPr>
              <a:t>Study of the impacts of digitization on health outcomes</a:t>
            </a:r>
          </a:p>
          <a:p>
            <a:pPr marL="457200" indent="-457200" algn="just">
              <a:lnSpc>
                <a:spcPct val="150000"/>
              </a:lnSpc>
              <a:buFont typeface="Arial" panose="020B0604020202020204" pitchFamily="34" charset="0"/>
              <a:buChar char="•"/>
            </a:pPr>
            <a:r>
              <a:rPr lang="en-US" sz="2800" dirty="0">
                <a:solidFill>
                  <a:schemeClr val="tx1"/>
                </a:solidFill>
                <a:latin typeface="Times New Roman" panose="02020603050405020304" pitchFamily="18" charset="0"/>
                <a:cs typeface="Times New Roman" panose="02020603050405020304" pitchFamily="18" charset="0"/>
              </a:rPr>
              <a:t>Exploring the Potential of Blockchain Technology in Healthcare</a:t>
            </a:r>
          </a:p>
          <a:p>
            <a:pPr marL="457200" indent="-457200" algn="just">
              <a:lnSpc>
                <a:spcPct val="150000"/>
              </a:lnSpc>
              <a:buFont typeface="Arial" panose="020B0604020202020204" pitchFamily="34" charset="0"/>
              <a:buChar char="•"/>
            </a:pPr>
            <a:r>
              <a:rPr lang="en-US" sz="2800" kern="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Future efforts in the healthcare sector are focused on enhancing Electronic Health Record (EHR) security. Novel approaches that leverage IoMT and blockchain technology are being explored to ensure concise and secure record-keeping in electronic mode.</a:t>
            </a:r>
          </a:p>
        </p:txBody>
      </p:sp>
    </p:spTree>
    <p:extLst>
      <p:ext uri="{BB962C8B-B14F-4D97-AF65-F5344CB8AC3E}">
        <p14:creationId xmlns:p14="http://schemas.microsoft.com/office/powerpoint/2010/main" val="12067395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11215" y="643602"/>
            <a:ext cx="2145139" cy="584775"/>
          </a:xfrm>
          <a:prstGeom prst="rect">
            <a:avLst/>
          </a:prstGeom>
        </p:spPr>
        <p:txBody>
          <a:bodyPr wrap="none">
            <a:spAutoFit/>
          </a:bodyPr>
          <a:lstStyle/>
          <a:p>
            <a:r>
              <a:rPr lang="en-IN" sz="3200" b="1" kern="0" dirty="0">
                <a:effectLst/>
                <a:latin typeface="Times New Roman" panose="02020603050405020304" pitchFamily="18" charset="0"/>
                <a:ea typeface="Times New Roman" panose="02020603050405020304" pitchFamily="18" charset="0"/>
                <a:cs typeface="Times New Roman" panose="02020603050405020304" pitchFamily="18" charset="0"/>
              </a:rPr>
              <a:t>Conclusion</a:t>
            </a:r>
            <a:endParaRPr lang="en-US" sz="4800" b="1" dirty="0">
              <a:latin typeface="Times New Roman" panose="02020603050405020304" pitchFamily="18" charset="0"/>
              <a:cs typeface="Times New Roman" pitchFamily="18" charset="0"/>
            </a:endParaRPr>
          </a:p>
        </p:txBody>
      </p:sp>
      <p:sp>
        <p:nvSpPr>
          <p:cNvPr id="5" name="Date Placeholder 4"/>
          <p:cNvSpPr>
            <a:spLocks noGrp="1"/>
          </p:cNvSpPr>
          <p:nvPr>
            <p:ph type="dt" sz="half" idx="10"/>
          </p:nvPr>
        </p:nvSpPr>
        <p:spPr/>
        <p:txBody>
          <a:bodyPr/>
          <a:lstStyle/>
          <a:p>
            <a:fld id="{9E0EA6C4-5E88-427F-BBA7-6F5DD24535A5}" type="datetime1">
              <a:rPr lang="en-IN" smtClean="0">
                <a:latin typeface="Times New Roman" pitchFamily="18" charset="0"/>
                <a:cs typeface="Times New Roman" pitchFamily="18" charset="0"/>
              </a:rPr>
              <a:pPr/>
              <a:t>01-11-2023</a:t>
            </a:fld>
            <a:endParaRPr lang="en-IN">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C8421A79-F751-4E2E-A6A8-90315ACC7929}" type="slidenum">
              <a:rPr lang="en-IN" smtClean="0">
                <a:latin typeface="Times New Roman" pitchFamily="18" charset="0"/>
                <a:cs typeface="Times New Roman" pitchFamily="18" charset="0"/>
              </a:rPr>
              <a:pPr/>
              <a:t>12</a:t>
            </a:fld>
            <a:endParaRPr lang="en-IN">
              <a:latin typeface="Times New Roman" pitchFamily="18" charset="0"/>
              <a:cs typeface="Times New Roman" pitchFamily="18" charset="0"/>
            </a:endParaRPr>
          </a:p>
        </p:txBody>
      </p:sp>
      <p:sp>
        <p:nvSpPr>
          <p:cNvPr id="7" name="Rectangle 6"/>
          <p:cNvSpPr/>
          <p:nvPr/>
        </p:nvSpPr>
        <p:spPr>
          <a:xfrm>
            <a:off x="1311215" y="1650537"/>
            <a:ext cx="9998015" cy="34841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lgn="just">
              <a:lnSpc>
                <a:spcPct val="150000"/>
              </a:lnSpc>
              <a:buFont typeface="Arial" panose="020B0604020202020204" pitchFamily="34" charset="0"/>
              <a:buChar char="•"/>
            </a:pPr>
            <a:r>
              <a:rPr lang="en-IN" sz="2800" b="0" i="0" dirty="0">
                <a:solidFill>
                  <a:schemeClr val="tx1"/>
                </a:solidFill>
                <a:effectLst/>
                <a:latin typeface="Times New Roman" panose="02020603050405020304" pitchFamily="18" charset="0"/>
                <a:cs typeface="Times New Roman" panose="02020603050405020304" pitchFamily="18" charset="0"/>
              </a:rPr>
              <a:t>Digitalization Benefits.</a:t>
            </a:r>
          </a:p>
          <a:p>
            <a:pPr marL="457200" indent="-457200" algn="just">
              <a:lnSpc>
                <a:spcPct val="150000"/>
              </a:lnSpc>
              <a:buFont typeface="Arial" panose="020B0604020202020204" pitchFamily="34" charset="0"/>
              <a:buChar char="•"/>
            </a:pPr>
            <a:r>
              <a:rPr lang="en-IN" sz="2800" b="0" i="0" dirty="0">
                <a:solidFill>
                  <a:schemeClr val="tx1"/>
                </a:solidFill>
                <a:effectLst/>
                <a:latin typeface="Times New Roman" panose="02020603050405020304" pitchFamily="18" charset="0"/>
                <a:cs typeface="Times New Roman" panose="02020603050405020304" pitchFamily="18" charset="0"/>
              </a:rPr>
              <a:t>Consideration of Factors.</a:t>
            </a:r>
          </a:p>
          <a:p>
            <a:pPr marL="457200" indent="-457200" algn="just">
              <a:lnSpc>
                <a:spcPct val="150000"/>
              </a:lnSpc>
              <a:buFont typeface="Arial" panose="020B0604020202020204" pitchFamily="34" charset="0"/>
              <a:buChar char="•"/>
            </a:pPr>
            <a:r>
              <a:rPr lang="en-IN" sz="2800" b="0" i="0" dirty="0">
                <a:solidFill>
                  <a:schemeClr val="tx1"/>
                </a:solidFill>
                <a:effectLst/>
                <a:latin typeface="Times New Roman" panose="02020603050405020304" pitchFamily="18" charset="0"/>
                <a:cs typeface="Times New Roman" panose="02020603050405020304" pitchFamily="18" charset="0"/>
              </a:rPr>
              <a:t>Potential Challenges.</a:t>
            </a:r>
          </a:p>
          <a:p>
            <a:pPr marL="457200" indent="-457200" algn="just">
              <a:lnSpc>
                <a:spcPct val="150000"/>
              </a:lnSpc>
              <a:buFont typeface="Arial" panose="020B0604020202020204" pitchFamily="34" charset="0"/>
              <a:buChar char="•"/>
            </a:pPr>
            <a:r>
              <a:rPr lang="en-US" sz="2800" b="0" i="0" dirty="0">
                <a:solidFill>
                  <a:schemeClr val="tx1"/>
                </a:solidFill>
                <a:effectLst/>
                <a:latin typeface="Times New Roman" panose="02020603050405020304" pitchFamily="18" charset="0"/>
                <a:cs typeface="Times New Roman" panose="02020603050405020304" pitchFamily="18" charset="0"/>
              </a:rPr>
              <a:t>Improved Patient Care and Cost Savings.</a:t>
            </a:r>
          </a:p>
          <a:p>
            <a:pPr marL="457200" indent="-457200" algn="just">
              <a:lnSpc>
                <a:spcPct val="150000"/>
              </a:lnSpc>
              <a:buFont typeface="Arial" panose="020B0604020202020204" pitchFamily="34" charset="0"/>
              <a:buChar char="•"/>
            </a:pPr>
            <a:endParaRPr lang="en-US" sz="2800" dirty="0">
              <a:solidFill>
                <a:schemeClr val="tx1"/>
              </a:solidFill>
              <a:latin typeface="Times New Roman" panose="02020603050405020304" pitchFamily="18" charset="0"/>
              <a:cs typeface="Times New Roman" panose="02020603050405020304" pitchFamily="18" charset="0"/>
            </a:endParaRPr>
          </a:p>
          <a:p>
            <a:pPr marL="457200" indent="-457200" algn="just">
              <a:lnSpc>
                <a:spcPct val="150000"/>
              </a:lnSpc>
              <a:buFont typeface="Arial" panose="020B0604020202020204" pitchFamily="34" charset="0"/>
              <a:buChar char="•"/>
            </a:pPr>
            <a:endParaRPr lang="en-IN" sz="2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760043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11215" y="643602"/>
            <a:ext cx="2238113" cy="584775"/>
          </a:xfrm>
          <a:prstGeom prst="rect">
            <a:avLst/>
          </a:prstGeom>
        </p:spPr>
        <p:txBody>
          <a:bodyPr wrap="none">
            <a:spAutoFit/>
          </a:bodyPr>
          <a:lstStyle/>
          <a:p>
            <a:r>
              <a:rPr lang="en-US" sz="3200" b="1" kern="0" dirty="0">
                <a:latin typeface="Times New Roman" panose="02020603050405020304" pitchFamily="18" charset="0"/>
                <a:cs typeface="Times New Roman" panose="02020603050405020304" pitchFamily="18" charset="0"/>
              </a:rPr>
              <a:t>R</a:t>
            </a:r>
            <a:r>
              <a:rPr lang="en-IN" sz="3200" b="1" kern="0" dirty="0">
                <a:latin typeface="Times New Roman" panose="02020603050405020304" pitchFamily="18" charset="0"/>
                <a:cs typeface="Times New Roman" panose="02020603050405020304" pitchFamily="18" charset="0"/>
              </a:rPr>
              <a:t>efferences</a:t>
            </a:r>
            <a:endParaRPr lang="en-US" sz="4800" b="1" dirty="0">
              <a:latin typeface="Times New Roman" panose="02020603050405020304" pitchFamily="18" charset="0"/>
              <a:cs typeface="Times New Roman" pitchFamily="18" charset="0"/>
            </a:endParaRPr>
          </a:p>
        </p:txBody>
      </p:sp>
      <p:sp>
        <p:nvSpPr>
          <p:cNvPr id="5" name="Date Placeholder 4"/>
          <p:cNvSpPr>
            <a:spLocks noGrp="1"/>
          </p:cNvSpPr>
          <p:nvPr>
            <p:ph type="dt" sz="half" idx="10"/>
          </p:nvPr>
        </p:nvSpPr>
        <p:spPr/>
        <p:txBody>
          <a:bodyPr/>
          <a:lstStyle/>
          <a:p>
            <a:fld id="{9E0EA6C4-5E88-427F-BBA7-6F5DD24535A5}" type="datetime1">
              <a:rPr lang="en-IN" smtClean="0">
                <a:latin typeface="Times New Roman" pitchFamily="18" charset="0"/>
                <a:cs typeface="Times New Roman" pitchFamily="18" charset="0"/>
              </a:rPr>
              <a:pPr/>
              <a:t>01-11-2023</a:t>
            </a:fld>
            <a:endParaRPr lang="en-IN">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C8421A79-F751-4E2E-A6A8-90315ACC7929}" type="slidenum">
              <a:rPr lang="en-IN" smtClean="0">
                <a:latin typeface="Times New Roman" pitchFamily="18" charset="0"/>
                <a:cs typeface="Times New Roman" pitchFamily="18" charset="0"/>
              </a:rPr>
              <a:pPr/>
              <a:t>13</a:t>
            </a:fld>
            <a:endParaRPr lang="en-IN">
              <a:latin typeface="Times New Roman" pitchFamily="18" charset="0"/>
              <a:cs typeface="Times New Roman" pitchFamily="18" charset="0"/>
            </a:endParaRPr>
          </a:p>
        </p:txBody>
      </p:sp>
      <p:sp>
        <p:nvSpPr>
          <p:cNvPr id="7" name="Rectangle 6"/>
          <p:cNvSpPr/>
          <p:nvPr/>
        </p:nvSpPr>
        <p:spPr>
          <a:xfrm>
            <a:off x="1311215" y="1440873"/>
            <a:ext cx="9998015" cy="46697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14350" indent="-514350" algn="just" rtl="0">
              <a:buFont typeface="+mj-lt"/>
              <a:buAutoNum type="arabicPeriod"/>
            </a:pPr>
            <a:r>
              <a:rPr lang="en-US" sz="2800" b="0" i="0" dirty="0">
                <a:solidFill>
                  <a:schemeClr val="tx1"/>
                </a:solidFill>
                <a:effectLst/>
                <a:latin typeface="Times New Roman" panose="02020603050405020304" pitchFamily="18" charset="0"/>
                <a:cs typeface="Times New Roman" panose="02020603050405020304" pitchFamily="18" charset="0"/>
              </a:rPr>
              <a:t>Alam, M.A., Al </a:t>
            </a:r>
            <a:r>
              <a:rPr lang="en-US" sz="2800" b="0" i="0" dirty="0" err="1">
                <a:solidFill>
                  <a:schemeClr val="tx1"/>
                </a:solidFill>
                <a:effectLst/>
                <a:latin typeface="Times New Roman" panose="02020603050405020304" pitchFamily="18" charset="0"/>
                <a:cs typeface="Times New Roman" panose="02020603050405020304" pitchFamily="18" charset="0"/>
              </a:rPr>
              <a:t>Riyami</a:t>
            </a:r>
            <a:r>
              <a:rPr lang="en-US" sz="2800" b="0" i="0" dirty="0">
                <a:solidFill>
                  <a:schemeClr val="tx1"/>
                </a:solidFill>
                <a:effectLst/>
                <a:latin typeface="Times New Roman" panose="02020603050405020304" pitchFamily="18" charset="0"/>
                <a:cs typeface="Times New Roman" panose="02020603050405020304" pitchFamily="18" charset="0"/>
              </a:rPr>
              <a:t>, K.: Shear strengthening of reinforced concrete beam using natural </a:t>
            </a:r>
            <a:r>
              <a:rPr lang="en-US" sz="2800" b="0" i="0" dirty="0" err="1">
                <a:solidFill>
                  <a:schemeClr val="tx1"/>
                </a:solidFill>
                <a:effectLst/>
                <a:latin typeface="Times New Roman" panose="02020603050405020304" pitchFamily="18" charset="0"/>
                <a:cs typeface="Times New Roman" panose="02020603050405020304" pitchFamily="18" charset="0"/>
              </a:rPr>
              <a:t>fibre</a:t>
            </a:r>
            <a:r>
              <a:rPr lang="en-US" sz="2800" b="0" i="0" dirty="0">
                <a:solidFill>
                  <a:schemeClr val="tx1"/>
                </a:solidFill>
                <a:effectLst/>
                <a:latin typeface="Times New Roman" panose="02020603050405020304" pitchFamily="18" charset="0"/>
                <a:cs typeface="Times New Roman" panose="02020603050405020304" pitchFamily="18" charset="0"/>
              </a:rPr>
              <a:t> reinforced polymer laminates. Construction and Building Materials 162, 683–696 (2022)</a:t>
            </a:r>
          </a:p>
          <a:p>
            <a:pPr marL="514350" indent="-514350" algn="just" rtl="0">
              <a:buFont typeface="+mj-lt"/>
              <a:buAutoNum type="arabicPeriod"/>
            </a:pPr>
            <a:r>
              <a:rPr lang="en-US" sz="2800" b="0" i="0" dirty="0">
                <a:solidFill>
                  <a:schemeClr val="tx1"/>
                </a:solidFill>
                <a:effectLst/>
                <a:latin typeface="Times New Roman" panose="02020603050405020304" pitchFamily="18" charset="0"/>
                <a:cs typeface="Times New Roman" panose="02020603050405020304" pitchFamily="18" charset="0"/>
              </a:rPr>
              <a:t>Ahmed, M.I., Kannan, G.: Secure and lightweight privacy preserving internet of things integration for remote patient monitoring. Journal of King Saud University-Computer and Information Sciences 34(9), 6895–6908 (2022)</a:t>
            </a:r>
          </a:p>
          <a:p>
            <a:pPr marL="514350" indent="-514350" algn="just" rtl="0">
              <a:buFont typeface="+mj-lt"/>
              <a:buAutoNum type="arabicPeriod"/>
            </a:pPr>
            <a:r>
              <a:rPr lang="en-US" sz="2800" b="0" i="0" dirty="0">
                <a:solidFill>
                  <a:schemeClr val="tx1"/>
                </a:solidFill>
                <a:effectLst/>
                <a:latin typeface="Times New Roman" panose="02020603050405020304" pitchFamily="18" charset="0"/>
                <a:cs typeface="Times New Roman" panose="02020603050405020304" pitchFamily="18" charset="0"/>
              </a:rPr>
              <a:t>Wang, W., Li, X., Qiu, X., Zhang, X., Zhao, J., </a:t>
            </a:r>
            <a:r>
              <a:rPr lang="en-US" sz="2800" b="0" i="0" dirty="0" err="1">
                <a:solidFill>
                  <a:schemeClr val="tx1"/>
                </a:solidFill>
                <a:effectLst/>
                <a:latin typeface="Times New Roman" panose="02020603050405020304" pitchFamily="18" charset="0"/>
                <a:cs typeface="Times New Roman" panose="02020603050405020304" pitchFamily="18" charset="0"/>
              </a:rPr>
              <a:t>Brusic</a:t>
            </a:r>
            <a:r>
              <a:rPr lang="en-US" sz="2800" b="0" i="0" dirty="0">
                <a:solidFill>
                  <a:schemeClr val="tx1"/>
                </a:solidFill>
                <a:effectLst/>
                <a:latin typeface="Times New Roman" panose="02020603050405020304" pitchFamily="18" charset="0"/>
                <a:cs typeface="Times New Roman" panose="02020603050405020304" pitchFamily="18" charset="0"/>
              </a:rPr>
              <a:t>, V.: A privacy preserving framework for federated </a:t>
            </a:r>
            <a:r>
              <a:rPr lang="en-US" sz="2800" b="0" i="0" dirty="0" err="1">
                <a:solidFill>
                  <a:schemeClr val="tx1"/>
                </a:solidFill>
                <a:effectLst/>
                <a:latin typeface="Times New Roman" panose="02020603050405020304" pitchFamily="18" charset="0"/>
                <a:cs typeface="Times New Roman" panose="02020603050405020304" pitchFamily="18" charset="0"/>
              </a:rPr>
              <a:t>learningin</a:t>
            </a:r>
            <a:r>
              <a:rPr lang="en-US" sz="2800" b="0" i="0" dirty="0">
                <a:solidFill>
                  <a:schemeClr val="tx1"/>
                </a:solidFill>
                <a:effectLst/>
                <a:latin typeface="Times New Roman" panose="02020603050405020304" pitchFamily="18" charset="0"/>
                <a:cs typeface="Times New Roman" panose="02020603050405020304" pitchFamily="18" charset="0"/>
              </a:rPr>
              <a:t> smart healthcare systems. Information Processing &amp; Management 60(1), 103167 (2023)</a:t>
            </a:r>
          </a:p>
        </p:txBody>
      </p:sp>
    </p:spTree>
    <p:extLst>
      <p:ext uri="{BB962C8B-B14F-4D97-AF65-F5344CB8AC3E}">
        <p14:creationId xmlns:p14="http://schemas.microsoft.com/office/powerpoint/2010/main" val="9059064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11215" y="643602"/>
            <a:ext cx="2238113" cy="584775"/>
          </a:xfrm>
          <a:prstGeom prst="rect">
            <a:avLst/>
          </a:prstGeom>
        </p:spPr>
        <p:txBody>
          <a:bodyPr wrap="none">
            <a:spAutoFit/>
          </a:bodyPr>
          <a:lstStyle/>
          <a:p>
            <a:r>
              <a:rPr lang="en-US" sz="3200" b="1" kern="0" dirty="0">
                <a:latin typeface="Times New Roman" panose="02020603050405020304" pitchFamily="18" charset="0"/>
                <a:cs typeface="Times New Roman" panose="02020603050405020304" pitchFamily="18" charset="0"/>
              </a:rPr>
              <a:t>R</a:t>
            </a:r>
            <a:r>
              <a:rPr lang="en-IN" sz="3200" b="1" kern="0" dirty="0">
                <a:latin typeface="Times New Roman" panose="02020603050405020304" pitchFamily="18" charset="0"/>
                <a:cs typeface="Times New Roman" panose="02020603050405020304" pitchFamily="18" charset="0"/>
              </a:rPr>
              <a:t>efferences</a:t>
            </a:r>
            <a:endParaRPr lang="en-US" sz="4800" b="1" dirty="0">
              <a:latin typeface="Times New Roman" panose="02020603050405020304" pitchFamily="18" charset="0"/>
              <a:cs typeface="Times New Roman" pitchFamily="18" charset="0"/>
            </a:endParaRPr>
          </a:p>
        </p:txBody>
      </p:sp>
      <p:sp>
        <p:nvSpPr>
          <p:cNvPr id="5" name="Date Placeholder 4"/>
          <p:cNvSpPr>
            <a:spLocks noGrp="1"/>
          </p:cNvSpPr>
          <p:nvPr>
            <p:ph type="dt" sz="half" idx="10"/>
          </p:nvPr>
        </p:nvSpPr>
        <p:spPr/>
        <p:txBody>
          <a:bodyPr/>
          <a:lstStyle/>
          <a:p>
            <a:fld id="{9E0EA6C4-5E88-427F-BBA7-6F5DD24535A5}" type="datetime1">
              <a:rPr lang="en-IN" smtClean="0">
                <a:latin typeface="Times New Roman" pitchFamily="18" charset="0"/>
                <a:cs typeface="Times New Roman" pitchFamily="18" charset="0"/>
              </a:rPr>
              <a:pPr/>
              <a:t>01-11-2023</a:t>
            </a:fld>
            <a:endParaRPr lang="en-IN">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C8421A79-F751-4E2E-A6A8-90315ACC7929}" type="slidenum">
              <a:rPr lang="en-IN" smtClean="0">
                <a:latin typeface="Times New Roman" pitchFamily="18" charset="0"/>
                <a:cs typeface="Times New Roman" pitchFamily="18" charset="0"/>
              </a:rPr>
              <a:pPr/>
              <a:t>14</a:t>
            </a:fld>
            <a:endParaRPr lang="en-IN">
              <a:latin typeface="Times New Roman" pitchFamily="18" charset="0"/>
              <a:cs typeface="Times New Roman" pitchFamily="18" charset="0"/>
            </a:endParaRPr>
          </a:p>
        </p:txBody>
      </p:sp>
      <p:sp>
        <p:nvSpPr>
          <p:cNvPr id="7" name="Rectangle 6"/>
          <p:cNvSpPr/>
          <p:nvPr/>
        </p:nvSpPr>
        <p:spPr>
          <a:xfrm>
            <a:off x="1311215" y="1440873"/>
            <a:ext cx="9998015" cy="4773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14350" indent="-514350" algn="just" rtl="0">
              <a:buFont typeface="+mj-lt"/>
              <a:buAutoNum type="arabicPeriod" startAt="4"/>
            </a:pPr>
            <a:r>
              <a:rPr lang="en-US" sz="2800" b="0" i="0" dirty="0">
                <a:solidFill>
                  <a:schemeClr val="tx1"/>
                </a:solidFill>
                <a:effectLst/>
                <a:latin typeface="Times New Roman" panose="02020603050405020304" pitchFamily="18" charset="0"/>
                <a:cs typeface="Times New Roman" panose="02020603050405020304" pitchFamily="18" charset="0"/>
              </a:rPr>
              <a:t>Das, S., </a:t>
            </a:r>
            <a:r>
              <a:rPr lang="en-US" sz="2800" b="0" i="0" dirty="0" err="1">
                <a:solidFill>
                  <a:schemeClr val="tx1"/>
                </a:solidFill>
                <a:effectLst/>
                <a:latin typeface="Times New Roman" panose="02020603050405020304" pitchFamily="18" charset="0"/>
                <a:cs typeface="Times New Roman" panose="02020603050405020304" pitchFamily="18" charset="0"/>
              </a:rPr>
              <a:t>Namasudra</a:t>
            </a:r>
            <a:r>
              <a:rPr lang="en-US" sz="2800" b="0" i="0" dirty="0">
                <a:solidFill>
                  <a:schemeClr val="tx1"/>
                </a:solidFill>
                <a:effectLst/>
                <a:latin typeface="Times New Roman" panose="02020603050405020304" pitchFamily="18" charset="0"/>
                <a:cs typeface="Times New Roman" panose="02020603050405020304" pitchFamily="18" charset="0"/>
              </a:rPr>
              <a:t>, S.: Lightweight and efficient </a:t>
            </a:r>
            <a:r>
              <a:rPr lang="en-US" sz="2800" b="0" i="0" dirty="0" err="1">
                <a:solidFill>
                  <a:schemeClr val="tx1"/>
                </a:solidFill>
                <a:effectLst/>
                <a:latin typeface="Times New Roman" panose="02020603050405020304" pitchFamily="18" charset="0"/>
                <a:cs typeface="Times New Roman" panose="02020603050405020304" pitchFamily="18" charset="0"/>
              </a:rPr>
              <a:t>scpprivacy</a:t>
            </a:r>
            <a:r>
              <a:rPr lang="en-US" sz="2800" b="0" i="0" dirty="0">
                <a:solidFill>
                  <a:schemeClr val="tx1"/>
                </a:solidFill>
                <a:effectLst/>
                <a:latin typeface="Times New Roman" panose="02020603050405020304" pitchFamily="18" charset="0"/>
                <a:cs typeface="Times New Roman" panose="02020603050405020304" pitchFamily="18" charset="0"/>
              </a:rPr>
              <a:t>-preserving/</a:t>
            </a:r>
            <a:r>
              <a:rPr lang="en-US" sz="2800" b="0" i="0" dirty="0" err="1">
                <a:solidFill>
                  <a:schemeClr val="tx1"/>
                </a:solidFill>
                <a:effectLst/>
                <a:latin typeface="Times New Roman" panose="02020603050405020304" pitchFamily="18" charset="0"/>
                <a:cs typeface="Times New Roman" panose="02020603050405020304" pitchFamily="18" charset="0"/>
              </a:rPr>
              <a:t>scp</a:t>
            </a:r>
            <a:r>
              <a:rPr lang="en-US" sz="2800" b="0" i="0" dirty="0">
                <a:solidFill>
                  <a:schemeClr val="tx1"/>
                </a:solidFill>
                <a:effectLst/>
                <a:latin typeface="Times New Roman" panose="02020603050405020304" pitchFamily="18" charset="0"/>
                <a:cs typeface="Times New Roman" panose="02020603050405020304" pitchFamily="18" charset="0"/>
              </a:rPr>
              <a:t> mutual authentication scheme to secure </a:t>
            </a:r>
            <a:r>
              <a:rPr lang="en-US" sz="2800" b="0" i="0" dirty="0" err="1">
                <a:solidFill>
                  <a:schemeClr val="tx1"/>
                </a:solidFill>
                <a:effectLst/>
                <a:latin typeface="Times New Roman" panose="02020603050405020304" pitchFamily="18" charset="0"/>
                <a:cs typeface="Times New Roman" panose="02020603050405020304" pitchFamily="18" charset="0"/>
              </a:rPr>
              <a:t>scpinternet</a:t>
            </a:r>
            <a:r>
              <a:rPr lang="en-US" sz="2800" b="0" i="0" dirty="0">
                <a:solidFill>
                  <a:schemeClr val="tx1"/>
                </a:solidFill>
                <a:effectLst/>
                <a:latin typeface="Times New Roman" panose="02020603050405020304" pitchFamily="18" charset="0"/>
                <a:cs typeface="Times New Roman" panose="02020603050405020304" pitchFamily="18" charset="0"/>
              </a:rPr>
              <a:t> of things/</a:t>
            </a:r>
            <a:r>
              <a:rPr lang="en-US" sz="2800" b="0" i="0" dirty="0" err="1">
                <a:solidFill>
                  <a:schemeClr val="tx1"/>
                </a:solidFill>
                <a:effectLst/>
                <a:latin typeface="Times New Roman" panose="02020603050405020304" pitchFamily="18" charset="0"/>
                <a:cs typeface="Times New Roman" panose="02020603050405020304" pitchFamily="18" charset="0"/>
              </a:rPr>
              <a:t>scp</a:t>
            </a:r>
            <a:r>
              <a:rPr lang="en-US" sz="2800" b="0" i="0" dirty="0">
                <a:solidFill>
                  <a:schemeClr val="tx1"/>
                </a:solidFill>
                <a:effectLst/>
                <a:latin typeface="Times New Roman" panose="02020603050405020304" pitchFamily="18" charset="0"/>
                <a:cs typeface="Times New Roman" panose="02020603050405020304" pitchFamily="18" charset="0"/>
              </a:rPr>
              <a:t>-based smart healthcare. Transactions on Emerging Telecommunications Technologies (Jan 2023).</a:t>
            </a:r>
          </a:p>
          <a:p>
            <a:pPr marL="514350" indent="-514350" algn="just" rtl="0">
              <a:buFont typeface="+mj-lt"/>
              <a:buAutoNum type="arabicPeriod" startAt="4"/>
            </a:pPr>
            <a:r>
              <a:rPr lang="en-US" sz="2800" b="0" i="0" dirty="0">
                <a:solidFill>
                  <a:schemeClr val="tx1"/>
                </a:solidFill>
                <a:effectLst/>
                <a:latin typeface="Times New Roman" panose="02020603050405020304" pitchFamily="18" charset="0"/>
                <a:cs typeface="Times New Roman" panose="02020603050405020304" pitchFamily="18" charset="0"/>
              </a:rPr>
              <a:t>Bhowmik, T., Banerjee, I.: </a:t>
            </a:r>
            <a:r>
              <a:rPr lang="en-US" sz="2800" b="0" i="0" dirty="0" err="1">
                <a:solidFill>
                  <a:schemeClr val="tx1"/>
                </a:solidFill>
                <a:effectLst/>
                <a:latin typeface="Times New Roman" panose="02020603050405020304" pitchFamily="18" charset="0"/>
                <a:cs typeface="Times New Roman" panose="02020603050405020304" pitchFamily="18" charset="0"/>
              </a:rPr>
              <a:t>Eeppda</a:t>
            </a:r>
            <a:r>
              <a:rPr lang="en-US" sz="2800" b="0" i="0" dirty="0">
                <a:solidFill>
                  <a:schemeClr val="tx1"/>
                </a:solidFill>
                <a:effectLst/>
                <a:latin typeface="Times New Roman" panose="02020603050405020304" pitchFamily="18" charset="0"/>
                <a:cs typeface="Times New Roman" panose="02020603050405020304" pitchFamily="18" charset="0"/>
              </a:rPr>
              <a:t>—edge-enabled efficient privacy-preserving data aggregation in smart healthcare internet of things network. International Journal of Network Management p. e2216 (2023</a:t>
            </a:r>
            <a:r>
              <a:rPr lang="en-IN" sz="2800" b="0" i="0" dirty="0">
                <a:solidFill>
                  <a:schemeClr val="tx1"/>
                </a:solidFill>
                <a:effectLst/>
                <a:latin typeface="Times New Roman" panose="02020603050405020304" pitchFamily="18" charset="0"/>
                <a:cs typeface="Times New Roman" panose="02020603050405020304" pitchFamily="18" charset="0"/>
              </a:rPr>
              <a:t>)</a:t>
            </a:r>
          </a:p>
          <a:p>
            <a:pPr marL="514350" indent="-514350" algn="just" rtl="0">
              <a:buFont typeface="+mj-lt"/>
              <a:buAutoNum type="arabicPeriod" startAt="4"/>
            </a:pPr>
            <a:r>
              <a:rPr lang="en-IN" sz="2800" b="0" i="0" dirty="0">
                <a:solidFill>
                  <a:schemeClr val="tx1"/>
                </a:solidFill>
                <a:effectLst/>
                <a:latin typeface="Times New Roman" panose="02020603050405020304" pitchFamily="18" charset="0"/>
                <a:cs typeface="Times New Roman" panose="02020603050405020304" pitchFamily="18" charset="0"/>
              </a:rPr>
              <a:t>Singh, R., Dwivedi, A.D., Srivastava, G., Chatterjee, P., Lin, J.C.W.: A privacy preserving internet of things smart healthcare financial system. IEEE Internet of Things Journal (2023)</a:t>
            </a:r>
            <a:endParaRPr lang="en-US" sz="2800" b="0" i="0" dirty="0">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96047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320514" y="3136613"/>
            <a:ext cx="3550972" cy="923330"/>
          </a:xfrm>
          <a:prstGeom prst="rect">
            <a:avLst/>
          </a:prstGeom>
        </p:spPr>
        <p:txBody>
          <a:bodyPr wrap="none">
            <a:spAutoFit/>
          </a:bodyPr>
          <a:lstStyle/>
          <a:p>
            <a:pPr algn="ctr"/>
            <a:r>
              <a:rPr lang="en-IN" sz="5400" b="1" kern="0" dirty="0">
                <a:effectLst/>
                <a:latin typeface="Times New Roman" panose="02020603050405020304" pitchFamily="18" charset="0"/>
                <a:ea typeface="Times New Roman" panose="02020603050405020304" pitchFamily="18" charset="0"/>
                <a:cs typeface="Times New Roman" panose="02020603050405020304" pitchFamily="18" charset="0"/>
              </a:rPr>
              <a:t>Thank You</a:t>
            </a:r>
            <a:endParaRPr lang="en-US" sz="8000" b="1" dirty="0">
              <a:latin typeface="Times New Roman" panose="02020603050405020304" pitchFamily="18" charset="0"/>
              <a:cs typeface="Times New Roman" pitchFamily="18" charset="0"/>
            </a:endParaRPr>
          </a:p>
        </p:txBody>
      </p:sp>
      <p:sp>
        <p:nvSpPr>
          <p:cNvPr id="5" name="Date Placeholder 4"/>
          <p:cNvSpPr>
            <a:spLocks noGrp="1"/>
          </p:cNvSpPr>
          <p:nvPr>
            <p:ph type="dt" sz="half" idx="10"/>
          </p:nvPr>
        </p:nvSpPr>
        <p:spPr/>
        <p:txBody>
          <a:bodyPr/>
          <a:lstStyle/>
          <a:p>
            <a:fld id="{9E0EA6C4-5E88-427F-BBA7-6F5DD24535A5}" type="datetime1">
              <a:rPr lang="en-IN" smtClean="0">
                <a:latin typeface="Times New Roman" pitchFamily="18" charset="0"/>
                <a:cs typeface="Times New Roman" pitchFamily="18" charset="0"/>
              </a:rPr>
              <a:pPr/>
              <a:t>01-11-2023</a:t>
            </a:fld>
            <a:endParaRPr lang="en-IN">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C8421A79-F751-4E2E-A6A8-90315ACC7929}" type="slidenum">
              <a:rPr lang="en-IN" smtClean="0">
                <a:latin typeface="Times New Roman" pitchFamily="18" charset="0"/>
                <a:cs typeface="Times New Roman" pitchFamily="18" charset="0"/>
              </a:rPr>
              <a:pPr/>
              <a:t>15</a:t>
            </a:fld>
            <a:endParaRPr lang="en-IN">
              <a:latin typeface="Times New Roman" pitchFamily="18" charset="0"/>
              <a:cs typeface="Times New Roman" pitchFamily="18" charset="0"/>
            </a:endParaRPr>
          </a:p>
        </p:txBody>
      </p:sp>
    </p:spTree>
    <p:extLst>
      <p:ext uri="{BB962C8B-B14F-4D97-AF65-F5344CB8AC3E}">
        <p14:creationId xmlns:p14="http://schemas.microsoft.com/office/powerpoint/2010/main" val="21593957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11215" y="643602"/>
            <a:ext cx="5314853" cy="584775"/>
          </a:xfrm>
          <a:prstGeom prst="rect">
            <a:avLst/>
          </a:prstGeom>
        </p:spPr>
        <p:txBody>
          <a:bodyPr wrap="none">
            <a:spAutoFit/>
          </a:bodyPr>
          <a:lstStyle/>
          <a:p>
            <a:r>
              <a:rPr lang="en-US" sz="3200" b="1" dirty="0">
                <a:latin typeface="Times New Roman" pitchFamily="18" charset="0"/>
                <a:cs typeface="Times New Roman" pitchFamily="18" charset="0"/>
              </a:rPr>
              <a:t>Introduction and Motivation </a:t>
            </a:r>
          </a:p>
        </p:txBody>
      </p:sp>
      <p:sp>
        <p:nvSpPr>
          <p:cNvPr id="5" name="Date Placeholder 4"/>
          <p:cNvSpPr>
            <a:spLocks noGrp="1"/>
          </p:cNvSpPr>
          <p:nvPr>
            <p:ph type="dt" sz="half" idx="10"/>
          </p:nvPr>
        </p:nvSpPr>
        <p:spPr/>
        <p:txBody>
          <a:bodyPr/>
          <a:lstStyle/>
          <a:p>
            <a:fld id="{9E0EA6C4-5E88-427F-BBA7-6F5DD24535A5}" type="datetime1">
              <a:rPr lang="en-IN" smtClean="0">
                <a:latin typeface="Times New Roman" pitchFamily="18" charset="0"/>
                <a:cs typeface="Times New Roman" pitchFamily="18" charset="0"/>
              </a:rPr>
              <a:pPr/>
              <a:t>01-11-2023</a:t>
            </a:fld>
            <a:endParaRPr lang="en-IN">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C8421A79-F751-4E2E-A6A8-90315ACC7929}" type="slidenum">
              <a:rPr lang="en-IN" smtClean="0">
                <a:latin typeface="Times New Roman" pitchFamily="18" charset="0"/>
                <a:cs typeface="Times New Roman" pitchFamily="18" charset="0"/>
              </a:rPr>
              <a:pPr/>
              <a:t>2</a:t>
            </a:fld>
            <a:endParaRPr lang="en-IN">
              <a:latin typeface="Times New Roman" pitchFamily="18" charset="0"/>
              <a:cs typeface="Times New Roman" pitchFamily="18" charset="0"/>
            </a:endParaRPr>
          </a:p>
        </p:txBody>
      </p:sp>
      <p:sp>
        <p:nvSpPr>
          <p:cNvPr id="7" name="Rectangle 6"/>
          <p:cNvSpPr/>
          <p:nvPr/>
        </p:nvSpPr>
        <p:spPr>
          <a:xfrm>
            <a:off x="1311215" y="1650538"/>
            <a:ext cx="9998015" cy="33962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lgn="just">
              <a:lnSpc>
                <a:spcPct val="150000"/>
              </a:lnSpc>
              <a:buFont typeface="Arial" panose="020B0604020202020204" pitchFamily="34" charset="0"/>
              <a:buChar char="•"/>
            </a:pPr>
            <a:r>
              <a:rPr lang="en-IN" sz="2800" dirty="0">
                <a:solidFill>
                  <a:schemeClr val="tx1"/>
                </a:solidFill>
                <a:latin typeface="Times New Roman" panose="02020603050405020304" pitchFamily="18" charset="0"/>
                <a:cs typeface="Times New Roman" panose="02020603050405020304" pitchFamily="18" charset="0"/>
              </a:rPr>
              <a:t>Importance of Electronic Health Records (EHR)</a:t>
            </a:r>
          </a:p>
          <a:p>
            <a:pPr marL="457200" indent="-457200" algn="just">
              <a:lnSpc>
                <a:spcPct val="150000"/>
              </a:lnSpc>
              <a:buFont typeface="Arial" panose="020B0604020202020204" pitchFamily="34" charset="0"/>
              <a:buChar char="•"/>
            </a:pPr>
            <a:r>
              <a:rPr lang="en-US" sz="2800" dirty="0">
                <a:solidFill>
                  <a:schemeClr val="tx1"/>
                </a:solidFill>
                <a:latin typeface="Times New Roman" panose="02020603050405020304" pitchFamily="18" charset="0"/>
                <a:cs typeface="Times New Roman" panose="02020603050405020304" pitchFamily="18" charset="0"/>
              </a:rPr>
              <a:t>Key aspects of EHR security and privacy</a:t>
            </a:r>
          </a:p>
          <a:p>
            <a:pPr marL="457200" indent="-457200" algn="just">
              <a:lnSpc>
                <a:spcPct val="150000"/>
              </a:lnSpc>
              <a:buFont typeface="Arial" panose="020B0604020202020204" pitchFamily="34" charset="0"/>
              <a:buChar char="•"/>
            </a:pPr>
            <a:r>
              <a:rPr lang="en-US" sz="2800" dirty="0">
                <a:solidFill>
                  <a:schemeClr val="tx1"/>
                </a:solidFill>
                <a:latin typeface="Times New Roman" panose="02020603050405020304" pitchFamily="18" charset="0"/>
                <a:cs typeface="Times New Roman" panose="02020603050405020304" pitchFamily="18" charset="0"/>
              </a:rPr>
              <a:t>Legal and ethical issues surrounding EHRs.</a:t>
            </a:r>
          </a:p>
          <a:p>
            <a:pPr marL="457200" indent="-457200">
              <a:lnSpc>
                <a:spcPct val="150000"/>
              </a:lnSpc>
              <a:buFont typeface="Arial" panose="020B0604020202020204" pitchFamily="34" charset="0"/>
              <a:buChar char="•"/>
            </a:pPr>
            <a:r>
              <a:rPr lang="en-US" sz="2800" dirty="0">
                <a:solidFill>
                  <a:schemeClr val="tx1"/>
                </a:solidFill>
                <a:latin typeface="Times New Roman" panose="02020603050405020304" pitchFamily="18" charset="0"/>
                <a:cs typeface="Times New Roman" panose="02020603050405020304" pitchFamily="18" charset="0"/>
              </a:rPr>
              <a:t>Multi-disciplinary approach needed for EHR security and privacy.</a:t>
            </a:r>
          </a:p>
          <a:p>
            <a:pPr marL="457200" indent="-457200" algn="just">
              <a:lnSpc>
                <a:spcPct val="150000"/>
              </a:lnSpc>
              <a:buFont typeface="Arial" panose="020B0604020202020204" pitchFamily="34" charset="0"/>
              <a:buChar char="•"/>
            </a:pPr>
            <a:endParaRPr lang="en-US" sz="2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376156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11215" y="643602"/>
            <a:ext cx="7826758" cy="584775"/>
          </a:xfrm>
          <a:prstGeom prst="rect">
            <a:avLst/>
          </a:prstGeom>
        </p:spPr>
        <p:txBody>
          <a:bodyPr wrap="none">
            <a:spAutoFit/>
          </a:bodyPr>
          <a:lstStyle/>
          <a:p>
            <a:r>
              <a:rPr lang="en-US" sz="3200" b="1" i="0" dirty="0">
                <a:effectLst/>
                <a:latin typeface="Times New Roman" panose="02020603050405020304" pitchFamily="18" charset="0"/>
                <a:cs typeface="Times New Roman" panose="02020603050405020304" pitchFamily="18" charset="0"/>
              </a:rPr>
              <a:t>Importance of EHRs in Modern Healthcare</a:t>
            </a:r>
            <a:endParaRPr lang="en-US" sz="3200" b="1" dirty="0">
              <a:latin typeface="Times New Roman" panose="02020603050405020304" pitchFamily="18" charset="0"/>
              <a:cs typeface="Times New Roman" panose="02020603050405020304" pitchFamily="18" charset="0"/>
            </a:endParaRPr>
          </a:p>
        </p:txBody>
      </p:sp>
      <p:sp>
        <p:nvSpPr>
          <p:cNvPr id="5" name="Date Placeholder 4"/>
          <p:cNvSpPr>
            <a:spLocks noGrp="1"/>
          </p:cNvSpPr>
          <p:nvPr>
            <p:ph type="dt" sz="half" idx="10"/>
          </p:nvPr>
        </p:nvSpPr>
        <p:spPr/>
        <p:txBody>
          <a:bodyPr/>
          <a:lstStyle/>
          <a:p>
            <a:fld id="{9E0EA6C4-5E88-427F-BBA7-6F5DD24535A5}" type="datetime1">
              <a:rPr lang="en-IN" smtClean="0">
                <a:latin typeface="Times New Roman" pitchFamily="18" charset="0"/>
                <a:cs typeface="Times New Roman" pitchFamily="18" charset="0"/>
              </a:rPr>
              <a:pPr/>
              <a:t>01-11-2023</a:t>
            </a:fld>
            <a:endParaRPr lang="en-IN"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C8421A79-F751-4E2E-A6A8-90315ACC7929}" type="slidenum">
              <a:rPr lang="en-IN" smtClean="0">
                <a:latin typeface="Times New Roman" pitchFamily="18" charset="0"/>
                <a:cs typeface="Times New Roman" pitchFamily="18" charset="0"/>
              </a:rPr>
              <a:pPr/>
              <a:t>3</a:t>
            </a:fld>
            <a:endParaRPr lang="en-IN">
              <a:latin typeface="Times New Roman" pitchFamily="18" charset="0"/>
              <a:cs typeface="Times New Roman" pitchFamily="18" charset="0"/>
            </a:endParaRPr>
          </a:p>
        </p:txBody>
      </p:sp>
      <p:sp>
        <p:nvSpPr>
          <p:cNvPr id="4" name="Rectangle 3">
            <a:extLst>
              <a:ext uri="{FF2B5EF4-FFF2-40B4-BE49-F238E27FC236}">
                <a16:creationId xmlns:a16="http://schemas.microsoft.com/office/drawing/2014/main" id="{7976951B-1DED-6960-374C-CA95912994FE}"/>
              </a:ext>
            </a:extLst>
          </p:cNvPr>
          <p:cNvSpPr/>
          <p:nvPr/>
        </p:nvSpPr>
        <p:spPr>
          <a:xfrm>
            <a:off x="1311216" y="1650538"/>
            <a:ext cx="7041476" cy="276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lnSpc>
                <a:spcPct val="150000"/>
              </a:lnSpc>
              <a:buFont typeface="Arial" panose="020B0604020202020204" pitchFamily="34" charset="0"/>
              <a:buChar char="•"/>
            </a:pPr>
            <a:r>
              <a:rPr lang="en-US" sz="2800" dirty="0">
                <a:solidFill>
                  <a:schemeClr val="tx1"/>
                </a:solidFill>
                <a:latin typeface="Times New Roman" panose="02020603050405020304" pitchFamily="18" charset="0"/>
                <a:cs typeface="Times New Roman" panose="02020603050405020304" pitchFamily="18" charset="0"/>
              </a:rPr>
              <a:t>Sensitivity of patient information in EHRs.</a:t>
            </a:r>
          </a:p>
          <a:p>
            <a:pPr marL="457200" indent="-457200">
              <a:lnSpc>
                <a:spcPct val="150000"/>
              </a:lnSpc>
              <a:buFont typeface="Arial" panose="020B0604020202020204" pitchFamily="34" charset="0"/>
              <a:buChar char="•"/>
            </a:pPr>
            <a:r>
              <a:rPr lang="en-US" sz="2800" dirty="0">
                <a:solidFill>
                  <a:schemeClr val="tx1"/>
                </a:solidFill>
                <a:latin typeface="Times New Roman" panose="02020603050405020304" pitchFamily="18" charset="0"/>
                <a:cs typeface="Times New Roman" panose="02020603050405020304" pitchFamily="18" charset="0"/>
              </a:rPr>
              <a:t>Highlighting the potential consequences of security breaches.</a:t>
            </a:r>
          </a:p>
          <a:p>
            <a:pPr marL="457200" indent="-457200">
              <a:lnSpc>
                <a:spcPct val="150000"/>
              </a:lnSpc>
              <a:buFont typeface="Arial" panose="020B0604020202020204" pitchFamily="34" charset="0"/>
              <a:buChar char="•"/>
            </a:pPr>
            <a:r>
              <a:rPr lang="en-US" sz="2800" dirty="0">
                <a:solidFill>
                  <a:schemeClr val="tx1"/>
                </a:solidFill>
                <a:latin typeface="Times New Roman" panose="02020603050405020304" pitchFamily="18" charset="0"/>
                <a:cs typeface="Times New Roman" panose="02020603050405020304" pitchFamily="18" charset="0"/>
              </a:rPr>
              <a:t>Patients' rights and healthcare providers’ responsibilities.</a:t>
            </a:r>
          </a:p>
        </p:txBody>
      </p:sp>
      <p:pic>
        <p:nvPicPr>
          <p:cNvPr id="8" name="Picture 7">
            <a:extLst>
              <a:ext uri="{FF2B5EF4-FFF2-40B4-BE49-F238E27FC236}">
                <a16:creationId xmlns:a16="http://schemas.microsoft.com/office/drawing/2014/main" id="{860D3414-DD79-94BA-C139-BDD132F11CD4}"/>
              </a:ext>
            </a:extLst>
          </p:cNvPr>
          <p:cNvPicPr>
            <a:picLocks noChangeAspect="1"/>
          </p:cNvPicPr>
          <p:nvPr/>
        </p:nvPicPr>
        <p:blipFill>
          <a:blip r:embed="rId3"/>
          <a:stretch>
            <a:fillRect/>
          </a:stretch>
        </p:blipFill>
        <p:spPr>
          <a:xfrm>
            <a:off x="8520494" y="1923100"/>
            <a:ext cx="2833306" cy="2824746"/>
          </a:xfrm>
          <a:prstGeom prst="rect">
            <a:avLst/>
          </a:prstGeom>
        </p:spPr>
      </p:pic>
      <p:sp>
        <p:nvSpPr>
          <p:cNvPr id="9" name="Rectangle 8">
            <a:extLst>
              <a:ext uri="{FF2B5EF4-FFF2-40B4-BE49-F238E27FC236}">
                <a16:creationId xmlns:a16="http://schemas.microsoft.com/office/drawing/2014/main" id="{C51B51AF-38D0-A6B0-1280-5C023B258DF6}"/>
              </a:ext>
            </a:extLst>
          </p:cNvPr>
          <p:cNvSpPr/>
          <p:nvPr/>
        </p:nvSpPr>
        <p:spPr>
          <a:xfrm>
            <a:off x="8520494" y="4906595"/>
            <a:ext cx="2833306" cy="43033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lumMod val="95000"/>
                    <a:lumOff val="5000"/>
                  </a:schemeClr>
                </a:solidFill>
                <a:latin typeface="Times New Roman" panose="02020603050405020304" pitchFamily="18" charset="0"/>
                <a:cs typeface="Times New Roman" panose="02020603050405020304" pitchFamily="18" charset="0"/>
              </a:rPr>
              <a:t>Fig. EHR Data </a:t>
            </a:r>
            <a:endParaRPr lang="en-IN" sz="16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039332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11215" y="643602"/>
            <a:ext cx="6502486" cy="584775"/>
          </a:xfrm>
          <a:prstGeom prst="rect">
            <a:avLst/>
          </a:prstGeom>
        </p:spPr>
        <p:txBody>
          <a:bodyPr wrap="none">
            <a:spAutoFit/>
          </a:bodyPr>
          <a:lstStyle/>
          <a:p>
            <a:r>
              <a:rPr lang="en-US" sz="3200" b="1" i="0" dirty="0">
                <a:effectLst/>
                <a:latin typeface="Times New Roman" panose="02020603050405020304" pitchFamily="18" charset="0"/>
                <a:cs typeface="Times New Roman" panose="02020603050405020304" pitchFamily="18" charset="0"/>
              </a:rPr>
              <a:t>Digital Advancements in Healthcare</a:t>
            </a:r>
            <a:endParaRPr lang="en-US" sz="3200" b="1" dirty="0">
              <a:latin typeface="Times New Roman" panose="02020603050405020304" pitchFamily="18" charset="0"/>
              <a:cs typeface="Times New Roman" panose="02020603050405020304" pitchFamily="18" charset="0"/>
            </a:endParaRPr>
          </a:p>
        </p:txBody>
      </p:sp>
      <p:sp>
        <p:nvSpPr>
          <p:cNvPr id="5" name="Date Placeholder 4"/>
          <p:cNvSpPr>
            <a:spLocks noGrp="1"/>
          </p:cNvSpPr>
          <p:nvPr>
            <p:ph type="dt" sz="half" idx="10"/>
          </p:nvPr>
        </p:nvSpPr>
        <p:spPr/>
        <p:txBody>
          <a:bodyPr/>
          <a:lstStyle/>
          <a:p>
            <a:fld id="{9E0EA6C4-5E88-427F-BBA7-6F5DD24535A5}" type="datetime1">
              <a:rPr lang="en-IN" smtClean="0">
                <a:latin typeface="Times New Roman" pitchFamily="18" charset="0"/>
                <a:cs typeface="Times New Roman" pitchFamily="18" charset="0"/>
              </a:rPr>
              <a:pPr/>
              <a:t>01-11-2023</a:t>
            </a:fld>
            <a:endParaRPr lang="en-IN"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C8421A79-F751-4E2E-A6A8-90315ACC7929}" type="slidenum">
              <a:rPr lang="en-IN" smtClean="0">
                <a:latin typeface="Times New Roman" pitchFamily="18" charset="0"/>
                <a:cs typeface="Times New Roman" pitchFamily="18" charset="0"/>
              </a:rPr>
              <a:pPr/>
              <a:t>4</a:t>
            </a:fld>
            <a:endParaRPr lang="en-IN">
              <a:latin typeface="Times New Roman" pitchFamily="18" charset="0"/>
              <a:cs typeface="Times New Roman" pitchFamily="18" charset="0"/>
            </a:endParaRPr>
          </a:p>
        </p:txBody>
      </p:sp>
      <p:sp>
        <p:nvSpPr>
          <p:cNvPr id="4" name="Rectangle 3">
            <a:extLst>
              <a:ext uri="{FF2B5EF4-FFF2-40B4-BE49-F238E27FC236}">
                <a16:creationId xmlns:a16="http://schemas.microsoft.com/office/drawing/2014/main" id="{7976951B-1DED-6960-374C-CA95912994FE}"/>
              </a:ext>
            </a:extLst>
          </p:cNvPr>
          <p:cNvSpPr/>
          <p:nvPr/>
        </p:nvSpPr>
        <p:spPr>
          <a:xfrm>
            <a:off x="1311216" y="1650537"/>
            <a:ext cx="6502486" cy="27807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lnSpc>
                <a:spcPct val="150000"/>
              </a:lnSpc>
              <a:buFont typeface="Arial" panose="020B0604020202020204" pitchFamily="34" charset="0"/>
              <a:buChar char="•"/>
            </a:pPr>
            <a:r>
              <a:rPr lang="en-US" sz="2800" dirty="0">
                <a:solidFill>
                  <a:schemeClr val="tx1"/>
                </a:solidFill>
                <a:latin typeface="Times New Roman" panose="02020603050405020304" pitchFamily="18" charset="0"/>
                <a:cs typeface="Times New Roman" panose="02020603050405020304" pitchFamily="18" charset="0"/>
              </a:rPr>
              <a:t>Role of digital technology in healthcare innovation.</a:t>
            </a:r>
          </a:p>
          <a:p>
            <a:pPr marL="457200" indent="-457200">
              <a:lnSpc>
                <a:spcPct val="150000"/>
              </a:lnSpc>
              <a:buFont typeface="Arial" panose="020B0604020202020204" pitchFamily="34" charset="0"/>
              <a:buChar char="•"/>
            </a:pPr>
            <a:r>
              <a:rPr lang="en-US" sz="2800" dirty="0">
                <a:solidFill>
                  <a:schemeClr val="tx1"/>
                </a:solidFill>
                <a:latin typeface="Times New Roman" panose="02020603050405020304" pitchFamily="18" charset="0"/>
                <a:cs typeface="Times New Roman" panose="02020603050405020304" pitchFamily="18" charset="0"/>
              </a:rPr>
              <a:t>Benefits and challenges.</a:t>
            </a:r>
          </a:p>
          <a:p>
            <a:pPr marL="457200" indent="-457200">
              <a:lnSpc>
                <a:spcPct val="150000"/>
              </a:lnSpc>
              <a:buFont typeface="Arial" panose="020B0604020202020204" pitchFamily="34" charset="0"/>
              <a:buChar char="•"/>
            </a:pPr>
            <a:r>
              <a:rPr lang="en-US" sz="2800" dirty="0">
                <a:solidFill>
                  <a:schemeClr val="tx1"/>
                </a:solidFill>
                <a:latin typeface="Times New Roman" panose="02020603050405020304" pitchFamily="18" charset="0"/>
                <a:cs typeface="Times New Roman" panose="02020603050405020304" pitchFamily="18" charset="0"/>
              </a:rPr>
              <a:t>Potential for cost savings and improved healthcare delivery.</a:t>
            </a:r>
          </a:p>
        </p:txBody>
      </p:sp>
      <p:pic>
        <p:nvPicPr>
          <p:cNvPr id="14" name="Picture 13">
            <a:extLst>
              <a:ext uri="{FF2B5EF4-FFF2-40B4-BE49-F238E27FC236}">
                <a16:creationId xmlns:a16="http://schemas.microsoft.com/office/drawing/2014/main" id="{1384A87E-C24C-7167-67F3-7D13B78A5D00}"/>
              </a:ext>
            </a:extLst>
          </p:cNvPr>
          <p:cNvPicPr>
            <a:picLocks noChangeAspect="1"/>
          </p:cNvPicPr>
          <p:nvPr/>
        </p:nvPicPr>
        <p:blipFill>
          <a:blip r:embed="rId3"/>
          <a:stretch>
            <a:fillRect/>
          </a:stretch>
        </p:blipFill>
        <p:spPr>
          <a:xfrm>
            <a:off x="7205635" y="1650537"/>
            <a:ext cx="4540891" cy="4108425"/>
          </a:xfrm>
          <a:prstGeom prst="rect">
            <a:avLst/>
          </a:prstGeom>
        </p:spPr>
      </p:pic>
      <p:sp>
        <p:nvSpPr>
          <p:cNvPr id="15" name="Rectangle 14">
            <a:extLst>
              <a:ext uri="{FF2B5EF4-FFF2-40B4-BE49-F238E27FC236}">
                <a16:creationId xmlns:a16="http://schemas.microsoft.com/office/drawing/2014/main" id="{1D368F1A-A106-E9E4-C318-072DCD03548C}"/>
              </a:ext>
            </a:extLst>
          </p:cNvPr>
          <p:cNvSpPr/>
          <p:nvPr/>
        </p:nvSpPr>
        <p:spPr>
          <a:xfrm>
            <a:off x="7663534" y="5478096"/>
            <a:ext cx="3625091" cy="43033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lumMod val="95000"/>
                    <a:lumOff val="5000"/>
                  </a:schemeClr>
                </a:solidFill>
                <a:latin typeface="Times New Roman" panose="02020603050405020304" pitchFamily="18" charset="0"/>
                <a:cs typeface="Times New Roman" panose="02020603050405020304" pitchFamily="18" charset="0"/>
              </a:rPr>
              <a:t>Fig. The Key Factors Influencing Digital Health. </a:t>
            </a:r>
            <a:endParaRPr lang="en-IN" sz="16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125191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11215" y="643602"/>
            <a:ext cx="3312702" cy="584775"/>
          </a:xfrm>
          <a:prstGeom prst="rect">
            <a:avLst/>
          </a:prstGeom>
        </p:spPr>
        <p:txBody>
          <a:bodyPr wrap="none">
            <a:spAutoFit/>
          </a:bodyPr>
          <a:lstStyle/>
          <a:p>
            <a:r>
              <a:rPr lang="en-IN" sz="3200" b="1" i="0" dirty="0">
                <a:effectLst/>
                <a:latin typeface="Times New Roman" panose="02020603050405020304" pitchFamily="18" charset="0"/>
                <a:cs typeface="Times New Roman" panose="02020603050405020304" pitchFamily="18" charset="0"/>
              </a:rPr>
              <a:t>Major Challenges</a:t>
            </a:r>
            <a:endParaRPr lang="en-US" sz="3200" b="1" dirty="0">
              <a:latin typeface="Times New Roman" panose="02020603050405020304" pitchFamily="18" charset="0"/>
              <a:cs typeface="Times New Roman" pitchFamily="18" charset="0"/>
            </a:endParaRPr>
          </a:p>
        </p:txBody>
      </p:sp>
      <p:sp>
        <p:nvSpPr>
          <p:cNvPr id="5" name="Date Placeholder 4"/>
          <p:cNvSpPr>
            <a:spLocks noGrp="1"/>
          </p:cNvSpPr>
          <p:nvPr>
            <p:ph type="dt" sz="half" idx="10"/>
          </p:nvPr>
        </p:nvSpPr>
        <p:spPr/>
        <p:txBody>
          <a:bodyPr/>
          <a:lstStyle/>
          <a:p>
            <a:fld id="{9E0EA6C4-5E88-427F-BBA7-6F5DD24535A5}" type="datetime1">
              <a:rPr lang="en-IN" smtClean="0">
                <a:latin typeface="Times New Roman" pitchFamily="18" charset="0"/>
                <a:cs typeface="Times New Roman" pitchFamily="18" charset="0"/>
              </a:rPr>
              <a:pPr/>
              <a:t>01-11-2023</a:t>
            </a:fld>
            <a:endParaRPr lang="en-IN">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C8421A79-F751-4E2E-A6A8-90315ACC7929}" type="slidenum">
              <a:rPr lang="en-IN" smtClean="0">
                <a:latin typeface="Times New Roman" pitchFamily="18" charset="0"/>
                <a:cs typeface="Times New Roman" pitchFamily="18" charset="0"/>
              </a:rPr>
              <a:pPr/>
              <a:t>5</a:t>
            </a:fld>
            <a:endParaRPr lang="en-IN">
              <a:latin typeface="Times New Roman" pitchFamily="18" charset="0"/>
              <a:cs typeface="Times New Roman" pitchFamily="18" charset="0"/>
            </a:endParaRPr>
          </a:p>
        </p:txBody>
      </p:sp>
      <p:sp>
        <p:nvSpPr>
          <p:cNvPr id="7" name="Rectangle 6"/>
          <p:cNvSpPr/>
          <p:nvPr/>
        </p:nvSpPr>
        <p:spPr>
          <a:xfrm>
            <a:off x="1311215" y="1650536"/>
            <a:ext cx="9998015" cy="41172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lnSpc>
                <a:spcPct val="150000"/>
              </a:lnSpc>
              <a:buFont typeface="Arial" panose="020B0604020202020204" pitchFamily="34" charset="0"/>
              <a:buChar char="•"/>
            </a:pPr>
            <a:r>
              <a:rPr lang="en-US" sz="2800" kern="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U</a:t>
            </a:r>
            <a:r>
              <a:rPr lang="en-US" sz="28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nauthorized access and cybersecurity threats.</a:t>
            </a:r>
          </a:p>
          <a:p>
            <a:pPr marL="457200" indent="-457200">
              <a:lnSpc>
                <a:spcPct val="150000"/>
              </a:lnSpc>
              <a:buFont typeface="Arial" panose="020B0604020202020204" pitchFamily="34" charset="0"/>
              <a:buChar char="•"/>
            </a:pPr>
            <a:r>
              <a:rPr lang="en-IN" sz="28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Cybersecurity Threats</a:t>
            </a:r>
          </a:p>
          <a:p>
            <a:pPr marL="457200" indent="-457200">
              <a:lnSpc>
                <a:spcPct val="150000"/>
              </a:lnSpc>
              <a:buFont typeface="Arial" panose="020B0604020202020204" pitchFamily="34" charset="0"/>
              <a:buChar char="•"/>
            </a:pPr>
            <a:r>
              <a:rPr lang="en-IN" sz="28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Data Breaches</a:t>
            </a:r>
          </a:p>
          <a:p>
            <a:pPr marL="457200" indent="-457200">
              <a:lnSpc>
                <a:spcPct val="150000"/>
              </a:lnSpc>
              <a:buFont typeface="Arial" panose="020B0604020202020204" pitchFamily="34" charset="0"/>
              <a:buChar char="•"/>
            </a:pPr>
            <a:r>
              <a:rPr lang="en-IN" sz="28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Human Error</a:t>
            </a:r>
          </a:p>
          <a:p>
            <a:pPr marL="457200" indent="-457200">
              <a:lnSpc>
                <a:spcPct val="150000"/>
              </a:lnSpc>
              <a:buFont typeface="Arial" panose="020B0604020202020204" pitchFamily="34" charset="0"/>
              <a:buChar char="•"/>
            </a:pPr>
            <a:r>
              <a:rPr lang="en-IN" sz="28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Interoperability Challenges</a:t>
            </a:r>
          </a:p>
          <a:p>
            <a:pPr marL="457200" indent="-457200">
              <a:lnSpc>
                <a:spcPct val="150000"/>
              </a:lnSpc>
              <a:buFont typeface="Arial" panose="020B0604020202020204" pitchFamily="34" charset="0"/>
              <a:buChar char="•"/>
            </a:pPr>
            <a:r>
              <a:rPr lang="en-IN" sz="28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Legal Compliance</a:t>
            </a:r>
          </a:p>
          <a:p>
            <a:pPr marL="457200" indent="-457200">
              <a:lnSpc>
                <a:spcPct val="150000"/>
              </a:lnSpc>
              <a:buFont typeface="Arial" panose="020B0604020202020204" pitchFamily="34" charset="0"/>
              <a:buChar char="•"/>
            </a:pPr>
            <a:r>
              <a:rPr lang="en-IN" sz="28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Patient Consent and Control</a:t>
            </a:r>
            <a:endParaRPr lang="en-IN" sz="2800" kern="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90605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11215" y="643602"/>
            <a:ext cx="2991909" cy="584775"/>
          </a:xfrm>
          <a:prstGeom prst="rect">
            <a:avLst/>
          </a:prstGeom>
        </p:spPr>
        <p:txBody>
          <a:bodyPr wrap="none">
            <a:spAutoFit/>
          </a:bodyPr>
          <a:lstStyle/>
          <a:p>
            <a:r>
              <a:rPr lang="en-IN" sz="3200" b="1" i="0" dirty="0">
                <a:effectLst/>
                <a:latin typeface="Times New Roman" panose="02020603050405020304" pitchFamily="18" charset="0"/>
                <a:cs typeface="Times New Roman" panose="02020603050405020304" pitchFamily="18" charset="0"/>
              </a:rPr>
              <a:t>State of The Art</a:t>
            </a:r>
            <a:endParaRPr lang="en-US" sz="3200" b="1" dirty="0">
              <a:latin typeface="Times New Roman" panose="02020603050405020304" pitchFamily="18" charset="0"/>
              <a:cs typeface="Times New Roman" pitchFamily="18" charset="0"/>
            </a:endParaRPr>
          </a:p>
        </p:txBody>
      </p:sp>
      <p:sp>
        <p:nvSpPr>
          <p:cNvPr id="5" name="Date Placeholder 4"/>
          <p:cNvSpPr>
            <a:spLocks noGrp="1"/>
          </p:cNvSpPr>
          <p:nvPr>
            <p:ph type="dt" sz="half" idx="10"/>
          </p:nvPr>
        </p:nvSpPr>
        <p:spPr/>
        <p:txBody>
          <a:bodyPr/>
          <a:lstStyle/>
          <a:p>
            <a:fld id="{9E0EA6C4-5E88-427F-BBA7-6F5DD24535A5}" type="datetime1">
              <a:rPr lang="en-IN" smtClean="0">
                <a:latin typeface="Times New Roman" pitchFamily="18" charset="0"/>
                <a:cs typeface="Times New Roman" pitchFamily="18" charset="0"/>
              </a:rPr>
              <a:pPr/>
              <a:t>01-11-2023</a:t>
            </a:fld>
            <a:endParaRPr lang="en-IN">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C8421A79-F751-4E2E-A6A8-90315ACC7929}" type="slidenum">
              <a:rPr lang="en-IN" smtClean="0">
                <a:latin typeface="Times New Roman" pitchFamily="18" charset="0"/>
                <a:cs typeface="Times New Roman" pitchFamily="18" charset="0"/>
              </a:rPr>
              <a:pPr/>
              <a:t>6</a:t>
            </a:fld>
            <a:endParaRPr lang="en-IN">
              <a:latin typeface="Times New Roman" pitchFamily="18" charset="0"/>
              <a:cs typeface="Times New Roman" pitchFamily="18" charset="0"/>
            </a:endParaRPr>
          </a:p>
        </p:txBody>
      </p:sp>
      <p:sp>
        <p:nvSpPr>
          <p:cNvPr id="2" name="Rectangle 1">
            <a:extLst>
              <a:ext uri="{FF2B5EF4-FFF2-40B4-BE49-F238E27FC236}">
                <a16:creationId xmlns:a16="http://schemas.microsoft.com/office/drawing/2014/main" id="{7EF5F524-0A56-2B04-7266-6BD884409093}"/>
              </a:ext>
            </a:extLst>
          </p:cNvPr>
          <p:cNvSpPr/>
          <p:nvPr/>
        </p:nvSpPr>
        <p:spPr>
          <a:xfrm>
            <a:off x="1311215" y="1650537"/>
            <a:ext cx="9998015" cy="40908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lnSpc>
                <a:spcPct val="150000"/>
              </a:lnSpc>
              <a:buFont typeface="Arial" panose="020B0604020202020204" pitchFamily="34" charset="0"/>
              <a:buChar char="•"/>
            </a:pPr>
            <a:r>
              <a:rPr lang="en-US" sz="2800" kern="0" dirty="0">
                <a:solidFill>
                  <a:schemeClr val="tx1">
                    <a:lumMod val="95000"/>
                    <a:lumOff val="5000"/>
                  </a:schemeClr>
                </a:solidFill>
                <a:latin typeface="Times New Roman" panose="02020603050405020304" pitchFamily="18" charset="0"/>
                <a:ea typeface="Times New Roman" panose="02020603050405020304" pitchFamily="18" charset="0"/>
                <a:cs typeface="Times New Roman" panose="02020603050405020304" pitchFamily="18" charset="0"/>
              </a:rPr>
              <a:t>Access control</a:t>
            </a:r>
          </a:p>
          <a:p>
            <a:pPr marL="457200" indent="-457200">
              <a:lnSpc>
                <a:spcPct val="150000"/>
              </a:lnSpc>
              <a:buFont typeface="Arial" panose="020B0604020202020204" pitchFamily="34" charset="0"/>
              <a:buChar char="•"/>
            </a:pPr>
            <a:r>
              <a:rPr lang="en-IN" sz="2800" kern="0" dirty="0">
                <a:solidFill>
                  <a:schemeClr val="tx1">
                    <a:lumMod val="95000"/>
                    <a:lumOff val="5000"/>
                  </a:schemeClr>
                </a:solidFill>
                <a:latin typeface="Times New Roman" panose="02020603050405020304" pitchFamily="18" charset="0"/>
                <a:ea typeface="Times New Roman" panose="02020603050405020304" pitchFamily="18" charset="0"/>
                <a:cs typeface="Times New Roman" panose="02020603050405020304" pitchFamily="18" charset="0"/>
              </a:rPr>
              <a:t>Encryption</a:t>
            </a:r>
          </a:p>
          <a:p>
            <a:pPr marL="457200" indent="-457200">
              <a:lnSpc>
                <a:spcPct val="150000"/>
              </a:lnSpc>
              <a:buFont typeface="Arial" panose="020B0604020202020204" pitchFamily="34" charset="0"/>
              <a:buChar char="•"/>
            </a:pPr>
            <a:r>
              <a:rPr lang="en-IN" sz="2800" kern="0" dirty="0">
                <a:solidFill>
                  <a:schemeClr val="tx1">
                    <a:lumMod val="95000"/>
                    <a:lumOff val="5000"/>
                  </a:schemeClr>
                </a:solidFill>
                <a:latin typeface="Times New Roman" panose="02020603050405020304" pitchFamily="18" charset="0"/>
                <a:ea typeface="Times New Roman" panose="02020603050405020304" pitchFamily="18" charset="0"/>
                <a:cs typeface="Times New Roman" panose="02020603050405020304" pitchFamily="18" charset="0"/>
              </a:rPr>
              <a:t>Audit trails</a:t>
            </a:r>
          </a:p>
          <a:p>
            <a:pPr marL="457200" indent="-457200">
              <a:lnSpc>
                <a:spcPct val="150000"/>
              </a:lnSpc>
              <a:buFont typeface="Arial" panose="020B0604020202020204" pitchFamily="34" charset="0"/>
              <a:buChar char="•"/>
            </a:pPr>
            <a:r>
              <a:rPr lang="en-IN" sz="2800" kern="0" dirty="0">
                <a:solidFill>
                  <a:schemeClr val="tx1">
                    <a:lumMod val="95000"/>
                    <a:lumOff val="5000"/>
                  </a:schemeClr>
                </a:solidFill>
                <a:latin typeface="Times New Roman" panose="02020603050405020304" pitchFamily="18" charset="0"/>
                <a:ea typeface="Times New Roman" panose="02020603050405020304" pitchFamily="18" charset="0"/>
                <a:cs typeface="Times New Roman" panose="02020603050405020304" pitchFamily="18" charset="0"/>
              </a:rPr>
              <a:t>Data minimization</a:t>
            </a:r>
          </a:p>
          <a:p>
            <a:pPr marL="457200" indent="-457200">
              <a:lnSpc>
                <a:spcPct val="150000"/>
              </a:lnSpc>
              <a:buFont typeface="Arial" panose="020B0604020202020204" pitchFamily="34" charset="0"/>
              <a:buChar char="•"/>
            </a:pPr>
            <a:r>
              <a:rPr lang="en-IN" sz="2800" kern="0" dirty="0">
                <a:solidFill>
                  <a:schemeClr val="tx1">
                    <a:lumMod val="95000"/>
                    <a:lumOff val="5000"/>
                  </a:schemeClr>
                </a:solidFill>
                <a:latin typeface="Times New Roman" panose="02020603050405020304" pitchFamily="18" charset="0"/>
                <a:ea typeface="Times New Roman" panose="02020603050405020304" pitchFamily="18" charset="0"/>
                <a:cs typeface="Times New Roman" panose="02020603050405020304" pitchFamily="18" charset="0"/>
              </a:rPr>
              <a:t>Regular vulnerability assessments</a:t>
            </a:r>
          </a:p>
          <a:p>
            <a:pPr marL="457200" indent="-457200">
              <a:lnSpc>
                <a:spcPct val="150000"/>
              </a:lnSpc>
              <a:buFont typeface="Arial" panose="020B0604020202020204" pitchFamily="34" charset="0"/>
              <a:buChar char="•"/>
            </a:pPr>
            <a:r>
              <a:rPr lang="en-IN" sz="2800" kern="0" dirty="0">
                <a:solidFill>
                  <a:schemeClr val="tx1">
                    <a:lumMod val="95000"/>
                    <a:lumOff val="5000"/>
                  </a:schemeClr>
                </a:solidFill>
                <a:latin typeface="Times New Roman" panose="02020603050405020304" pitchFamily="18" charset="0"/>
                <a:ea typeface="Times New Roman" panose="02020603050405020304" pitchFamily="18" charset="0"/>
                <a:cs typeface="Times New Roman" panose="02020603050405020304" pitchFamily="18" charset="0"/>
              </a:rPr>
              <a:t>Employee training and awareness</a:t>
            </a:r>
          </a:p>
          <a:p>
            <a:pPr marL="457200" indent="-457200">
              <a:lnSpc>
                <a:spcPct val="150000"/>
              </a:lnSpc>
              <a:buFont typeface="Arial" panose="020B0604020202020204" pitchFamily="34" charset="0"/>
              <a:buChar char="•"/>
            </a:pPr>
            <a:r>
              <a:rPr lang="en-IN" sz="2800" kern="0" dirty="0">
                <a:solidFill>
                  <a:schemeClr val="tx1">
                    <a:lumMod val="95000"/>
                    <a:lumOff val="5000"/>
                  </a:schemeClr>
                </a:solidFill>
                <a:latin typeface="Times New Roman" panose="02020603050405020304" pitchFamily="18" charset="0"/>
                <a:ea typeface="Times New Roman" panose="02020603050405020304" pitchFamily="18" charset="0"/>
                <a:cs typeface="Times New Roman" panose="02020603050405020304" pitchFamily="18" charset="0"/>
              </a:rPr>
              <a:t>Compliance with regulations</a:t>
            </a:r>
          </a:p>
        </p:txBody>
      </p:sp>
    </p:spTree>
    <p:extLst>
      <p:ext uri="{BB962C8B-B14F-4D97-AF65-F5344CB8AC3E}">
        <p14:creationId xmlns:p14="http://schemas.microsoft.com/office/powerpoint/2010/main" val="35102393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11215" y="643602"/>
            <a:ext cx="8331127" cy="584775"/>
          </a:xfrm>
          <a:prstGeom prst="rect">
            <a:avLst/>
          </a:prstGeom>
        </p:spPr>
        <p:txBody>
          <a:bodyPr wrap="none">
            <a:spAutoFit/>
          </a:bodyPr>
          <a:lstStyle/>
          <a:p>
            <a:r>
              <a:rPr lang="en-IN" sz="3200" b="1" kern="0" dirty="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Summary of Findings from Systematic Review</a:t>
            </a:r>
            <a:endParaRPr lang="en-US" sz="3200" b="1" dirty="0">
              <a:latin typeface="Times New Roman" panose="02020603050405020304" pitchFamily="18" charset="0"/>
              <a:cs typeface="Times New Roman" pitchFamily="18" charset="0"/>
            </a:endParaRPr>
          </a:p>
        </p:txBody>
      </p:sp>
      <p:sp>
        <p:nvSpPr>
          <p:cNvPr id="5" name="Date Placeholder 4"/>
          <p:cNvSpPr>
            <a:spLocks noGrp="1"/>
          </p:cNvSpPr>
          <p:nvPr>
            <p:ph type="dt" sz="half" idx="10"/>
          </p:nvPr>
        </p:nvSpPr>
        <p:spPr/>
        <p:txBody>
          <a:bodyPr/>
          <a:lstStyle/>
          <a:p>
            <a:fld id="{9E0EA6C4-5E88-427F-BBA7-6F5DD24535A5}" type="datetime1">
              <a:rPr lang="en-IN" smtClean="0">
                <a:latin typeface="Times New Roman" pitchFamily="18" charset="0"/>
                <a:cs typeface="Times New Roman" pitchFamily="18" charset="0"/>
              </a:rPr>
              <a:pPr/>
              <a:t>01-11-2023</a:t>
            </a:fld>
            <a:endParaRPr lang="en-IN">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C8421A79-F751-4E2E-A6A8-90315ACC7929}" type="slidenum">
              <a:rPr lang="en-IN" smtClean="0">
                <a:latin typeface="Times New Roman" pitchFamily="18" charset="0"/>
                <a:cs typeface="Times New Roman" pitchFamily="18" charset="0"/>
              </a:rPr>
              <a:pPr/>
              <a:t>7</a:t>
            </a:fld>
            <a:endParaRPr lang="en-IN">
              <a:latin typeface="Times New Roman" pitchFamily="18" charset="0"/>
              <a:cs typeface="Times New Roman" pitchFamily="18" charset="0"/>
            </a:endParaRPr>
          </a:p>
        </p:txBody>
      </p:sp>
      <p:sp>
        <p:nvSpPr>
          <p:cNvPr id="7" name="Rectangle 6"/>
          <p:cNvSpPr/>
          <p:nvPr/>
        </p:nvSpPr>
        <p:spPr>
          <a:xfrm>
            <a:off x="1311215" y="1650538"/>
            <a:ext cx="9998015" cy="20070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buFont typeface="Arial" panose="020B0604020202020204" pitchFamily="34" charset="0"/>
              <a:buChar char="•"/>
            </a:pPr>
            <a:endParaRPr lang="en-IN" sz="1800" b="1" kern="0" dirty="0">
              <a:solidFill>
                <a:srgbClr val="374151"/>
              </a:solidFill>
              <a:effectLst/>
              <a:latin typeface="Segoe UI" panose="020B0502040204020203" pitchFamily="34" charset="0"/>
              <a:ea typeface="Times New Roman" panose="02020603050405020304" pitchFamily="18" charset="0"/>
            </a:endParaRPr>
          </a:p>
        </p:txBody>
      </p:sp>
      <p:graphicFrame>
        <p:nvGraphicFramePr>
          <p:cNvPr id="2" name="Table 3">
            <a:extLst>
              <a:ext uri="{FF2B5EF4-FFF2-40B4-BE49-F238E27FC236}">
                <a16:creationId xmlns:a16="http://schemas.microsoft.com/office/drawing/2014/main" id="{F9E2E899-C5CD-B6A5-6E64-CBD9FE065280}"/>
              </a:ext>
            </a:extLst>
          </p:cNvPr>
          <p:cNvGraphicFramePr>
            <a:graphicFrameLocks noGrp="1"/>
          </p:cNvGraphicFramePr>
          <p:nvPr>
            <p:extLst>
              <p:ext uri="{D42A27DB-BD31-4B8C-83A1-F6EECF244321}">
                <p14:modId xmlns:p14="http://schemas.microsoft.com/office/powerpoint/2010/main" val="3388850675"/>
              </p:ext>
            </p:extLst>
          </p:nvPr>
        </p:nvGraphicFramePr>
        <p:xfrm>
          <a:off x="838201" y="1650538"/>
          <a:ext cx="10515599" cy="4587710"/>
        </p:xfrm>
        <a:graphic>
          <a:graphicData uri="http://schemas.openxmlformats.org/drawingml/2006/table">
            <a:tbl>
              <a:tblPr firstRow="1" bandRow="1">
                <a:tableStyleId>{5940675A-B579-460E-94D1-54222C63F5DA}</a:tableStyleId>
              </a:tblPr>
              <a:tblGrid>
                <a:gridCol w="934514">
                  <a:extLst>
                    <a:ext uri="{9D8B030D-6E8A-4147-A177-3AD203B41FA5}">
                      <a16:colId xmlns:a16="http://schemas.microsoft.com/office/drawing/2014/main" val="4252034771"/>
                    </a:ext>
                  </a:extLst>
                </a:gridCol>
                <a:gridCol w="2293670">
                  <a:extLst>
                    <a:ext uri="{9D8B030D-6E8A-4147-A177-3AD203B41FA5}">
                      <a16:colId xmlns:a16="http://schemas.microsoft.com/office/drawing/2014/main" val="3059278033"/>
                    </a:ext>
                  </a:extLst>
                </a:gridCol>
                <a:gridCol w="3319153">
                  <a:extLst>
                    <a:ext uri="{9D8B030D-6E8A-4147-A177-3AD203B41FA5}">
                      <a16:colId xmlns:a16="http://schemas.microsoft.com/office/drawing/2014/main" val="3516405823"/>
                    </a:ext>
                  </a:extLst>
                </a:gridCol>
                <a:gridCol w="3968262">
                  <a:extLst>
                    <a:ext uri="{9D8B030D-6E8A-4147-A177-3AD203B41FA5}">
                      <a16:colId xmlns:a16="http://schemas.microsoft.com/office/drawing/2014/main" val="99949414"/>
                    </a:ext>
                  </a:extLst>
                </a:gridCol>
              </a:tblGrid>
              <a:tr h="361131">
                <a:tc>
                  <a:txBody>
                    <a:bodyPr/>
                    <a:lstStyle/>
                    <a:p>
                      <a:pPr algn="ctr"/>
                      <a:r>
                        <a:rPr lang="en-IN" sz="1800" b="1" i="0" kern="1200" dirty="0">
                          <a:solidFill>
                            <a:schemeClr val="tx1"/>
                          </a:solidFill>
                          <a:effectLst/>
                          <a:latin typeface="Times New Roman" panose="02020603050405020304" pitchFamily="18" charset="0"/>
                          <a:ea typeface="+mn-ea"/>
                          <a:cs typeface="Times New Roman" panose="02020603050405020304" pitchFamily="18" charset="0"/>
                        </a:rPr>
                        <a:t>Ref.</a:t>
                      </a:r>
                      <a:endParaRPr lang="en-IN" b="1"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b="1" dirty="0">
                          <a:solidFill>
                            <a:schemeClr val="tx1"/>
                          </a:solidFill>
                          <a:latin typeface="Times New Roman" panose="02020603050405020304" pitchFamily="18" charset="0"/>
                          <a:cs typeface="Times New Roman" panose="02020603050405020304" pitchFamily="18" charset="0"/>
                        </a:rPr>
                        <a:t>Methods</a:t>
                      </a:r>
                      <a:endParaRPr lang="en-IN" b="1"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IN" b="1" dirty="0">
                          <a:solidFill>
                            <a:schemeClr val="tx1"/>
                          </a:solidFill>
                          <a:latin typeface="Times New Roman" panose="02020603050405020304" pitchFamily="18" charset="0"/>
                          <a:cs typeface="Times New Roman" panose="02020603050405020304" pitchFamily="18" charset="0"/>
                        </a:rPr>
                        <a:t>Advantages</a:t>
                      </a:r>
                    </a:p>
                  </a:txBody>
                  <a:tcPr/>
                </a:tc>
                <a:tc>
                  <a:txBody>
                    <a:bodyPr/>
                    <a:lstStyle/>
                    <a:p>
                      <a:pPr algn="ctr"/>
                      <a:r>
                        <a:rPr lang="en-IN" b="1" dirty="0">
                          <a:solidFill>
                            <a:schemeClr val="tx1"/>
                          </a:solidFill>
                          <a:latin typeface="Times New Roman" panose="02020603050405020304" pitchFamily="18" charset="0"/>
                          <a:cs typeface="Times New Roman" panose="02020603050405020304" pitchFamily="18" charset="0"/>
                        </a:rPr>
                        <a:t>Limitations</a:t>
                      </a:r>
                    </a:p>
                  </a:txBody>
                  <a:tcPr/>
                </a:tc>
                <a:extLst>
                  <a:ext uri="{0D108BD9-81ED-4DB2-BD59-A6C34878D82A}">
                    <a16:rowId xmlns:a16="http://schemas.microsoft.com/office/drawing/2014/main" val="2922182067"/>
                  </a:ext>
                </a:extLst>
              </a:tr>
              <a:tr h="1379455">
                <a:tc>
                  <a:txBody>
                    <a:bodyPr/>
                    <a:lstStyle/>
                    <a:p>
                      <a:pPr algn="ctr"/>
                      <a:r>
                        <a:rPr lang="en-US" dirty="0">
                          <a:solidFill>
                            <a:schemeClr val="tx1"/>
                          </a:solidFill>
                          <a:latin typeface="Times New Roman" panose="02020603050405020304" pitchFamily="18" charset="0"/>
                          <a:cs typeface="Times New Roman" panose="02020603050405020304" pitchFamily="18" charset="0"/>
                        </a:rPr>
                        <a:t>2022</a:t>
                      </a:r>
                    </a:p>
                    <a:p>
                      <a:pPr algn="ctr"/>
                      <a:r>
                        <a:rPr lang="en-US" dirty="0">
                          <a:solidFill>
                            <a:schemeClr val="tx1"/>
                          </a:solidFill>
                          <a:latin typeface="Times New Roman" panose="02020603050405020304" pitchFamily="18" charset="0"/>
                          <a:cs typeface="Times New Roman" panose="02020603050405020304" pitchFamily="18" charset="0"/>
                        </a:rPr>
                        <a:t>[1]</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just"/>
                      <a:r>
                        <a:rPr lang="en-IN" dirty="0">
                          <a:solidFill>
                            <a:schemeClr val="tx1"/>
                          </a:solidFill>
                          <a:latin typeface="Times New Roman" panose="02020603050405020304" pitchFamily="18" charset="0"/>
                          <a:cs typeface="Times New Roman" panose="02020603050405020304" pitchFamily="18" charset="0"/>
                        </a:rPr>
                        <a:t>Homomorphic</a:t>
                      </a:r>
                    </a:p>
                    <a:p>
                      <a:pPr algn="just"/>
                      <a:r>
                        <a:rPr lang="en-IN" dirty="0">
                          <a:solidFill>
                            <a:schemeClr val="tx1"/>
                          </a:solidFill>
                          <a:latin typeface="Times New Roman" panose="02020603050405020304" pitchFamily="18" charset="0"/>
                          <a:cs typeface="Times New Roman" panose="02020603050405020304" pitchFamily="18" charset="0"/>
                        </a:rPr>
                        <a:t>Encryption</a:t>
                      </a:r>
                    </a:p>
                  </a:txBody>
                  <a:tcPr/>
                </a:tc>
                <a:tc>
                  <a:txBody>
                    <a:bodyPr/>
                    <a:lstStyle/>
                    <a:p>
                      <a:pPr algn="just"/>
                      <a:r>
                        <a:rPr lang="en-US" dirty="0">
                          <a:solidFill>
                            <a:schemeClr val="tx1"/>
                          </a:solidFill>
                          <a:latin typeface="Times New Roman" panose="02020603050405020304" pitchFamily="18" charset="0"/>
                          <a:cs typeface="Times New Roman" panose="02020603050405020304" pitchFamily="18" charset="0"/>
                        </a:rPr>
                        <a:t>By utilizing data aggregation, the EPPADA scheme aims to decrease energy usage by eliminating unnecessary data.</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just"/>
                      <a:r>
                        <a:rPr lang="en-US" dirty="0">
                          <a:solidFill>
                            <a:schemeClr val="tx1"/>
                          </a:solidFill>
                          <a:latin typeface="Times New Roman" panose="02020603050405020304" pitchFamily="18" charset="0"/>
                          <a:cs typeface="Times New Roman" panose="02020603050405020304" pitchFamily="18" charset="0"/>
                        </a:rPr>
                        <a:t>The plan entails utilizing intricate techniques for encrypting and decrypting data.</a:t>
                      </a:r>
                      <a:endParaRPr lang="en-IN"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83884418"/>
                  </a:ext>
                </a:extLst>
              </a:tr>
              <a:tr h="1120807">
                <a:tc>
                  <a:txBody>
                    <a:bodyPr/>
                    <a:lstStyle/>
                    <a:p>
                      <a:pPr algn="ctr"/>
                      <a:r>
                        <a:rPr lang="en-US" dirty="0">
                          <a:solidFill>
                            <a:schemeClr val="tx1"/>
                          </a:solidFill>
                          <a:latin typeface="Times New Roman" panose="02020603050405020304" pitchFamily="18" charset="0"/>
                          <a:cs typeface="Times New Roman" panose="02020603050405020304" pitchFamily="18" charset="0"/>
                        </a:rPr>
                        <a:t>2022</a:t>
                      </a:r>
                    </a:p>
                    <a:p>
                      <a:pPr algn="ctr"/>
                      <a:r>
                        <a:rPr lang="en-US" dirty="0">
                          <a:solidFill>
                            <a:schemeClr val="tx1"/>
                          </a:solidFill>
                          <a:latin typeface="Times New Roman" panose="02020603050405020304" pitchFamily="18" charset="0"/>
                          <a:cs typeface="Times New Roman" panose="02020603050405020304" pitchFamily="18" charset="0"/>
                        </a:rPr>
                        <a:t>[2]</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just"/>
                      <a:r>
                        <a:rPr lang="en-US" dirty="0">
                          <a:solidFill>
                            <a:schemeClr val="tx1"/>
                          </a:solidFill>
                          <a:latin typeface="Times New Roman" panose="02020603050405020304" pitchFamily="18" charset="0"/>
                          <a:cs typeface="Times New Roman" panose="02020603050405020304" pitchFamily="18" charset="0"/>
                        </a:rPr>
                        <a:t>A solution based on Elliptic Curve</a:t>
                      </a:r>
                    </a:p>
                    <a:p>
                      <a:pPr algn="just"/>
                      <a:r>
                        <a:rPr lang="en-US" dirty="0">
                          <a:solidFill>
                            <a:schemeClr val="tx1"/>
                          </a:solidFill>
                          <a:latin typeface="Times New Roman" panose="02020603050405020304" pitchFamily="18" charset="0"/>
                          <a:cs typeface="Times New Roman" panose="02020603050405020304" pitchFamily="18" charset="0"/>
                        </a:rPr>
                        <a:t>Cryptography</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just"/>
                      <a:r>
                        <a:rPr lang="en-US" dirty="0">
                          <a:solidFill>
                            <a:schemeClr val="tx1"/>
                          </a:solidFill>
                          <a:latin typeface="Times New Roman" panose="02020603050405020304" pitchFamily="18" charset="0"/>
                          <a:cs typeface="Times New Roman" panose="02020603050405020304" pitchFamily="18" charset="0"/>
                        </a:rPr>
                        <a:t>The suggested RPM system provides secure authentication via RFID, ensures secure communication, and protects privacy.</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just"/>
                      <a:r>
                        <a:rPr lang="en-US" dirty="0">
                          <a:solidFill>
                            <a:schemeClr val="tx1"/>
                          </a:solidFill>
                          <a:latin typeface="Times New Roman" panose="02020603050405020304" pitchFamily="18" charset="0"/>
                          <a:cs typeface="Times New Roman" panose="02020603050405020304" pitchFamily="18" charset="0"/>
                        </a:rPr>
                        <a:t>Challenges with dependability, restricted availability, and expensive communication. </a:t>
                      </a:r>
                      <a:endParaRPr lang="en-IN"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934672285"/>
                  </a:ext>
                </a:extLst>
              </a:tr>
              <a:tr h="1379455">
                <a:tc>
                  <a:txBody>
                    <a:bodyPr/>
                    <a:lstStyle/>
                    <a:p>
                      <a:pPr algn="ctr"/>
                      <a:r>
                        <a:rPr lang="en-US" dirty="0">
                          <a:solidFill>
                            <a:schemeClr val="tx1"/>
                          </a:solidFill>
                          <a:latin typeface="Times New Roman" panose="02020603050405020304" pitchFamily="18" charset="0"/>
                          <a:cs typeface="Times New Roman" panose="02020603050405020304" pitchFamily="18" charset="0"/>
                        </a:rPr>
                        <a:t>2023</a:t>
                      </a:r>
                    </a:p>
                    <a:p>
                      <a:pPr algn="ctr"/>
                      <a:r>
                        <a:rPr lang="en-US" dirty="0">
                          <a:solidFill>
                            <a:schemeClr val="tx1"/>
                          </a:solidFill>
                          <a:latin typeface="Times New Roman" panose="02020603050405020304" pitchFamily="18" charset="0"/>
                          <a:cs typeface="Times New Roman" panose="02020603050405020304" pitchFamily="18" charset="0"/>
                        </a:rPr>
                        <a:t>[3]</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just"/>
                      <a:r>
                        <a:rPr lang="en-IN" dirty="0">
                          <a:solidFill>
                            <a:schemeClr val="tx1"/>
                          </a:solidFill>
                          <a:latin typeface="Times New Roman" panose="02020603050405020304" pitchFamily="18" charset="0"/>
                          <a:cs typeface="Times New Roman" panose="02020603050405020304" pitchFamily="18" charset="0"/>
                        </a:rPr>
                        <a:t>Federated Learning</a:t>
                      </a:r>
                    </a:p>
                  </a:txBody>
                  <a:tcPr/>
                </a:tc>
                <a:tc>
                  <a:txBody>
                    <a:bodyPr/>
                    <a:lstStyle/>
                    <a:p>
                      <a:pPr algn="just"/>
                      <a:r>
                        <a:rPr lang="en-US" dirty="0">
                          <a:solidFill>
                            <a:schemeClr val="tx1"/>
                          </a:solidFill>
                          <a:latin typeface="Times New Roman" panose="02020603050405020304" pitchFamily="18" charset="0"/>
                          <a:cs typeface="Times New Roman" panose="02020603050405020304" pitchFamily="18" charset="0"/>
                        </a:rPr>
                        <a:t>FRESH uses certificate ring signatures as a source inference attack (SIA) defense.</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just"/>
                      <a:r>
                        <a:rPr lang="en-US" dirty="0">
                          <a:solidFill>
                            <a:schemeClr val="tx1"/>
                          </a:solidFill>
                          <a:latin typeface="Times New Roman" panose="02020603050405020304" pitchFamily="18" charset="0"/>
                          <a:cs typeface="Times New Roman" panose="02020603050405020304" pitchFamily="18" charset="0"/>
                        </a:rPr>
                        <a:t>The system being considered is susceptible to attacks through adversarial machine learning techniques.</a:t>
                      </a:r>
                      <a:endParaRPr lang="en-IN"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22312258"/>
                  </a:ext>
                </a:extLst>
              </a:tr>
            </a:tbl>
          </a:graphicData>
        </a:graphic>
      </p:graphicFrame>
    </p:spTree>
    <p:extLst>
      <p:ext uri="{BB962C8B-B14F-4D97-AF65-F5344CB8AC3E}">
        <p14:creationId xmlns:p14="http://schemas.microsoft.com/office/powerpoint/2010/main" val="24268496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11215" y="643602"/>
            <a:ext cx="8331127" cy="584775"/>
          </a:xfrm>
          <a:prstGeom prst="rect">
            <a:avLst/>
          </a:prstGeom>
        </p:spPr>
        <p:txBody>
          <a:bodyPr wrap="none">
            <a:spAutoFit/>
          </a:bodyPr>
          <a:lstStyle/>
          <a:p>
            <a:r>
              <a:rPr lang="en-IN" sz="3200" b="1" kern="0" dirty="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Summary of Findings from Systematic Review</a:t>
            </a:r>
            <a:endParaRPr lang="en-US" sz="3200" b="1" dirty="0">
              <a:latin typeface="Times New Roman" panose="02020603050405020304" pitchFamily="18" charset="0"/>
              <a:cs typeface="Times New Roman" pitchFamily="18" charset="0"/>
            </a:endParaRPr>
          </a:p>
        </p:txBody>
      </p:sp>
      <p:sp>
        <p:nvSpPr>
          <p:cNvPr id="5" name="Date Placeholder 4"/>
          <p:cNvSpPr>
            <a:spLocks noGrp="1"/>
          </p:cNvSpPr>
          <p:nvPr>
            <p:ph type="dt" sz="half" idx="10"/>
          </p:nvPr>
        </p:nvSpPr>
        <p:spPr/>
        <p:txBody>
          <a:bodyPr/>
          <a:lstStyle/>
          <a:p>
            <a:fld id="{9E0EA6C4-5E88-427F-BBA7-6F5DD24535A5}" type="datetime1">
              <a:rPr lang="en-IN" smtClean="0">
                <a:latin typeface="Times New Roman" pitchFamily="18" charset="0"/>
                <a:cs typeface="Times New Roman" pitchFamily="18" charset="0"/>
              </a:rPr>
              <a:pPr/>
              <a:t>01-11-2023</a:t>
            </a:fld>
            <a:endParaRPr lang="en-IN">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C8421A79-F751-4E2E-A6A8-90315ACC7929}" type="slidenum">
              <a:rPr lang="en-IN" smtClean="0">
                <a:latin typeface="Times New Roman" pitchFamily="18" charset="0"/>
                <a:cs typeface="Times New Roman" pitchFamily="18" charset="0"/>
              </a:rPr>
              <a:pPr/>
              <a:t>8</a:t>
            </a:fld>
            <a:endParaRPr lang="en-IN">
              <a:latin typeface="Times New Roman" pitchFamily="18" charset="0"/>
              <a:cs typeface="Times New Roman" pitchFamily="18" charset="0"/>
            </a:endParaRPr>
          </a:p>
        </p:txBody>
      </p:sp>
      <p:sp>
        <p:nvSpPr>
          <p:cNvPr id="7" name="Rectangle 6"/>
          <p:cNvSpPr/>
          <p:nvPr/>
        </p:nvSpPr>
        <p:spPr>
          <a:xfrm>
            <a:off x="1311215" y="1650538"/>
            <a:ext cx="9998015" cy="20070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buFont typeface="Arial" panose="020B0604020202020204" pitchFamily="34" charset="0"/>
              <a:buChar char="•"/>
            </a:pPr>
            <a:endParaRPr lang="en-IN" sz="1800" b="1" kern="0" dirty="0">
              <a:solidFill>
                <a:srgbClr val="374151"/>
              </a:solidFill>
              <a:effectLst/>
              <a:latin typeface="Segoe UI" panose="020B0502040204020203" pitchFamily="34" charset="0"/>
              <a:ea typeface="Times New Roman" panose="02020603050405020304" pitchFamily="18" charset="0"/>
            </a:endParaRPr>
          </a:p>
        </p:txBody>
      </p:sp>
      <p:graphicFrame>
        <p:nvGraphicFramePr>
          <p:cNvPr id="2" name="Table 3">
            <a:extLst>
              <a:ext uri="{FF2B5EF4-FFF2-40B4-BE49-F238E27FC236}">
                <a16:creationId xmlns:a16="http://schemas.microsoft.com/office/drawing/2014/main" id="{F9E2E899-C5CD-B6A5-6E64-CBD9FE065280}"/>
              </a:ext>
            </a:extLst>
          </p:cNvPr>
          <p:cNvGraphicFramePr>
            <a:graphicFrameLocks noGrp="1"/>
          </p:cNvGraphicFramePr>
          <p:nvPr>
            <p:extLst>
              <p:ext uri="{D42A27DB-BD31-4B8C-83A1-F6EECF244321}">
                <p14:modId xmlns:p14="http://schemas.microsoft.com/office/powerpoint/2010/main" val="2398152640"/>
              </p:ext>
            </p:extLst>
          </p:nvPr>
        </p:nvGraphicFramePr>
        <p:xfrm>
          <a:off x="838201" y="1650538"/>
          <a:ext cx="10515599" cy="4686967"/>
        </p:xfrm>
        <a:graphic>
          <a:graphicData uri="http://schemas.openxmlformats.org/drawingml/2006/table">
            <a:tbl>
              <a:tblPr firstRow="1" bandRow="1">
                <a:tableStyleId>{5940675A-B579-460E-94D1-54222C63F5DA}</a:tableStyleId>
              </a:tblPr>
              <a:tblGrid>
                <a:gridCol w="934514">
                  <a:extLst>
                    <a:ext uri="{9D8B030D-6E8A-4147-A177-3AD203B41FA5}">
                      <a16:colId xmlns:a16="http://schemas.microsoft.com/office/drawing/2014/main" val="4252034771"/>
                    </a:ext>
                  </a:extLst>
                </a:gridCol>
                <a:gridCol w="2658608">
                  <a:extLst>
                    <a:ext uri="{9D8B030D-6E8A-4147-A177-3AD203B41FA5}">
                      <a16:colId xmlns:a16="http://schemas.microsoft.com/office/drawing/2014/main" val="3059278033"/>
                    </a:ext>
                  </a:extLst>
                </a:gridCol>
                <a:gridCol w="3323492">
                  <a:extLst>
                    <a:ext uri="{9D8B030D-6E8A-4147-A177-3AD203B41FA5}">
                      <a16:colId xmlns:a16="http://schemas.microsoft.com/office/drawing/2014/main" val="3516405823"/>
                    </a:ext>
                  </a:extLst>
                </a:gridCol>
                <a:gridCol w="3598985">
                  <a:extLst>
                    <a:ext uri="{9D8B030D-6E8A-4147-A177-3AD203B41FA5}">
                      <a16:colId xmlns:a16="http://schemas.microsoft.com/office/drawing/2014/main" val="99949414"/>
                    </a:ext>
                  </a:extLst>
                </a:gridCol>
              </a:tblGrid>
              <a:tr h="361131">
                <a:tc>
                  <a:txBody>
                    <a:bodyPr/>
                    <a:lstStyle/>
                    <a:p>
                      <a:pPr algn="ctr"/>
                      <a:r>
                        <a:rPr lang="en-IN" sz="1800" b="1" i="0" kern="1200" dirty="0">
                          <a:solidFill>
                            <a:schemeClr val="tx1"/>
                          </a:solidFill>
                          <a:effectLst/>
                          <a:latin typeface="Times New Roman" panose="02020603050405020304" pitchFamily="18" charset="0"/>
                          <a:ea typeface="+mn-ea"/>
                          <a:cs typeface="Times New Roman" panose="02020603050405020304" pitchFamily="18" charset="0"/>
                        </a:rPr>
                        <a:t>Ref.</a:t>
                      </a:r>
                      <a:endParaRPr lang="en-IN" b="1" dirty="0">
                        <a:latin typeface="Times New Roman" panose="02020603050405020304" pitchFamily="18" charset="0"/>
                        <a:cs typeface="Times New Roman" panose="02020603050405020304" pitchFamily="18" charset="0"/>
                      </a:endParaRPr>
                    </a:p>
                  </a:txBody>
                  <a:tcPr/>
                </a:tc>
                <a:tc>
                  <a:txBody>
                    <a:bodyPr/>
                    <a:lstStyle/>
                    <a:p>
                      <a:pPr algn="ctr"/>
                      <a:r>
                        <a:rPr lang="en-US" b="1" dirty="0">
                          <a:latin typeface="Times New Roman" panose="02020603050405020304" pitchFamily="18" charset="0"/>
                          <a:cs typeface="Times New Roman" panose="02020603050405020304" pitchFamily="18" charset="0"/>
                        </a:rPr>
                        <a:t>Methods</a:t>
                      </a:r>
                      <a:endParaRPr lang="en-IN" b="1" dirty="0">
                        <a:latin typeface="Times New Roman" panose="02020603050405020304" pitchFamily="18" charset="0"/>
                        <a:cs typeface="Times New Roman" panose="02020603050405020304" pitchFamily="18" charset="0"/>
                      </a:endParaRPr>
                    </a:p>
                  </a:txBody>
                  <a:tcPr/>
                </a:tc>
                <a:tc>
                  <a:txBody>
                    <a:bodyPr/>
                    <a:lstStyle/>
                    <a:p>
                      <a:pPr algn="ctr"/>
                      <a:r>
                        <a:rPr lang="en-IN" b="1" dirty="0">
                          <a:latin typeface="Times New Roman" panose="02020603050405020304" pitchFamily="18" charset="0"/>
                          <a:cs typeface="Times New Roman" panose="02020603050405020304" pitchFamily="18" charset="0"/>
                        </a:rPr>
                        <a:t>Advantages</a:t>
                      </a:r>
                    </a:p>
                  </a:txBody>
                  <a:tcPr/>
                </a:tc>
                <a:tc>
                  <a:txBody>
                    <a:bodyPr/>
                    <a:lstStyle/>
                    <a:p>
                      <a:pPr algn="ctr"/>
                      <a:r>
                        <a:rPr lang="en-IN" b="1" dirty="0">
                          <a:latin typeface="Times New Roman" panose="02020603050405020304" pitchFamily="18" charset="0"/>
                          <a:cs typeface="Times New Roman" panose="02020603050405020304" pitchFamily="18" charset="0"/>
                        </a:rPr>
                        <a:t>Limitations</a:t>
                      </a:r>
                    </a:p>
                  </a:txBody>
                  <a:tcPr/>
                </a:tc>
                <a:extLst>
                  <a:ext uri="{0D108BD9-81ED-4DB2-BD59-A6C34878D82A}">
                    <a16:rowId xmlns:a16="http://schemas.microsoft.com/office/drawing/2014/main" val="2922182067"/>
                  </a:ext>
                </a:extLst>
              </a:tr>
              <a:tr h="1379455">
                <a:tc>
                  <a:txBody>
                    <a:bodyPr/>
                    <a:lstStyle/>
                    <a:p>
                      <a:pPr algn="ctr"/>
                      <a:r>
                        <a:rPr lang="en-US" dirty="0">
                          <a:latin typeface="Times New Roman" panose="02020603050405020304" pitchFamily="18" charset="0"/>
                          <a:cs typeface="Times New Roman" panose="02020603050405020304" pitchFamily="18" charset="0"/>
                        </a:rPr>
                        <a:t>2023</a:t>
                      </a:r>
                    </a:p>
                    <a:p>
                      <a:pPr algn="ctr"/>
                      <a:r>
                        <a:rPr lang="en-US" dirty="0">
                          <a:latin typeface="Times New Roman" panose="02020603050405020304" pitchFamily="18" charset="0"/>
                          <a:cs typeface="Times New Roman" panose="02020603050405020304" pitchFamily="18" charset="0"/>
                        </a:rPr>
                        <a:t>[4]</a:t>
                      </a:r>
                      <a:endParaRPr lang="en-IN" dirty="0">
                        <a:latin typeface="Times New Roman" panose="02020603050405020304" pitchFamily="18" charset="0"/>
                        <a:cs typeface="Times New Roman" panose="02020603050405020304" pitchFamily="18" charset="0"/>
                      </a:endParaRPr>
                    </a:p>
                  </a:txBody>
                  <a:tcPr/>
                </a:tc>
                <a:tc>
                  <a:txBody>
                    <a:bodyPr/>
                    <a:lstStyle/>
                    <a:p>
                      <a:pPr algn="just"/>
                      <a:r>
                        <a:rPr lang="en-US" dirty="0">
                          <a:latin typeface="Times New Roman" panose="02020603050405020304" pitchFamily="18" charset="0"/>
                          <a:cs typeface="Times New Roman" panose="02020603050405020304" pitchFamily="18" charset="0"/>
                        </a:rPr>
                        <a:t>Cryptographic primitives designed for low computational and memory requirements are commonly referred to as lightweight.</a:t>
                      </a:r>
                      <a:endParaRPr lang="en-IN" dirty="0">
                        <a:latin typeface="Times New Roman" panose="02020603050405020304" pitchFamily="18" charset="0"/>
                        <a:cs typeface="Times New Roman" panose="02020603050405020304" pitchFamily="18" charset="0"/>
                      </a:endParaRPr>
                    </a:p>
                  </a:txBody>
                  <a:tcPr/>
                </a:tc>
                <a:tc>
                  <a:txBody>
                    <a:bodyPr/>
                    <a:lstStyle/>
                    <a:p>
                      <a:pPr algn="just"/>
                      <a:r>
                        <a:rPr lang="en-US" dirty="0">
                          <a:latin typeface="Times New Roman" panose="02020603050405020304" pitchFamily="18" charset="0"/>
                          <a:cs typeface="Times New Roman" panose="02020603050405020304" pitchFamily="18" charset="0"/>
                        </a:rPr>
                        <a:t>The effectiveness of the proposed authentication technique is evaluated through security and performance analysis in comparison to established and widely-used schemes.</a:t>
                      </a:r>
                      <a:endParaRPr lang="en-IN" dirty="0">
                        <a:latin typeface="Times New Roman" panose="02020603050405020304" pitchFamily="18" charset="0"/>
                        <a:cs typeface="Times New Roman" panose="02020603050405020304" pitchFamily="18" charset="0"/>
                      </a:endParaRPr>
                    </a:p>
                  </a:txBody>
                  <a:tcPr/>
                </a:tc>
                <a:tc>
                  <a:txBody>
                    <a:bodyPr/>
                    <a:lstStyle/>
                    <a:p>
                      <a:pPr algn="l"/>
                      <a:r>
                        <a:rPr lang="en-US" dirty="0">
                          <a:latin typeface="Times New Roman" panose="02020603050405020304" pitchFamily="18" charset="0"/>
                          <a:cs typeface="Times New Roman" panose="02020603050405020304" pitchFamily="18" charset="0"/>
                        </a:rPr>
                        <a:t>Challenges of dependability, restricted availability, and expensive communication</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83884418"/>
                  </a:ext>
                </a:extLst>
              </a:tr>
              <a:tr h="1120807">
                <a:tc>
                  <a:txBody>
                    <a:bodyPr/>
                    <a:lstStyle/>
                    <a:p>
                      <a:pPr algn="ctr"/>
                      <a:r>
                        <a:rPr lang="en-US" dirty="0">
                          <a:latin typeface="Times New Roman" panose="02020603050405020304" pitchFamily="18" charset="0"/>
                          <a:cs typeface="Times New Roman" panose="02020603050405020304" pitchFamily="18" charset="0"/>
                        </a:rPr>
                        <a:t>2023</a:t>
                      </a:r>
                    </a:p>
                    <a:p>
                      <a:pPr algn="ctr"/>
                      <a:r>
                        <a:rPr lang="en-US" dirty="0">
                          <a:latin typeface="Times New Roman" panose="02020603050405020304" pitchFamily="18" charset="0"/>
                          <a:cs typeface="Times New Roman" panose="02020603050405020304" pitchFamily="18" charset="0"/>
                        </a:rPr>
                        <a:t>[5]</a:t>
                      </a:r>
                      <a:endParaRPr lang="en-IN" dirty="0">
                        <a:latin typeface="Times New Roman" panose="02020603050405020304" pitchFamily="18" charset="0"/>
                        <a:cs typeface="Times New Roman" panose="02020603050405020304" pitchFamily="18" charset="0"/>
                      </a:endParaRPr>
                    </a:p>
                  </a:txBody>
                  <a:tcPr/>
                </a:tc>
                <a:tc>
                  <a:txBody>
                    <a:bodyPr/>
                    <a:lstStyle/>
                    <a:p>
                      <a:pPr algn="just"/>
                      <a:r>
                        <a:rPr lang="en-IN" dirty="0">
                          <a:latin typeface="Times New Roman" panose="02020603050405020304" pitchFamily="18" charset="0"/>
                          <a:cs typeface="Times New Roman" panose="02020603050405020304" pitchFamily="18" charset="0"/>
                        </a:rPr>
                        <a:t>Data aggregation</a:t>
                      </a:r>
                    </a:p>
                  </a:txBody>
                  <a:tcPr/>
                </a:tc>
                <a:tc>
                  <a:txBody>
                    <a:bodyPr/>
                    <a:lstStyle/>
                    <a:p>
                      <a:pPr algn="just"/>
                      <a:r>
                        <a:rPr lang="en-US" dirty="0">
                          <a:latin typeface="Times New Roman" panose="02020603050405020304" pitchFamily="18" charset="0"/>
                          <a:cs typeface="Times New Roman" panose="02020603050405020304" pitchFamily="18" charset="0"/>
                        </a:rPr>
                        <a:t>Compared to traditional methods, it lowers both the expense of communication and computation.</a:t>
                      </a:r>
                      <a:endParaRPr lang="en-IN" dirty="0">
                        <a:latin typeface="Times New Roman" panose="02020603050405020304" pitchFamily="18" charset="0"/>
                        <a:cs typeface="Times New Roman" panose="02020603050405020304" pitchFamily="18" charset="0"/>
                      </a:endParaRPr>
                    </a:p>
                  </a:txBody>
                  <a:tcPr/>
                </a:tc>
                <a:tc>
                  <a:txBody>
                    <a:bodyPr/>
                    <a:lstStyle/>
                    <a:p>
                      <a:pPr algn="just"/>
                      <a:r>
                        <a:rPr lang="en-US" dirty="0">
                          <a:latin typeface="Times New Roman" panose="02020603050405020304" pitchFamily="18" charset="0"/>
                          <a:cs typeface="Times New Roman" panose="02020603050405020304" pitchFamily="18" charset="0"/>
                        </a:rPr>
                        <a:t>The absence of practical application in actual situations. </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934672285"/>
                  </a:ext>
                </a:extLst>
              </a:tr>
              <a:tr h="1379455">
                <a:tc>
                  <a:txBody>
                    <a:bodyPr/>
                    <a:lstStyle/>
                    <a:p>
                      <a:pPr algn="ctr"/>
                      <a:r>
                        <a:rPr lang="en-US" dirty="0">
                          <a:latin typeface="Times New Roman" panose="02020603050405020304" pitchFamily="18" charset="0"/>
                          <a:cs typeface="Times New Roman" panose="02020603050405020304" pitchFamily="18" charset="0"/>
                        </a:rPr>
                        <a:t>2023</a:t>
                      </a:r>
                    </a:p>
                    <a:p>
                      <a:pPr algn="ctr"/>
                      <a:r>
                        <a:rPr lang="en-US" dirty="0">
                          <a:latin typeface="Times New Roman" panose="02020603050405020304" pitchFamily="18" charset="0"/>
                          <a:cs typeface="Times New Roman" panose="02020603050405020304" pitchFamily="18" charset="0"/>
                        </a:rPr>
                        <a:t>[6]</a:t>
                      </a:r>
                      <a:endParaRPr lang="en-IN" dirty="0">
                        <a:latin typeface="Times New Roman" panose="02020603050405020304" pitchFamily="18" charset="0"/>
                        <a:cs typeface="Times New Roman" panose="02020603050405020304" pitchFamily="18" charset="0"/>
                      </a:endParaRPr>
                    </a:p>
                  </a:txBody>
                  <a:tcPr/>
                </a:tc>
                <a:tc>
                  <a:txBody>
                    <a:bodyPr/>
                    <a:lstStyle/>
                    <a:p>
                      <a:pPr algn="just"/>
                      <a:r>
                        <a:rPr lang="en-IN" dirty="0">
                          <a:latin typeface="Times New Roman" panose="02020603050405020304" pitchFamily="18" charset="0"/>
                          <a:cs typeface="Times New Roman" panose="02020603050405020304" pitchFamily="18" charset="0"/>
                        </a:rPr>
                        <a:t>Blockchain-based solution</a:t>
                      </a:r>
                    </a:p>
                  </a:txBody>
                  <a:tcPr/>
                </a:tc>
                <a:tc>
                  <a:txBody>
                    <a:bodyPr/>
                    <a:lstStyle/>
                    <a:p>
                      <a:pPr algn="just"/>
                      <a:r>
                        <a:rPr lang="en-US" dirty="0">
                          <a:latin typeface="Times New Roman" panose="02020603050405020304" pitchFamily="18" charset="0"/>
                          <a:cs typeface="Times New Roman" panose="02020603050405020304" pitchFamily="18" charset="0"/>
                        </a:rPr>
                        <a:t>The suggested solution protects user data privacy and enables information sharing across devices using blockchain and zero-knowledge evidence.</a:t>
                      </a:r>
                      <a:endParaRPr lang="en-IN" dirty="0">
                        <a:latin typeface="Times New Roman" panose="02020603050405020304" pitchFamily="18" charset="0"/>
                        <a:cs typeface="Times New Roman" panose="02020603050405020304" pitchFamily="18" charset="0"/>
                      </a:endParaRPr>
                    </a:p>
                  </a:txBody>
                  <a:tcPr/>
                </a:tc>
                <a:tc>
                  <a:txBody>
                    <a:bodyPr/>
                    <a:lstStyle/>
                    <a:p>
                      <a:pPr algn="just"/>
                      <a:r>
                        <a:rPr lang="en-US" dirty="0">
                          <a:latin typeface="Times New Roman" panose="02020603050405020304" pitchFamily="18" charset="0"/>
                          <a:cs typeface="Times New Roman" panose="02020603050405020304" pitchFamily="18" charset="0"/>
                        </a:rPr>
                        <a:t>The inherent properties of blockchain technology may impose limitations on the system's ability to scale.</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22312258"/>
                  </a:ext>
                </a:extLst>
              </a:tr>
            </a:tbl>
          </a:graphicData>
        </a:graphic>
      </p:graphicFrame>
    </p:spTree>
    <p:extLst>
      <p:ext uri="{BB962C8B-B14F-4D97-AF65-F5344CB8AC3E}">
        <p14:creationId xmlns:p14="http://schemas.microsoft.com/office/powerpoint/2010/main" val="16297095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11215" y="643602"/>
            <a:ext cx="2212465" cy="584775"/>
          </a:xfrm>
          <a:prstGeom prst="rect">
            <a:avLst/>
          </a:prstGeom>
        </p:spPr>
        <p:txBody>
          <a:bodyPr wrap="none">
            <a:spAutoFit/>
          </a:bodyPr>
          <a:lstStyle/>
          <a:p>
            <a:r>
              <a:rPr lang="en-IN" sz="3200" b="1" kern="0" dirty="0">
                <a:effectLst/>
                <a:latin typeface="Times New Roman" panose="02020603050405020304" pitchFamily="18" charset="0"/>
                <a:ea typeface="Times New Roman" panose="02020603050405020304" pitchFamily="18" charset="0"/>
                <a:cs typeface="Times New Roman" panose="02020603050405020304" pitchFamily="18" charset="0"/>
              </a:rPr>
              <a:t>Limitations</a:t>
            </a:r>
            <a:endParaRPr lang="en-US" sz="4800" b="1" dirty="0">
              <a:latin typeface="Times New Roman" panose="02020603050405020304" pitchFamily="18" charset="0"/>
              <a:cs typeface="Times New Roman" pitchFamily="18" charset="0"/>
            </a:endParaRPr>
          </a:p>
        </p:txBody>
      </p:sp>
      <p:sp>
        <p:nvSpPr>
          <p:cNvPr id="5" name="Date Placeholder 4"/>
          <p:cNvSpPr>
            <a:spLocks noGrp="1"/>
          </p:cNvSpPr>
          <p:nvPr>
            <p:ph type="dt" sz="half" idx="10"/>
          </p:nvPr>
        </p:nvSpPr>
        <p:spPr/>
        <p:txBody>
          <a:bodyPr/>
          <a:lstStyle/>
          <a:p>
            <a:fld id="{9E0EA6C4-5E88-427F-BBA7-6F5DD24535A5}" type="datetime1">
              <a:rPr lang="en-IN" smtClean="0">
                <a:latin typeface="Times New Roman" pitchFamily="18" charset="0"/>
                <a:cs typeface="Times New Roman" pitchFamily="18" charset="0"/>
              </a:rPr>
              <a:pPr/>
              <a:t>01-11-2023</a:t>
            </a:fld>
            <a:endParaRPr lang="en-IN">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C8421A79-F751-4E2E-A6A8-90315ACC7929}" type="slidenum">
              <a:rPr lang="en-IN" smtClean="0">
                <a:latin typeface="Times New Roman" pitchFamily="18" charset="0"/>
                <a:cs typeface="Times New Roman" pitchFamily="18" charset="0"/>
              </a:rPr>
              <a:pPr/>
              <a:t>9</a:t>
            </a:fld>
            <a:endParaRPr lang="en-IN">
              <a:latin typeface="Times New Roman" pitchFamily="18" charset="0"/>
              <a:cs typeface="Times New Roman" pitchFamily="18" charset="0"/>
            </a:endParaRPr>
          </a:p>
        </p:txBody>
      </p:sp>
      <p:sp>
        <p:nvSpPr>
          <p:cNvPr id="7" name="Rectangle 6"/>
          <p:cNvSpPr/>
          <p:nvPr/>
        </p:nvSpPr>
        <p:spPr>
          <a:xfrm>
            <a:off x="1311215" y="1650537"/>
            <a:ext cx="9998015" cy="41523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lnSpc>
                <a:spcPct val="150000"/>
              </a:lnSpc>
              <a:buFont typeface="Arial" panose="020B0604020202020204" pitchFamily="34" charset="0"/>
              <a:buChar char="•"/>
            </a:pPr>
            <a:r>
              <a:rPr lang="en-US" sz="2800" kern="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Limited scope</a:t>
            </a:r>
          </a:p>
          <a:p>
            <a:pPr marL="457200" indent="-457200">
              <a:lnSpc>
                <a:spcPct val="150000"/>
              </a:lnSpc>
              <a:buFont typeface="Arial" panose="020B0604020202020204" pitchFamily="34" charset="0"/>
              <a:buChar char="•"/>
            </a:pPr>
            <a:r>
              <a:rPr lang="en-US" sz="2800" kern="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Lack of real-world data</a:t>
            </a:r>
          </a:p>
          <a:p>
            <a:pPr marL="457200" indent="-457200">
              <a:lnSpc>
                <a:spcPct val="150000"/>
              </a:lnSpc>
              <a:buFont typeface="Arial" panose="020B0604020202020204" pitchFamily="34" charset="0"/>
              <a:buChar char="•"/>
            </a:pPr>
            <a:r>
              <a:rPr lang="en-US" sz="2800" kern="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Small sample sizes</a:t>
            </a:r>
          </a:p>
          <a:p>
            <a:pPr marL="457200" indent="-457200">
              <a:lnSpc>
                <a:spcPct val="150000"/>
              </a:lnSpc>
              <a:buFont typeface="Arial" panose="020B0604020202020204" pitchFamily="34" charset="0"/>
              <a:buChar char="•"/>
            </a:pPr>
            <a:r>
              <a:rPr lang="en-US" sz="2800" kern="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Limited diversity</a:t>
            </a:r>
          </a:p>
          <a:p>
            <a:pPr marL="457200" indent="-457200">
              <a:lnSpc>
                <a:spcPct val="150000"/>
              </a:lnSpc>
              <a:buFont typeface="Arial" panose="020B0604020202020204" pitchFamily="34" charset="0"/>
              <a:buChar char="•"/>
            </a:pPr>
            <a:r>
              <a:rPr lang="en-US" sz="2800" kern="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Limited longitudinal data</a:t>
            </a:r>
          </a:p>
          <a:p>
            <a:pPr marL="457200" indent="-457200">
              <a:lnSpc>
                <a:spcPct val="150000"/>
              </a:lnSpc>
              <a:buFont typeface="Arial" panose="020B0604020202020204" pitchFamily="34" charset="0"/>
              <a:buChar char="•"/>
            </a:pPr>
            <a:r>
              <a:rPr lang="en-US" sz="2800" kern="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Lack of standardized evaluation methods</a:t>
            </a:r>
          </a:p>
          <a:p>
            <a:pPr marL="457200" indent="-457200">
              <a:lnSpc>
                <a:spcPct val="150000"/>
              </a:lnSpc>
              <a:buFont typeface="Arial" panose="020B0604020202020204" pitchFamily="34" charset="0"/>
              <a:buChar char="•"/>
            </a:pPr>
            <a:endParaRPr lang="en-US" sz="2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862631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3354</TotalTime>
  <Words>889</Words>
  <Application>Microsoft Office PowerPoint</Application>
  <PresentationFormat>Widescreen</PresentationFormat>
  <Paragraphs>154</Paragraphs>
  <Slides>15</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Arial Black</vt:lpstr>
      <vt:lpstr>Calibri</vt:lpstr>
      <vt:lpstr>Calibri Light</vt:lpstr>
      <vt:lpstr>Segoe UI</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Srijan Bhattacharya</dc:creator>
  <cp:lastModifiedBy>Sudip Barik</cp:lastModifiedBy>
  <cp:revision>149</cp:revision>
  <dcterms:created xsi:type="dcterms:W3CDTF">2021-07-06T07:33:42Z</dcterms:created>
  <dcterms:modified xsi:type="dcterms:W3CDTF">2023-11-01T18:23:11Z</dcterms:modified>
</cp:coreProperties>
</file>