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5" r:id="rId16"/>
    <p:sldId id="276" r:id="rId17"/>
    <p:sldId id="271" r:id="rId18"/>
    <p:sldId id="272" r:id="rId19"/>
    <p:sldId id="273" r:id="rId20"/>
    <p:sldId id="27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80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C4920-8FB3-44F3-ADDE-45EBCD52ED73}"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0BE5D1D9-5AF9-42C8-B137-469D4CEB5337}">
      <dgm:prSet/>
      <dgm:spPr>
        <a:ln>
          <a:solidFill>
            <a:schemeClr val="tx2">
              <a:lumMod val="60000"/>
              <a:lumOff val="40000"/>
            </a:schemeClr>
          </a:solidFill>
        </a:ln>
      </dgm:spPr>
      <dgm:t>
        <a:bodyPr/>
        <a:lstStyle/>
        <a:p>
          <a:r>
            <a:rPr lang="en-US" dirty="0"/>
            <a:t>Data Collection </a:t>
          </a:r>
        </a:p>
      </dgm:t>
    </dgm:pt>
    <dgm:pt modelId="{A47BE324-8FD5-463F-BBB8-6D95AD97F9AB}" type="parTrans" cxnId="{6DE0CC46-02DD-43E8-BA1D-93ACCCF454C1}">
      <dgm:prSet/>
      <dgm:spPr/>
      <dgm:t>
        <a:bodyPr/>
        <a:lstStyle/>
        <a:p>
          <a:endParaRPr lang="en-US"/>
        </a:p>
      </dgm:t>
    </dgm:pt>
    <dgm:pt modelId="{C94D84B2-E978-4B39-8D9E-AA04CBA08F79}" type="sibTrans" cxnId="{6DE0CC46-02DD-43E8-BA1D-93ACCCF454C1}">
      <dgm:prSet/>
      <dgm:spPr/>
      <dgm:t>
        <a:bodyPr/>
        <a:lstStyle/>
        <a:p>
          <a:endParaRPr lang="en-US"/>
        </a:p>
      </dgm:t>
    </dgm:pt>
    <dgm:pt modelId="{9B93237C-CC1D-4785-AB0F-22F424CA5234}">
      <dgm:prSet/>
      <dgm:spPr>
        <a:ln>
          <a:solidFill>
            <a:schemeClr val="tx2">
              <a:lumMod val="60000"/>
              <a:lumOff val="40000"/>
            </a:schemeClr>
          </a:solidFill>
        </a:ln>
      </dgm:spPr>
      <dgm:t>
        <a:bodyPr/>
        <a:lstStyle/>
        <a:p>
          <a:r>
            <a:rPr lang="en-US" dirty="0"/>
            <a:t>Data Organization</a:t>
          </a:r>
        </a:p>
      </dgm:t>
    </dgm:pt>
    <dgm:pt modelId="{1DB3E6E6-EC87-469B-8F3A-D49BE2E5BE9A}" type="parTrans" cxnId="{25371C18-A558-42F1-9C7C-AB9DD1C2A25F}">
      <dgm:prSet/>
      <dgm:spPr/>
      <dgm:t>
        <a:bodyPr/>
        <a:lstStyle/>
        <a:p>
          <a:endParaRPr lang="en-US"/>
        </a:p>
      </dgm:t>
    </dgm:pt>
    <dgm:pt modelId="{9C122E62-B159-4CA0-88BD-6A88EE3BDF1E}" type="sibTrans" cxnId="{25371C18-A558-42F1-9C7C-AB9DD1C2A25F}">
      <dgm:prSet/>
      <dgm:spPr/>
      <dgm:t>
        <a:bodyPr/>
        <a:lstStyle/>
        <a:p>
          <a:endParaRPr lang="en-US"/>
        </a:p>
      </dgm:t>
    </dgm:pt>
    <dgm:pt modelId="{38E520CA-ED8B-47E6-82B5-1469CC6BB813}">
      <dgm:prSet/>
      <dgm:spPr>
        <a:ln>
          <a:solidFill>
            <a:schemeClr val="tx2">
              <a:lumMod val="60000"/>
              <a:lumOff val="40000"/>
            </a:schemeClr>
          </a:solidFill>
        </a:ln>
      </dgm:spPr>
      <dgm:t>
        <a:bodyPr/>
        <a:lstStyle/>
        <a:p>
          <a:r>
            <a:rPr lang="en-US" dirty="0"/>
            <a:t>Data Analyzation</a:t>
          </a:r>
        </a:p>
      </dgm:t>
    </dgm:pt>
    <dgm:pt modelId="{77595E45-4E10-4C26-B79A-E7FFF645CEF0}" type="parTrans" cxnId="{7B9DAC81-67A2-4CE8-9D8A-4A7743C54CBE}">
      <dgm:prSet/>
      <dgm:spPr/>
      <dgm:t>
        <a:bodyPr/>
        <a:lstStyle/>
        <a:p>
          <a:endParaRPr lang="en-US"/>
        </a:p>
      </dgm:t>
    </dgm:pt>
    <dgm:pt modelId="{F8B6E6C6-B71E-4B5D-A95D-3AE4DF79380D}" type="sibTrans" cxnId="{7B9DAC81-67A2-4CE8-9D8A-4A7743C54CBE}">
      <dgm:prSet/>
      <dgm:spPr/>
      <dgm:t>
        <a:bodyPr/>
        <a:lstStyle/>
        <a:p>
          <a:endParaRPr lang="en-US"/>
        </a:p>
      </dgm:t>
    </dgm:pt>
    <dgm:pt modelId="{750BF06D-E0EB-4699-A409-8C3815A65699}">
      <dgm:prSet/>
      <dgm:spPr>
        <a:ln>
          <a:solidFill>
            <a:schemeClr val="tx2">
              <a:lumMod val="60000"/>
              <a:lumOff val="40000"/>
            </a:schemeClr>
          </a:solidFill>
        </a:ln>
      </dgm:spPr>
      <dgm:t>
        <a:bodyPr/>
        <a:lstStyle/>
        <a:p>
          <a:r>
            <a:rPr lang="en-US"/>
            <a:t>Data Visualization </a:t>
          </a:r>
        </a:p>
      </dgm:t>
    </dgm:pt>
    <dgm:pt modelId="{88D7B6B4-168C-4801-BACA-E4E2E2520093}" type="parTrans" cxnId="{495504D1-F9C5-4AE4-AD0C-2A0612CA4979}">
      <dgm:prSet/>
      <dgm:spPr/>
      <dgm:t>
        <a:bodyPr/>
        <a:lstStyle/>
        <a:p>
          <a:endParaRPr lang="en-US"/>
        </a:p>
      </dgm:t>
    </dgm:pt>
    <dgm:pt modelId="{7DCD5B10-1742-4E2C-B49B-706905E0D8DA}" type="sibTrans" cxnId="{495504D1-F9C5-4AE4-AD0C-2A0612CA4979}">
      <dgm:prSet/>
      <dgm:spPr/>
      <dgm:t>
        <a:bodyPr/>
        <a:lstStyle/>
        <a:p>
          <a:endParaRPr lang="en-US"/>
        </a:p>
      </dgm:t>
    </dgm:pt>
    <dgm:pt modelId="{3ABCB252-1B44-4E50-91BB-931E08D83060}" type="pres">
      <dgm:prSet presAssocID="{8FEC4920-8FB3-44F3-ADDE-45EBCD52ED73}" presName="hierChild1" presStyleCnt="0">
        <dgm:presLayoutVars>
          <dgm:chPref val="1"/>
          <dgm:dir/>
          <dgm:animOne val="branch"/>
          <dgm:animLvl val="lvl"/>
          <dgm:resizeHandles/>
        </dgm:presLayoutVars>
      </dgm:prSet>
      <dgm:spPr/>
    </dgm:pt>
    <dgm:pt modelId="{A66DC554-586C-4DE5-9C1F-D2EB401E4663}" type="pres">
      <dgm:prSet presAssocID="{0BE5D1D9-5AF9-42C8-B137-469D4CEB5337}" presName="hierRoot1" presStyleCnt="0"/>
      <dgm:spPr/>
    </dgm:pt>
    <dgm:pt modelId="{44BF53A3-D6FD-4425-B581-977B667323C7}" type="pres">
      <dgm:prSet presAssocID="{0BE5D1D9-5AF9-42C8-B137-469D4CEB5337}" presName="composite" presStyleCnt="0"/>
      <dgm:spPr/>
    </dgm:pt>
    <dgm:pt modelId="{D3B402EF-036F-415F-AAE9-9881225F1569}" type="pres">
      <dgm:prSet presAssocID="{0BE5D1D9-5AF9-42C8-B137-469D4CEB5337}" presName="background" presStyleLbl="node0" presStyleIdx="0" presStyleCnt="4"/>
      <dgm:spPr>
        <a:solidFill>
          <a:schemeClr val="tx2">
            <a:lumMod val="60000"/>
            <a:lumOff val="40000"/>
          </a:schemeClr>
        </a:solidFill>
      </dgm:spPr>
    </dgm:pt>
    <dgm:pt modelId="{99A4D145-97F4-4FD7-82A1-1ADD45E6E170}" type="pres">
      <dgm:prSet presAssocID="{0BE5D1D9-5AF9-42C8-B137-469D4CEB5337}" presName="text" presStyleLbl="fgAcc0" presStyleIdx="0" presStyleCnt="4">
        <dgm:presLayoutVars>
          <dgm:chPref val="3"/>
        </dgm:presLayoutVars>
      </dgm:prSet>
      <dgm:spPr/>
    </dgm:pt>
    <dgm:pt modelId="{A4F2FC4A-4C75-40D7-B907-4C5ED452C1B5}" type="pres">
      <dgm:prSet presAssocID="{0BE5D1D9-5AF9-42C8-B137-469D4CEB5337}" presName="hierChild2" presStyleCnt="0"/>
      <dgm:spPr/>
    </dgm:pt>
    <dgm:pt modelId="{91EBA28F-6857-44A8-A5AF-F14ACBB1E2D4}" type="pres">
      <dgm:prSet presAssocID="{9B93237C-CC1D-4785-AB0F-22F424CA5234}" presName="hierRoot1" presStyleCnt="0"/>
      <dgm:spPr/>
    </dgm:pt>
    <dgm:pt modelId="{71FEEC00-3745-408F-AC18-06D1638EC774}" type="pres">
      <dgm:prSet presAssocID="{9B93237C-CC1D-4785-AB0F-22F424CA5234}" presName="composite" presStyleCnt="0"/>
      <dgm:spPr/>
    </dgm:pt>
    <dgm:pt modelId="{22B97696-72AF-4F3B-8D1C-CD5534CE90A5}" type="pres">
      <dgm:prSet presAssocID="{9B93237C-CC1D-4785-AB0F-22F424CA5234}" presName="background" presStyleLbl="node0" presStyleIdx="1" presStyleCnt="4"/>
      <dgm:spPr>
        <a:solidFill>
          <a:schemeClr val="tx2">
            <a:lumMod val="60000"/>
            <a:lumOff val="40000"/>
          </a:schemeClr>
        </a:solidFill>
      </dgm:spPr>
    </dgm:pt>
    <dgm:pt modelId="{5E0A19F6-617F-437B-AA14-C5514E5300A2}" type="pres">
      <dgm:prSet presAssocID="{9B93237C-CC1D-4785-AB0F-22F424CA5234}" presName="text" presStyleLbl="fgAcc0" presStyleIdx="1" presStyleCnt="4">
        <dgm:presLayoutVars>
          <dgm:chPref val="3"/>
        </dgm:presLayoutVars>
      </dgm:prSet>
      <dgm:spPr/>
    </dgm:pt>
    <dgm:pt modelId="{98FDEB13-33ED-40CB-97A3-C3CD7C390FFB}" type="pres">
      <dgm:prSet presAssocID="{9B93237C-CC1D-4785-AB0F-22F424CA5234}" presName="hierChild2" presStyleCnt="0"/>
      <dgm:spPr/>
    </dgm:pt>
    <dgm:pt modelId="{4A38C916-EF13-4F50-9096-5472AAAA3428}" type="pres">
      <dgm:prSet presAssocID="{38E520CA-ED8B-47E6-82B5-1469CC6BB813}" presName="hierRoot1" presStyleCnt="0"/>
      <dgm:spPr/>
    </dgm:pt>
    <dgm:pt modelId="{DCD19AFD-1719-4B52-B889-97838487F088}" type="pres">
      <dgm:prSet presAssocID="{38E520CA-ED8B-47E6-82B5-1469CC6BB813}" presName="composite" presStyleCnt="0"/>
      <dgm:spPr/>
    </dgm:pt>
    <dgm:pt modelId="{5C095DEE-79CA-497A-9279-2407B593A9F9}" type="pres">
      <dgm:prSet presAssocID="{38E520CA-ED8B-47E6-82B5-1469CC6BB813}" presName="background" presStyleLbl="node0" presStyleIdx="2" presStyleCnt="4"/>
      <dgm:spPr>
        <a:solidFill>
          <a:schemeClr val="tx2">
            <a:lumMod val="60000"/>
            <a:lumOff val="40000"/>
          </a:schemeClr>
        </a:solidFill>
      </dgm:spPr>
    </dgm:pt>
    <dgm:pt modelId="{C3FD30DF-A02A-4111-AEE3-9CCF3B7A581A}" type="pres">
      <dgm:prSet presAssocID="{38E520CA-ED8B-47E6-82B5-1469CC6BB813}" presName="text" presStyleLbl="fgAcc0" presStyleIdx="2" presStyleCnt="4" custLinFactNeighborX="5136" custLinFactNeighborY="-3004">
        <dgm:presLayoutVars>
          <dgm:chPref val="3"/>
        </dgm:presLayoutVars>
      </dgm:prSet>
      <dgm:spPr/>
    </dgm:pt>
    <dgm:pt modelId="{C5691907-590B-4DC9-AB8C-B4ED5EEBEF6C}" type="pres">
      <dgm:prSet presAssocID="{38E520CA-ED8B-47E6-82B5-1469CC6BB813}" presName="hierChild2" presStyleCnt="0"/>
      <dgm:spPr/>
    </dgm:pt>
    <dgm:pt modelId="{1A32DECC-06B4-4D17-8983-123C6CA9D4EB}" type="pres">
      <dgm:prSet presAssocID="{750BF06D-E0EB-4699-A409-8C3815A65699}" presName="hierRoot1" presStyleCnt="0"/>
      <dgm:spPr/>
    </dgm:pt>
    <dgm:pt modelId="{176BFC83-C43A-45FD-8CCA-894F985C4E2A}" type="pres">
      <dgm:prSet presAssocID="{750BF06D-E0EB-4699-A409-8C3815A65699}" presName="composite" presStyleCnt="0"/>
      <dgm:spPr/>
    </dgm:pt>
    <dgm:pt modelId="{AA10F4BE-2D1E-47A0-A5DA-9871869B2A4C}" type="pres">
      <dgm:prSet presAssocID="{750BF06D-E0EB-4699-A409-8C3815A65699}" presName="background" presStyleLbl="node0" presStyleIdx="3" presStyleCnt="4"/>
      <dgm:spPr>
        <a:solidFill>
          <a:schemeClr val="tx2">
            <a:lumMod val="60000"/>
            <a:lumOff val="40000"/>
          </a:schemeClr>
        </a:solidFill>
      </dgm:spPr>
    </dgm:pt>
    <dgm:pt modelId="{102501F1-75E9-48DB-BDF6-40B791541431}" type="pres">
      <dgm:prSet presAssocID="{750BF06D-E0EB-4699-A409-8C3815A65699}" presName="text" presStyleLbl="fgAcc0" presStyleIdx="3" presStyleCnt="4">
        <dgm:presLayoutVars>
          <dgm:chPref val="3"/>
        </dgm:presLayoutVars>
      </dgm:prSet>
      <dgm:spPr/>
    </dgm:pt>
    <dgm:pt modelId="{D80E04B3-1284-43E4-A152-0BBAE7A6AD18}" type="pres">
      <dgm:prSet presAssocID="{750BF06D-E0EB-4699-A409-8C3815A65699}" presName="hierChild2" presStyleCnt="0"/>
      <dgm:spPr/>
    </dgm:pt>
  </dgm:ptLst>
  <dgm:cxnLst>
    <dgm:cxn modelId="{25371C18-A558-42F1-9C7C-AB9DD1C2A25F}" srcId="{8FEC4920-8FB3-44F3-ADDE-45EBCD52ED73}" destId="{9B93237C-CC1D-4785-AB0F-22F424CA5234}" srcOrd="1" destOrd="0" parTransId="{1DB3E6E6-EC87-469B-8F3A-D49BE2E5BE9A}" sibTransId="{9C122E62-B159-4CA0-88BD-6A88EE3BDF1E}"/>
    <dgm:cxn modelId="{D0B4B045-205F-4B5C-86A2-FBF22965CA57}" type="presOf" srcId="{38E520CA-ED8B-47E6-82B5-1469CC6BB813}" destId="{C3FD30DF-A02A-4111-AEE3-9CCF3B7A581A}" srcOrd="0" destOrd="0" presId="urn:microsoft.com/office/officeart/2005/8/layout/hierarchy1"/>
    <dgm:cxn modelId="{6DE0CC46-02DD-43E8-BA1D-93ACCCF454C1}" srcId="{8FEC4920-8FB3-44F3-ADDE-45EBCD52ED73}" destId="{0BE5D1D9-5AF9-42C8-B137-469D4CEB5337}" srcOrd="0" destOrd="0" parTransId="{A47BE324-8FD5-463F-BBB8-6D95AD97F9AB}" sibTransId="{C94D84B2-E978-4B39-8D9E-AA04CBA08F79}"/>
    <dgm:cxn modelId="{4C865180-BE31-40D6-8C72-74695C33E0F7}" type="presOf" srcId="{9B93237C-CC1D-4785-AB0F-22F424CA5234}" destId="{5E0A19F6-617F-437B-AA14-C5514E5300A2}" srcOrd="0" destOrd="0" presId="urn:microsoft.com/office/officeart/2005/8/layout/hierarchy1"/>
    <dgm:cxn modelId="{7B9DAC81-67A2-4CE8-9D8A-4A7743C54CBE}" srcId="{8FEC4920-8FB3-44F3-ADDE-45EBCD52ED73}" destId="{38E520CA-ED8B-47E6-82B5-1469CC6BB813}" srcOrd="2" destOrd="0" parTransId="{77595E45-4E10-4C26-B79A-E7FFF645CEF0}" sibTransId="{F8B6E6C6-B71E-4B5D-A95D-3AE4DF79380D}"/>
    <dgm:cxn modelId="{3F1220B5-0174-4DFC-B730-0C81BF206336}" type="presOf" srcId="{0BE5D1D9-5AF9-42C8-B137-469D4CEB5337}" destId="{99A4D145-97F4-4FD7-82A1-1ADD45E6E170}" srcOrd="0" destOrd="0" presId="urn:microsoft.com/office/officeart/2005/8/layout/hierarchy1"/>
    <dgm:cxn modelId="{495504D1-F9C5-4AE4-AD0C-2A0612CA4979}" srcId="{8FEC4920-8FB3-44F3-ADDE-45EBCD52ED73}" destId="{750BF06D-E0EB-4699-A409-8C3815A65699}" srcOrd="3" destOrd="0" parTransId="{88D7B6B4-168C-4801-BACA-E4E2E2520093}" sibTransId="{7DCD5B10-1742-4E2C-B49B-706905E0D8DA}"/>
    <dgm:cxn modelId="{B48930F0-BA0B-4FA0-8301-7CFD162DB714}" type="presOf" srcId="{8FEC4920-8FB3-44F3-ADDE-45EBCD52ED73}" destId="{3ABCB252-1B44-4E50-91BB-931E08D83060}" srcOrd="0" destOrd="0" presId="urn:microsoft.com/office/officeart/2005/8/layout/hierarchy1"/>
    <dgm:cxn modelId="{A20C93FC-9F54-4EB0-A73E-DF6B8FFDD925}" type="presOf" srcId="{750BF06D-E0EB-4699-A409-8C3815A65699}" destId="{102501F1-75E9-48DB-BDF6-40B791541431}" srcOrd="0" destOrd="0" presId="urn:microsoft.com/office/officeart/2005/8/layout/hierarchy1"/>
    <dgm:cxn modelId="{BB25CF24-0460-48D8-91D1-9F7432EA8D8C}" type="presParOf" srcId="{3ABCB252-1B44-4E50-91BB-931E08D83060}" destId="{A66DC554-586C-4DE5-9C1F-D2EB401E4663}" srcOrd="0" destOrd="0" presId="urn:microsoft.com/office/officeart/2005/8/layout/hierarchy1"/>
    <dgm:cxn modelId="{960E7E75-5966-4F3F-8FCE-B2C3D58AA7C4}" type="presParOf" srcId="{A66DC554-586C-4DE5-9C1F-D2EB401E4663}" destId="{44BF53A3-D6FD-4425-B581-977B667323C7}" srcOrd="0" destOrd="0" presId="urn:microsoft.com/office/officeart/2005/8/layout/hierarchy1"/>
    <dgm:cxn modelId="{819A328C-8DBD-4B63-ADB5-7CB202FA486C}" type="presParOf" srcId="{44BF53A3-D6FD-4425-B581-977B667323C7}" destId="{D3B402EF-036F-415F-AAE9-9881225F1569}" srcOrd="0" destOrd="0" presId="urn:microsoft.com/office/officeart/2005/8/layout/hierarchy1"/>
    <dgm:cxn modelId="{25B439C6-2EB1-4FF9-B3B2-81023EC6F8D6}" type="presParOf" srcId="{44BF53A3-D6FD-4425-B581-977B667323C7}" destId="{99A4D145-97F4-4FD7-82A1-1ADD45E6E170}" srcOrd="1" destOrd="0" presId="urn:microsoft.com/office/officeart/2005/8/layout/hierarchy1"/>
    <dgm:cxn modelId="{2723279F-0228-4799-AAF8-1F1B3E9958B1}" type="presParOf" srcId="{A66DC554-586C-4DE5-9C1F-D2EB401E4663}" destId="{A4F2FC4A-4C75-40D7-B907-4C5ED452C1B5}" srcOrd="1" destOrd="0" presId="urn:microsoft.com/office/officeart/2005/8/layout/hierarchy1"/>
    <dgm:cxn modelId="{8DC23531-EA74-417D-BE66-E15C9DDAFBD2}" type="presParOf" srcId="{3ABCB252-1B44-4E50-91BB-931E08D83060}" destId="{91EBA28F-6857-44A8-A5AF-F14ACBB1E2D4}" srcOrd="1" destOrd="0" presId="urn:microsoft.com/office/officeart/2005/8/layout/hierarchy1"/>
    <dgm:cxn modelId="{1106D9FC-1903-4487-82DA-A9FFF648E585}" type="presParOf" srcId="{91EBA28F-6857-44A8-A5AF-F14ACBB1E2D4}" destId="{71FEEC00-3745-408F-AC18-06D1638EC774}" srcOrd="0" destOrd="0" presId="urn:microsoft.com/office/officeart/2005/8/layout/hierarchy1"/>
    <dgm:cxn modelId="{E8F84A90-881A-4E25-BE76-7F93F31E94A5}" type="presParOf" srcId="{71FEEC00-3745-408F-AC18-06D1638EC774}" destId="{22B97696-72AF-4F3B-8D1C-CD5534CE90A5}" srcOrd="0" destOrd="0" presId="urn:microsoft.com/office/officeart/2005/8/layout/hierarchy1"/>
    <dgm:cxn modelId="{19941101-16E5-486F-909C-18858845E252}" type="presParOf" srcId="{71FEEC00-3745-408F-AC18-06D1638EC774}" destId="{5E0A19F6-617F-437B-AA14-C5514E5300A2}" srcOrd="1" destOrd="0" presId="urn:microsoft.com/office/officeart/2005/8/layout/hierarchy1"/>
    <dgm:cxn modelId="{5EB65688-094C-4C20-95ED-CFACEDF93636}" type="presParOf" srcId="{91EBA28F-6857-44A8-A5AF-F14ACBB1E2D4}" destId="{98FDEB13-33ED-40CB-97A3-C3CD7C390FFB}" srcOrd="1" destOrd="0" presId="urn:microsoft.com/office/officeart/2005/8/layout/hierarchy1"/>
    <dgm:cxn modelId="{D69F22B5-2F0E-4680-A968-2AB72DF22EFA}" type="presParOf" srcId="{3ABCB252-1B44-4E50-91BB-931E08D83060}" destId="{4A38C916-EF13-4F50-9096-5472AAAA3428}" srcOrd="2" destOrd="0" presId="urn:microsoft.com/office/officeart/2005/8/layout/hierarchy1"/>
    <dgm:cxn modelId="{38F0B5B4-2614-4CBF-AC3B-1D41C4125442}" type="presParOf" srcId="{4A38C916-EF13-4F50-9096-5472AAAA3428}" destId="{DCD19AFD-1719-4B52-B889-97838487F088}" srcOrd="0" destOrd="0" presId="urn:microsoft.com/office/officeart/2005/8/layout/hierarchy1"/>
    <dgm:cxn modelId="{2EE9C2FC-4A44-415B-8BCF-2902FECE3554}" type="presParOf" srcId="{DCD19AFD-1719-4B52-B889-97838487F088}" destId="{5C095DEE-79CA-497A-9279-2407B593A9F9}" srcOrd="0" destOrd="0" presId="urn:microsoft.com/office/officeart/2005/8/layout/hierarchy1"/>
    <dgm:cxn modelId="{6E325333-103C-42C3-BA47-62A72B6CBC2B}" type="presParOf" srcId="{DCD19AFD-1719-4B52-B889-97838487F088}" destId="{C3FD30DF-A02A-4111-AEE3-9CCF3B7A581A}" srcOrd="1" destOrd="0" presId="urn:microsoft.com/office/officeart/2005/8/layout/hierarchy1"/>
    <dgm:cxn modelId="{8BEF4DE8-E2D4-49DF-8A5B-2CBCC380F0F9}" type="presParOf" srcId="{4A38C916-EF13-4F50-9096-5472AAAA3428}" destId="{C5691907-590B-4DC9-AB8C-B4ED5EEBEF6C}" srcOrd="1" destOrd="0" presId="urn:microsoft.com/office/officeart/2005/8/layout/hierarchy1"/>
    <dgm:cxn modelId="{F99B9CBF-9117-4792-BA47-2D4B3DFBB318}" type="presParOf" srcId="{3ABCB252-1B44-4E50-91BB-931E08D83060}" destId="{1A32DECC-06B4-4D17-8983-123C6CA9D4EB}" srcOrd="3" destOrd="0" presId="urn:microsoft.com/office/officeart/2005/8/layout/hierarchy1"/>
    <dgm:cxn modelId="{5D0D787E-1432-449B-B18D-E679ED4AB816}" type="presParOf" srcId="{1A32DECC-06B4-4D17-8983-123C6CA9D4EB}" destId="{176BFC83-C43A-45FD-8CCA-894F985C4E2A}" srcOrd="0" destOrd="0" presId="urn:microsoft.com/office/officeart/2005/8/layout/hierarchy1"/>
    <dgm:cxn modelId="{2D80F54F-2811-41D6-BF71-8C860BD8E7D8}" type="presParOf" srcId="{176BFC83-C43A-45FD-8CCA-894F985C4E2A}" destId="{AA10F4BE-2D1E-47A0-A5DA-9871869B2A4C}" srcOrd="0" destOrd="0" presId="urn:microsoft.com/office/officeart/2005/8/layout/hierarchy1"/>
    <dgm:cxn modelId="{BBB9E560-4C64-44E0-B9FA-4CB94103F848}" type="presParOf" srcId="{176BFC83-C43A-45FD-8CCA-894F985C4E2A}" destId="{102501F1-75E9-48DB-BDF6-40B791541431}" srcOrd="1" destOrd="0" presId="urn:microsoft.com/office/officeart/2005/8/layout/hierarchy1"/>
    <dgm:cxn modelId="{DBC5FE56-C898-4426-B463-62A445E960DE}" type="presParOf" srcId="{1A32DECC-06B4-4D17-8983-123C6CA9D4EB}" destId="{D80E04B3-1284-43E4-A152-0BBAE7A6AD1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402EF-036F-415F-AAE9-9881225F1569}">
      <dsp:nvSpPr>
        <dsp:cNvPr id="0" name=""/>
        <dsp:cNvSpPr/>
      </dsp:nvSpPr>
      <dsp:spPr>
        <a:xfrm>
          <a:off x="2411" y="854801"/>
          <a:ext cx="1721465" cy="1093130"/>
        </a:xfrm>
        <a:prstGeom prst="roundRect">
          <a:avLst>
            <a:gd name="adj" fmla="val 10000"/>
          </a:avLst>
        </a:prstGeom>
        <a:solidFill>
          <a:schemeClr val="tx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9A4D145-97F4-4FD7-82A1-1ADD45E6E170}">
      <dsp:nvSpPr>
        <dsp:cNvPr id="0" name=""/>
        <dsp:cNvSpPr/>
      </dsp:nvSpPr>
      <dsp:spPr>
        <a:xfrm>
          <a:off x="193684" y="103651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Collection </a:t>
          </a:r>
        </a:p>
      </dsp:txBody>
      <dsp:txXfrm>
        <a:off x="225701" y="1068528"/>
        <a:ext cx="1657431" cy="1029096"/>
      </dsp:txXfrm>
    </dsp:sp>
    <dsp:sp modelId="{22B97696-72AF-4F3B-8D1C-CD5534CE90A5}">
      <dsp:nvSpPr>
        <dsp:cNvPr id="0" name=""/>
        <dsp:cNvSpPr/>
      </dsp:nvSpPr>
      <dsp:spPr>
        <a:xfrm>
          <a:off x="2106423" y="854801"/>
          <a:ext cx="1721465" cy="1093130"/>
        </a:xfrm>
        <a:prstGeom prst="roundRect">
          <a:avLst>
            <a:gd name="adj" fmla="val 10000"/>
          </a:avLst>
        </a:prstGeom>
        <a:solidFill>
          <a:schemeClr val="tx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E0A19F6-617F-437B-AA14-C5514E5300A2}">
      <dsp:nvSpPr>
        <dsp:cNvPr id="0" name=""/>
        <dsp:cNvSpPr/>
      </dsp:nvSpPr>
      <dsp:spPr>
        <a:xfrm>
          <a:off x="2297697" y="103651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Organization</a:t>
          </a:r>
        </a:p>
      </dsp:txBody>
      <dsp:txXfrm>
        <a:off x="2329714" y="1068528"/>
        <a:ext cx="1657431" cy="1029096"/>
      </dsp:txXfrm>
    </dsp:sp>
    <dsp:sp modelId="{5C095DEE-79CA-497A-9279-2407B593A9F9}">
      <dsp:nvSpPr>
        <dsp:cNvPr id="0" name=""/>
        <dsp:cNvSpPr/>
      </dsp:nvSpPr>
      <dsp:spPr>
        <a:xfrm>
          <a:off x="4298851" y="821964"/>
          <a:ext cx="1721465" cy="1093130"/>
        </a:xfrm>
        <a:prstGeom prst="roundRect">
          <a:avLst>
            <a:gd name="adj" fmla="val 10000"/>
          </a:avLst>
        </a:prstGeom>
        <a:solidFill>
          <a:schemeClr val="tx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3FD30DF-A02A-4111-AEE3-9CCF3B7A581A}">
      <dsp:nvSpPr>
        <dsp:cNvPr id="0" name=""/>
        <dsp:cNvSpPr/>
      </dsp:nvSpPr>
      <dsp:spPr>
        <a:xfrm>
          <a:off x="4490125" y="1003674"/>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Analyzation</a:t>
          </a:r>
        </a:p>
      </dsp:txBody>
      <dsp:txXfrm>
        <a:off x="4522142" y="1035691"/>
        <a:ext cx="1657431" cy="1029096"/>
      </dsp:txXfrm>
    </dsp:sp>
    <dsp:sp modelId="{AA10F4BE-2D1E-47A0-A5DA-9871869B2A4C}">
      <dsp:nvSpPr>
        <dsp:cNvPr id="0" name=""/>
        <dsp:cNvSpPr/>
      </dsp:nvSpPr>
      <dsp:spPr>
        <a:xfrm>
          <a:off x="6314449" y="854801"/>
          <a:ext cx="1721465" cy="1093130"/>
        </a:xfrm>
        <a:prstGeom prst="roundRect">
          <a:avLst>
            <a:gd name="adj" fmla="val 10000"/>
          </a:avLst>
        </a:prstGeom>
        <a:solidFill>
          <a:schemeClr val="tx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02501F1-75E9-48DB-BDF6-40B791541431}">
      <dsp:nvSpPr>
        <dsp:cNvPr id="0" name=""/>
        <dsp:cNvSpPr/>
      </dsp:nvSpPr>
      <dsp:spPr>
        <a:xfrm>
          <a:off x="6505723" y="1036511"/>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Visualization </a:t>
          </a:r>
        </a:p>
      </dsp:txBody>
      <dsp:txXfrm>
        <a:off x="6537740" y="1068528"/>
        <a:ext cx="1657431" cy="10290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12/8/2022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12/8/2022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12/8/2022</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12/8/2022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12/8/2022</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12/8/2022</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12/8/2022</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12/8/2022</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12/8/2022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eur-ws.org/Vol-1558/paper41.pdf" TargetMode="External"/><Relationship Id="rId3" Type="http://schemas.openxmlformats.org/officeDocument/2006/relationships/hyperlink" Target="https://medium.com/@lorenagongang/sentiment-analysis-on-streaming-twitter-data-using-kafka-spark-structured-streaming-python-part-b27aecca697a" TargetMode="External"/><Relationship Id="rId7" Type="http://schemas.openxmlformats.org/officeDocument/2006/relationships/hyperlink" Target="https://traintestsplit.com/twitter-sentiment-analysis-in-python-with-code/" TargetMode="External"/><Relationship Id="rId2" Type="http://schemas.openxmlformats.org/officeDocument/2006/relationships/hyperlink" Target="https://www.hindawi.com/journals/wcmc/2021/3920325/" TargetMode="External"/><Relationship Id="rId1" Type="http://schemas.openxmlformats.org/officeDocument/2006/relationships/slideLayout" Target="../slideLayouts/slideLayout2.xml"/><Relationship Id="rId6" Type="http://schemas.openxmlformats.org/officeDocument/2006/relationships/hyperlink" Target="https://www.linkedin.com/pulse/real-time-twitter-sentiment-analysis-via-kafka-spark-streaming-fang" TargetMode="External"/><Relationship Id="rId5" Type="http://schemas.openxmlformats.org/officeDocument/2006/relationships/hyperlink" Target="https://scholarworks.calstate.edu/downloads/db78tc01m" TargetMode="External"/><Relationship Id="rId4" Type="http://schemas.openxmlformats.org/officeDocument/2006/relationships/hyperlink" Target="https://www.bmc.com/blogs/working-streaming-twitter-data-using-kafka/" TargetMode="External"/><Relationship Id="rId9" Type="http://schemas.openxmlformats.org/officeDocument/2006/relationships/hyperlink" Target="https://dash.tweetbinder.com/report/fr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109-8A2E-1FBB-0C5F-8AECDEC16AFD}"/>
              </a:ext>
            </a:extLst>
          </p:cNvPr>
          <p:cNvSpPr>
            <a:spLocks noGrp="1"/>
          </p:cNvSpPr>
          <p:nvPr>
            <p:ph type="ctrTitle"/>
          </p:nvPr>
        </p:nvSpPr>
        <p:spPr>
          <a:xfrm>
            <a:off x="685800" y="1894382"/>
            <a:ext cx="7772400" cy="1102519"/>
          </a:xfrm>
        </p:spPr>
        <p:txBody>
          <a:bodyPr>
            <a:noAutofit/>
          </a:bodyPr>
          <a:lstStyle/>
          <a:p>
            <a:r>
              <a:rPr lang="en-US" sz="2800" dirty="0"/>
              <a:t>Analysis of Twitter Sentiments Using Spark Streaming</a:t>
            </a:r>
          </a:p>
        </p:txBody>
      </p:sp>
      <p:sp>
        <p:nvSpPr>
          <p:cNvPr id="3" name="Subtitle 2">
            <a:extLst>
              <a:ext uri="{FF2B5EF4-FFF2-40B4-BE49-F238E27FC236}">
                <a16:creationId xmlns:a16="http://schemas.microsoft.com/office/drawing/2014/main" id="{2744FF07-4CA8-DBF8-48BB-157937505CE5}"/>
              </a:ext>
            </a:extLst>
          </p:cNvPr>
          <p:cNvSpPr>
            <a:spLocks noGrp="1"/>
          </p:cNvSpPr>
          <p:nvPr>
            <p:ph type="subTitle" idx="1"/>
          </p:nvPr>
        </p:nvSpPr>
        <p:spPr>
          <a:xfrm>
            <a:off x="5404022" y="2914650"/>
            <a:ext cx="2368378" cy="1314450"/>
          </a:xfrm>
        </p:spPr>
        <p:txBody>
          <a:bodyPr>
            <a:normAutofit/>
          </a:bodyPr>
          <a:lstStyle/>
          <a:p>
            <a:r>
              <a:rPr lang="en-US" b="1" dirty="0"/>
              <a:t> </a:t>
            </a:r>
            <a:r>
              <a:rPr lang="en-US" sz="1800" b="1" dirty="0"/>
              <a:t>Dishant Fapot</a:t>
            </a:r>
          </a:p>
          <a:p>
            <a:r>
              <a:rPr lang="en-US" sz="1800" b="1" dirty="0"/>
              <a:t>Manisha Tirunahari</a:t>
            </a:r>
          </a:p>
          <a:p>
            <a:r>
              <a:rPr lang="en-US" sz="1800" b="1" dirty="0"/>
              <a:t>Vittal Miskin</a:t>
            </a:r>
          </a:p>
        </p:txBody>
      </p:sp>
      <p:pic>
        <p:nvPicPr>
          <p:cNvPr id="7" name="Picture 6" descr="Logo&#10;&#10;Description automatically generated">
            <a:extLst>
              <a:ext uri="{FF2B5EF4-FFF2-40B4-BE49-F238E27FC236}">
                <a16:creationId xmlns:a16="http://schemas.microsoft.com/office/drawing/2014/main" id="{0190C99F-9582-4FAE-7291-6632C415BA09}"/>
              </a:ext>
            </a:extLst>
          </p:cNvPr>
          <p:cNvPicPr>
            <a:picLocks noChangeAspect="1"/>
          </p:cNvPicPr>
          <p:nvPr/>
        </p:nvPicPr>
        <p:blipFill>
          <a:blip r:embed="rId2"/>
          <a:stretch>
            <a:fillRect/>
          </a:stretch>
        </p:blipFill>
        <p:spPr>
          <a:xfrm rot="265592">
            <a:off x="3717327" y="583627"/>
            <a:ext cx="1467880" cy="1467880"/>
          </a:xfrm>
          <a:prstGeom prst="rect">
            <a:avLst/>
          </a:prstGeom>
        </p:spPr>
      </p:pic>
    </p:spTree>
    <p:extLst>
      <p:ext uri="{BB962C8B-B14F-4D97-AF65-F5344CB8AC3E}">
        <p14:creationId xmlns:p14="http://schemas.microsoft.com/office/powerpoint/2010/main" val="283691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0A99-36BB-3BDD-2FE0-A26B8BFD67A8}"/>
              </a:ext>
            </a:extLst>
          </p:cNvPr>
          <p:cNvSpPr>
            <a:spLocks noGrp="1"/>
          </p:cNvSpPr>
          <p:nvPr>
            <p:ph type="title"/>
          </p:nvPr>
        </p:nvSpPr>
        <p:spPr/>
        <p:txBody>
          <a:bodyPr>
            <a:normAutofit fontScale="90000"/>
          </a:bodyPr>
          <a:lstStyle/>
          <a:p>
            <a:r>
              <a:rPr lang="en-US" dirty="0"/>
              <a:t>Analyzing Data</a:t>
            </a:r>
          </a:p>
        </p:txBody>
      </p:sp>
      <p:sp>
        <p:nvSpPr>
          <p:cNvPr id="3" name="Content Placeholder 2">
            <a:extLst>
              <a:ext uri="{FF2B5EF4-FFF2-40B4-BE49-F238E27FC236}">
                <a16:creationId xmlns:a16="http://schemas.microsoft.com/office/drawing/2014/main" id="{3EF20D5F-A436-72CC-E483-9706FA9F0E29}"/>
              </a:ext>
            </a:extLst>
          </p:cNvPr>
          <p:cNvSpPr>
            <a:spLocks noGrp="1"/>
          </p:cNvSpPr>
          <p:nvPr>
            <p:ph idx="1"/>
          </p:nvPr>
        </p:nvSpPr>
        <p:spPr>
          <a:xfrm>
            <a:off x="395727" y="1346709"/>
            <a:ext cx="8229600" cy="2984444"/>
          </a:xfrm>
        </p:spPr>
        <p:txBody>
          <a:bodyPr>
            <a:normAutofit fontScale="25000" lnSpcReduction="20000"/>
          </a:bodyPr>
          <a:lstStyle/>
          <a:p>
            <a:pPr algn="just"/>
            <a:r>
              <a:rPr lang="en-US" sz="7200" dirty="0">
                <a:ea typeface="+mn-lt"/>
                <a:cs typeface="+mn-lt"/>
              </a:rPr>
              <a:t>We have TextBlob to classify our data. TextBlob is a lexical-based sentimental analysis algorithm for calculating polarity based on its weight dictionary. Textblob is a natural language toolkit-based Python NLP package (NLTK). It uses NLTK because it is easy to use, and deploy, consumes fewer resources, provides dependency parsing, and can be applied to even small applications. Working with text data and performing complicated analyses are both possible with Textblob. Textblob produces polarity and subjectivity as its two outputs after receiving a sentence.</a:t>
            </a:r>
            <a:r>
              <a:rPr lang="en-US" sz="7200" baseline="30000" dirty="0">
                <a:ea typeface="+mn-lt"/>
                <a:cs typeface="+mn-lt"/>
              </a:rPr>
              <a:t>6</a:t>
            </a:r>
            <a:endParaRPr lang="en-US" sz="7200" baseline="30000" dirty="0">
              <a:cs typeface="Sabon Next LT"/>
            </a:endParaRPr>
          </a:p>
          <a:p>
            <a:pPr marL="285750" indent="-285750" algn="just">
              <a:buFont typeface="Arial"/>
              <a:buChar char="•"/>
            </a:pPr>
            <a:r>
              <a:rPr lang="en-US" sz="7200" dirty="0">
                <a:ea typeface="+mn-lt"/>
                <a:cs typeface="+mn-lt"/>
              </a:rPr>
              <a:t> Polarity output lies between [-1,1]</a:t>
            </a:r>
            <a:endParaRPr lang="en-US" sz="7200" dirty="0">
              <a:cs typeface="Arial"/>
            </a:endParaRPr>
          </a:p>
          <a:p>
            <a:pPr algn="just"/>
            <a:r>
              <a:rPr lang="en-US" sz="7200" dirty="0">
                <a:ea typeface="+mn-lt"/>
                <a:cs typeface="+mn-lt"/>
              </a:rPr>
              <a:t>      -1 refers to negative sentiment</a:t>
            </a:r>
            <a:endParaRPr lang="en-US" sz="7200" dirty="0">
              <a:cs typeface="Sabon Next LT"/>
            </a:endParaRPr>
          </a:p>
          <a:p>
            <a:pPr algn="just"/>
            <a:r>
              <a:rPr lang="en-US" sz="7200" dirty="0">
                <a:ea typeface="+mn-lt"/>
                <a:cs typeface="+mn-lt"/>
              </a:rPr>
              <a:t>      0 refers to neutral sentiment.</a:t>
            </a:r>
            <a:endParaRPr lang="en-US" sz="7200" dirty="0">
              <a:cs typeface="Sabon Next LT"/>
            </a:endParaRPr>
          </a:p>
          <a:p>
            <a:pPr algn="just"/>
            <a:r>
              <a:rPr lang="en-US" sz="7200" dirty="0">
                <a:ea typeface="+mn-lt"/>
                <a:cs typeface="+mn-lt"/>
              </a:rPr>
              <a:t>      +1 refers to positive sentiment.</a:t>
            </a:r>
            <a:endParaRPr lang="en-US" sz="7200" dirty="0">
              <a:cs typeface="Sabon Next LT"/>
            </a:endParaRPr>
          </a:p>
          <a:p>
            <a:pPr marL="285750" indent="-285750" algn="just">
              <a:buFont typeface="Arial"/>
              <a:buChar char="•"/>
            </a:pPr>
            <a:r>
              <a:rPr lang="en-US" sz="7200" dirty="0">
                <a:ea typeface="+mn-lt"/>
                <a:cs typeface="+mn-lt"/>
              </a:rPr>
              <a:t>Subjectivity output lies within [0,1], which refers to personal judgments and opinions.</a:t>
            </a:r>
            <a:endParaRPr lang="en-US" sz="7200" dirty="0">
              <a:cs typeface="Arial"/>
            </a:endParaRPr>
          </a:p>
          <a:p>
            <a:endParaRPr lang="en-US" dirty="0"/>
          </a:p>
        </p:txBody>
      </p:sp>
    </p:spTree>
    <p:extLst>
      <p:ext uri="{BB962C8B-B14F-4D97-AF65-F5344CB8AC3E}">
        <p14:creationId xmlns:p14="http://schemas.microsoft.com/office/powerpoint/2010/main" val="352784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EE77-F9F3-9F3C-9F87-6187DD316CDE}"/>
              </a:ext>
            </a:extLst>
          </p:cNvPr>
          <p:cNvSpPr>
            <a:spLocks noGrp="1"/>
          </p:cNvSpPr>
          <p:nvPr>
            <p:ph type="title"/>
          </p:nvPr>
        </p:nvSpPr>
        <p:spPr/>
        <p:txBody>
          <a:bodyPr>
            <a:normAutofit fontScale="90000"/>
          </a:bodyPr>
          <a:lstStyle/>
          <a:p>
            <a:r>
              <a:rPr lang="en-US" dirty="0"/>
              <a:t>Implementation</a:t>
            </a:r>
          </a:p>
        </p:txBody>
      </p:sp>
      <p:sp>
        <p:nvSpPr>
          <p:cNvPr id="3" name="Content Placeholder 2">
            <a:extLst>
              <a:ext uri="{FF2B5EF4-FFF2-40B4-BE49-F238E27FC236}">
                <a16:creationId xmlns:a16="http://schemas.microsoft.com/office/drawing/2014/main" id="{3F53B13E-57AA-CCA4-3926-09A3586082D4}"/>
              </a:ext>
            </a:extLst>
          </p:cNvPr>
          <p:cNvSpPr>
            <a:spLocks noGrp="1"/>
          </p:cNvSpPr>
          <p:nvPr>
            <p:ph idx="1"/>
          </p:nvPr>
        </p:nvSpPr>
        <p:spPr>
          <a:xfrm>
            <a:off x="457200" y="1346709"/>
            <a:ext cx="8229600" cy="2984444"/>
          </a:xfrm>
        </p:spPr>
        <p:txBody>
          <a:bodyPr>
            <a:normAutofit fontScale="25000" lnSpcReduction="20000"/>
          </a:bodyPr>
          <a:lstStyle/>
          <a:p>
            <a:pPr marL="285750" indent="-285750">
              <a:spcBef>
                <a:spcPts val="360"/>
              </a:spcBef>
              <a:buFont typeface="Arial"/>
              <a:buChar char="•"/>
            </a:pPr>
            <a:r>
              <a:rPr lang="en-US" sz="4800" b="1" dirty="0">
                <a:cs typeface="Arial"/>
              </a:rPr>
              <a:t>Choosing of data:</a:t>
            </a:r>
          </a:p>
          <a:p>
            <a:pPr marL="0" indent="0">
              <a:spcBef>
                <a:spcPts val="360"/>
              </a:spcBef>
              <a:buNone/>
            </a:pPr>
            <a:r>
              <a:rPr lang="en-US" sz="4800" i="1" dirty="0">
                <a:cs typeface="Arial"/>
              </a:rPr>
              <a:t>                                                        </a:t>
            </a:r>
            <a:r>
              <a:rPr lang="en-US" sz="4800" i="1" dirty="0" err="1">
                <a:cs typeface="Arial"/>
              </a:rPr>
              <a:t>req_fields</a:t>
            </a:r>
            <a:r>
              <a:rPr lang="en-US" sz="4800" i="1" dirty="0">
                <a:cs typeface="Arial"/>
              </a:rPr>
              <a:t> = "</a:t>
            </a:r>
            <a:r>
              <a:rPr lang="en-US" sz="4800" i="1" dirty="0" err="1">
                <a:cs typeface="Arial"/>
              </a:rPr>
              <a:t>tweet.fields</a:t>
            </a:r>
            <a:r>
              <a:rPr lang="en-US" sz="4800" i="1" dirty="0">
                <a:cs typeface="Arial"/>
              </a:rPr>
              <a:t>=text"    </a:t>
            </a:r>
            <a:endParaRPr lang="en-US" sz="4800" dirty="0">
              <a:ea typeface="+mn-lt"/>
              <a:cs typeface="+mn-lt"/>
            </a:endParaRPr>
          </a:p>
          <a:p>
            <a:pPr marL="0" indent="0">
              <a:spcBef>
                <a:spcPts val="360"/>
              </a:spcBef>
              <a:buNone/>
            </a:pPr>
            <a:r>
              <a:rPr lang="en-US" sz="4800" dirty="0">
                <a:cs typeface="Arial"/>
              </a:rPr>
              <a:t>          We require only text of the tweets.</a:t>
            </a:r>
          </a:p>
          <a:p>
            <a:pPr marL="0" indent="0">
              <a:spcBef>
                <a:spcPts val="360"/>
              </a:spcBef>
              <a:buNone/>
            </a:pPr>
            <a:endParaRPr lang="en-US" sz="4800" dirty="0">
              <a:ea typeface="+mn-lt"/>
              <a:cs typeface="+mn-lt"/>
            </a:endParaRPr>
          </a:p>
          <a:p>
            <a:pPr marL="285750" indent="-285750">
              <a:spcBef>
                <a:spcPts val="360"/>
              </a:spcBef>
              <a:buFont typeface="Arial"/>
              <a:buChar char="•"/>
            </a:pPr>
            <a:r>
              <a:rPr lang="en-US" sz="4800" b="1" dirty="0">
                <a:cs typeface="Arial"/>
              </a:rPr>
              <a:t>Preprocessing of data:</a:t>
            </a:r>
          </a:p>
          <a:p>
            <a:pPr marL="0" indent="0">
              <a:spcBef>
                <a:spcPts val="360"/>
              </a:spcBef>
              <a:buNone/>
            </a:pPr>
            <a:r>
              <a:rPr lang="en-US" sz="4800" i="1" dirty="0">
                <a:cs typeface="Arial"/>
              </a:rPr>
              <a:t>                                                     # Removing link</a:t>
            </a:r>
          </a:p>
          <a:p>
            <a:pPr marL="0" indent="0">
              <a:spcBef>
                <a:spcPts val="360"/>
              </a:spcBef>
              <a:buNone/>
            </a:pPr>
            <a:r>
              <a:rPr lang="en-US" sz="4800" i="1" dirty="0">
                <a:cs typeface="Arial"/>
              </a:rPr>
              <a:t>                                                      tweet = </a:t>
            </a:r>
            <a:r>
              <a:rPr lang="en-US" sz="4800" i="1" dirty="0" err="1">
                <a:cs typeface="Arial"/>
              </a:rPr>
              <a:t>re.sub</a:t>
            </a:r>
            <a:r>
              <a:rPr lang="en-US" sz="4800" i="1" dirty="0">
                <a:cs typeface="Arial"/>
              </a:rPr>
              <a:t>(</a:t>
            </a:r>
            <a:r>
              <a:rPr lang="en-US" sz="4800" i="1" dirty="0" err="1">
                <a:cs typeface="Arial"/>
              </a:rPr>
              <a:t>r'http</a:t>
            </a:r>
            <a:r>
              <a:rPr lang="en-US" sz="4800" i="1" dirty="0">
                <a:cs typeface="Arial"/>
              </a:rPr>
              <a:t>\S+', '', str(tweet))</a:t>
            </a:r>
          </a:p>
          <a:p>
            <a:pPr marL="0" indent="0">
              <a:spcBef>
                <a:spcPts val="360"/>
              </a:spcBef>
              <a:buNone/>
            </a:pPr>
            <a:r>
              <a:rPr lang="en-US" sz="4800" i="1" dirty="0">
                <a:cs typeface="Arial"/>
              </a:rPr>
              <a:t>                                                     tweet = </a:t>
            </a:r>
            <a:r>
              <a:rPr lang="en-US" sz="4800" i="1" dirty="0" err="1">
                <a:cs typeface="Arial"/>
              </a:rPr>
              <a:t>re.sub</a:t>
            </a:r>
            <a:r>
              <a:rPr lang="en-US" sz="4800" i="1" dirty="0">
                <a:cs typeface="Arial"/>
              </a:rPr>
              <a:t>(</a:t>
            </a:r>
            <a:r>
              <a:rPr lang="en-US" sz="4800" i="1" dirty="0" err="1">
                <a:cs typeface="Arial"/>
              </a:rPr>
              <a:t>r'bit.ly</a:t>
            </a:r>
            <a:r>
              <a:rPr lang="en-US" sz="4800" i="1" dirty="0">
                <a:cs typeface="Arial"/>
              </a:rPr>
              <a:t>/\S+', '', str(tweet)</a:t>
            </a:r>
          </a:p>
          <a:p>
            <a:pPr marL="0" indent="0">
              <a:spcBef>
                <a:spcPts val="360"/>
              </a:spcBef>
              <a:buNone/>
            </a:pPr>
            <a:r>
              <a:rPr lang="en-US" sz="4800" i="1" dirty="0">
                <a:cs typeface="Arial"/>
              </a:rPr>
              <a:t>                                                     tweet = </a:t>
            </a:r>
            <a:r>
              <a:rPr lang="en-US" sz="4800" i="1" dirty="0" err="1">
                <a:cs typeface="Arial"/>
              </a:rPr>
              <a:t>tweet.strip</a:t>
            </a:r>
            <a:r>
              <a:rPr lang="en-US" sz="4800" i="1" dirty="0">
                <a:cs typeface="Arial"/>
              </a:rPr>
              <a:t>('[link]’)</a:t>
            </a:r>
            <a:endParaRPr lang="en-US" sz="4800" dirty="0">
              <a:ea typeface="+mn-lt"/>
              <a:cs typeface="+mn-lt"/>
            </a:endParaRPr>
          </a:p>
          <a:p>
            <a:pPr marL="0" indent="0">
              <a:spcBef>
                <a:spcPts val="360"/>
              </a:spcBef>
              <a:buNone/>
            </a:pPr>
            <a:r>
              <a:rPr lang="en-US" sz="4800" i="1" dirty="0">
                <a:cs typeface="Arial"/>
              </a:rPr>
              <a:t>                                                    # Removing </a:t>
            </a:r>
            <a:r>
              <a:rPr lang="en-US" sz="4800" i="1" dirty="0" err="1">
                <a:cs typeface="Arial"/>
              </a:rPr>
              <a:t>puntuations</a:t>
            </a:r>
            <a:endParaRPr lang="en-US" sz="4800" dirty="0">
              <a:cs typeface="Sabon Next LT"/>
            </a:endParaRPr>
          </a:p>
          <a:p>
            <a:pPr marL="0" indent="0">
              <a:spcBef>
                <a:spcPts val="360"/>
              </a:spcBef>
              <a:buNone/>
            </a:pPr>
            <a:r>
              <a:rPr lang="en-US" sz="4800" i="1" dirty="0">
                <a:cs typeface="Sabon Next LT"/>
              </a:rPr>
              <a:t>                           </a:t>
            </a:r>
            <a:r>
              <a:rPr lang="en-US" sz="4800" i="1" dirty="0">
                <a:cs typeface="Arial"/>
              </a:rPr>
              <a:t>                         </a:t>
            </a:r>
            <a:r>
              <a:rPr lang="en-US" sz="4800" i="1" dirty="0" err="1">
                <a:cs typeface="Arial"/>
              </a:rPr>
              <a:t>my_punctuation</a:t>
            </a:r>
            <a:r>
              <a:rPr lang="en-US" sz="4800" i="1" dirty="0">
                <a:cs typeface="Arial"/>
              </a:rPr>
              <a:t> = '!"$%&amp;\'()*+,-./:;&lt;=&gt;?[\\]^_`{|}~•@â</a:t>
            </a:r>
          </a:p>
          <a:p>
            <a:pPr marL="0" indent="0">
              <a:spcBef>
                <a:spcPts val="360"/>
              </a:spcBef>
              <a:buNone/>
            </a:pPr>
            <a:r>
              <a:rPr lang="en-US" sz="4800" i="1" dirty="0">
                <a:cs typeface="Arial"/>
              </a:rPr>
              <a:t>                                                    tweet = </a:t>
            </a:r>
            <a:r>
              <a:rPr lang="en-US" sz="4800" i="1" dirty="0" err="1">
                <a:cs typeface="Arial"/>
              </a:rPr>
              <a:t>re.sub</a:t>
            </a:r>
            <a:r>
              <a:rPr lang="en-US" sz="4800" i="1" dirty="0">
                <a:cs typeface="Arial"/>
              </a:rPr>
              <a:t>('[' + </a:t>
            </a:r>
            <a:r>
              <a:rPr lang="en-US" sz="4800" i="1" dirty="0" err="1">
                <a:cs typeface="Arial"/>
              </a:rPr>
              <a:t>my_punctuation</a:t>
            </a:r>
            <a:r>
              <a:rPr lang="en-US" sz="4800" i="1" dirty="0">
                <a:cs typeface="Arial"/>
              </a:rPr>
              <a:t> + ']+', ' ', str(tweet))</a:t>
            </a:r>
          </a:p>
          <a:p>
            <a:pPr marL="0" indent="0">
              <a:spcBef>
                <a:spcPts val="360"/>
              </a:spcBef>
              <a:buNone/>
            </a:pPr>
            <a:endParaRPr lang="en-US" sz="4800" dirty="0">
              <a:ea typeface="+mn-lt"/>
              <a:cs typeface="+mn-lt"/>
            </a:endParaRPr>
          </a:p>
          <a:p>
            <a:pPr marL="285750" indent="-285750">
              <a:spcBef>
                <a:spcPts val="360"/>
              </a:spcBef>
              <a:buFont typeface="Arial"/>
              <a:buChar char="•"/>
            </a:pPr>
            <a:r>
              <a:rPr lang="en-US" sz="4800" b="1" dirty="0">
                <a:cs typeface="Arial"/>
              </a:rPr>
              <a:t>Classification of tweets:</a:t>
            </a:r>
            <a:endParaRPr lang="en-US" sz="4800" b="1" dirty="0">
              <a:ea typeface="+mn-lt"/>
              <a:cs typeface="+mn-lt"/>
            </a:endParaRPr>
          </a:p>
          <a:p>
            <a:pPr marL="0" indent="0">
              <a:spcBef>
                <a:spcPts val="360"/>
              </a:spcBef>
              <a:buNone/>
            </a:pPr>
            <a:r>
              <a:rPr lang="en-US" sz="4800" b="1" i="1" dirty="0">
                <a:ea typeface="+mn-lt"/>
                <a:cs typeface="+mn-lt"/>
              </a:rPr>
              <a:t>                                                   </a:t>
            </a:r>
            <a:r>
              <a:rPr lang="en-US" sz="4800" i="1" dirty="0">
                <a:cs typeface="Arial"/>
              </a:rPr>
              <a:t>from </a:t>
            </a:r>
            <a:r>
              <a:rPr lang="en-US" sz="4800" i="1" dirty="0" err="1">
                <a:cs typeface="Arial"/>
              </a:rPr>
              <a:t>textblob</a:t>
            </a:r>
            <a:r>
              <a:rPr lang="en-US" sz="4800" i="1" dirty="0">
                <a:cs typeface="Arial"/>
              </a:rPr>
              <a:t> import TextBlob</a:t>
            </a:r>
            <a:r>
              <a:rPr lang="en-US" sz="4800" i="1" dirty="0">
                <a:ea typeface="+mn-lt"/>
                <a:cs typeface="+mn-lt"/>
              </a:rPr>
              <a:t> </a:t>
            </a:r>
          </a:p>
          <a:p>
            <a:pPr marL="0" indent="0">
              <a:spcBef>
                <a:spcPts val="360"/>
              </a:spcBef>
              <a:buNone/>
            </a:pPr>
            <a:r>
              <a:rPr lang="en-US" sz="4800" i="1" dirty="0">
                <a:ea typeface="+mn-lt"/>
                <a:cs typeface="+mn-lt"/>
              </a:rPr>
              <a:t>                                                  </a:t>
            </a:r>
            <a:r>
              <a:rPr lang="en-US" sz="4800" dirty="0">
                <a:cs typeface="Arial"/>
              </a:rPr>
              <a:t>TextBlob is a lexical-based sentimental analysis algorithm that uses NLTK  for calculating polarity.                  (</a:t>
            </a:r>
            <a:r>
              <a:rPr lang="en-US" sz="4800" dirty="0" err="1">
                <a:cs typeface="Arial"/>
              </a:rPr>
              <a:t>I.e.based</a:t>
            </a:r>
            <a:r>
              <a:rPr lang="en-US" sz="4800" dirty="0">
                <a:cs typeface="Arial"/>
              </a:rPr>
              <a:t> on its weight dictionary.)</a:t>
            </a:r>
            <a:endParaRPr lang="en-US" sz="4800" dirty="0">
              <a:cs typeface="Sabon Next LT"/>
            </a:endParaRPr>
          </a:p>
          <a:p>
            <a:pPr marL="0" indent="0">
              <a:buNone/>
            </a:pPr>
            <a:endParaRPr lang="en-US" dirty="0"/>
          </a:p>
        </p:txBody>
      </p:sp>
    </p:spTree>
    <p:extLst>
      <p:ext uri="{BB962C8B-B14F-4D97-AF65-F5344CB8AC3E}">
        <p14:creationId xmlns:p14="http://schemas.microsoft.com/office/powerpoint/2010/main" val="176824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19CE-6761-4DDF-974F-3C8B2280A384}"/>
              </a:ext>
            </a:extLst>
          </p:cNvPr>
          <p:cNvSpPr>
            <a:spLocks noGrp="1"/>
          </p:cNvSpPr>
          <p:nvPr>
            <p:ph type="title"/>
          </p:nvPr>
        </p:nvSpPr>
        <p:spPr/>
        <p:txBody>
          <a:bodyPr>
            <a:normAutofit fontScale="90000"/>
          </a:bodyPr>
          <a:lstStyle/>
          <a:p>
            <a:r>
              <a:rPr lang="en-US" dirty="0"/>
              <a:t>Steps  </a:t>
            </a:r>
          </a:p>
        </p:txBody>
      </p:sp>
      <p:pic>
        <p:nvPicPr>
          <p:cNvPr id="4" name="Picture 11" descr="Text&#10;&#10;Description automatically generated">
            <a:extLst>
              <a:ext uri="{FF2B5EF4-FFF2-40B4-BE49-F238E27FC236}">
                <a16:creationId xmlns:a16="http://schemas.microsoft.com/office/drawing/2014/main" id="{6513ABDC-ACF0-0C5B-6CC6-53B5B8E0C1E7}"/>
              </a:ext>
            </a:extLst>
          </p:cNvPr>
          <p:cNvPicPr>
            <a:picLocks noGrp="1" noChangeAspect="1"/>
          </p:cNvPicPr>
          <p:nvPr>
            <p:ph idx="1"/>
          </p:nvPr>
        </p:nvPicPr>
        <p:blipFill>
          <a:blip r:embed="rId2"/>
          <a:stretch>
            <a:fillRect/>
          </a:stretch>
        </p:blipFill>
        <p:spPr>
          <a:xfrm>
            <a:off x="564776" y="1979150"/>
            <a:ext cx="8229600" cy="2579961"/>
          </a:xfrm>
          <a:prstGeom prst="rect">
            <a:avLst/>
          </a:prstGeom>
        </p:spPr>
      </p:pic>
      <p:sp>
        <p:nvSpPr>
          <p:cNvPr id="5" name="TextBox 4">
            <a:extLst>
              <a:ext uri="{FF2B5EF4-FFF2-40B4-BE49-F238E27FC236}">
                <a16:creationId xmlns:a16="http://schemas.microsoft.com/office/drawing/2014/main" id="{072DD010-2BB4-A05D-6E75-E4BA189B7950}"/>
              </a:ext>
            </a:extLst>
          </p:cNvPr>
          <p:cNvSpPr txBox="1"/>
          <p:nvPr/>
        </p:nvSpPr>
        <p:spPr>
          <a:xfrm>
            <a:off x="564776" y="1519751"/>
            <a:ext cx="2499017" cy="369332"/>
          </a:xfrm>
          <a:prstGeom prst="rect">
            <a:avLst/>
          </a:prstGeom>
          <a:noFill/>
        </p:spPr>
        <p:txBody>
          <a:bodyPr wrap="none" rtlCol="0">
            <a:spAutoFit/>
          </a:bodyPr>
          <a:lstStyle/>
          <a:p>
            <a:r>
              <a:rPr lang="en-US" dirty="0"/>
              <a:t>Creating Kafka Producer:</a:t>
            </a:r>
          </a:p>
        </p:txBody>
      </p:sp>
    </p:spTree>
    <p:extLst>
      <p:ext uri="{BB962C8B-B14F-4D97-AF65-F5344CB8AC3E}">
        <p14:creationId xmlns:p14="http://schemas.microsoft.com/office/powerpoint/2010/main" val="268333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A7CC8C-D570-3DBB-9A3E-08A9CBC7331C}"/>
              </a:ext>
            </a:extLst>
          </p:cNvPr>
          <p:cNvSpPr txBox="1"/>
          <p:nvPr/>
        </p:nvSpPr>
        <p:spPr>
          <a:xfrm>
            <a:off x="753035" y="511155"/>
            <a:ext cx="2603726" cy="369332"/>
          </a:xfrm>
          <a:prstGeom prst="rect">
            <a:avLst/>
          </a:prstGeom>
          <a:noFill/>
        </p:spPr>
        <p:txBody>
          <a:bodyPr wrap="none" rtlCol="0">
            <a:spAutoFit/>
          </a:bodyPr>
          <a:lstStyle/>
          <a:p>
            <a:r>
              <a:rPr lang="en-US" dirty="0"/>
              <a:t>Creating Kafka Consumer:</a:t>
            </a:r>
          </a:p>
        </p:txBody>
      </p:sp>
      <p:pic>
        <p:nvPicPr>
          <p:cNvPr id="5" name="Picture 2" descr="Text&#10;&#10;Description automatically generated">
            <a:extLst>
              <a:ext uri="{FF2B5EF4-FFF2-40B4-BE49-F238E27FC236}">
                <a16:creationId xmlns:a16="http://schemas.microsoft.com/office/drawing/2014/main" id="{D06CDA4E-EFE9-999B-325A-8118C48EEA4B}"/>
              </a:ext>
            </a:extLst>
          </p:cNvPr>
          <p:cNvPicPr>
            <a:picLocks noChangeAspect="1"/>
          </p:cNvPicPr>
          <p:nvPr/>
        </p:nvPicPr>
        <p:blipFill>
          <a:blip r:embed="rId2"/>
          <a:stretch>
            <a:fillRect/>
          </a:stretch>
        </p:blipFill>
        <p:spPr>
          <a:xfrm>
            <a:off x="753035" y="892147"/>
            <a:ext cx="7393398" cy="1965659"/>
          </a:xfrm>
          <a:prstGeom prst="rect">
            <a:avLst/>
          </a:prstGeom>
        </p:spPr>
      </p:pic>
      <p:sp>
        <p:nvSpPr>
          <p:cNvPr id="6" name="TextBox 5">
            <a:extLst>
              <a:ext uri="{FF2B5EF4-FFF2-40B4-BE49-F238E27FC236}">
                <a16:creationId xmlns:a16="http://schemas.microsoft.com/office/drawing/2014/main" id="{3FFD0FE0-D559-8500-51B3-69117FA2BE19}"/>
              </a:ext>
            </a:extLst>
          </p:cNvPr>
          <p:cNvSpPr txBox="1"/>
          <p:nvPr/>
        </p:nvSpPr>
        <p:spPr>
          <a:xfrm>
            <a:off x="757169" y="2856020"/>
            <a:ext cx="1201163" cy="369332"/>
          </a:xfrm>
          <a:prstGeom prst="rect">
            <a:avLst/>
          </a:prstGeom>
          <a:noFill/>
        </p:spPr>
        <p:txBody>
          <a:bodyPr wrap="none" rtlCol="0">
            <a:spAutoFit/>
          </a:bodyPr>
          <a:lstStyle/>
          <a:p>
            <a:r>
              <a:rPr lang="en-US" dirty="0"/>
              <a:t>Streaming:</a:t>
            </a:r>
          </a:p>
        </p:txBody>
      </p:sp>
      <p:pic>
        <p:nvPicPr>
          <p:cNvPr id="7" name="Picture 4" descr="Text&#10;&#10;Description automatically generated">
            <a:extLst>
              <a:ext uri="{FF2B5EF4-FFF2-40B4-BE49-F238E27FC236}">
                <a16:creationId xmlns:a16="http://schemas.microsoft.com/office/drawing/2014/main" id="{0BBBBA22-9B7F-91A7-05E1-A18597F17A6C}"/>
              </a:ext>
            </a:extLst>
          </p:cNvPr>
          <p:cNvPicPr>
            <a:picLocks noChangeAspect="1"/>
          </p:cNvPicPr>
          <p:nvPr/>
        </p:nvPicPr>
        <p:blipFill>
          <a:blip r:embed="rId3"/>
          <a:stretch>
            <a:fillRect/>
          </a:stretch>
        </p:blipFill>
        <p:spPr>
          <a:xfrm>
            <a:off x="712376" y="3176397"/>
            <a:ext cx="7434057" cy="740535"/>
          </a:xfrm>
          <a:prstGeom prst="rect">
            <a:avLst/>
          </a:prstGeom>
        </p:spPr>
      </p:pic>
      <p:sp>
        <p:nvSpPr>
          <p:cNvPr id="8" name="TextBox 7">
            <a:extLst>
              <a:ext uri="{FF2B5EF4-FFF2-40B4-BE49-F238E27FC236}">
                <a16:creationId xmlns:a16="http://schemas.microsoft.com/office/drawing/2014/main" id="{60AC62D4-E2E4-01F6-B7F3-D27D56700040}"/>
              </a:ext>
            </a:extLst>
          </p:cNvPr>
          <p:cNvSpPr txBox="1"/>
          <p:nvPr/>
        </p:nvSpPr>
        <p:spPr>
          <a:xfrm>
            <a:off x="712376" y="3893852"/>
            <a:ext cx="982961" cy="369332"/>
          </a:xfrm>
          <a:prstGeom prst="rect">
            <a:avLst/>
          </a:prstGeom>
          <a:noFill/>
        </p:spPr>
        <p:txBody>
          <a:bodyPr wrap="none" rtlCol="0">
            <a:spAutoFit/>
          </a:bodyPr>
          <a:lstStyle/>
          <a:p>
            <a:r>
              <a:rPr lang="en-US" dirty="0"/>
              <a:t>Schema:</a:t>
            </a:r>
          </a:p>
        </p:txBody>
      </p:sp>
      <p:pic>
        <p:nvPicPr>
          <p:cNvPr id="9" name="Picture 11" descr="Graphical user interface, application&#10;&#10;Description automatically generated">
            <a:extLst>
              <a:ext uri="{FF2B5EF4-FFF2-40B4-BE49-F238E27FC236}">
                <a16:creationId xmlns:a16="http://schemas.microsoft.com/office/drawing/2014/main" id="{CE298FB9-861C-C631-23C7-06AE933B9DBF}"/>
              </a:ext>
            </a:extLst>
          </p:cNvPr>
          <p:cNvPicPr>
            <a:picLocks noChangeAspect="1"/>
          </p:cNvPicPr>
          <p:nvPr/>
        </p:nvPicPr>
        <p:blipFill>
          <a:blip r:embed="rId4"/>
          <a:stretch>
            <a:fillRect/>
          </a:stretch>
        </p:blipFill>
        <p:spPr>
          <a:xfrm>
            <a:off x="712376" y="4263184"/>
            <a:ext cx="7428555" cy="741594"/>
          </a:xfrm>
          <a:prstGeom prst="rect">
            <a:avLst/>
          </a:prstGeom>
        </p:spPr>
      </p:pic>
    </p:spTree>
    <p:extLst>
      <p:ext uri="{BB962C8B-B14F-4D97-AF65-F5344CB8AC3E}">
        <p14:creationId xmlns:p14="http://schemas.microsoft.com/office/powerpoint/2010/main" val="290587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65FDB8-FC3E-944A-A4CE-756467A2272D}"/>
              </a:ext>
            </a:extLst>
          </p:cNvPr>
          <p:cNvSpPr txBox="1"/>
          <p:nvPr/>
        </p:nvSpPr>
        <p:spPr>
          <a:xfrm>
            <a:off x="522515" y="564876"/>
            <a:ext cx="2222532" cy="369332"/>
          </a:xfrm>
          <a:prstGeom prst="rect">
            <a:avLst/>
          </a:prstGeom>
          <a:noFill/>
        </p:spPr>
        <p:txBody>
          <a:bodyPr wrap="none" rtlCol="0">
            <a:spAutoFit/>
          </a:bodyPr>
          <a:lstStyle/>
          <a:p>
            <a:r>
              <a:rPr lang="en-US" dirty="0"/>
              <a:t>Glimpse of JSON files:</a:t>
            </a:r>
          </a:p>
        </p:txBody>
      </p:sp>
      <p:pic>
        <p:nvPicPr>
          <p:cNvPr id="5" name="Picture 6" descr="Text&#10;&#10;Description automatically generated">
            <a:extLst>
              <a:ext uri="{FF2B5EF4-FFF2-40B4-BE49-F238E27FC236}">
                <a16:creationId xmlns:a16="http://schemas.microsoft.com/office/drawing/2014/main" id="{4964864F-F739-B5EC-BFB1-38031412C554}"/>
              </a:ext>
            </a:extLst>
          </p:cNvPr>
          <p:cNvPicPr>
            <a:picLocks noChangeAspect="1"/>
          </p:cNvPicPr>
          <p:nvPr/>
        </p:nvPicPr>
        <p:blipFill>
          <a:blip r:embed="rId2"/>
          <a:stretch>
            <a:fillRect/>
          </a:stretch>
        </p:blipFill>
        <p:spPr>
          <a:xfrm>
            <a:off x="522515" y="934208"/>
            <a:ext cx="8247356" cy="2149400"/>
          </a:xfrm>
          <a:prstGeom prst="rect">
            <a:avLst/>
          </a:prstGeom>
        </p:spPr>
      </p:pic>
      <p:sp>
        <p:nvSpPr>
          <p:cNvPr id="6" name="TextBox 5">
            <a:extLst>
              <a:ext uri="{FF2B5EF4-FFF2-40B4-BE49-F238E27FC236}">
                <a16:creationId xmlns:a16="http://schemas.microsoft.com/office/drawing/2014/main" id="{F363E3B8-E436-5A9E-624F-3145B15B30A6}"/>
              </a:ext>
            </a:extLst>
          </p:cNvPr>
          <p:cNvSpPr txBox="1"/>
          <p:nvPr/>
        </p:nvSpPr>
        <p:spPr>
          <a:xfrm>
            <a:off x="450953" y="3137770"/>
            <a:ext cx="3732497" cy="369332"/>
          </a:xfrm>
          <a:prstGeom prst="rect">
            <a:avLst/>
          </a:prstGeom>
          <a:noFill/>
        </p:spPr>
        <p:txBody>
          <a:bodyPr wrap="none" rtlCol="0">
            <a:spAutoFit/>
          </a:bodyPr>
          <a:lstStyle/>
          <a:p>
            <a:r>
              <a:rPr lang="en-US" dirty="0"/>
              <a:t>After the processing, the text column:</a:t>
            </a:r>
          </a:p>
        </p:txBody>
      </p:sp>
      <p:pic>
        <p:nvPicPr>
          <p:cNvPr id="7" name="Picture 5">
            <a:extLst>
              <a:ext uri="{FF2B5EF4-FFF2-40B4-BE49-F238E27FC236}">
                <a16:creationId xmlns:a16="http://schemas.microsoft.com/office/drawing/2014/main" id="{91317768-4DAC-1FB1-EF86-8FF1ABEAA3D9}"/>
              </a:ext>
            </a:extLst>
          </p:cNvPr>
          <p:cNvPicPr>
            <a:picLocks noChangeAspect="1"/>
          </p:cNvPicPr>
          <p:nvPr/>
        </p:nvPicPr>
        <p:blipFill>
          <a:blip r:embed="rId3"/>
          <a:stretch>
            <a:fillRect/>
          </a:stretch>
        </p:blipFill>
        <p:spPr>
          <a:xfrm>
            <a:off x="522515" y="3452940"/>
            <a:ext cx="7984449" cy="1489915"/>
          </a:xfrm>
          <a:prstGeom prst="rect">
            <a:avLst/>
          </a:prstGeom>
        </p:spPr>
      </p:pic>
    </p:spTree>
    <p:extLst>
      <p:ext uri="{BB962C8B-B14F-4D97-AF65-F5344CB8AC3E}">
        <p14:creationId xmlns:p14="http://schemas.microsoft.com/office/powerpoint/2010/main" val="268052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D9F2-9562-94EA-FF91-70E9C8CCDF28}"/>
              </a:ext>
            </a:extLst>
          </p:cNvPr>
          <p:cNvSpPr>
            <a:spLocks noGrp="1"/>
          </p:cNvSpPr>
          <p:nvPr>
            <p:ph type="title"/>
          </p:nvPr>
        </p:nvSpPr>
        <p:spPr>
          <a:xfrm>
            <a:off x="195943" y="564331"/>
            <a:ext cx="8229600" cy="644065"/>
          </a:xfrm>
        </p:spPr>
        <p:txBody>
          <a:bodyPr>
            <a:normAutofit fontScale="90000"/>
          </a:bodyPr>
          <a:lstStyle/>
          <a:p>
            <a:r>
              <a:rPr lang="en-US" dirty="0"/>
              <a:t>Results</a:t>
            </a:r>
          </a:p>
        </p:txBody>
      </p:sp>
      <p:pic>
        <p:nvPicPr>
          <p:cNvPr id="5" name="image8.png">
            <a:extLst>
              <a:ext uri="{FF2B5EF4-FFF2-40B4-BE49-F238E27FC236}">
                <a16:creationId xmlns:a16="http://schemas.microsoft.com/office/drawing/2014/main" id="{BFA55675-351F-0C9C-2148-349AB29622C0}"/>
              </a:ext>
            </a:extLst>
          </p:cNvPr>
          <p:cNvPicPr/>
          <p:nvPr/>
        </p:nvPicPr>
        <p:blipFill>
          <a:blip r:embed="rId2"/>
          <a:srcRect/>
          <a:stretch>
            <a:fillRect/>
          </a:stretch>
        </p:blipFill>
        <p:spPr>
          <a:xfrm>
            <a:off x="1244813" y="1208396"/>
            <a:ext cx="4634436" cy="2096720"/>
          </a:xfrm>
          <a:prstGeom prst="rect">
            <a:avLst/>
          </a:prstGeom>
          <a:ln/>
        </p:spPr>
      </p:pic>
      <p:pic>
        <p:nvPicPr>
          <p:cNvPr id="7" name="image1.png">
            <a:extLst>
              <a:ext uri="{FF2B5EF4-FFF2-40B4-BE49-F238E27FC236}">
                <a16:creationId xmlns:a16="http://schemas.microsoft.com/office/drawing/2014/main" id="{1F369FF9-DECD-72E0-23BD-AE9039C3AA78}"/>
              </a:ext>
            </a:extLst>
          </p:cNvPr>
          <p:cNvPicPr/>
          <p:nvPr/>
        </p:nvPicPr>
        <p:blipFill>
          <a:blip r:embed="rId3"/>
          <a:srcRect/>
          <a:stretch>
            <a:fillRect/>
          </a:stretch>
        </p:blipFill>
        <p:spPr>
          <a:xfrm>
            <a:off x="1183341" y="3462663"/>
            <a:ext cx="5651606" cy="1447481"/>
          </a:xfrm>
          <a:prstGeom prst="rect">
            <a:avLst/>
          </a:prstGeom>
          <a:ln/>
        </p:spPr>
      </p:pic>
    </p:spTree>
    <p:extLst>
      <p:ext uri="{BB962C8B-B14F-4D97-AF65-F5344CB8AC3E}">
        <p14:creationId xmlns:p14="http://schemas.microsoft.com/office/powerpoint/2010/main" val="139587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1686D4-5A50-FCB1-C08A-8850ED4F9458}"/>
              </a:ext>
            </a:extLst>
          </p:cNvPr>
          <p:cNvPicPr>
            <a:picLocks noChangeAspect="1"/>
          </p:cNvPicPr>
          <p:nvPr/>
        </p:nvPicPr>
        <p:blipFill>
          <a:blip r:embed="rId2"/>
          <a:stretch>
            <a:fillRect/>
          </a:stretch>
        </p:blipFill>
        <p:spPr>
          <a:xfrm>
            <a:off x="272357" y="1227163"/>
            <a:ext cx="4200391" cy="3457575"/>
          </a:xfrm>
          <a:prstGeom prst="rect">
            <a:avLst/>
          </a:prstGeom>
        </p:spPr>
      </p:pic>
      <p:pic>
        <p:nvPicPr>
          <p:cNvPr id="9" name="Picture 8">
            <a:extLst>
              <a:ext uri="{FF2B5EF4-FFF2-40B4-BE49-F238E27FC236}">
                <a16:creationId xmlns:a16="http://schemas.microsoft.com/office/drawing/2014/main" id="{36A05536-762F-3A6D-CF40-7437EF97E386}"/>
              </a:ext>
            </a:extLst>
          </p:cNvPr>
          <p:cNvPicPr>
            <a:picLocks noChangeAspect="1"/>
          </p:cNvPicPr>
          <p:nvPr/>
        </p:nvPicPr>
        <p:blipFill>
          <a:blip r:embed="rId3"/>
          <a:stretch>
            <a:fillRect/>
          </a:stretch>
        </p:blipFill>
        <p:spPr>
          <a:xfrm>
            <a:off x="4472748" y="1227163"/>
            <a:ext cx="3810000" cy="3457575"/>
          </a:xfrm>
          <a:prstGeom prst="rect">
            <a:avLst/>
          </a:prstGeom>
        </p:spPr>
      </p:pic>
    </p:spTree>
    <p:extLst>
      <p:ext uri="{BB962C8B-B14F-4D97-AF65-F5344CB8AC3E}">
        <p14:creationId xmlns:p14="http://schemas.microsoft.com/office/powerpoint/2010/main" val="287626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B8A0-081F-6F2F-5D50-E7368A744135}"/>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192EF2DF-CD23-2EF0-0898-C7425B6C690F}"/>
              </a:ext>
            </a:extLst>
          </p:cNvPr>
          <p:cNvSpPr>
            <a:spLocks noGrp="1"/>
          </p:cNvSpPr>
          <p:nvPr>
            <p:ph idx="1"/>
          </p:nvPr>
        </p:nvSpPr>
        <p:spPr/>
        <p:txBody>
          <a:bodyPr>
            <a:normAutofit/>
          </a:bodyPr>
          <a:lstStyle/>
          <a:p>
            <a:pPr marL="347345" indent="-347345" algn="just">
              <a:buChar char="•"/>
            </a:pPr>
            <a:r>
              <a:rPr lang="en-US" sz="2400" dirty="0">
                <a:ea typeface="+mn-lt"/>
                <a:cs typeface="+mn-lt"/>
              </a:rPr>
              <a:t>We proposed an efficient sentimental analysis technique using pyspark machine learning library to execute different algorithms.</a:t>
            </a:r>
            <a:endParaRPr lang="en-US" sz="2400" dirty="0">
              <a:cs typeface="Arial"/>
            </a:endParaRPr>
          </a:p>
          <a:p>
            <a:pPr marL="347345" indent="-347345" algn="just">
              <a:buChar char="•"/>
            </a:pPr>
            <a:r>
              <a:rPr lang="en-US" sz="2400" dirty="0">
                <a:ea typeface="+mn-lt"/>
                <a:cs typeface="+mn-lt"/>
              </a:rPr>
              <a:t>Lastly, during the implementation, we gained in-depth knowledge in field of big data analytics. We got to explore tools like Power BI and Tableau which are used wide across the technological companies.</a:t>
            </a:r>
            <a:endParaRPr lang="en-US" sz="2400" dirty="0">
              <a:cs typeface="Sabon Next LT"/>
            </a:endParaRPr>
          </a:p>
          <a:p>
            <a:endParaRPr lang="en-US" dirty="0"/>
          </a:p>
        </p:txBody>
      </p:sp>
    </p:spTree>
    <p:extLst>
      <p:ext uri="{BB962C8B-B14F-4D97-AF65-F5344CB8AC3E}">
        <p14:creationId xmlns:p14="http://schemas.microsoft.com/office/powerpoint/2010/main" val="136169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0759-C7EE-EE2D-5ED4-3241D9F52C36}"/>
              </a:ext>
            </a:extLst>
          </p:cNvPr>
          <p:cNvSpPr>
            <a:spLocks noGrp="1"/>
          </p:cNvSpPr>
          <p:nvPr>
            <p:ph type="title"/>
          </p:nvPr>
        </p:nvSpPr>
        <p:spPr/>
        <p:txBody>
          <a:bodyPr>
            <a:normAutofit fontScale="90000"/>
          </a:bodyPr>
          <a:lstStyle/>
          <a:p>
            <a:r>
              <a:rPr lang="en-US" dirty="0"/>
              <a:t>Future Scope</a:t>
            </a:r>
          </a:p>
        </p:txBody>
      </p:sp>
      <p:sp>
        <p:nvSpPr>
          <p:cNvPr id="3" name="Content Placeholder 2">
            <a:extLst>
              <a:ext uri="{FF2B5EF4-FFF2-40B4-BE49-F238E27FC236}">
                <a16:creationId xmlns:a16="http://schemas.microsoft.com/office/drawing/2014/main" id="{51E86C56-EF6B-2713-5AE6-7FC84BD2B2C7}"/>
              </a:ext>
            </a:extLst>
          </p:cNvPr>
          <p:cNvSpPr>
            <a:spLocks noGrp="1"/>
          </p:cNvSpPr>
          <p:nvPr>
            <p:ph idx="1"/>
          </p:nvPr>
        </p:nvSpPr>
        <p:spPr/>
        <p:txBody>
          <a:bodyPr>
            <a:normAutofit/>
          </a:bodyPr>
          <a:lstStyle/>
          <a:p>
            <a:pPr marL="285750" indent="-285750" algn="just">
              <a:buChar char="•"/>
            </a:pPr>
            <a:r>
              <a:rPr lang="en-US" sz="2800" dirty="0">
                <a:cs typeface="Arial"/>
              </a:rPr>
              <a:t>Explore a new approach to sentiment classification based on integrating Deep Learning Libraries with the Apache Spark platform.</a:t>
            </a:r>
            <a:r>
              <a:rPr lang="en-US" sz="2800" baseline="30000" dirty="0">
                <a:cs typeface="Arial"/>
              </a:rPr>
              <a:t>7</a:t>
            </a:r>
            <a:endParaRPr lang="en-US" sz="2800" baseline="30000" dirty="0">
              <a:ea typeface="+mn-lt"/>
              <a:cs typeface="+mn-lt"/>
            </a:endParaRPr>
          </a:p>
          <a:p>
            <a:pPr marL="285750" indent="-285750" algn="just">
              <a:buChar char="•"/>
            </a:pPr>
            <a:r>
              <a:rPr lang="en-US" sz="2800" dirty="0">
                <a:cs typeface="Arial"/>
              </a:rPr>
              <a:t>With help of this real time data, use different features to enhance the accuracy of data.</a:t>
            </a:r>
          </a:p>
          <a:p>
            <a:endParaRPr lang="en-US" dirty="0"/>
          </a:p>
        </p:txBody>
      </p:sp>
    </p:spTree>
    <p:extLst>
      <p:ext uri="{BB962C8B-B14F-4D97-AF65-F5344CB8AC3E}">
        <p14:creationId xmlns:p14="http://schemas.microsoft.com/office/powerpoint/2010/main" val="142616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C046-D841-BA29-F634-F1C1411C2256}"/>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088D813B-F095-79F8-2A24-A5F3EACD75EE}"/>
              </a:ext>
            </a:extLst>
          </p:cNvPr>
          <p:cNvSpPr>
            <a:spLocks noGrp="1"/>
          </p:cNvSpPr>
          <p:nvPr>
            <p:ph idx="1"/>
          </p:nvPr>
        </p:nvSpPr>
        <p:spPr/>
        <p:txBody>
          <a:bodyPr>
            <a:normAutofit fontScale="55000" lnSpcReduction="20000"/>
          </a:bodyPr>
          <a:lstStyle/>
          <a:p>
            <a:pPr marL="342900" indent="-342900">
              <a:lnSpc>
                <a:spcPct val="100000"/>
              </a:lnSpc>
              <a:spcBef>
                <a:spcPts val="360"/>
              </a:spcBef>
              <a:buAutoNum type="arabicPeriod"/>
            </a:pPr>
            <a:r>
              <a:rPr lang="en-US" sz="3200" dirty="0">
                <a:ea typeface="+mn-lt"/>
                <a:cs typeface="+mn-lt"/>
                <a:hlinkClick r:id="rId2">
                  <a:extLst>
                    <a:ext uri="{A12FA001-AC4F-418D-AE19-62706E023703}">
                      <ahyp:hlinkClr xmlns:ahyp="http://schemas.microsoft.com/office/drawing/2018/hyperlinkcolor" val="tx"/>
                    </a:ext>
                  </a:extLst>
                </a:hlinkClick>
              </a:rPr>
              <a:t>https://www.hindawi.com/journals/wcmc/2021/3920325/</a:t>
            </a:r>
            <a:endParaRPr lang="en-US" sz="3200" dirty="0">
              <a:ea typeface="+mn-lt"/>
              <a:cs typeface="+mn-lt"/>
            </a:endParaRPr>
          </a:p>
          <a:p>
            <a:pPr marL="342900" indent="-342900">
              <a:lnSpc>
                <a:spcPct val="100000"/>
              </a:lnSpc>
              <a:spcBef>
                <a:spcPts val="360"/>
              </a:spcBef>
              <a:buAutoNum type="arabicPeriod"/>
            </a:pPr>
            <a:r>
              <a:rPr lang="en-US" sz="3200" dirty="0">
                <a:ea typeface="+mn-lt"/>
                <a:cs typeface="+mn-lt"/>
                <a:hlinkClick r:id="rId3">
                  <a:extLst>
                    <a:ext uri="{A12FA001-AC4F-418D-AE19-62706E023703}">
                      <ahyp:hlinkClr xmlns:ahyp="http://schemas.microsoft.com/office/drawing/2018/hyperlinkcolor" val="tx"/>
                    </a:ext>
                  </a:extLst>
                </a:hlinkClick>
              </a:rPr>
              <a:t>https://medium.com/@lorenagongang/sentiment-analysis-on-streaming-twitter-data-using-kafka-spark-structured-streaming-python-part-b27aecca697a</a:t>
            </a:r>
            <a:endParaRPr lang="en-US" sz="3200" dirty="0">
              <a:ea typeface="+mn-lt"/>
              <a:cs typeface="+mn-lt"/>
            </a:endParaRPr>
          </a:p>
          <a:p>
            <a:pPr marL="342900" indent="-342900">
              <a:lnSpc>
                <a:spcPct val="100000"/>
              </a:lnSpc>
              <a:spcBef>
                <a:spcPts val="360"/>
              </a:spcBef>
              <a:buAutoNum type="arabicPeriod"/>
            </a:pPr>
            <a:r>
              <a:rPr lang="en-US" sz="3200" dirty="0">
                <a:ea typeface="+mn-lt"/>
                <a:cs typeface="+mn-lt"/>
                <a:hlinkClick r:id="rId4">
                  <a:extLst>
                    <a:ext uri="{A12FA001-AC4F-418D-AE19-62706E023703}">
                      <ahyp:hlinkClr xmlns:ahyp="http://schemas.microsoft.com/office/drawing/2018/hyperlinkcolor" val="tx"/>
                    </a:ext>
                  </a:extLst>
                </a:hlinkClick>
              </a:rPr>
              <a:t>https://www.bmc.com/blogs/working-streaming-twitter-data-using-kafka/</a:t>
            </a:r>
            <a:r>
              <a:rPr lang="en-US" sz="3200" dirty="0">
                <a:ea typeface="+mn-lt"/>
                <a:cs typeface="+mn-lt"/>
              </a:rPr>
              <a:t> </a:t>
            </a:r>
          </a:p>
          <a:p>
            <a:pPr marL="342900" indent="-342900">
              <a:lnSpc>
                <a:spcPct val="100000"/>
              </a:lnSpc>
              <a:spcBef>
                <a:spcPts val="360"/>
              </a:spcBef>
              <a:buAutoNum type="arabicPeriod"/>
            </a:pPr>
            <a:r>
              <a:rPr lang="en-US" sz="3200" dirty="0">
                <a:ea typeface="+mn-lt"/>
                <a:cs typeface="+mn-lt"/>
                <a:hlinkClick r:id="rId5">
                  <a:extLst>
                    <a:ext uri="{A12FA001-AC4F-418D-AE19-62706E023703}">
                      <ahyp:hlinkClr xmlns:ahyp="http://schemas.microsoft.com/office/drawing/2018/hyperlinkcolor" val="tx"/>
                    </a:ext>
                  </a:extLst>
                </a:hlinkClick>
              </a:rPr>
              <a:t>https://scholarworks.calstate.edu/downloads/db78tc01m</a:t>
            </a:r>
            <a:endParaRPr lang="en-US" sz="3200" dirty="0">
              <a:ea typeface="+mn-lt"/>
              <a:cs typeface="+mn-lt"/>
            </a:endParaRPr>
          </a:p>
          <a:p>
            <a:pPr marL="342900" indent="-342900">
              <a:lnSpc>
                <a:spcPct val="100000"/>
              </a:lnSpc>
              <a:spcBef>
                <a:spcPts val="360"/>
              </a:spcBef>
              <a:buAutoNum type="arabicPeriod"/>
            </a:pPr>
            <a:r>
              <a:rPr lang="en-US" sz="3200" dirty="0">
                <a:ea typeface="+mn-lt"/>
                <a:cs typeface="+mn-lt"/>
                <a:hlinkClick r:id="rId6">
                  <a:extLst>
                    <a:ext uri="{A12FA001-AC4F-418D-AE19-62706E023703}">
                      <ahyp:hlinkClr xmlns:ahyp="http://schemas.microsoft.com/office/drawing/2018/hyperlinkcolor" val="tx"/>
                    </a:ext>
                  </a:extLst>
                </a:hlinkClick>
              </a:rPr>
              <a:t>https://www.linkedin.com/pulse/real-time-twitter-sentiment-analysis-via-kafka-spark-streaming-fang</a:t>
            </a:r>
            <a:endParaRPr lang="en-US" sz="3200" dirty="0">
              <a:ea typeface="+mn-lt"/>
              <a:cs typeface="+mn-lt"/>
            </a:endParaRPr>
          </a:p>
          <a:p>
            <a:pPr marL="342900" indent="-342900">
              <a:lnSpc>
                <a:spcPct val="100000"/>
              </a:lnSpc>
              <a:spcBef>
                <a:spcPts val="360"/>
              </a:spcBef>
              <a:buAutoNum type="arabicPeriod"/>
            </a:pPr>
            <a:r>
              <a:rPr lang="en-US" sz="3200" dirty="0">
                <a:ea typeface="+mn-lt"/>
                <a:cs typeface="+mn-lt"/>
                <a:hlinkClick r:id="rId7">
                  <a:extLst>
                    <a:ext uri="{A12FA001-AC4F-418D-AE19-62706E023703}">
                      <ahyp:hlinkClr xmlns:ahyp="http://schemas.microsoft.com/office/drawing/2018/hyperlinkcolor" val="tx"/>
                    </a:ext>
                  </a:extLst>
                </a:hlinkClick>
              </a:rPr>
              <a:t>https://traintestsplit.com/twitter-sentiment-analysis-in-python-with-code/</a:t>
            </a:r>
            <a:endParaRPr lang="en-US" sz="3200" dirty="0">
              <a:ea typeface="+mn-lt"/>
              <a:cs typeface="+mn-lt"/>
            </a:endParaRPr>
          </a:p>
          <a:p>
            <a:pPr marL="342900" indent="-342900">
              <a:lnSpc>
                <a:spcPct val="100000"/>
              </a:lnSpc>
              <a:spcBef>
                <a:spcPts val="360"/>
              </a:spcBef>
              <a:buAutoNum type="arabicPeriod"/>
            </a:pPr>
            <a:r>
              <a:rPr lang="en-US" sz="3200" dirty="0">
                <a:ea typeface="+mn-lt"/>
                <a:cs typeface="+mn-lt"/>
                <a:hlinkClick r:id="rId8">
                  <a:extLst>
                    <a:ext uri="{A12FA001-AC4F-418D-AE19-62706E023703}">
                      <ahyp:hlinkClr xmlns:ahyp="http://schemas.microsoft.com/office/drawing/2018/hyperlinkcolor" val="tx"/>
                    </a:ext>
                  </a:extLst>
                </a:hlinkClick>
              </a:rPr>
              <a:t>https://ceur-ws.org/Vol-1558/paper41.pdf</a:t>
            </a:r>
            <a:endParaRPr lang="en-US" sz="3200" dirty="0">
              <a:ea typeface="+mn-lt"/>
              <a:cs typeface="+mn-lt"/>
            </a:endParaRPr>
          </a:p>
          <a:p>
            <a:pPr marL="342900" indent="-342900">
              <a:lnSpc>
                <a:spcPct val="100000"/>
              </a:lnSpc>
              <a:spcBef>
                <a:spcPts val="360"/>
              </a:spcBef>
              <a:buAutoNum type="arabicPeriod"/>
            </a:pPr>
            <a:r>
              <a:rPr lang="en-US" sz="3200" dirty="0">
                <a:ea typeface="+mn-lt"/>
                <a:cs typeface="+mn-lt"/>
                <a:hlinkClick r:id="rId9">
                  <a:extLst>
                    <a:ext uri="{A12FA001-AC4F-418D-AE19-62706E023703}">
                      <ahyp:hlinkClr xmlns:ahyp="http://schemas.microsoft.com/office/drawing/2018/hyperlinkcolor" val="tx"/>
                    </a:ext>
                  </a:extLst>
                </a:hlinkClick>
              </a:rPr>
              <a:t>https://dash.tweetbinder.com/report/free</a:t>
            </a:r>
            <a:endParaRPr lang="en-US" dirty="0">
              <a:ea typeface="+mn-lt"/>
              <a:cs typeface="+mn-lt"/>
            </a:endParaRPr>
          </a:p>
          <a:p>
            <a:pPr marL="342900" indent="-342900">
              <a:lnSpc>
                <a:spcPct val="100000"/>
              </a:lnSpc>
              <a:spcBef>
                <a:spcPts val="360"/>
              </a:spcBef>
              <a:buAutoNum type="arabicPeriod"/>
            </a:pPr>
            <a:endParaRPr lang="en-US" sz="3200" dirty="0">
              <a:ea typeface="+mn-lt"/>
              <a:cs typeface="+mn-lt"/>
            </a:endParaRPr>
          </a:p>
          <a:p>
            <a:endParaRPr lang="en-US" dirty="0"/>
          </a:p>
        </p:txBody>
      </p:sp>
    </p:spTree>
    <p:extLst>
      <p:ext uri="{BB962C8B-B14F-4D97-AF65-F5344CB8AC3E}">
        <p14:creationId xmlns:p14="http://schemas.microsoft.com/office/powerpoint/2010/main" val="5344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B676-BA8C-7564-395A-E9A2A4C1D317}"/>
              </a:ext>
            </a:extLst>
          </p:cNvPr>
          <p:cNvSpPr>
            <a:spLocks noGrp="1"/>
          </p:cNvSpPr>
          <p:nvPr>
            <p:ph type="ctrTitle"/>
          </p:nvPr>
        </p:nvSpPr>
        <p:spPr>
          <a:xfrm>
            <a:off x="685800" y="1597819"/>
            <a:ext cx="7772400" cy="1102519"/>
          </a:xfrm>
        </p:spPr>
        <p:txBody>
          <a:bodyPr anchor="ctr">
            <a:normAutofit/>
          </a:bodyPr>
          <a:lstStyle/>
          <a:p>
            <a:r>
              <a:rPr lang="en-US" dirty="0"/>
              <a:t>Objective</a:t>
            </a:r>
          </a:p>
        </p:txBody>
      </p:sp>
      <p:sp>
        <p:nvSpPr>
          <p:cNvPr id="3" name="Content Placeholder 2">
            <a:extLst>
              <a:ext uri="{FF2B5EF4-FFF2-40B4-BE49-F238E27FC236}">
                <a16:creationId xmlns:a16="http://schemas.microsoft.com/office/drawing/2014/main" id="{01B9D78D-058E-2DAB-4233-5C03C72B4476}"/>
              </a:ext>
            </a:extLst>
          </p:cNvPr>
          <p:cNvSpPr>
            <a:spLocks noGrp="1"/>
          </p:cNvSpPr>
          <p:nvPr>
            <p:ph type="subTitle" idx="1"/>
          </p:nvPr>
        </p:nvSpPr>
        <p:spPr>
          <a:xfrm>
            <a:off x="1371600" y="2914650"/>
            <a:ext cx="6400800" cy="1314450"/>
          </a:xfrm>
        </p:spPr>
        <p:txBody>
          <a:bodyPr>
            <a:normAutofit/>
          </a:bodyPr>
          <a:lstStyle/>
          <a:p>
            <a:pPr>
              <a:lnSpc>
                <a:spcPct val="90000"/>
              </a:lnSpc>
            </a:pPr>
            <a:r>
              <a:rPr lang="en-US" sz="2200" dirty="0"/>
              <a:t>The goal is to connect to Twitter data, look for tweets containing a specific term or hashtag, and assess whether those tweets are positive, negative, or neutral in tone.</a:t>
            </a:r>
            <a:r>
              <a:rPr lang="en-US" sz="2200" baseline="30000" dirty="0"/>
              <a:t>3</a:t>
            </a:r>
          </a:p>
          <a:p>
            <a:pPr>
              <a:lnSpc>
                <a:spcPct val="90000"/>
              </a:lnSpc>
            </a:pPr>
            <a:endParaRPr lang="en-US" sz="2200" dirty="0"/>
          </a:p>
        </p:txBody>
      </p:sp>
    </p:spTree>
    <p:extLst>
      <p:ext uri="{BB962C8B-B14F-4D97-AF65-F5344CB8AC3E}">
        <p14:creationId xmlns:p14="http://schemas.microsoft.com/office/powerpoint/2010/main" val="3281621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E1AED-D4DE-8DB1-0891-CD3EBD58E52F}"/>
              </a:ext>
            </a:extLst>
          </p:cNvPr>
          <p:cNvSpPr txBox="1"/>
          <p:nvPr/>
        </p:nvSpPr>
        <p:spPr>
          <a:xfrm>
            <a:off x="3334870" y="2248584"/>
            <a:ext cx="2128477" cy="646331"/>
          </a:xfrm>
          <a:prstGeom prst="rect">
            <a:avLst/>
          </a:prstGeom>
          <a:noFill/>
        </p:spPr>
        <p:txBody>
          <a:bodyPr wrap="square" rtlCol="0">
            <a:spAutoFit/>
          </a:bodyPr>
          <a:lstStyle/>
          <a:p>
            <a:r>
              <a:rPr lang="en-US" sz="3600" dirty="0"/>
              <a:t>Thank you</a:t>
            </a:r>
          </a:p>
        </p:txBody>
      </p:sp>
    </p:spTree>
    <p:extLst>
      <p:ext uri="{BB962C8B-B14F-4D97-AF65-F5344CB8AC3E}">
        <p14:creationId xmlns:p14="http://schemas.microsoft.com/office/powerpoint/2010/main" val="2776662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BE29-EF8A-AC9B-F3F5-6F9A3D86F6EF}"/>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Number of Tweets</a:t>
            </a:r>
          </a:p>
        </p:txBody>
      </p:sp>
      <p:pic>
        <p:nvPicPr>
          <p:cNvPr id="6" name="Picture 5">
            <a:extLst>
              <a:ext uri="{FF2B5EF4-FFF2-40B4-BE49-F238E27FC236}">
                <a16:creationId xmlns:a16="http://schemas.microsoft.com/office/drawing/2014/main" id="{220A9CE7-21E8-B1AB-76B1-E9E025C819A3}"/>
              </a:ext>
            </a:extLst>
          </p:cNvPr>
          <p:cNvPicPr>
            <a:picLocks noChangeAspect="1"/>
          </p:cNvPicPr>
          <p:nvPr/>
        </p:nvPicPr>
        <p:blipFill>
          <a:blip r:embed="rId2"/>
          <a:stretch>
            <a:fillRect/>
          </a:stretch>
        </p:blipFill>
        <p:spPr>
          <a:xfrm>
            <a:off x="599354" y="1472914"/>
            <a:ext cx="7806979" cy="2967942"/>
          </a:xfrm>
          <a:prstGeom prst="rect">
            <a:avLst/>
          </a:prstGeom>
        </p:spPr>
      </p:pic>
      <p:sp>
        <p:nvSpPr>
          <p:cNvPr id="7" name="TextBox 6">
            <a:extLst>
              <a:ext uri="{FF2B5EF4-FFF2-40B4-BE49-F238E27FC236}">
                <a16:creationId xmlns:a16="http://schemas.microsoft.com/office/drawing/2014/main" id="{85F111A3-BB3D-DC6D-2CE9-DFB4E9E074B4}"/>
              </a:ext>
            </a:extLst>
          </p:cNvPr>
          <p:cNvSpPr txBox="1"/>
          <p:nvPr/>
        </p:nvSpPr>
        <p:spPr>
          <a:xfrm>
            <a:off x="5486400" y="4594803"/>
            <a:ext cx="2181687" cy="369332"/>
          </a:xfrm>
          <a:prstGeom prst="rect">
            <a:avLst/>
          </a:prstGeom>
          <a:noFill/>
        </p:spPr>
        <p:txBody>
          <a:bodyPr wrap="none" rtlCol="0">
            <a:spAutoFit/>
          </a:bodyPr>
          <a:lstStyle/>
          <a:p>
            <a:r>
              <a:rPr lang="en-US" dirty="0"/>
              <a:t>Source: Tweet Binder</a:t>
            </a:r>
          </a:p>
        </p:txBody>
      </p:sp>
    </p:spTree>
    <p:extLst>
      <p:ext uri="{BB962C8B-B14F-4D97-AF65-F5344CB8AC3E}">
        <p14:creationId xmlns:p14="http://schemas.microsoft.com/office/powerpoint/2010/main" val="27981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3B78-F0A2-DAD0-89C1-68DA013DF329}"/>
              </a:ext>
            </a:extLst>
          </p:cNvPr>
          <p:cNvSpPr>
            <a:spLocks noGrp="1"/>
          </p:cNvSpPr>
          <p:nvPr>
            <p:ph type="title"/>
          </p:nvPr>
        </p:nvSpPr>
        <p:spPr>
          <a:xfrm>
            <a:off x="317597" y="1114473"/>
            <a:ext cx="8229600" cy="644065"/>
          </a:xfrm>
        </p:spPr>
        <p:txBody>
          <a:bodyPr anchor="ctr">
            <a:normAutofit/>
          </a:bodyPr>
          <a:lstStyle/>
          <a:p>
            <a:pPr>
              <a:lnSpc>
                <a:spcPct val="90000"/>
              </a:lnSpc>
            </a:pPr>
            <a:r>
              <a:rPr lang="en-US" sz="3700" dirty="0"/>
              <a:t>Agenda</a:t>
            </a:r>
          </a:p>
        </p:txBody>
      </p:sp>
      <p:graphicFrame>
        <p:nvGraphicFramePr>
          <p:cNvPr id="5" name="Content Placeholder 2">
            <a:extLst>
              <a:ext uri="{FF2B5EF4-FFF2-40B4-BE49-F238E27FC236}">
                <a16:creationId xmlns:a16="http://schemas.microsoft.com/office/drawing/2014/main" id="{B5C585AD-3B07-14BD-48E5-2D1B2F881CC8}"/>
              </a:ext>
            </a:extLst>
          </p:cNvPr>
          <p:cNvGraphicFramePr>
            <a:graphicFrameLocks noGrp="1"/>
          </p:cNvGraphicFramePr>
          <p:nvPr>
            <p:ph idx="1"/>
            <p:extLst>
              <p:ext uri="{D42A27DB-BD31-4B8C-83A1-F6EECF244321}">
                <p14:modId xmlns:p14="http://schemas.microsoft.com/office/powerpoint/2010/main" val="3739933769"/>
              </p:ext>
            </p:extLst>
          </p:nvPr>
        </p:nvGraphicFramePr>
        <p:xfrm>
          <a:off x="457200" y="1610179"/>
          <a:ext cx="8229600" cy="2984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97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B536-14F8-F4D6-6441-113A75E400AF}"/>
              </a:ext>
            </a:extLst>
          </p:cNvPr>
          <p:cNvSpPr>
            <a:spLocks noGrp="1"/>
          </p:cNvSpPr>
          <p:nvPr>
            <p:ph type="title"/>
          </p:nvPr>
        </p:nvSpPr>
        <p:spPr/>
        <p:txBody>
          <a:bodyPr>
            <a:normAutofit fontScale="90000"/>
          </a:bodyPr>
          <a:lstStyle/>
          <a:p>
            <a:r>
              <a:rPr lang="en-US" dirty="0"/>
              <a:t>Data Collection</a:t>
            </a:r>
          </a:p>
        </p:txBody>
      </p:sp>
      <p:sp>
        <p:nvSpPr>
          <p:cNvPr id="3" name="Content Placeholder 2">
            <a:extLst>
              <a:ext uri="{FF2B5EF4-FFF2-40B4-BE49-F238E27FC236}">
                <a16:creationId xmlns:a16="http://schemas.microsoft.com/office/drawing/2014/main" id="{77272EE3-0578-BA11-76E7-59EBF6FBF721}"/>
              </a:ext>
            </a:extLst>
          </p:cNvPr>
          <p:cNvSpPr>
            <a:spLocks noGrp="1"/>
          </p:cNvSpPr>
          <p:nvPr>
            <p:ph idx="1"/>
          </p:nvPr>
        </p:nvSpPr>
        <p:spPr>
          <a:xfrm>
            <a:off x="395727" y="1437576"/>
            <a:ext cx="8229600" cy="2984444"/>
          </a:xfrm>
        </p:spPr>
        <p:txBody>
          <a:bodyPr>
            <a:normAutofit fontScale="25000" lnSpcReduction="20000"/>
          </a:bodyPr>
          <a:lstStyle/>
          <a:p>
            <a:pPr marL="347345" indent="-347345" algn="just"/>
            <a:r>
              <a:rPr lang="en-US" sz="9600" dirty="0">
                <a:ea typeface="+mn-lt"/>
                <a:cs typeface="+mn-lt"/>
              </a:rPr>
              <a:t>Tweepy is our primary data source; this is a library in python which allows users to use Twitter API. The following are the steps that are followed to access Twitter API:</a:t>
            </a:r>
            <a:r>
              <a:rPr lang="en-US" sz="9600" baseline="30000" dirty="0">
                <a:ea typeface="+mn-lt"/>
                <a:cs typeface="+mn-lt"/>
              </a:rPr>
              <a:t>1</a:t>
            </a:r>
          </a:p>
          <a:p>
            <a:pPr marL="285750" indent="-285750" algn="just">
              <a:buChar char="•"/>
            </a:pPr>
            <a:r>
              <a:rPr lang="en-US" sz="9600" dirty="0">
                <a:ea typeface="+mn-lt"/>
                <a:cs typeface="+mn-lt"/>
              </a:rPr>
              <a:t> Initially, we created a developer account on Twitter</a:t>
            </a:r>
            <a:endParaRPr lang="en-US" sz="9600" dirty="0">
              <a:cs typeface="Sabon Next LT"/>
            </a:endParaRPr>
          </a:p>
          <a:p>
            <a:pPr marL="285750" indent="-285750" algn="just">
              <a:buChar char="•"/>
            </a:pPr>
            <a:r>
              <a:rPr lang="en-US" sz="9600" dirty="0">
                <a:ea typeface="+mn-lt"/>
                <a:cs typeface="+mn-lt"/>
              </a:rPr>
              <a:t> Created a project “SentaAMulti”</a:t>
            </a:r>
            <a:endParaRPr lang="en-US" sz="9600" dirty="0">
              <a:cs typeface="Sabon Next LT"/>
            </a:endParaRPr>
          </a:p>
          <a:p>
            <a:pPr marL="285750" indent="-285750" algn="just">
              <a:buChar char="•"/>
            </a:pPr>
            <a:r>
              <a:rPr lang="en-US" sz="9600" dirty="0">
                <a:ea typeface="+mn-lt"/>
                <a:cs typeface="+mn-lt"/>
              </a:rPr>
              <a:t> This project was updated to elevated access as our code was      unsatisfied with the requirements. Earlier, we had essential access,  which only accepts 500k tweets per month, and this elevated access  allows up to 2M tweets per month</a:t>
            </a:r>
            <a:endParaRPr lang="en-US" sz="9600" dirty="0">
              <a:cs typeface="Sabon Next LT"/>
            </a:endParaRPr>
          </a:p>
          <a:p>
            <a:pPr marL="285750" indent="-285750" algn="just">
              <a:buChar char="•"/>
            </a:pPr>
            <a:r>
              <a:rPr lang="en-US" sz="9600" dirty="0">
                <a:ea typeface="+mn-lt"/>
                <a:cs typeface="+mn-lt"/>
              </a:rPr>
              <a:t>Now, the final step is to collect the required keys.</a:t>
            </a:r>
            <a:endParaRPr lang="en-US" sz="9600" dirty="0">
              <a:cs typeface="Sabon Next LT"/>
            </a:endParaRPr>
          </a:p>
          <a:p>
            <a:endParaRPr lang="en-US" dirty="0"/>
          </a:p>
        </p:txBody>
      </p:sp>
    </p:spTree>
    <p:extLst>
      <p:ext uri="{BB962C8B-B14F-4D97-AF65-F5344CB8AC3E}">
        <p14:creationId xmlns:p14="http://schemas.microsoft.com/office/powerpoint/2010/main" val="25405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F91D-B1EF-1EAA-8E26-B9DBEC4E9636}"/>
              </a:ext>
            </a:extLst>
          </p:cNvPr>
          <p:cNvSpPr>
            <a:spLocks noGrp="1"/>
          </p:cNvSpPr>
          <p:nvPr>
            <p:ph type="title"/>
          </p:nvPr>
        </p:nvSpPr>
        <p:spPr/>
        <p:txBody>
          <a:bodyPr>
            <a:normAutofit fontScale="90000"/>
          </a:bodyPr>
          <a:lstStyle/>
          <a:p>
            <a:r>
              <a:rPr lang="en-US" dirty="0"/>
              <a:t>Data Organization</a:t>
            </a:r>
          </a:p>
        </p:txBody>
      </p:sp>
      <p:sp>
        <p:nvSpPr>
          <p:cNvPr id="3" name="Content Placeholder 2">
            <a:extLst>
              <a:ext uri="{FF2B5EF4-FFF2-40B4-BE49-F238E27FC236}">
                <a16:creationId xmlns:a16="http://schemas.microsoft.com/office/drawing/2014/main" id="{570C05B3-C241-B605-1FA4-AB84EAF17B33}"/>
              </a:ext>
            </a:extLst>
          </p:cNvPr>
          <p:cNvSpPr>
            <a:spLocks noGrp="1"/>
          </p:cNvSpPr>
          <p:nvPr>
            <p:ph idx="1"/>
          </p:nvPr>
        </p:nvSpPr>
        <p:spPr/>
        <p:txBody>
          <a:bodyPr>
            <a:normAutofit fontScale="92500"/>
          </a:bodyPr>
          <a:lstStyle/>
          <a:p>
            <a:pPr marL="0" indent="0" algn="just">
              <a:buNone/>
            </a:pPr>
            <a:r>
              <a:rPr lang="en-US" sz="2800" dirty="0">
                <a:ea typeface="+mn-lt"/>
                <a:cs typeface="+mn-lt"/>
              </a:rPr>
              <a:t>In organizing data, we focus on cleaning and preprocessing data and using it for required purposes.</a:t>
            </a:r>
            <a:r>
              <a:rPr lang="en-US" sz="2800" baseline="30000" dirty="0">
                <a:ea typeface="+mn-lt"/>
                <a:cs typeface="+mn-lt"/>
              </a:rPr>
              <a:t>2 </a:t>
            </a:r>
            <a:r>
              <a:rPr lang="en-US" sz="2800" dirty="0">
                <a:ea typeface="+mn-lt"/>
                <a:cs typeface="+mn-lt"/>
              </a:rPr>
              <a:t>The following are the points that involving in organizing data:</a:t>
            </a:r>
            <a:endParaRPr lang="en-US" sz="2800" dirty="0">
              <a:cs typeface="Arial"/>
            </a:endParaRPr>
          </a:p>
          <a:p>
            <a:pPr marL="285750" indent="-285750" algn="just">
              <a:buFont typeface="Arial"/>
              <a:buChar char="•"/>
            </a:pPr>
            <a:r>
              <a:rPr lang="en-US" sz="2800" dirty="0">
                <a:ea typeface="+mn-lt"/>
                <a:cs typeface="+mn-lt"/>
              </a:rPr>
              <a:t>Planning</a:t>
            </a:r>
            <a:endParaRPr lang="en-US" sz="2800" dirty="0">
              <a:cs typeface="Arial"/>
            </a:endParaRPr>
          </a:p>
          <a:p>
            <a:pPr marL="285750" indent="-285750" algn="just">
              <a:buFont typeface="Arial"/>
              <a:buChar char="•"/>
            </a:pPr>
            <a:r>
              <a:rPr lang="en-US" sz="2800" dirty="0">
                <a:ea typeface="+mn-lt"/>
                <a:cs typeface="+mn-lt"/>
              </a:rPr>
              <a:t>Architecture</a:t>
            </a:r>
            <a:endParaRPr lang="en-US" sz="2800" dirty="0">
              <a:cs typeface="Arial"/>
            </a:endParaRPr>
          </a:p>
          <a:p>
            <a:pPr marL="285750" indent="-285750" algn="just">
              <a:buFont typeface="Arial"/>
              <a:buChar char="•"/>
            </a:pPr>
            <a:r>
              <a:rPr lang="en-US" sz="2800" dirty="0">
                <a:ea typeface="+mn-lt"/>
                <a:cs typeface="+mn-lt"/>
              </a:rPr>
              <a:t>Implementation</a:t>
            </a:r>
            <a:endParaRPr lang="en-US" sz="2800" dirty="0">
              <a:cs typeface="Arial"/>
            </a:endParaRPr>
          </a:p>
          <a:p>
            <a:endParaRPr lang="en-US" dirty="0"/>
          </a:p>
        </p:txBody>
      </p:sp>
    </p:spTree>
    <p:extLst>
      <p:ext uri="{BB962C8B-B14F-4D97-AF65-F5344CB8AC3E}">
        <p14:creationId xmlns:p14="http://schemas.microsoft.com/office/powerpoint/2010/main" val="387182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B9CF-DDF8-0841-B904-5BB54E735E9B}"/>
              </a:ext>
            </a:extLst>
          </p:cNvPr>
          <p:cNvSpPr>
            <a:spLocks noGrp="1"/>
          </p:cNvSpPr>
          <p:nvPr>
            <p:ph type="title"/>
          </p:nvPr>
        </p:nvSpPr>
        <p:spPr/>
        <p:txBody>
          <a:bodyPr>
            <a:normAutofit fontScale="90000"/>
          </a:bodyPr>
          <a:lstStyle/>
          <a:p>
            <a:r>
              <a:rPr lang="en-US" dirty="0"/>
              <a:t>Plan of Streaming</a:t>
            </a:r>
          </a:p>
        </p:txBody>
      </p:sp>
      <p:pic>
        <p:nvPicPr>
          <p:cNvPr id="53" name="Picture 52">
            <a:extLst>
              <a:ext uri="{FF2B5EF4-FFF2-40B4-BE49-F238E27FC236}">
                <a16:creationId xmlns:a16="http://schemas.microsoft.com/office/drawing/2014/main" id="{C39DFB67-173F-F243-E53E-612EEA2325E1}"/>
              </a:ext>
            </a:extLst>
          </p:cNvPr>
          <p:cNvPicPr>
            <a:picLocks noChangeAspect="1"/>
          </p:cNvPicPr>
          <p:nvPr/>
        </p:nvPicPr>
        <p:blipFill>
          <a:blip r:embed="rId2"/>
          <a:stretch>
            <a:fillRect/>
          </a:stretch>
        </p:blipFill>
        <p:spPr>
          <a:xfrm>
            <a:off x="676194" y="1645471"/>
            <a:ext cx="7791611" cy="2687935"/>
          </a:xfrm>
          <a:prstGeom prst="rect">
            <a:avLst/>
          </a:prstGeom>
        </p:spPr>
      </p:pic>
    </p:spTree>
    <p:extLst>
      <p:ext uri="{BB962C8B-B14F-4D97-AF65-F5344CB8AC3E}">
        <p14:creationId xmlns:p14="http://schemas.microsoft.com/office/powerpoint/2010/main" val="275622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B525-70AA-81C9-908D-0B95D23FDA2E}"/>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Architecture</a:t>
            </a:r>
          </a:p>
        </p:txBody>
      </p:sp>
      <p:pic>
        <p:nvPicPr>
          <p:cNvPr id="7" name="Picture 6" descr="Timeline&#10;&#10;Description automatically generated with medium confidence">
            <a:extLst>
              <a:ext uri="{FF2B5EF4-FFF2-40B4-BE49-F238E27FC236}">
                <a16:creationId xmlns:a16="http://schemas.microsoft.com/office/drawing/2014/main" id="{817D670A-A927-8E2E-415D-140888F24F07}"/>
              </a:ext>
            </a:extLst>
          </p:cNvPr>
          <p:cNvPicPr>
            <a:picLocks noChangeAspect="1"/>
          </p:cNvPicPr>
          <p:nvPr/>
        </p:nvPicPr>
        <p:blipFill>
          <a:blip r:embed="rId2"/>
          <a:stretch>
            <a:fillRect/>
          </a:stretch>
        </p:blipFill>
        <p:spPr>
          <a:xfrm>
            <a:off x="457200" y="1981118"/>
            <a:ext cx="8229600" cy="2242566"/>
          </a:xfrm>
          <a:prstGeom prst="rect">
            <a:avLst/>
          </a:prstGeom>
          <a:noFill/>
        </p:spPr>
      </p:pic>
    </p:spTree>
    <p:extLst>
      <p:ext uri="{BB962C8B-B14F-4D97-AF65-F5344CB8AC3E}">
        <p14:creationId xmlns:p14="http://schemas.microsoft.com/office/powerpoint/2010/main" val="223881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55F7-7987-6C10-7DF2-A855E6FD9C38}"/>
              </a:ext>
            </a:extLst>
          </p:cNvPr>
          <p:cNvSpPr>
            <a:spLocks noGrp="1"/>
          </p:cNvSpPr>
          <p:nvPr>
            <p:ph type="title"/>
          </p:nvPr>
        </p:nvSpPr>
        <p:spPr/>
        <p:txBody>
          <a:bodyPr>
            <a:normAutofit fontScale="90000"/>
          </a:bodyPr>
          <a:lstStyle/>
          <a:p>
            <a:r>
              <a:rPr lang="en-US" dirty="0"/>
              <a:t>Using Kafka Streaming</a:t>
            </a:r>
          </a:p>
        </p:txBody>
      </p:sp>
      <p:pic>
        <p:nvPicPr>
          <p:cNvPr id="4" name="Picture 14" descr="Diagram&#10;&#10;Description automatically generated">
            <a:extLst>
              <a:ext uri="{FF2B5EF4-FFF2-40B4-BE49-F238E27FC236}">
                <a16:creationId xmlns:a16="http://schemas.microsoft.com/office/drawing/2014/main" id="{606808A8-B933-846E-F078-7FE3AD603493}"/>
              </a:ext>
            </a:extLst>
          </p:cNvPr>
          <p:cNvPicPr>
            <a:picLocks noGrp="1" noChangeAspect="1"/>
          </p:cNvPicPr>
          <p:nvPr>
            <p:ph idx="1"/>
          </p:nvPr>
        </p:nvPicPr>
        <p:blipFill>
          <a:blip r:embed="rId2"/>
          <a:stretch>
            <a:fillRect/>
          </a:stretch>
        </p:blipFill>
        <p:spPr>
          <a:xfrm>
            <a:off x="457200" y="1588851"/>
            <a:ext cx="8229600" cy="2207941"/>
          </a:xfrm>
          <a:prstGeom prst="rect">
            <a:avLst/>
          </a:prstGeom>
        </p:spPr>
      </p:pic>
    </p:spTree>
    <p:extLst>
      <p:ext uri="{BB962C8B-B14F-4D97-AF65-F5344CB8AC3E}">
        <p14:creationId xmlns:p14="http://schemas.microsoft.com/office/powerpoint/2010/main" val="3153827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TotalTime>
  <Words>712</Words>
  <Application>Microsoft Office PowerPoint</Application>
  <PresentationFormat>On-screen Show (16:9)</PresentationFormat>
  <Paragraphs>75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Analysis of Twitter Sentiments Using Spark Streaming</vt:lpstr>
      <vt:lpstr>Objective</vt:lpstr>
      <vt:lpstr>Number of Tweets</vt:lpstr>
      <vt:lpstr>Agenda</vt:lpstr>
      <vt:lpstr>Data Collection</vt:lpstr>
      <vt:lpstr>Data Organization</vt:lpstr>
      <vt:lpstr>Plan of Streaming</vt:lpstr>
      <vt:lpstr>Architecture</vt:lpstr>
      <vt:lpstr>Using Kafka Streaming</vt:lpstr>
      <vt:lpstr>Analyzing Data</vt:lpstr>
      <vt:lpstr>Implementation</vt:lpstr>
      <vt:lpstr>Steps  </vt:lpstr>
      <vt:lpstr>PowerPoint Presentation</vt:lpstr>
      <vt:lpstr>PowerPoint Presentation</vt:lpstr>
      <vt:lpstr>Results</vt:lpstr>
      <vt:lpstr>PowerPoint Presentation</vt:lpstr>
      <vt:lpstr>Conclusion</vt:lpstr>
      <vt:lpstr>Future Scope</vt:lpstr>
      <vt:lpstr>References</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Vittal Miskin</cp:lastModifiedBy>
  <cp:revision>35</cp:revision>
  <dcterms:created xsi:type="dcterms:W3CDTF">2019-02-27T15:38:32Z</dcterms:created>
  <dcterms:modified xsi:type="dcterms:W3CDTF">2022-12-08T23:10:47Z</dcterms:modified>
</cp:coreProperties>
</file>