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2"/>
  </p:notesMasterIdLst>
  <p:sldIdLst>
    <p:sldId id="278" r:id="rId2"/>
    <p:sldId id="280" r:id="rId3"/>
    <p:sldId id="309" r:id="rId4"/>
    <p:sldId id="301" r:id="rId5"/>
    <p:sldId id="302" r:id="rId6"/>
    <p:sldId id="304" r:id="rId7"/>
    <p:sldId id="288" r:id="rId8"/>
    <p:sldId id="289" r:id="rId9"/>
    <p:sldId id="296" r:id="rId10"/>
    <p:sldId id="306" r:id="rId11"/>
    <p:sldId id="295" r:id="rId12"/>
    <p:sldId id="297" r:id="rId13"/>
    <p:sldId id="298" r:id="rId14"/>
    <p:sldId id="312" r:id="rId15"/>
    <p:sldId id="313" r:id="rId16"/>
    <p:sldId id="310" r:id="rId17"/>
    <p:sldId id="290" r:id="rId18"/>
    <p:sldId id="307" r:id="rId19"/>
    <p:sldId id="311"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184E6A-14D0-E7D3-1F4D-DC79D43F58D5}" v="1605" dt="2022-12-07T10:45:44.412"/>
    <p1510:client id="{2696D202-76F1-2579-506D-431DFF4999A2}" v="131" dt="2022-12-07T12:13:33.585"/>
    <p1510:client id="{4E68A395-5792-E01C-83E7-153CB3E8DB2B}" v="412" dt="2022-12-07T11:34:03.074"/>
    <p1510:client id="{C11EC7DB-A61B-764C-D499-6F79C7540288}" v="2046" dt="2022-11-17T22:30:23.89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p:restoredTop sz="94609" autoAdjust="0"/>
  </p:normalViewPr>
  <p:slideViewPr>
    <p:cSldViewPr snapToGrid="0" snapToObjects="1">
      <p:cViewPr>
        <p:scale>
          <a:sx n="100" d="100"/>
          <a:sy n="100" d="100"/>
        </p:scale>
        <p:origin x="948" y="25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dirty="0"/>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dirty="0"/>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dirty="0"/>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dirty="0"/>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dirty="0"/>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dirty="0"/>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dirty="0"/>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dirty="0"/>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dirty="0"/>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dirty="0"/>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ceur-ws.org/Vol-1558/paper41.pdf" TargetMode="External"/><Relationship Id="rId3" Type="http://schemas.openxmlformats.org/officeDocument/2006/relationships/hyperlink" Target="https://medium.com/@lorenagongang/sentiment-analysis-on-streaming-twitter-data-using-kafka-spark-structured-streaming-python-part-b27aecca697a" TargetMode="External"/><Relationship Id="rId7" Type="http://schemas.openxmlformats.org/officeDocument/2006/relationships/hyperlink" Target="https://traintestsplit.com/twitter-sentiment-analysis-in-python-with-code/" TargetMode="External"/><Relationship Id="rId2" Type="http://schemas.openxmlformats.org/officeDocument/2006/relationships/hyperlink" Target="https://www.hindawi.com/journals/wcmc/2021/3920325/" TargetMode="External"/><Relationship Id="rId1" Type="http://schemas.openxmlformats.org/officeDocument/2006/relationships/slideLayout" Target="../slideLayouts/slideLayout2.xml"/><Relationship Id="rId6" Type="http://schemas.openxmlformats.org/officeDocument/2006/relationships/hyperlink" Target="https://www.linkedin.com/pulse/real-time-twitter-sentiment-analysis-via-kafka-spark-streaming-fang" TargetMode="External"/><Relationship Id="rId5" Type="http://schemas.openxmlformats.org/officeDocument/2006/relationships/hyperlink" Target="https://scholarworks.calstate.edu/downloads/db78tc01m" TargetMode="External"/><Relationship Id="rId4" Type="http://schemas.openxmlformats.org/officeDocument/2006/relationships/hyperlink" Target="https://www.bmc.com/blogs/working-streaming-twitter-data-using-kafk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title"/>
          </p:nvPr>
        </p:nvSpPr>
        <p:spPr>
          <a:xfrm>
            <a:off x="4389120" y="2395728"/>
            <a:ext cx="7013448" cy="1627632"/>
          </a:xfrm>
        </p:spPr>
        <p:txBody>
          <a:bodyPr anchor="t">
            <a:normAutofit/>
          </a:bodyPr>
          <a:lstStyle/>
          <a:p>
            <a:r>
              <a:rPr lang="en-US" dirty="0">
                <a:latin typeface="Arial"/>
                <a:cs typeface="Arial"/>
              </a:rPr>
              <a:t>Analysis of Twitter</a:t>
            </a:r>
          </a:p>
          <a:p>
            <a:r>
              <a:rPr lang="en-US" dirty="0">
                <a:latin typeface="Arial"/>
                <a:cs typeface="Arial"/>
              </a:rPr>
              <a:t>Sentiments Using Spark</a:t>
            </a:r>
          </a:p>
          <a:p>
            <a:r>
              <a:rPr lang="en-US" dirty="0">
                <a:latin typeface="Arial"/>
                <a:cs typeface="Arial"/>
              </a:rPr>
              <a:t>Streaming</a:t>
            </a:r>
          </a:p>
        </p:txBody>
      </p:sp>
      <p:sp>
        <p:nvSpPr>
          <p:cNvPr id="8" name="Text Placeholder 2">
            <a:extLst>
              <a:ext uri="{FF2B5EF4-FFF2-40B4-BE49-F238E27FC236}">
                <a16:creationId xmlns:a16="http://schemas.microsoft.com/office/drawing/2014/main" id="{87009F44-B968-D810-4024-4F3B065E3E5B}"/>
              </a:ext>
            </a:extLst>
          </p:cNvPr>
          <p:cNvSpPr>
            <a:spLocks noGrp="1"/>
          </p:cNvSpPr>
          <p:nvPr>
            <p:ph type="body" sz="quarter" idx="15"/>
          </p:nvPr>
        </p:nvSpPr>
        <p:spPr>
          <a:xfrm>
            <a:off x="3537899" y="1880675"/>
            <a:ext cx="768096" cy="1627632"/>
          </a:xfrm>
        </p:spPr>
        <p:txBody>
          <a:bodyPr/>
          <a:lstStyle/>
          <a:p>
            <a:endParaRPr lang="en-US"/>
          </a:p>
        </p:txBody>
      </p:sp>
      <p:sp>
        <p:nvSpPr>
          <p:cNvPr id="3" name="Subtitle 2">
            <a:extLst>
              <a:ext uri="{FF2B5EF4-FFF2-40B4-BE49-F238E27FC236}">
                <a16:creationId xmlns:a16="http://schemas.microsoft.com/office/drawing/2014/main" id="{86C1060B-300F-3CE3-E5AA-D8E29791C960}"/>
              </a:ext>
            </a:extLst>
          </p:cNvPr>
          <p:cNvSpPr>
            <a:spLocks noGrp="1"/>
          </p:cNvSpPr>
          <p:nvPr>
            <p:ph type="body" sz="quarter" idx="13"/>
          </p:nvPr>
        </p:nvSpPr>
        <p:spPr>
          <a:xfrm>
            <a:off x="4389120" y="4308475"/>
            <a:ext cx="3932238" cy="588963"/>
          </a:xfrm>
        </p:spPr>
        <p:txBody>
          <a:bodyPr vert="horz" lIns="0" tIns="0" rIns="0" bIns="0" rtlCol="0" anchor="t">
            <a:noAutofit/>
          </a:bodyPr>
          <a:lstStyle/>
          <a:p>
            <a:pPr>
              <a:lnSpc>
                <a:spcPct val="90000"/>
              </a:lnSpc>
            </a:pPr>
            <a:r>
              <a:rPr lang="en-US" sz="1800" dirty="0">
                <a:latin typeface="Arial"/>
                <a:cs typeface="Arial"/>
              </a:rPr>
              <a:t>Dishant </a:t>
            </a:r>
            <a:r>
              <a:rPr lang="en-US" sz="1800" dirty="0" err="1">
                <a:latin typeface="Arial"/>
                <a:cs typeface="Arial"/>
              </a:rPr>
              <a:t>Fapot</a:t>
            </a:r>
            <a:endParaRPr lang="en-US" sz="1800" dirty="0">
              <a:latin typeface="Arial"/>
              <a:cs typeface="Arial"/>
            </a:endParaRPr>
          </a:p>
          <a:p>
            <a:pPr>
              <a:lnSpc>
                <a:spcPct val="90000"/>
              </a:lnSpc>
            </a:pPr>
            <a:r>
              <a:rPr lang="en-US" sz="1800" dirty="0">
                <a:latin typeface="Arial"/>
                <a:cs typeface="Arial"/>
              </a:rPr>
              <a:t>Vittal Miskin </a:t>
            </a:r>
          </a:p>
          <a:p>
            <a:pPr>
              <a:lnSpc>
                <a:spcPct val="90000"/>
              </a:lnSpc>
            </a:pPr>
            <a:r>
              <a:rPr lang="en-US" sz="1800" dirty="0">
                <a:latin typeface="Arial"/>
                <a:cs typeface="Arial"/>
              </a:rPr>
              <a:t>Manisha </a:t>
            </a:r>
            <a:r>
              <a:rPr lang="en-US" sz="1800" dirty="0" err="1">
                <a:latin typeface="Arial"/>
                <a:cs typeface="Arial"/>
              </a:rPr>
              <a:t>Tirunahari</a:t>
            </a:r>
            <a:endParaRPr lang="en-US" sz="1800" dirty="0">
              <a:latin typeface="Arial"/>
              <a:cs typeface="Arial"/>
            </a:endParaRPr>
          </a:p>
          <a:p>
            <a:pPr>
              <a:lnSpc>
                <a:spcPct val="90000"/>
              </a:lnSpc>
            </a:pPr>
            <a:endParaRPr lang="en-US" sz="1100"/>
          </a:p>
        </p:txBody>
      </p:sp>
      <p:sp>
        <p:nvSpPr>
          <p:cNvPr id="10" name="Text Placeholder 4">
            <a:extLst>
              <a:ext uri="{FF2B5EF4-FFF2-40B4-BE49-F238E27FC236}">
                <a16:creationId xmlns:a16="http://schemas.microsoft.com/office/drawing/2014/main" id="{1F7E4068-687C-4569-CE7E-118C012B9EFC}"/>
              </a:ext>
            </a:extLst>
          </p:cNvPr>
          <p:cNvSpPr>
            <a:spLocks noGrp="1"/>
          </p:cNvSpPr>
          <p:nvPr>
            <p:ph type="body" sz="quarter" idx="14"/>
          </p:nvPr>
        </p:nvSpPr>
        <p:spPr>
          <a:xfrm>
            <a:off x="9500616" y="3209544"/>
            <a:ext cx="766762" cy="2276475"/>
          </a:xfrm>
        </p:spPr>
        <p:txBody>
          <a:bodyPr/>
          <a:lstStyle/>
          <a:p>
            <a:endParaRPr lang="en-US"/>
          </a:p>
        </p:txBody>
      </p:sp>
      <p:sp>
        <p:nvSpPr>
          <p:cNvPr id="12" name="Slide Number Placeholder 5">
            <a:extLst>
              <a:ext uri="{FF2B5EF4-FFF2-40B4-BE49-F238E27FC236}">
                <a16:creationId xmlns:a16="http://schemas.microsoft.com/office/drawing/2014/main" id="{3F8A584F-D8B4-9AC9-407C-A1838B3BB5A2}"/>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1</a:t>
            </a:fld>
            <a:endParaRPr lang="en-US"/>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F80D-EBE7-3DD6-7ED4-9291022519ED}"/>
              </a:ext>
            </a:extLst>
          </p:cNvPr>
          <p:cNvSpPr>
            <a:spLocks noGrp="1"/>
          </p:cNvSpPr>
          <p:nvPr>
            <p:ph type="title"/>
          </p:nvPr>
        </p:nvSpPr>
        <p:spPr>
          <a:xfrm>
            <a:off x="343316" y="724946"/>
            <a:ext cx="10671048" cy="768096"/>
          </a:xfrm>
        </p:spPr>
        <p:txBody>
          <a:bodyPr/>
          <a:lstStyle/>
          <a:p>
            <a:r>
              <a:rPr lang="en-US" sz="4000" dirty="0"/>
              <a:t>Analyzing data</a:t>
            </a:r>
          </a:p>
        </p:txBody>
      </p:sp>
      <p:sp>
        <p:nvSpPr>
          <p:cNvPr id="4" name="Slide Number Placeholder 3">
            <a:extLst>
              <a:ext uri="{FF2B5EF4-FFF2-40B4-BE49-F238E27FC236}">
                <a16:creationId xmlns:a16="http://schemas.microsoft.com/office/drawing/2014/main" id="{62C87A8D-1C4D-D051-CB99-31203069E762}"/>
              </a:ext>
            </a:extLst>
          </p:cNvPr>
          <p:cNvSpPr>
            <a:spLocks noGrp="1"/>
          </p:cNvSpPr>
          <p:nvPr>
            <p:ph type="sldNum" sz="quarter" idx="12"/>
          </p:nvPr>
        </p:nvSpPr>
        <p:spPr/>
        <p:txBody>
          <a:bodyPr/>
          <a:lstStyle/>
          <a:p>
            <a:fld id="{48F63A3B-78C7-47BE-AE5E-E10140E04643}" type="slidenum">
              <a:rPr lang="en-US" dirty="0"/>
              <a:t>10</a:t>
            </a:fld>
            <a:endParaRPr lang="en-US" dirty="0"/>
          </a:p>
        </p:txBody>
      </p:sp>
      <p:sp>
        <p:nvSpPr>
          <p:cNvPr id="3" name="Content Placeholder 2">
            <a:extLst>
              <a:ext uri="{FF2B5EF4-FFF2-40B4-BE49-F238E27FC236}">
                <a16:creationId xmlns:a16="http://schemas.microsoft.com/office/drawing/2014/main" id="{E4D5D908-E150-F60C-8486-D257717492B7}"/>
              </a:ext>
            </a:extLst>
          </p:cNvPr>
          <p:cNvSpPr>
            <a:spLocks noGrp="1"/>
          </p:cNvSpPr>
          <p:nvPr>
            <p:ph idx="4294967295"/>
          </p:nvPr>
        </p:nvSpPr>
        <p:spPr>
          <a:xfrm>
            <a:off x="1628552" y="1639301"/>
            <a:ext cx="8260077" cy="4223957"/>
          </a:xfrm>
        </p:spPr>
        <p:txBody>
          <a:bodyPr vert="horz" lIns="91440" tIns="45720" rIns="91440" bIns="45720" rtlCol="0" anchor="t">
            <a:noAutofit/>
          </a:bodyPr>
          <a:lstStyle/>
          <a:p>
            <a:pPr marL="347345" indent="-347345" algn="just">
              <a:buNone/>
            </a:pPr>
            <a:endParaRPr lang="en-US" sz="1800" dirty="0">
              <a:latin typeface="Arial"/>
              <a:cs typeface="Sabon Next LT"/>
            </a:endParaRPr>
          </a:p>
          <a:p>
            <a:pPr marL="0" indent="0" algn="just">
              <a:buNone/>
            </a:pPr>
            <a:endParaRPr lang="en-US" sz="1800" dirty="0">
              <a:latin typeface="Arial"/>
              <a:cs typeface="Sabon Next LT"/>
            </a:endParaRPr>
          </a:p>
          <a:p>
            <a:pPr marL="347345" indent="-347345" algn="just"/>
            <a:endParaRPr lang="en-US" sz="1800" dirty="0">
              <a:latin typeface="Arial"/>
              <a:cs typeface="Sabon Next LT"/>
            </a:endParaRPr>
          </a:p>
        </p:txBody>
      </p:sp>
      <p:pic>
        <p:nvPicPr>
          <p:cNvPr id="7" name="Picture 29" descr="A picture containing text, clipart&#10;&#10;Description automatically generated">
            <a:extLst>
              <a:ext uri="{FF2B5EF4-FFF2-40B4-BE49-F238E27FC236}">
                <a16:creationId xmlns:a16="http://schemas.microsoft.com/office/drawing/2014/main" id="{27FCF007-959A-014C-E5C3-B93C79FEB6A5}"/>
              </a:ext>
            </a:extLst>
          </p:cNvPr>
          <p:cNvPicPr>
            <a:picLocks noChangeAspect="1"/>
          </p:cNvPicPr>
          <p:nvPr/>
        </p:nvPicPr>
        <p:blipFill rotWithShape="1">
          <a:blip r:embed="rId2"/>
          <a:srcRect t="600" b="600"/>
          <a:stretch/>
        </p:blipFill>
        <p:spPr>
          <a:xfrm>
            <a:off x="590468" y="501340"/>
            <a:ext cx="1499024" cy="1539062"/>
          </a:xfrm>
          <a:prstGeom prst="ellipse">
            <a:avLst/>
          </a:prstGeom>
        </p:spPr>
      </p:pic>
      <p:sp>
        <p:nvSpPr>
          <p:cNvPr id="5" name="TextBox 4">
            <a:extLst>
              <a:ext uri="{FF2B5EF4-FFF2-40B4-BE49-F238E27FC236}">
                <a16:creationId xmlns:a16="http://schemas.microsoft.com/office/drawing/2014/main" id="{1EBFACC7-6041-FA5B-7760-993E01111601}"/>
              </a:ext>
            </a:extLst>
          </p:cNvPr>
          <p:cNvSpPr txBox="1"/>
          <p:nvPr/>
        </p:nvSpPr>
        <p:spPr>
          <a:xfrm>
            <a:off x="3148759" y="1530297"/>
            <a:ext cx="758685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chemeClr val="accent6"/>
                </a:solidFill>
                <a:latin typeface="Arial"/>
                <a:ea typeface="+mn-lt"/>
                <a:cs typeface="+mn-lt"/>
              </a:rPr>
              <a:t>We have </a:t>
            </a:r>
            <a:r>
              <a:rPr lang="en-US" dirty="0" err="1">
                <a:solidFill>
                  <a:schemeClr val="accent6"/>
                </a:solidFill>
                <a:latin typeface="Arial"/>
                <a:ea typeface="+mn-lt"/>
                <a:cs typeface="+mn-lt"/>
              </a:rPr>
              <a:t>TextBlob</a:t>
            </a:r>
            <a:r>
              <a:rPr lang="en-US" dirty="0">
                <a:solidFill>
                  <a:schemeClr val="accent6"/>
                </a:solidFill>
                <a:latin typeface="Arial"/>
                <a:ea typeface="+mn-lt"/>
                <a:cs typeface="+mn-lt"/>
              </a:rPr>
              <a:t> to classify our data. </a:t>
            </a:r>
            <a:r>
              <a:rPr lang="en-US" dirty="0" err="1">
                <a:solidFill>
                  <a:schemeClr val="accent6"/>
                </a:solidFill>
                <a:latin typeface="Arial"/>
                <a:ea typeface="+mn-lt"/>
                <a:cs typeface="+mn-lt"/>
              </a:rPr>
              <a:t>TextBlob</a:t>
            </a:r>
            <a:r>
              <a:rPr lang="en-US" dirty="0">
                <a:solidFill>
                  <a:schemeClr val="accent6"/>
                </a:solidFill>
                <a:latin typeface="Arial"/>
                <a:ea typeface="+mn-lt"/>
                <a:cs typeface="+mn-lt"/>
              </a:rPr>
              <a:t> is a lexical-based sentimental analysis algorithm for calculating polarity based on its weight dictionary. </a:t>
            </a:r>
            <a:r>
              <a:rPr lang="en-US" dirty="0" err="1">
                <a:solidFill>
                  <a:schemeClr val="accent6"/>
                </a:solidFill>
                <a:latin typeface="Arial"/>
                <a:ea typeface="+mn-lt"/>
                <a:cs typeface="+mn-lt"/>
              </a:rPr>
              <a:t>Textblob</a:t>
            </a:r>
            <a:r>
              <a:rPr lang="en-US" dirty="0">
                <a:solidFill>
                  <a:schemeClr val="accent6"/>
                </a:solidFill>
                <a:latin typeface="Arial"/>
                <a:ea typeface="+mn-lt"/>
                <a:cs typeface="+mn-lt"/>
              </a:rPr>
              <a:t> is a natural language toolkit-based Python NLP package (NLTK). It uses NLTK because it is easy to use, and deploy, consumes fewer resources, provides dependency parsing, and can be applied to even small applications. Working with text data and performing complicated analyses are both possible with </a:t>
            </a:r>
            <a:r>
              <a:rPr lang="en-US" dirty="0" err="1">
                <a:solidFill>
                  <a:schemeClr val="accent6"/>
                </a:solidFill>
                <a:latin typeface="Arial"/>
                <a:ea typeface="+mn-lt"/>
                <a:cs typeface="+mn-lt"/>
              </a:rPr>
              <a:t>Textblob</a:t>
            </a:r>
            <a:r>
              <a:rPr lang="en-US" dirty="0">
                <a:solidFill>
                  <a:schemeClr val="accent6"/>
                </a:solidFill>
                <a:latin typeface="Arial"/>
                <a:ea typeface="+mn-lt"/>
                <a:cs typeface="+mn-lt"/>
              </a:rPr>
              <a:t>. </a:t>
            </a:r>
            <a:r>
              <a:rPr lang="en-US" dirty="0" err="1">
                <a:solidFill>
                  <a:schemeClr val="accent6"/>
                </a:solidFill>
                <a:latin typeface="Arial"/>
                <a:ea typeface="+mn-lt"/>
                <a:cs typeface="+mn-lt"/>
              </a:rPr>
              <a:t>Textblob</a:t>
            </a:r>
            <a:r>
              <a:rPr lang="en-US" dirty="0">
                <a:solidFill>
                  <a:schemeClr val="accent6"/>
                </a:solidFill>
                <a:latin typeface="Arial"/>
                <a:ea typeface="+mn-lt"/>
                <a:cs typeface="+mn-lt"/>
              </a:rPr>
              <a:t> produces polarity and subjectivity as its two outputs after receiving a sentence.</a:t>
            </a:r>
            <a:r>
              <a:rPr lang="en-US" baseline="30000" dirty="0">
                <a:solidFill>
                  <a:schemeClr val="accent6"/>
                </a:solidFill>
                <a:latin typeface="Arial"/>
                <a:ea typeface="+mn-lt"/>
                <a:cs typeface="+mn-lt"/>
              </a:rPr>
              <a:t>6</a:t>
            </a:r>
            <a:endParaRPr lang="en-US" baseline="30000" dirty="0">
              <a:solidFill>
                <a:schemeClr val="accent6"/>
              </a:solidFill>
              <a:latin typeface="Arial"/>
              <a:cs typeface="Sabon Next LT"/>
            </a:endParaRPr>
          </a:p>
          <a:p>
            <a:pPr marL="285750" indent="-285750" algn="just">
              <a:buFont typeface="Arial"/>
              <a:buChar char="•"/>
            </a:pPr>
            <a:r>
              <a:rPr lang="en-US" dirty="0">
                <a:solidFill>
                  <a:schemeClr val="accent6"/>
                </a:solidFill>
                <a:latin typeface="Arial"/>
                <a:ea typeface="+mn-lt"/>
                <a:cs typeface="+mn-lt"/>
              </a:rPr>
              <a:t> Polarity output lies between [-1,1]</a:t>
            </a:r>
            <a:endParaRPr lang="en-US">
              <a:solidFill>
                <a:schemeClr val="accent6"/>
              </a:solidFill>
              <a:latin typeface="Arial"/>
              <a:cs typeface="Arial"/>
            </a:endParaRPr>
          </a:p>
          <a:p>
            <a:pPr algn="just"/>
            <a:r>
              <a:rPr lang="en-US" dirty="0">
                <a:solidFill>
                  <a:schemeClr val="accent6"/>
                </a:solidFill>
                <a:latin typeface="Arial"/>
                <a:ea typeface="+mn-lt"/>
                <a:cs typeface="+mn-lt"/>
              </a:rPr>
              <a:t>      -1 refers to negative sentiment</a:t>
            </a:r>
            <a:endParaRPr lang="en-US">
              <a:solidFill>
                <a:schemeClr val="accent6"/>
              </a:solidFill>
              <a:latin typeface="Arial"/>
              <a:cs typeface="Sabon Next LT"/>
            </a:endParaRPr>
          </a:p>
          <a:p>
            <a:pPr algn="just"/>
            <a:r>
              <a:rPr lang="en-US" dirty="0">
                <a:solidFill>
                  <a:schemeClr val="accent6"/>
                </a:solidFill>
                <a:latin typeface="Arial"/>
                <a:ea typeface="+mn-lt"/>
                <a:cs typeface="+mn-lt"/>
              </a:rPr>
              <a:t>      0 refers to neutral sentiment.</a:t>
            </a:r>
            <a:endParaRPr lang="en-US">
              <a:solidFill>
                <a:schemeClr val="accent6"/>
              </a:solidFill>
              <a:latin typeface="Arial"/>
              <a:cs typeface="Sabon Next LT"/>
            </a:endParaRPr>
          </a:p>
          <a:p>
            <a:pPr algn="just"/>
            <a:r>
              <a:rPr lang="en-US" dirty="0">
                <a:solidFill>
                  <a:schemeClr val="accent6"/>
                </a:solidFill>
                <a:latin typeface="Arial"/>
                <a:ea typeface="+mn-lt"/>
                <a:cs typeface="+mn-lt"/>
              </a:rPr>
              <a:t>      +1 refers to positive sentiment.</a:t>
            </a:r>
            <a:endParaRPr lang="en-US">
              <a:solidFill>
                <a:schemeClr val="accent6"/>
              </a:solidFill>
              <a:latin typeface="Arial"/>
              <a:cs typeface="Sabon Next LT"/>
            </a:endParaRPr>
          </a:p>
          <a:p>
            <a:pPr marL="285750" indent="-285750" algn="just">
              <a:buFont typeface="Arial"/>
              <a:buChar char="•"/>
            </a:pPr>
            <a:r>
              <a:rPr lang="en-US" dirty="0">
                <a:solidFill>
                  <a:schemeClr val="accent6"/>
                </a:solidFill>
                <a:latin typeface="Arial"/>
                <a:ea typeface="+mn-lt"/>
                <a:cs typeface="+mn-lt"/>
              </a:rPr>
              <a:t>Subjectivity output lies within [0,1], which refers to personal judgments and opinions.</a:t>
            </a:r>
            <a:endParaRPr lang="en-US">
              <a:solidFill>
                <a:schemeClr val="accent6"/>
              </a:solidFill>
              <a:latin typeface="Arial"/>
              <a:cs typeface="Arial"/>
            </a:endParaRPr>
          </a:p>
          <a:p>
            <a:pPr algn="just"/>
            <a:endParaRPr lang="en-US" dirty="0">
              <a:solidFill>
                <a:schemeClr val="accent6"/>
              </a:solidFill>
              <a:latin typeface="Arial"/>
              <a:cs typeface="Sabon Next LT"/>
            </a:endParaRPr>
          </a:p>
          <a:p>
            <a:br>
              <a:rPr lang="en-US" dirty="0"/>
            </a:br>
            <a:endParaRPr lang="en-US" dirty="0"/>
          </a:p>
        </p:txBody>
      </p:sp>
    </p:spTree>
    <p:extLst>
      <p:ext uri="{BB962C8B-B14F-4D97-AF65-F5344CB8AC3E}">
        <p14:creationId xmlns:p14="http://schemas.microsoft.com/office/powerpoint/2010/main" val="184786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276C-CB2C-FFDA-BB91-8B3BB7E09F27}"/>
              </a:ext>
            </a:extLst>
          </p:cNvPr>
          <p:cNvSpPr>
            <a:spLocks noGrp="1"/>
          </p:cNvSpPr>
          <p:nvPr>
            <p:ph type="title"/>
          </p:nvPr>
        </p:nvSpPr>
        <p:spPr>
          <a:xfrm>
            <a:off x="48739" y="668696"/>
            <a:ext cx="10671048" cy="768096"/>
          </a:xfrm>
        </p:spPr>
        <p:txBody>
          <a:bodyPr>
            <a:normAutofit/>
          </a:bodyPr>
          <a:lstStyle/>
          <a:p>
            <a:r>
              <a:rPr lang="en-US" sz="3200" dirty="0"/>
              <a:t>implementation</a:t>
            </a:r>
          </a:p>
        </p:txBody>
      </p:sp>
      <p:sp>
        <p:nvSpPr>
          <p:cNvPr id="4" name="Slide Number Placeholder 3">
            <a:extLst>
              <a:ext uri="{FF2B5EF4-FFF2-40B4-BE49-F238E27FC236}">
                <a16:creationId xmlns:a16="http://schemas.microsoft.com/office/drawing/2014/main" id="{69D7408D-9CDA-F148-EEC2-32E2E8981472}"/>
              </a:ext>
            </a:extLst>
          </p:cNvPr>
          <p:cNvSpPr>
            <a:spLocks noGrp="1"/>
          </p:cNvSpPr>
          <p:nvPr>
            <p:ph type="sldNum" sz="quarter" idx="12"/>
          </p:nvPr>
        </p:nvSpPr>
        <p:spPr/>
        <p:txBody>
          <a:bodyPr/>
          <a:lstStyle/>
          <a:p>
            <a:fld id="{48F63A3B-78C7-47BE-AE5E-E10140E04643}" type="slidenum">
              <a:rPr lang="en-US" dirty="0"/>
              <a:t>11</a:t>
            </a:fld>
            <a:endParaRPr lang="en-US" dirty="0"/>
          </a:p>
        </p:txBody>
      </p:sp>
      <p:sp>
        <p:nvSpPr>
          <p:cNvPr id="5" name="TextBox 4">
            <a:extLst>
              <a:ext uri="{FF2B5EF4-FFF2-40B4-BE49-F238E27FC236}">
                <a16:creationId xmlns:a16="http://schemas.microsoft.com/office/drawing/2014/main" id="{3DB6F8D6-EFEE-D3EB-AE83-BCDBF86BF7C8}"/>
              </a:ext>
            </a:extLst>
          </p:cNvPr>
          <p:cNvSpPr txBox="1"/>
          <p:nvPr/>
        </p:nvSpPr>
        <p:spPr>
          <a:xfrm>
            <a:off x="1657165" y="1982680"/>
            <a:ext cx="933976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600" dirty="0">
              <a:latin typeface="Arial"/>
              <a:cs typeface="Sabon Next LT"/>
            </a:endParaRPr>
          </a:p>
        </p:txBody>
      </p:sp>
      <p:sp>
        <p:nvSpPr>
          <p:cNvPr id="6" name="TextBox 1">
            <a:extLst>
              <a:ext uri="{FF2B5EF4-FFF2-40B4-BE49-F238E27FC236}">
                <a16:creationId xmlns:a16="http://schemas.microsoft.com/office/drawing/2014/main" id="{D48A8624-5CFC-DAD7-DF89-C3D4D818A40D}"/>
              </a:ext>
            </a:extLst>
          </p:cNvPr>
          <p:cNvSpPr txBox="1"/>
          <p:nvPr/>
        </p:nvSpPr>
        <p:spPr>
          <a:xfrm>
            <a:off x="1657165" y="1982680"/>
            <a:ext cx="9339769"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sz="1600" dirty="0">
              <a:latin typeface="Arial"/>
              <a:cs typeface="Sabon Next LT"/>
            </a:endParaRPr>
          </a:p>
        </p:txBody>
      </p:sp>
      <p:sp>
        <p:nvSpPr>
          <p:cNvPr id="3" name="TextBox 2">
            <a:extLst>
              <a:ext uri="{FF2B5EF4-FFF2-40B4-BE49-F238E27FC236}">
                <a16:creationId xmlns:a16="http://schemas.microsoft.com/office/drawing/2014/main" id="{ECFD8412-E4F0-65FA-10C8-19B44A4A81CC}"/>
              </a:ext>
            </a:extLst>
          </p:cNvPr>
          <p:cNvSpPr txBox="1"/>
          <p:nvPr/>
        </p:nvSpPr>
        <p:spPr>
          <a:xfrm>
            <a:off x="3247749" y="1553592"/>
            <a:ext cx="8688739" cy="49141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360"/>
              </a:spcBef>
              <a:buFont typeface="Arial"/>
              <a:buChar char="•"/>
            </a:pPr>
            <a:r>
              <a:rPr lang="en-US" b="1" dirty="0">
                <a:solidFill>
                  <a:schemeClr val="accent6"/>
                </a:solidFill>
                <a:latin typeface="Arial"/>
                <a:cs typeface="Arial"/>
              </a:rPr>
              <a:t>Choosing of data:</a:t>
            </a:r>
            <a:endParaRPr lang="en-US" dirty="0">
              <a:solidFill>
                <a:schemeClr val="accent6"/>
              </a:solidFill>
              <a:ea typeface="+mn-lt"/>
              <a:cs typeface="+mn-lt"/>
            </a:endParaRPr>
          </a:p>
          <a:p>
            <a:pPr marL="285750" indent="-285750" algn="ctr">
              <a:spcBef>
                <a:spcPts val="360"/>
              </a:spcBef>
              <a:buFont typeface="Arial"/>
              <a:buChar char="•"/>
            </a:pPr>
            <a:r>
              <a:rPr lang="en-US" i="1" dirty="0" err="1">
                <a:solidFill>
                  <a:srgbClr val="1F2C8F"/>
                </a:solidFill>
                <a:latin typeface="Arial"/>
                <a:cs typeface="Arial"/>
              </a:rPr>
              <a:t>req_fields</a:t>
            </a:r>
            <a:r>
              <a:rPr lang="en-US" i="1" dirty="0">
                <a:solidFill>
                  <a:srgbClr val="1F2C8F"/>
                </a:solidFill>
                <a:latin typeface="Arial"/>
                <a:cs typeface="Arial"/>
              </a:rPr>
              <a:t> = "</a:t>
            </a:r>
            <a:r>
              <a:rPr lang="en-US" i="1" dirty="0" err="1">
                <a:solidFill>
                  <a:srgbClr val="1F2C8F"/>
                </a:solidFill>
                <a:latin typeface="Arial"/>
                <a:cs typeface="Arial"/>
              </a:rPr>
              <a:t>tweet.fields</a:t>
            </a:r>
            <a:r>
              <a:rPr lang="en-US" i="1" dirty="0">
                <a:solidFill>
                  <a:srgbClr val="1F2C8F"/>
                </a:solidFill>
                <a:latin typeface="Arial"/>
                <a:cs typeface="Arial"/>
              </a:rPr>
              <a:t>=text"    </a:t>
            </a:r>
            <a:endParaRPr lang="en-US" dirty="0">
              <a:ea typeface="+mn-lt"/>
              <a:cs typeface="+mn-lt"/>
            </a:endParaRPr>
          </a:p>
          <a:p>
            <a:pPr>
              <a:spcBef>
                <a:spcPts val="360"/>
              </a:spcBef>
            </a:pPr>
            <a:r>
              <a:rPr lang="en-US" dirty="0">
                <a:solidFill>
                  <a:srgbClr val="1F2C8F"/>
                </a:solidFill>
                <a:latin typeface="Arial"/>
                <a:cs typeface="Arial"/>
              </a:rPr>
              <a:t>We require only text of the tweets.</a:t>
            </a:r>
            <a:endParaRPr lang="en-US" dirty="0">
              <a:ea typeface="+mn-lt"/>
              <a:cs typeface="+mn-lt"/>
            </a:endParaRPr>
          </a:p>
          <a:p>
            <a:pPr marL="285750" indent="-285750">
              <a:spcBef>
                <a:spcPts val="360"/>
              </a:spcBef>
              <a:buFont typeface="Arial"/>
              <a:buChar char="•"/>
            </a:pPr>
            <a:r>
              <a:rPr lang="en-US" b="1" dirty="0">
                <a:solidFill>
                  <a:srgbClr val="1F2C8F"/>
                </a:solidFill>
                <a:latin typeface="Arial"/>
                <a:cs typeface="Arial"/>
              </a:rPr>
              <a:t>Preprocessing of data:</a:t>
            </a:r>
            <a:endParaRPr lang="en-US" dirty="0">
              <a:ea typeface="+mn-lt"/>
              <a:cs typeface="+mn-lt"/>
            </a:endParaRPr>
          </a:p>
          <a:p>
            <a:pPr algn="ctr">
              <a:spcBef>
                <a:spcPts val="360"/>
              </a:spcBef>
            </a:pPr>
            <a:r>
              <a:rPr lang="en-US" i="1" dirty="0">
                <a:solidFill>
                  <a:srgbClr val="1F2C8F"/>
                </a:solidFill>
                <a:latin typeface="Arial"/>
                <a:cs typeface="Arial"/>
              </a:rPr>
              <a:t># Removing links</a:t>
            </a:r>
            <a:endParaRPr lang="en-US" dirty="0">
              <a:ea typeface="+mn-lt"/>
              <a:cs typeface="+mn-lt"/>
            </a:endParaRPr>
          </a:p>
          <a:p>
            <a:pPr algn="ctr">
              <a:spcBef>
                <a:spcPts val="360"/>
              </a:spcBef>
            </a:pPr>
            <a:r>
              <a:rPr lang="en-US" i="1" dirty="0">
                <a:solidFill>
                  <a:srgbClr val="1F2C8F"/>
                </a:solidFill>
                <a:latin typeface="Arial"/>
                <a:cs typeface="Arial"/>
              </a:rPr>
              <a:t>   tweet = </a:t>
            </a:r>
            <a:r>
              <a:rPr lang="en-US" i="1" dirty="0" err="1">
                <a:solidFill>
                  <a:srgbClr val="1F2C8F"/>
                </a:solidFill>
                <a:latin typeface="Arial"/>
                <a:cs typeface="Arial"/>
              </a:rPr>
              <a:t>re.sub</a:t>
            </a:r>
            <a:r>
              <a:rPr lang="en-US" i="1" dirty="0">
                <a:solidFill>
                  <a:srgbClr val="1F2C8F"/>
                </a:solidFill>
                <a:latin typeface="Arial"/>
                <a:cs typeface="Arial"/>
              </a:rPr>
              <a:t>(</a:t>
            </a:r>
            <a:r>
              <a:rPr lang="en-US" i="1" dirty="0" err="1">
                <a:solidFill>
                  <a:srgbClr val="1F2C8F"/>
                </a:solidFill>
                <a:latin typeface="Arial"/>
                <a:cs typeface="Arial"/>
              </a:rPr>
              <a:t>r'http</a:t>
            </a:r>
            <a:r>
              <a:rPr lang="en-US" i="1" dirty="0">
                <a:solidFill>
                  <a:srgbClr val="1F2C8F"/>
                </a:solidFill>
                <a:latin typeface="Arial"/>
                <a:cs typeface="Arial"/>
              </a:rPr>
              <a:t>\S+', '', str(tweet))</a:t>
            </a:r>
            <a:endParaRPr lang="en-US" dirty="0">
              <a:ea typeface="+mn-lt"/>
              <a:cs typeface="+mn-lt"/>
            </a:endParaRPr>
          </a:p>
          <a:p>
            <a:pPr algn="ctr">
              <a:spcBef>
                <a:spcPts val="360"/>
              </a:spcBef>
            </a:pPr>
            <a:r>
              <a:rPr lang="en-US" i="1" dirty="0">
                <a:solidFill>
                  <a:srgbClr val="1F2C8F"/>
                </a:solidFill>
                <a:latin typeface="Arial"/>
                <a:cs typeface="Arial"/>
              </a:rPr>
              <a:t>   tweet = </a:t>
            </a:r>
            <a:r>
              <a:rPr lang="en-US" i="1" dirty="0" err="1">
                <a:solidFill>
                  <a:srgbClr val="1F2C8F"/>
                </a:solidFill>
                <a:latin typeface="Arial"/>
                <a:cs typeface="Arial"/>
              </a:rPr>
              <a:t>re.sub</a:t>
            </a:r>
            <a:r>
              <a:rPr lang="en-US" i="1" dirty="0">
                <a:solidFill>
                  <a:srgbClr val="1F2C8F"/>
                </a:solidFill>
                <a:latin typeface="Arial"/>
                <a:cs typeface="Arial"/>
              </a:rPr>
              <a:t>(</a:t>
            </a:r>
            <a:r>
              <a:rPr lang="en-US" i="1" dirty="0" err="1">
                <a:solidFill>
                  <a:srgbClr val="1F2C8F"/>
                </a:solidFill>
                <a:latin typeface="Arial"/>
                <a:cs typeface="Arial"/>
              </a:rPr>
              <a:t>r'bit.ly</a:t>
            </a:r>
            <a:r>
              <a:rPr lang="en-US" i="1" dirty="0">
                <a:solidFill>
                  <a:srgbClr val="1F2C8F"/>
                </a:solidFill>
                <a:latin typeface="Arial"/>
                <a:cs typeface="Arial"/>
              </a:rPr>
              <a:t>/\S+', '', str(tweet)</a:t>
            </a:r>
            <a:endParaRPr lang="en-US" dirty="0">
              <a:ea typeface="+mn-lt"/>
              <a:cs typeface="+mn-lt"/>
            </a:endParaRPr>
          </a:p>
          <a:p>
            <a:pPr>
              <a:spcBef>
                <a:spcPts val="360"/>
              </a:spcBef>
            </a:pPr>
            <a:r>
              <a:rPr lang="en-US" i="1" dirty="0">
                <a:solidFill>
                  <a:srgbClr val="1F2C8F"/>
                </a:solidFill>
                <a:latin typeface="Arial"/>
                <a:cs typeface="Arial"/>
              </a:rPr>
              <a:t>                                      tweet = </a:t>
            </a:r>
            <a:r>
              <a:rPr lang="en-US" i="1" dirty="0" err="1">
                <a:solidFill>
                  <a:srgbClr val="1F2C8F"/>
                </a:solidFill>
                <a:latin typeface="Arial"/>
                <a:cs typeface="Arial"/>
              </a:rPr>
              <a:t>tweet.strip</a:t>
            </a:r>
            <a:r>
              <a:rPr lang="en-US" i="1" dirty="0">
                <a:solidFill>
                  <a:srgbClr val="1F2C8F"/>
                </a:solidFill>
                <a:latin typeface="Arial"/>
                <a:cs typeface="Arial"/>
              </a:rPr>
              <a:t>('[link]')</a:t>
            </a:r>
            <a:endParaRPr lang="en-US" dirty="0">
              <a:ea typeface="+mn-lt"/>
              <a:cs typeface="+mn-lt"/>
            </a:endParaRPr>
          </a:p>
          <a:p>
            <a:pPr>
              <a:spcBef>
                <a:spcPts val="360"/>
              </a:spcBef>
            </a:pPr>
            <a:r>
              <a:rPr lang="en-US" i="1" dirty="0">
                <a:solidFill>
                  <a:srgbClr val="1F2C8F"/>
                </a:solidFill>
                <a:latin typeface="Arial"/>
                <a:cs typeface="Arial"/>
              </a:rPr>
              <a:t>                                              # Removing </a:t>
            </a:r>
            <a:r>
              <a:rPr lang="en-US" i="1" dirty="0" err="1">
                <a:solidFill>
                  <a:srgbClr val="1F2C8F"/>
                </a:solidFill>
                <a:latin typeface="Arial"/>
                <a:cs typeface="Arial"/>
              </a:rPr>
              <a:t>puntuations</a:t>
            </a:r>
            <a:endParaRPr lang="en-US" dirty="0" err="1">
              <a:solidFill>
                <a:srgbClr val="000000"/>
              </a:solidFill>
              <a:latin typeface="Sabon Next LT"/>
              <a:cs typeface="Sabon Next LT"/>
            </a:endParaRPr>
          </a:p>
          <a:p>
            <a:pPr>
              <a:spcBef>
                <a:spcPts val="360"/>
              </a:spcBef>
            </a:pPr>
            <a:r>
              <a:rPr lang="en-US" i="1" dirty="0">
                <a:solidFill>
                  <a:srgbClr val="1F2C8F"/>
                </a:solidFill>
                <a:latin typeface="Arial"/>
                <a:cs typeface="Arial"/>
              </a:rPr>
              <a:t>                                     </a:t>
            </a:r>
            <a:r>
              <a:rPr lang="en-US" i="1" dirty="0" err="1">
                <a:solidFill>
                  <a:srgbClr val="1F2C8F"/>
                </a:solidFill>
                <a:latin typeface="Arial"/>
                <a:cs typeface="Arial"/>
              </a:rPr>
              <a:t>my_punctuation</a:t>
            </a:r>
            <a:r>
              <a:rPr lang="en-US" i="1" dirty="0">
                <a:solidFill>
                  <a:srgbClr val="1F2C8F"/>
                </a:solidFill>
                <a:latin typeface="Arial"/>
                <a:cs typeface="Arial"/>
              </a:rPr>
              <a:t> = '!"$%&amp;\'()*+,-./:;&lt;=&gt;?[\\]^_`{|}~•@â'</a:t>
            </a:r>
            <a:endParaRPr lang="en-US">
              <a:ea typeface="+mn-lt"/>
              <a:cs typeface="+mn-lt"/>
            </a:endParaRPr>
          </a:p>
          <a:p>
            <a:pPr>
              <a:spcBef>
                <a:spcPts val="360"/>
              </a:spcBef>
            </a:pPr>
            <a:r>
              <a:rPr lang="en-US" i="1" dirty="0">
                <a:solidFill>
                  <a:srgbClr val="1F2C8F"/>
                </a:solidFill>
                <a:latin typeface="Arial"/>
                <a:cs typeface="Arial"/>
              </a:rPr>
              <a:t>                                    tweet = </a:t>
            </a:r>
            <a:r>
              <a:rPr lang="en-US" i="1" dirty="0" err="1">
                <a:solidFill>
                  <a:srgbClr val="1F2C8F"/>
                </a:solidFill>
                <a:latin typeface="Arial"/>
                <a:cs typeface="Arial"/>
              </a:rPr>
              <a:t>re.sub</a:t>
            </a:r>
            <a:r>
              <a:rPr lang="en-US" i="1" dirty="0">
                <a:solidFill>
                  <a:srgbClr val="1F2C8F"/>
                </a:solidFill>
                <a:latin typeface="Arial"/>
                <a:cs typeface="Arial"/>
              </a:rPr>
              <a:t>('[' + </a:t>
            </a:r>
            <a:r>
              <a:rPr lang="en-US" i="1" dirty="0" err="1">
                <a:solidFill>
                  <a:srgbClr val="1F2C8F"/>
                </a:solidFill>
                <a:latin typeface="Arial"/>
                <a:cs typeface="Arial"/>
              </a:rPr>
              <a:t>my_punctuation</a:t>
            </a:r>
            <a:r>
              <a:rPr lang="en-US" i="1" dirty="0">
                <a:solidFill>
                  <a:srgbClr val="1F2C8F"/>
                </a:solidFill>
                <a:latin typeface="Arial"/>
                <a:cs typeface="Arial"/>
              </a:rPr>
              <a:t> + ']+', ' ', str(tweet))</a:t>
            </a:r>
            <a:endParaRPr lang="en-US" dirty="0">
              <a:ea typeface="+mn-lt"/>
              <a:cs typeface="+mn-lt"/>
            </a:endParaRPr>
          </a:p>
          <a:p>
            <a:pPr marL="285750" indent="-285750">
              <a:spcBef>
                <a:spcPts val="360"/>
              </a:spcBef>
              <a:buFont typeface="Arial"/>
              <a:buChar char="•"/>
            </a:pPr>
            <a:r>
              <a:rPr lang="en-US" b="1" dirty="0">
                <a:solidFill>
                  <a:srgbClr val="1F2C8F"/>
                </a:solidFill>
                <a:latin typeface="Arial"/>
                <a:cs typeface="Arial"/>
              </a:rPr>
              <a:t>Classification of tweets:</a:t>
            </a:r>
            <a:endParaRPr lang="en-US" dirty="0">
              <a:ea typeface="+mn-lt"/>
              <a:cs typeface="+mn-lt"/>
            </a:endParaRPr>
          </a:p>
          <a:p>
            <a:pPr algn="ctr">
              <a:spcBef>
                <a:spcPts val="360"/>
              </a:spcBef>
            </a:pPr>
            <a:r>
              <a:rPr lang="en-US" i="1" dirty="0">
                <a:solidFill>
                  <a:srgbClr val="1F2C8F"/>
                </a:solidFill>
                <a:latin typeface="Arial"/>
                <a:cs typeface="Arial"/>
              </a:rPr>
              <a:t>from </a:t>
            </a:r>
            <a:r>
              <a:rPr lang="en-US" i="1" dirty="0" err="1">
                <a:solidFill>
                  <a:srgbClr val="1F2C8F"/>
                </a:solidFill>
                <a:latin typeface="Arial"/>
                <a:cs typeface="Arial"/>
              </a:rPr>
              <a:t>textblob</a:t>
            </a:r>
            <a:r>
              <a:rPr lang="en-US" i="1" dirty="0">
                <a:solidFill>
                  <a:srgbClr val="1F2C8F"/>
                </a:solidFill>
                <a:latin typeface="Arial"/>
                <a:cs typeface="Arial"/>
              </a:rPr>
              <a:t> import </a:t>
            </a:r>
            <a:r>
              <a:rPr lang="en-US" i="1" dirty="0" err="1">
                <a:solidFill>
                  <a:srgbClr val="1F2C8F"/>
                </a:solidFill>
                <a:latin typeface="Arial"/>
                <a:cs typeface="Arial"/>
              </a:rPr>
              <a:t>TextBlob</a:t>
            </a:r>
            <a:endParaRPr lang="en-US" dirty="0" err="1">
              <a:ea typeface="+mn-lt"/>
              <a:cs typeface="+mn-lt"/>
            </a:endParaRPr>
          </a:p>
          <a:p>
            <a:pPr algn="just">
              <a:spcBef>
                <a:spcPts val="360"/>
              </a:spcBef>
            </a:pPr>
            <a:r>
              <a:rPr lang="en-US" dirty="0">
                <a:solidFill>
                  <a:srgbClr val="1F2C8F"/>
                </a:solidFill>
                <a:latin typeface="Arial"/>
                <a:cs typeface="Arial"/>
              </a:rPr>
              <a:t>     </a:t>
            </a:r>
            <a:r>
              <a:rPr lang="en-US" dirty="0" err="1">
                <a:solidFill>
                  <a:srgbClr val="1F2C8F"/>
                </a:solidFill>
                <a:latin typeface="Arial"/>
                <a:cs typeface="Arial"/>
              </a:rPr>
              <a:t>TextBlob</a:t>
            </a:r>
            <a:r>
              <a:rPr lang="en-US" dirty="0">
                <a:solidFill>
                  <a:srgbClr val="1F2C8F"/>
                </a:solidFill>
                <a:latin typeface="Arial"/>
                <a:cs typeface="Arial"/>
              </a:rPr>
              <a:t> is a lexical-based sentimental analysis algorithm that uses </a:t>
            </a:r>
            <a:r>
              <a:rPr lang="en-US">
                <a:solidFill>
                  <a:srgbClr val="1F2C8F"/>
                </a:solidFill>
                <a:latin typeface="Arial"/>
                <a:cs typeface="Arial"/>
              </a:rPr>
              <a:t>NLTK  for calculating polarity. (</a:t>
            </a:r>
            <a:r>
              <a:rPr lang="en-US" dirty="0" err="1">
                <a:solidFill>
                  <a:srgbClr val="1F2C8F"/>
                </a:solidFill>
                <a:latin typeface="Arial"/>
                <a:cs typeface="Arial"/>
              </a:rPr>
              <a:t>I.e.based</a:t>
            </a:r>
            <a:r>
              <a:rPr lang="en-US" dirty="0">
                <a:solidFill>
                  <a:srgbClr val="1F2C8F"/>
                </a:solidFill>
                <a:latin typeface="Arial"/>
                <a:cs typeface="Arial"/>
              </a:rPr>
              <a:t> on its weight dictionary.)</a:t>
            </a:r>
            <a:endParaRPr lang="en-US" dirty="0">
              <a:cs typeface="Sabon Next LT"/>
            </a:endParaRPr>
          </a:p>
        </p:txBody>
      </p:sp>
      <p:pic>
        <p:nvPicPr>
          <p:cNvPr id="9" name="Picture 29" descr="A picture containing text, clipart&#10;&#10;Description automatically generated">
            <a:extLst>
              <a:ext uri="{FF2B5EF4-FFF2-40B4-BE49-F238E27FC236}">
                <a16:creationId xmlns:a16="http://schemas.microsoft.com/office/drawing/2014/main" id="{16889B49-DEFC-1A88-BC70-B3514069FDB0}"/>
              </a:ext>
            </a:extLst>
          </p:cNvPr>
          <p:cNvPicPr>
            <a:picLocks noChangeAspect="1"/>
          </p:cNvPicPr>
          <p:nvPr/>
        </p:nvPicPr>
        <p:blipFill rotWithShape="1">
          <a:blip r:embed="rId2"/>
          <a:srcRect t="600" b="600"/>
          <a:stretch/>
        </p:blipFill>
        <p:spPr>
          <a:xfrm>
            <a:off x="574633" y="549397"/>
            <a:ext cx="1459097" cy="1505433"/>
          </a:xfrm>
          <a:prstGeom prst="ellipse">
            <a:avLst/>
          </a:prstGeom>
        </p:spPr>
      </p:pic>
    </p:spTree>
    <p:extLst>
      <p:ext uri="{BB962C8B-B14F-4D97-AF65-F5344CB8AC3E}">
        <p14:creationId xmlns:p14="http://schemas.microsoft.com/office/powerpoint/2010/main" val="276144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BEF6D1-1D55-E1A5-AC47-A3E0D8DF8A96}"/>
              </a:ext>
            </a:extLst>
          </p:cNvPr>
          <p:cNvSpPr>
            <a:spLocks noGrp="1"/>
          </p:cNvSpPr>
          <p:nvPr>
            <p:ph type="sldNum" sz="quarter" idx="12"/>
          </p:nvPr>
        </p:nvSpPr>
        <p:spPr/>
        <p:txBody>
          <a:bodyPr/>
          <a:lstStyle/>
          <a:p>
            <a:fld id="{48F63A3B-78C7-47BE-AE5E-E10140E04643}" type="slidenum">
              <a:rPr lang="en-US" dirty="0"/>
              <a:t>12</a:t>
            </a:fld>
            <a:endParaRPr lang="en-US" dirty="0"/>
          </a:p>
        </p:txBody>
      </p:sp>
      <p:sp>
        <p:nvSpPr>
          <p:cNvPr id="6" name="TextBox 5">
            <a:extLst>
              <a:ext uri="{FF2B5EF4-FFF2-40B4-BE49-F238E27FC236}">
                <a16:creationId xmlns:a16="http://schemas.microsoft.com/office/drawing/2014/main" id="{E637E569-5907-0F4B-04C0-6F06630ABDBA}"/>
              </a:ext>
            </a:extLst>
          </p:cNvPr>
          <p:cNvSpPr txBox="1"/>
          <p:nvPr/>
        </p:nvSpPr>
        <p:spPr>
          <a:xfrm>
            <a:off x="1361242" y="2041863"/>
            <a:ext cx="8685320" cy="1923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97DFAEDB-6E4D-1E7F-0F84-68287CC9E07E}"/>
              </a:ext>
            </a:extLst>
          </p:cNvPr>
          <p:cNvSpPr txBox="1"/>
          <p:nvPr/>
        </p:nvSpPr>
        <p:spPr>
          <a:xfrm>
            <a:off x="850778" y="2086252"/>
            <a:ext cx="90808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Sabon Next LT"/>
            </a:endParaRPr>
          </a:p>
          <a:p>
            <a:pPr algn="l"/>
            <a:endParaRPr lang="en-US" dirty="0">
              <a:cs typeface="Sabon Next LT"/>
            </a:endParaRPr>
          </a:p>
          <a:p>
            <a:endParaRPr lang="en-US" dirty="0">
              <a:cs typeface="Sabon Next LT"/>
            </a:endParaRPr>
          </a:p>
          <a:p>
            <a:endParaRPr lang="en-US" dirty="0">
              <a:cs typeface="Sabon Next LT"/>
            </a:endParaRPr>
          </a:p>
        </p:txBody>
      </p:sp>
      <p:sp>
        <p:nvSpPr>
          <p:cNvPr id="10" name="TextBox 9">
            <a:extLst>
              <a:ext uri="{FF2B5EF4-FFF2-40B4-BE49-F238E27FC236}">
                <a16:creationId xmlns:a16="http://schemas.microsoft.com/office/drawing/2014/main" id="{25382BF2-2011-CD28-E5F3-9E04BEC18D00}"/>
              </a:ext>
            </a:extLst>
          </p:cNvPr>
          <p:cNvSpPr txBox="1"/>
          <p:nvPr/>
        </p:nvSpPr>
        <p:spPr>
          <a:xfrm>
            <a:off x="3314330" y="821185"/>
            <a:ext cx="7975106"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solidFill>
                <a:latin typeface="Arial"/>
                <a:ea typeface="+mn-lt"/>
                <a:cs typeface="+mn-lt"/>
              </a:rPr>
              <a:t>Now, </a:t>
            </a:r>
            <a:r>
              <a:rPr lang="en-US" b="1" dirty="0">
                <a:solidFill>
                  <a:schemeClr val="accent6"/>
                </a:solidFill>
                <a:latin typeface="Arial"/>
                <a:ea typeface="+mn-lt"/>
                <a:cs typeface="+mn-lt"/>
              </a:rPr>
              <a:t>creating a Kafka producer</a:t>
            </a:r>
            <a:r>
              <a:rPr lang="en-US" dirty="0">
                <a:solidFill>
                  <a:schemeClr val="accent6"/>
                </a:solidFill>
                <a:latin typeface="Arial"/>
                <a:ea typeface="+mn-lt"/>
                <a:cs typeface="+mn-lt"/>
              </a:rPr>
              <a:t>. The main goal is to connect to Twitter API and get tweets about a particular topic. Here, I am selecting </a:t>
            </a:r>
            <a:r>
              <a:rPr lang="en-US" b="1" dirty="0">
                <a:solidFill>
                  <a:schemeClr val="accent6"/>
                </a:solidFill>
                <a:latin typeface="Arial"/>
                <a:ea typeface="+mn-lt"/>
                <a:cs typeface="+mn-lt"/>
              </a:rPr>
              <a:t>particular word as "vote"</a:t>
            </a:r>
          </a:p>
          <a:p>
            <a:endParaRPr lang="en-US" dirty="0">
              <a:latin typeface="Arial"/>
              <a:ea typeface="+mn-lt"/>
              <a:cs typeface="+mn-lt"/>
            </a:endParaRPr>
          </a:p>
          <a:p>
            <a:endParaRPr lang="en-US" sz="1400" dirty="0">
              <a:latin typeface="Arial"/>
              <a:ea typeface="+mn-lt"/>
              <a:cs typeface="+mn-lt"/>
            </a:endParaRPr>
          </a:p>
        </p:txBody>
      </p:sp>
      <p:pic>
        <p:nvPicPr>
          <p:cNvPr id="11" name="Picture 11" descr="Text&#10;&#10;Description automatically generated">
            <a:extLst>
              <a:ext uri="{FF2B5EF4-FFF2-40B4-BE49-F238E27FC236}">
                <a16:creationId xmlns:a16="http://schemas.microsoft.com/office/drawing/2014/main" id="{2379A039-FD0A-1422-F6EF-772237B1D74F}"/>
              </a:ext>
            </a:extLst>
          </p:cNvPr>
          <p:cNvPicPr>
            <a:picLocks noChangeAspect="1"/>
          </p:cNvPicPr>
          <p:nvPr/>
        </p:nvPicPr>
        <p:blipFill>
          <a:blip r:embed="rId2"/>
          <a:stretch>
            <a:fillRect/>
          </a:stretch>
        </p:blipFill>
        <p:spPr>
          <a:xfrm>
            <a:off x="3466730" y="2089045"/>
            <a:ext cx="7981023" cy="3730433"/>
          </a:xfrm>
          <a:prstGeom prst="rect">
            <a:avLst/>
          </a:prstGeom>
        </p:spPr>
      </p:pic>
      <p:pic>
        <p:nvPicPr>
          <p:cNvPr id="3" name="Picture 29" descr="A picture containing text, clipart&#10;&#10;Description automatically generated">
            <a:extLst>
              <a:ext uri="{FF2B5EF4-FFF2-40B4-BE49-F238E27FC236}">
                <a16:creationId xmlns:a16="http://schemas.microsoft.com/office/drawing/2014/main" id="{89E15788-1AAD-8790-9C4B-BBBB16D2F54D}"/>
              </a:ext>
            </a:extLst>
          </p:cNvPr>
          <p:cNvPicPr>
            <a:picLocks noChangeAspect="1"/>
          </p:cNvPicPr>
          <p:nvPr/>
        </p:nvPicPr>
        <p:blipFill rotWithShape="1">
          <a:blip r:embed="rId3"/>
          <a:srcRect t="600" b="600"/>
          <a:stretch/>
        </p:blipFill>
        <p:spPr>
          <a:xfrm>
            <a:off x="574633" y="549397"/>
            <a:ext cx="1459097" cy="1505433"/>
          </a:xfrm>
          <a:prstGeom prst="ellipse">
            <a:avLst/>
          </a:prstGeom>
        </p:spPr>
      </p:pic>
    </p:spTree>
    <p:extLst>
      <p:ext uri="{BB962C8B-B14F-4D97-AF65-F5344CB8AC3E}">
        <p14:creationId xmlns:p14="http://schemas.microsoft.com/office/powerpoint/2010/main" val="81031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BEF6D1-1D55-E1A5-AC47-A3E0D8DF8A96}"/>
              </a:ext>
            </a:extLst>
          </p:cNvPr>
          <p:cNvSpPr>
            <a:spLocks noGrp="1"/>
          </p:cNvSpPr>
          <p:nvPr>
            <p:ph type="sldNum" sz="quarter" idx="12"/>
          </p:nvPr>
        </p:nvSpPr>
        <p:spPr/>
        <p:txBody>
          <a:bodyPr/>
          <a:lstStyle/>
          <a:p>
            <a:fld id="{48F63A3B-78C7-47BE-AE5E-E10140E04643}" type="slidenum">
              <a:rPr lang="en-US" dirty="0"/>
              <a:t>13</a:t>
            </a:fld>
            <a:endParaRPr lang="en-US" dirty="0"/>
          </a:p>
        </p:txBody>
      </p:sp>
      <p:sp>
        <p:nvSpPr>
          <p:cNvPr id="6" name="TextBox 5">
            <a:extLst>
              <a:ext uri="{FF2B5EF4-FFF2-40B4-BE49-F238E27FC236}">
                <a16:creationId xmlns:a16="http://schemas.microsoft.com/office/drawing/2014/main" id="{E637E569-5907-0F4B-04C0-6F06630ABDBA}"/>
              </a:ext>
            </a:extLst>
          </p:cNvPr>
          <p:cNvSpPr txBox="1"/>
          <p:nvPr/>
        </p:nvSpPr>
        <p:spPr>
          <a:xfrm>
            <a:off x="1361242" y="2041863"/>
            <a:ext cx="8685320" cy="1923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97DFAEDB-6E4D-1E7F-0F84-68287CC9E07E}"/>
              </a:ext>
            </a:extLst>
          </p:cNvPr>
          <p:cNvSpPr txBox="1"/>
          <p:nvPr/>
        </p:nvSpPr>
        <p:spPr>
          <a:xfrm>
            <a:off x="850778" y="2086252"/>
            <a:ext cx="90808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Sabon Next LT"/>
            </a:endParaRPr>
          </a:p>
          <a:p>
            <a:pPr algn="l"/>
            <a:endParaRPr lang="en-US" dirty="0">
              <a:cs typeface="Sabon Next LT"/>
            </a:endParaRPr>
          </a:p>
          <a:p>
            <a:endParaRPr lang="en-US" dirty="0">
              <a:cs typeface="Sabon Next LT"/>
            </a:endParaRPr>
          </a:p>
          <a:p>
            <a:endParaRPr lang="en-US" dirty="0">
              <a:cs typeface="Sabon Next LT"/>
            </a:endParaRPr>
          </a:p>
        </p:txBody>
      </p:sp>
      <p:sp>
        <p:nvSpPr>
          <p:cNvPr id="10" name="TextBox 9">
            <a:extLst>
              <a:ext uri="{FF2B5EF4-FFF2-40B4-BE49-F238E27FC236}">
                <a16:creationId xmlns:a16="http://schemas.microsoft.com/office/drawing/2014/main" id="{25382BF2-2011-CD28-E5F3-9E04BEC18D00}"/>
              </a:ext>
            </a:extLst>
          </p:cNvPr>
          <p:cNvSpPr txBox="1"/>
          <p:nvPr/>
        </p:nvSpPr>
        <p:spPr>
          <a:xfrm>
            <a:off x="3508575" y="547761"/>
            <a:ext cx="9854212"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solidFill>
                <a:latin typeface="Arial"/>
                <a:ea typeface="+mn-lt"/>
                <a:cs typeface="+mn-lt"/>
              </a:rPr>
              <a:t>The second part is creating a </a:t>
            </a:r>
            <a:r>
              <a:rPr lang="en-US" b="1" dirty="0">
                <a:solidFill>
                  <a:schemeClr val="accent6"/>
                </a:solidFill>
                <a:latin typeface="Arial"/>
                <a:ea typeface="+mn-lt"/>
                <a:cs typeface="+mn-lt"/>
              </a:rPr>
              <a:t>Kafka consumer</a:t>
            </a:r>
            <a:r>
              <a:rPr lang="en-US" dirty="0">
                <a:solidFill>
                  <a:schemeClr val="accent6"/>
                </a:solidFill>
                <a:latin typeface="Arial"/>
                <a:ea typeface="+mn-lt"/>
                <a:cs typeface="+mn-lt"/>
              </a:rPr>
              <a:t>: </a:t>
            </a:r>
            <a:br>
              <a:rPr lang="en-US" dirty="0"/>
            </a:br>
            <a:endParaRPr lang="en-US">
              <a:cs typeface="Sabon Next LT"/>
            </a:endParaRPr>
          </a:p>
          <a:p>
            <a:endParaRPr lang="en-US" sz="1400" dirty="0">
              <a:latin typeface="Arial"/>
              <a:ea typeface="+mn-lt"/>
              <a:cs typeface="+mn-lt"/>
            </a:endParaRPr>
          </a:p>
          <a:p>
            <a:endParaRPr lang="en-US" sz="1400" dirty="0">
              <a:latin typeface="Arial"/>
              <a:ea typeface="+mn-lt"/>
              <a:cs typeface="+mn-lt"/>
            </a:endParaRPr>
          </a:p>
          <a:p>
            <a:endParaRPr lang="en-US" sz="1400" dirty="0">
              <a:latin typeface="Arial"/>
              <a:ea typeface="+mn-lt"/>
              <a:cs typeface="+mn-lt"/>
            </a:endParaRPr>
          </a:p>
        </p:txBody>
      </p:sp>
      <p:pic>
        <p:nvPicPr>
          <p:cNvPr id="2" name="Picture 2" descr="Text&#10;&#10;Description automatically generated">
            <a:extLst>
              <a:ext uri="{FF2B5EF4-FFF2-40B4-BE49-F238E27FC236}">
                <a16:creationId xmlns:a16="http://schemas.microsoft.com/office/drawing/2014/main" id="{42612063-A5E7-EF7B-2B47-664A277AE8F9}"/>
              </a:ext>
            </a:extLst>
          </p:cNvPr>
          <p:cNvPicPr>
            <a:picLocks noChangeAspect="1"/>
          </p:cNvPicPr>
          <p:nvPr/>
        </p:nvPicPr>
        <p:blipFill>
          <a:blip r:embed="rId2"/>
          <a:stretch>
            <a:fillRect/>
          </a:stretch>
        </p:blipFill>
        <p:spPr>
          <a:xfrm>
            <a:off x="3552206" y="1059128"/>
            <a:ext cx="7393398" cy="1965659"/>
          </a:xfrm>
          <a:prstGeom prst="rect">
            <a:avLst/>
          </a:prstGeom>
        </p:spPr>
      </p:pic>
      <p:pic>
        <p:nvPicPr>
          <p:cNvPr id="3" name="Picture 4" descr="Text&#10;&#10;Description automatically generated">
            <a:extLst>
              <a:ext uri="{FF2B5EF4-FFF2-40B4-BE49-F238E27FC236}">
                <a16:creationId xmlns:a16="http://schemas.microsoft.com/office/drawing/2014/main" id="{BA3110A5-819A-43F3-0130-604D31CAEAE2}"/>
              </a:ext>
            </a:extLst>
          </p:cNvPr>
          <p:cNvPicPr>
            <a:picLocks noChangeAspect="1"/>
          </p:cNvPicPr>
          <p:nvPr/>
        </p:nvPicPr>
        <p:blipFill>
          <a:blip r:embed="rId3"/>
          <a:stretch>
            <a:fillRect/>
          </a:stretch>
        </p:blipFill>
        <p:spPr>
          <a:xfrm>
            <a:off x="3511913" y="3682370"/>
            <a:ext cx="7434057" cy="740535"/>
          </a:xfrm>
          <a:prstGeom prst="rect">
            <a:avLst/>
          </a:prstGeom>
        </p:spPr>
      </p:pic>
      <p:sp>
        <p:nvSpPr>
          <p:cNvPr id="5" name="TextBox 4">
            <a:extLst>
              <a:ext uri="{FF2B5EF4-FFF2-40B4-BE49-F238E27FC236}">
                <a16:creationId xmlns:a16="http://schemas.microsoft.com/office/drawing/2014/main" id="{55A2B5AD-1D58-2AF5-94B0-FC69D0C786B1}"/>
              </a:ext>
            </a:extLst>
          </p:cNvPr>
          <p:cNvSpPr txBox="1"/>
          <p:nvPr/>
        </p:nvSpPr>
        <p:spPr>
          <a:xfrm>
            <a:off x="3511265" y="3192965"/>
            <a:ext cx="26371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solidFill>
                <a:latin typeface="Arial"/>
                <a:cs typeface="Sabon Next LT"/>
              </a:rPr>
              <a:t>Streaming:</a:t>
            </a:r>
          </a:p>
        </p:txBody>
      </p:sp>
      <p:sp>
        <p:nvSpPr>
          <p:cNvPr id="9" name="TextBox 8">
            <a:extLst>
              <a:ext uri="{FF2B5EF4-FFF2-40B4-BE49-F238E27FC236}">
                <a16:creationId xmlns:a16="http://schemas.microsoft.com/office/drawing/2014/main" id="{90650721-52E2-9AD4-B4EB-6764D347BF0D}"/>
              </a:ext>
            </a:extLst>
          </p:cNvPr>
          <p:cNvSpPr txBox="1"/>
          <p:nvPr/>
        </p:nvSpPr>
        <p:spPr>
          <a:xfrm>
            <a:off x="3511265" y="4622991"/>
            <a:ext cx="2570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6"/>
                </a:solidFill>
                <a:latin typeface="Arial"/>
                <a:cs typeface="Sabon Next LT"/>
              </a:rPr>
              <a:t>Schema:</a:t>
            </a:r>
            <a:endParaRPr lang="en-US">
              <a:solidFill>
                <a:schemeClr val="accent6"/>
              </a:solidFill>
              <a:latin typeface="Arial"/>
              <a:cs typeface="Arial"/>
            </a:endParaRPr>
          </a:p>
        </p:txBody>
      </p:sp>
      <p:pic>
        <p:nvPicPr>
          <p:cNvPr id="11" name="Picture 11" descr="Graphical user interface, application&#10;&#10;Description automatically generated">
            <a:extLst>
              <a:ext uri="{FF2B5EF4-FFF2-40B4-BE49-F238E27FC236}">
                <a16:creationId xmlns:a16="http://schemas.microsoft.com/office/drawing/2014/main" id="{0E8EA071-0243-95BB-FC00-965E32DFC6B9}"/>
              </a:ext>
            </a:extLst>
          </p:cNvPr>
          <p:cNvPicPr>
            <a:picLocks noChangeAspect="1"/>
          </p:cNvPicPr>
          <p:nvPr/>
        </p:nvPicPr>
        <p:blipFill>
          <a:blip r:embed="rId4"/>
          <a:stretch>
            <a:fillRect/>
          </a:stretch>
        </p:blipFill>
        <p:spPr>
          <a:xfrm>
            <a:off x="3515275" y="5186766"/>
            <a:ext cx="7428555" cy="741594"/>
          </a:xfrm>
          <a:prstGeom prst="rect">
            <a:avLst/>
          </a:prstGeom>
        </p:spPr>
      </p:pic>
    </p:spTree>
    <p:extLst>
      <p:ext uri="{BB962C8B-B14F-4D97-AF65-F5344CB8AC3E}">
        <p14:creationId xmlns:p14="http://schemas.microsoft.com/office/powerpoint/2010/main" val="1451915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BEF6D1-1D55-E1A5-AC47-A3E0D8DF8A96}"/>
              </a:ext>
            </a:extLst>
          </p:cNvPr>
          <p:cNvSpPr>
            <a:spLocks noGrp="1"/>
          </p:cNvSpPr>
          <p:nvPr>
            <p:ph type="sldNum" sz="quarter" idx="12"/>
          </p:nvPr>
        </p:nvSpPr>
        <p:spPr/>
        <p:txBody>
          <a:bodyPr/>
          <a:lstStyle/>
          <a:p>
            <a:fld id="{48F63A3B-78C7-47BE-AE5E-E10140E04643}" type="slidenum">
              <a:rPr lang="en-US" dirty="0"/>
              <a:t>14</a:t>
            </a:fld>
            <a:endParaRPr lang="en-US" dirty="0"/>
          </a:p>
        </p:txBody>
      </p:sp>
      <p:sp>
        <p:nvSpPr>
          <p:cNvPr id="6" name="TextBox 5">
            <a:extLst>
              <a:ext uri="{FF2B5EF4-FFF2-40B4-BE49-F238E27FC236}">
                <a16:creationId xmlns:a16="http://schemas.microsoft.com/office/drawing/2014/main" id="{E637E569-5907-0F4B-04C0-6F06630ABDBA}"/>
              </a:ext>
            </a:extLst>
          </p:cNvPr>
          <p:cNvSpPr txBox="1"/>
          <p:nvPr/>
        </p:nvSpPr>
        <p:spPr>
          <a:xfrm>
            <a:off x="1361242" y="2041863"/>
            <a:ext cx="8685320" cy="1923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97DFAEDB-6E4D-1E7F-0F84-68287CC9E07E}"/>
              </a:ext>
            </a:extLst>
          </p:cNvPr>
          <p:cNvSpPr txBox="1"/>
          <p:nvPr/>
        </p:nvSpPr>
        <p:spPr>
          <a:xfrm>
            <a:off x="850778" y="2086252"/>
            <a:ext cx="90808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Sabon Next LT"/>
            </a:endParaRPr>
          </a:p>
          <a:p>
            <a:pPr algn="l"/>
            <a:endParaRPr lang="en-US" dirty="0">
              <a:cs typeface="Sabon Next LT"/>
            </a:endParaRPr>
          </a:p>
          <a:p>
            <a:endParaRPr lang="en-US" dirty="0">
              <a:cs typeface="Sabon Next LT"/>
            </a:endParaRPr>
          </a:p>
          <a:p>
            <a:endParaRPr lang="en-US" dirty="0">
              <a:cs typeface="Sabon Next LT"/>
            </a:endParaRPr>
          </a:p>
        </p:txBody>
      </p:sp>
      <p:sp>
        <p:nvSpPr>
          <p:cNvPr id="10" name="TextBox 9">
            <a:extLst>
              <a:ext uri="{FF2B5EF4-FFF2-40B4-BE49-F238E27FC236}">
                <a16:creationId xmlns:a16="http://schemas.microsoft.com/office/drawing/2014/main" id="{25382BF2-2011-CD28-E5F3-9E04BEC18D00}"/>
              </a:ext>
            </a:extLst>
          </p:cNvPr>
          <p:cNvSpPr txBox="1"/>
          <p:nvPr/>
        </p:nvSpPr>
        <p:spPr>
          <a:xfrm>
            <a:off x="3508575" y="547761"/>
            <a:ext cx="9854212"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solidFill>
                <a:latin typeface="Arial"/>
                <a:ea typeface="+mn-lt"/>
                <a:cs typeface="+mn-lt"/>
              </a:rPr>
              <a:t>The second part is creating a </a:t>
            </a:r>
            <a:r>
              <a:rPr lang="en-US" b="1" dirty="0">
                <a:solidFill>
                  <a:schemeClr val="accent6"/>
                </a:solidFill>
                <a:latin typeface="Arial"/>
                <a:ea typeface="+mn-lt"/>
                <a:cs typeface="+mn-lt"/>
              </a:rPr>
              <a:t>Kafka consumer</a:t>
            </a:r>
            <a:r>
              <a:rPr lang="en-US" dirty="0">
                <a:solidFill>
                  <a:schemeClr val="accent6"/>
                </a:solidFill>
                <a:latin typeface="Arial"/>
                <a:ea typeface="+mn-lt"/>
                <a:cs typeface="+mn-lt"/>
              </a:rPr>
              <a:t>: </a:t>
            </a:r>
            <a:br>
              <a:rPr lang="en-US" dirty="0"/>
            </a:br>
            <a:endParaRPr lang="en-US">
              <a:cs typeface="Sabon Next LT"/>
            </a:endParaRPr>
          </a:p>
          <a:p>
            <a:endParaRPr lang="en-US" sz="1400" dirty="0">
              <a:latin typeface="Arial"/>
              <a:ea typeface="+mn-lt"/>
              <a:cs typeface="+mn-lt"/>
            </a:endParaRPr>
          </a:p>
          <a:p>
            <a:endParaRPr lang="en-US" sz="1400" dirty="0">
              <a:latin typeface="Arial"/>
              <a:ea typeface="+mn-lt"/>
              <a:cs typeface="+mn-lt"/>
            </a:endParaRPr>
          </a:p>
          <a:p>
            <a:endParaRPr lang="en-US" sz="1400" dirty="0">
              <a:latin typeface="Arial"/>
              <a:ea typeface="+mn-lt"/>
              <a:cs typeface="+mn-lt"/>
            </a:endParaRPr>
          </a:p>
        </p:txBody>
      </p:sp>
      <p:pic>
        <p:nvPicPr>
          <p:cNvPr id="2" name="Picture 2" descr="Text&#10;&#10;Description automatically generated">
            <a:extLst>
              <a:ext uri="{FF2B5EF4-FFF2-40B4-BE49-F238E27FC236}">
                <a16:creationId xmlns:a16="http://schemas.microsoft.com/office/drawing/2014/main" id="{42612063-A5E7-EF7B-2B47-664A277AE8F9}"/>
              </a:ext>
            </a:extLst>
          </p:cNvPr>
          <p:cNvPicPr>
            <a:picLocks noChangeAspect="1"/>
          </p:cNvPicPr>
          <p:nvPr/>
        </p:nvPicPr>
        <p:blipFill>
          <a:blip r:embed="rId2"/>
          <a:stretch>
            <a:fillRect/>
          </a:stretch>
        </p:blipFill>
        <p:spPr>
          <a:xfrm>
            <a:off x="3552206" y="1059128"/>
            <a:ext cx="7393398" cy="1965659"/>
          </a:xfrm>
          <a:prstGeom prst="rect">
            <a:avLst/>
          </a:prstGeom>
        </p:spPr>
      </p:pic>
      <p:pic>
        <p:nvPicPr>
          <p:cNvPr id="3" name="Picture 4" descr="Text&#10;&#10;Description automatically generated">
            <a:extLst>
              <a:ext uri="{FF2B5EF4-FFF2-40B4-BE49-F238E27FC236}">
                <a16:creationId xmlns:a16="http://schemas.microsoft.com/office/drawing/2014/main" id="{BA3110A5-819A-43F3-0130-604D31CAEAE2}"/>
              </a:ext>
            </a:extLst>
          </p:cNvPr>
          <p:cNvPicPr>
            <a:picLocks noChangeAspect="1"/>
          </p:cNvPicPr>
          <p:nvPr/>
        </p:nvPicPr>
        <p:blipFill>
          <a:blip r:embed="rId3"/>
          <a:stretch>
            <a:fillRect/>
          </a:stretch>
        </p:blipFill>
        <p:spPr>
          <a:xfrm>
            <a:off x="3511913" y="3682370"/>
            <a:ext cx="7434057" cy="740535"/>
          </a:xfrm>
          <a:prstGeom prst="rect">
            <a:avLst/>
          </a:prstGeom>
        </p:spPr>
      </p:pic>
      <p:sp>
        <p:nvSpPr>
          <p:cNvPr id="5" name="TextBox 4">
            <a:extLst>
              <a:ext uri="{FF2B5EF4-FFF2-40B4-BE49-F238E27FC236}">
                <a16:creationId xmlns:a16="http://schemas.microsoft.com/office/drawing/2014/main" id="{55A2B5AD-1D58-2AF5-94B0-FC69D0C786B1}"/>
              </a:ext>
            </a:extLst>
          </p:cNvPr>
          <p:cNvSpPr txBox="1"/>
          <p:nvPr/>
        </p:nvSpPr>
        <p:spPr>
          <a:xfrm>
            <a:off x="3511265" y="3192965"/>
            <a:ext cx="26371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solidFill>
                <a:latin typeface="Arial"/>
                <a:cs typeface="Sabon Next LT"/>
              </a:rPr>
              <a:t>Streaming:</a:t>
            </a:r>
          </a:p>
        </p:txBody>
      </p:sp>
      <p:sp>
        <p:nvSpPr>
          <p:cNvPr id="9" name="TextBox 8">
            <a:extLst>
              <a:ext uri="{FF2B5EF4-FFF2-40B4-BE49-F238E27FC236}">
                <a16:creationId xmlns:a16="http://schemas.microsoft.com/office/drawing/2014/main" id="{90650721-52E2-9AD4-B4EB-6764D347BF0D}"/>
              </a:ext>
            </a:extLst>
          </p:cNvPr>
          <p:cNvSpPr txBox="1"/>
          <p:nvPr/>
        </p:nvSpPr>
        <p:spPr>
          <a:xfrm>
            <a:off x="3511265" y="4622991"/>
            <a:ext cx="2570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6"/>
                </a:solidFill>
                <a:latin typeface="Arial"/>
                <a:cs typeface="Sabon Next LT"/>
              </a:rPr>
              <a:t>Schema:</a:t>
            </a:r>
            <a:endParaRPr lang="en-US">
              <a:solidFill>
                <a:schemeClr val="accent6"/>
              </a:solidFill>
              <a:latin typeface="Arial"/>
              <a:cs typeface="Arial"/>
            </a:endParaRPr>
          </a:p>
        </p:txBody>
      </p:sp>
      <p:pic>
        <p:nvPicPr>
          <p:cNvPr id="11" name="Picture 11" descr="Graphical user interface, application&#10;&#10;Description automatically generated">
            <a:extLst>
              <a:ext uri="{FF2B5EF4-FFF2-40B4-BE49-F238E27FC236}">
                <a16:creationId xmlns:a16="http://schemas.microsoft.com/office/drawing/2014/main" id="{0E8EA071-0243-95BB-FC00-965E32DFC6B9}"/>
              </a:ext>
            </a:extLst>
          </p:cNvPr>
          <p:cNvPicPr>
            <a:picLocks noChangeAspect="1"/>
          </p:cNvPicPr>
          <p:nvPr/>
        </p:nvPicPr>
        <p:blipFill>
          <a:blip r:embed="rId4"/>
          <a:stretch>
            <a:fillRect/>
          </a:stretch>
        </p:blipFill>
        <p:spPr>
          <a:xfrm>
            <a:off x="3515275" y="5186766"/>
            <a:ext cx="7428555" cy="741594"/>
          </a:xfrm>
          <a:prstGeom prst="rect">
            <a:avLst/>
          </a:prstGeom>
        </p:spPr>
      </p:pic>
    </p:spTree>
    <p:extLst>
      <p:ext uri="{BB962C8B-B14F-4D97-AF65-F5344CB8AC3E}">
        <p14:creationId xmlns:p14="http://schemas.microsoft.com/office/powerpoint/2010/main" val="375901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A81455-CFB5-C17E-E570-6DCB4BE940C6}"/>
              </a:ext>
            </a:extLst>
          </p:cNvPr>
          <p:cNvSpPr>
            <a:spLocks noGrp="1"/>
          </p:cNvSpPr>
          <p:nvPr>
            <p:ph type="sldNum" sz="quarter" idx="12"/>
          </p:nvPr>
        </p:nvSpPr>
        <p:spPr/>
        <p:txBody>
          <a:bodyPr/>
          <a:lstStyle/>
          <a:p>
            <a:fld id="{48F63A3B-78C7-47BE-AE5E-E10140E04643}" type="slidenum">
              <a:rPr lang="en-US" dirty="0"/>
              <a:t>15</a:t>
            </a:fld>
            <a:endParaRPr lang="en-US" dirty="0"/>
          </a:p>
        </p:txBody>
      </p:sp>
      <p:pic>
        <p:nvPicPr>
          <p:cNvPr id="5" name="Picture 5">
            <a:extLst>
              <a:ext uri="{FF2B5EF4-FFF2-40B4-BE49-F238E27FC236}">
                <a16:creationId xmlns:a16="http://schemas.microsoft.com/office/drawing/2014/main" id="{78382AB6-CABE-7985-75C6-DE94DD64E0F3}"/>
              </a:ext>
            </a:extLst>
          </p:cNvPr>
          <p:cNvPicPr>
            <a:picLocks noChangeAspect="1"/>
          </p:cNvPicPr>
          <p:nvPr/>
        </p:nvPicPr>
        <p:blipFill>
          <a:blip r:embed="rId2"/>
          <a:stretch>
            <a:fillRect/>
          </a:stretch>
        </p:blipFill>
        <p:spPr>
          <a:xfrm>
            <a:off x="2869996" y="4370478"/>
            <a:ext cx="8318829" cy="1552311"/>
          </a:xfrm>
          <a:prstGeom prst="rect">
            <a:avLst/>
          </a:prstGeom>
        </p:spPr>
      </p:pic>
      <p:pic>
        <p:nvPicPr>
          <p:cNvPr id="6" name="Picture 6" descr="Text&#10;&#10;Description automatically generated">
            <a:extLst>
              <a:ext uri="{FF2B5EF4-FFF2-40B4-BE49-F238E27FC236}">
                <a16:creationId xmlns:a16="http://schemas.microsoft.com/office/drawing/2014/main" id="{B2270ACD-93E0-0612-80DB-B85AE09EA462}"/>
              </a:ext>
            </a:extLst>
          </p:cNvPr>
          <p:cNvPicPr>
            <a:picLocks noChangeAspect="1"/>
          </p:cNvPicPr>
          <p:nvPr/>
        </p:nvPicPr>
        <p:blipFill>
          <a:blip r:embed="rId3"/>
          <a:stretch>
            <a:fillRect/>
          </a:stretch>
        </p:blipFill>
        <p:spPr>
          <a:xfrm>
            <a:off x="2867487" y="1470233"/>
            <a:ext cx="8247356" cy="2149400"/>
          </a:xfrm>
          <a:prstGeom prst="rect">
            <a:avLst/>
          </a:prstGeom>
        </p:spPr>
      </p:pic>
      <p:sp>
        <p:nvSpPr>
          <p:cNvPr id="7" name="TextBox 6">
            <a:extLst>
              <a:ext uri="{FF2B5EF4-FFF2-40B4-BE49-F238E27FC236}">
                <a16:creationId xmlns:a16="http://schemas.microsoft.com/office/drawing/2014/main" id="{16318899-D468-B645-7653-ECE89DE2B082}"/>
              </a:ext>
            </a:extLst>
          </p:cNvPr>
          <p:cNvSpPr txBox="1"/>
          <p:nvPr/>
        </p:nvSpPr>
        <p:spPr>
          <a:xfrm>
            <a:off x="2811263" y="932154"/>
            <a:ext cx="51524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solidFill>
                <a:latin typeface="Arial"/>
                <a:cs typeface="Sabon Next LT"/>
              </a:rPr>
              <a:t>Glimpse of streamed data in JSON files:</a:t>
            </a:r>
            <a:endParaRPr lang="en-US" dirty="0">
              <a:solidFill>
                <a:schemeClr val="accent6"/>
              </a:solidFill>
              <a:latin typeface="Arial"/>
              <a:cs typeface="Arial"/>
            </a:endParaRPr>
          </a:p>
        </p:txBody>
      </p:sp>
      <p:sp>
        <p:nvSpPr>
          <p:cNvPr id="8" name="TextBox 7">
            <a:extLst>
              <a:ext uri="{FF2B5EF4-FFF2-40B4-BE49-F238E27FC236}">
                <a16:creationId xmlns:a16="http://schemas.microsoft.com/office/drawing/2014/main" id="{6A9E9C0F-7600-2D3A-9BFC-C92D36925358}"/>
              </a:ext>
            </a:extLst>
          </p:cNvPr>
          <p:cNvSpPr txBox="1"/>
          <p:nvPr/>
        </p:nvSpPr>
        <p:spPr>
          <a:xfrm>
            <a:off x="2870447" y="3743417"/>
            <a:ext cx="46789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1F2C8F"/>
                </a:solidFill>
                <a:latin typeface="Arial"/>
                <a:cs typeface="Sabon Next LT"/>
              </a:rPr>
              <a:t>After preprocessing the text column:</a:t>
            </a:r>
            <a:endParaRPr lang="en-US" dirty="0">
              <a:solidFill>
                <a:srgbClr val="1F2C8F"/>
              </a:solidFill>
              <a:latin typeface="Arial"/>
              <a:cs typeface="Arial"/>
            </a:endParaRPr>
          </a:p>
        </p:txBody>
      </p:sp>
    </p:spTree>
    <p:extLst>
      <p:ext uri="{BB962C8B-B14F-4D97-AF65-F5344CB8AC3E}">
        <p14:creationId xmlns:p14="http://schemas.microsoft.com/office/powerpoint/2010/main" val="36903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A6B3-8740-0580-CA93-1032F4320F9E}"/>
              </a:ext>
            </a:extLst>
          </p:cNvPr>
          <p:cNvSpPr>
            <a:spLocks noGrp="1"/>
          </p:cNvSpPr>
          <p:nvPr>
            <p:ph type="title"/>
          </p:nvPr>
        </p:nvSpPr>
        <p:spPr>
          <a:xfrm>
            <a:off x="1520952" y="727880"/>
            <a:ext cx="10671048" cy="768096"/>
          </a:xfrm>
        </p:spPr>
        <p:txBody>
          <a:bodyPr/>
          <a:lstStyle/>
          <a:p>
            <a:r>
              <a:rPr lang="en-US" dirty="0"/>
              <a:t>Visualization of data</a:t>
            </a:r>
          </a:p>
        </p:txBody>
      </p:sp>
      <p:sp>
        <p:nvSpPr>
          <p:cNvPr id="3" name="Footer Placeholder 2">
            <a:extLst>
              <a:ext uri="{FF2B5EF4-FFF2-40B4-BE49-F238E27FC236}">
                <a16:creationId xmlns:a16="http://schemas.microsoft.com/office/drawing/2014/main" id="{EE48A600-8365-5C62-92DD-51DED24F609B}"/>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42D52CA-6AEC-293D-7BC3-E12494D6C270}"/>
              </a:ext>
            </a:extLst>
          </p:cNvPr>
          <p:cNvSpPr>
            <a:spLocks noGrp="1"/>
          </p:cNvSpPr>
          <p:nvPr>
            <p:ph type="sldNum" sz="quarter" idx="12"/>
          </p:nvPr>
        </p:nvSpPr>
        <p:spPr/>
        <p:txBody>
          <a:bodyPr/>
          <a:lstStyle/>
          <a:p>
            <a:fld id="{48F63A3B-78C7-47BE-AE5E-E10140E04643}" type="slidenum">
              <a:rPr lang="en-US" dirty="0"/>
              <a:t>16</a:t>
            </a:fld>
            <a:endParaRPr lang="en-US" dirty="0"/>
          </a:p>
        </p:txBody>
      </p:sp>
      <p:pic>
        <p:nvPicPr>
          <p:cNvPr id="6" name="Picture 29" descr="A picture containing text, clipart&#10;&#10;Description automatically generated">
            <a:extLst>
              <a:ext uri="{FF2B5EF4-FFF2-40B4-BE49-F238E27FC236}">
                <a16:creationId xmlns:a16="http://schemas.microsoft.com/office/drawing/2014/main" id="{44841ACF-41CC-BD3A-476C-4D500E4E7CFC}"/>
              </a:ext>
            </a:extLst>
          </p:cNvPr>
          <p:cNvPicPr>
            <a:picLocks noChangeAspect="1"/>
          </p:cNvPicPr>
          <p:nvPr/>
        </p:nvPicPr>
        <p:blipFill rotWithShape="1">
          <a:blip r:embed="rId2"/>
          <a:srcRect t="600" b="600"/>
          <a:stretch/>
        </p:blipFill>
        <p:spPr>
          <a:xfrm>
            <a:off x="574633" y="549397"/>
            <a:ext cx="1459097" cy="1505433"/>
          </a:xfrm>
          <a:prstGeom prst="ellipse">
            <a:avLst/>
          </a:prstGeom>
        </p:spPr>
      </p:pic>
    </p:spTree>
    <p:extLst>
      <p:ext uri="{BB962C8B-B14F-4D97-AF65-F5344CB8AC3E}">
        <p14:creationId xmlns:p14="http://schemas.microsoft.com/office/powerpoint/2010/main" val="3273462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804199" y="895816"/>
            <a:ext cx="5693664" cy="768096"/>
          </a:xfrm>
        </p:spPr>
        <p:txBody>
          <a:bodyPr/>
          <a:lstStyle/>
          <a:p>
            <a:r>
              <a:rPr lang="en-US" dirty="0"/>
              <a:t>Conclusion</a:t>
            </a:r>
            <a:br>
              <a:rPr lang="en-US" dirty="0"/>
            </a:br>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idx="1"/>
          </p:nvPr>
        </p:nvSpPr>
        <p:spPr>
          <a:xfrm>
            <a:off x="537869" y="2001234"/>
            <a:ext cx="6921741" cy="3122168"/>
          </a:xfrm>
        </p:spPr>
        <p:txBody>
          <a:bodyPr vert="horz" lIns="45720" tIns="45720" rIns="45720" bIns="45720" rtlCol="0" anchor="t">
            <a:noAutofit/>
          </a:bodyPr>
          <a:lstStyle/>
          <a:p>
            <a:pPr marL="347345" indent="-347345" algn="just">
              <a:buChar char="•"/>
            </a:pPr>
            <a:r>
              <a:rPr lang="en-US" sz="1800" dirty="0">
                <a:latin typeface="Arial"/>
                <a:ea typeface="+mn-lt"/>
                <a:cs typeface="+mn-lt"/>
              </a:rPr>
              <a:t>We proposed an efficient sentimental analysis technique using </a:t>
            </a:r>
            <a:r>
              <a:rPr lang="en-US" sz="1800" dirty="0" err="1">
                <a:latin typeface="Arial"/>
                <a:ea typeface="+mn-lt"/>
                <a:cs typeface="+mn-lt"/>
              </a:rPr>
              <a:t>pyspark</a:t>
            </a:r>
            <a:r>
              <a:rPr lang="en-US" sz="1800" dirty="0">
                <a:latin typeface="Arial"/>
                <a:ea typeface="+mn-lt"/>
                <a:cs typeface="+mn-lt"/>
              </a:rPr>
              <a:t> machine learning library to execute different algorithms.</a:t>
            </a:r>
            <a:endParaRPr lang="en-US" sz="1800">
              <a:latin typeface="Arial"/>
              <a:cs typeface="Arial"/>
            </a:endParaRPr>
          </a:p>
          <a:p>
            <a:pPr marL="347345" indent="-347345" algn="just">
              <a:buChar char="•"/>
            </a:pPr>
            <a:r>
              <a:rPr lang="en-US" sz="1800" dirty="0">
                <a:latin typeface="Arial"/>
                <a:ea typeface="+mn-lt"/>
                <a:cs typeface="+mn-lt"/>
              </a:rPr>
              <a:t>Lastly, during the implementation, we gained in-depth knowledge in field of big data analytics. We got to explore tools like Power BI and Tableau which are used wide across the technological companies.</a:t>
            </a:r>
            <a:endParaRPr lang="en-US" sz="1800">
              <a:latin typeface="Arial"/>
              <a:cs typeface="Sabon Next LT"/>
            </a:endParaRP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3170280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626646" y="1051175"/>
            <a:ext cx="5693664" cy="768096"/>
          </a:xfrm>
        </p:spPr>
        <p:txBody>
          <a:bodyPr/>
          <a:lstStyle/>
          <a:p>
            <a:r>
              <a:rPr lang="en-US" dirty="0"/>
              <a:t>Future scope:</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18</a:t>
            </a:fld>
            <a:endParaRPr lang="en-US" dirty="0"/>
          </a:p>
        </p:txBody>
      </p:sp>
      <p:sp>
        <p:nvSpPr>
          <p:cNvPr id="4" name="Content Placeholder 3">
            <a:extLst>
              <a:ext uri="{FF2B5EF4-FFF2-40B4-BE49-F238E27FC236}">
                <a16:creationId xmlns:a16="http://schemas.microsoft.com/office/drawing/2014/main" id="{036E1FA5-DDB4-0ED7-6214-F19A6DE08CB6}"/>
              </a:ext>
            </a:extLst>
          </p:cNvPr>
          <p:cNvSpPr>
            <a:spLocks noGrp="1"/>
          </p:cNvSpPr>
          <p:nvPr>
            <p:ph idx="1"/>
          </p:nvPr>
        </p:nvSpPr>
        <p:spPr>
          <a:xfrm>
            <a:off x="671034" y="1971642"/>
            <a:ext cx="6522246" cy="3921158"/>
          </a:xfrm>
        </p:spPr>
        <p:txBody>
          <a:bodyPr vert="horz" lIns="91440" tIns="45720" rIns="91440" bIns="45720" rtlCol="0" anchor="t">
            <a:noAutofit/>
          </a:bodyPr>
          <a:lstStyle/>
          <a:p>
            <a:pPr marL="285750" indent="-285750" algn="just">
              <a:buChar char="•"/>
            </a:pPr>
            <a:r>
              <a:rPr lang="en-US" sz="1800" dirty="0">
                <a:latin typeface="Arial"/>
                <a:cs typeface="Arial"/>
              </a:rPr>
              <a:t>Explore a new approach to sentiment classification based on integrating Deep Learning Libraries with the Apache Spark platform.</a:t>
            </a:r>
            <a:r>
              <a:rPr lang="en-US" sz="1800" baseline="30000" dirty="0">
                <a:latin typeface="Arial"/>
                <a:cs typeface="Arial"/>
              </a:rPr>
              <a:t>7</a:t>
            </a:r>
            <a:endParaRPr lang="en-US" sz="1800" baseline="30000" dirty="0">
              <a:ea typeface="+mn-lt"/>
              <a:cs typeface="+mn-lt"/>
            </a:endParaRPr>
          </a:p>
          <a:p>
            <a:pPr marL="285750" indent="-285750" algn="just">
              <a:buChar char="•"/>
            </a:pPr>
            <a:r>
              <a:rPr lang="en-US" sz="1800" dirty="0">
                <a:latin typeface="Arial"/>
                <a:cs typeface="Arial"/>
              </a:rPr>
              <a:t>With help of this real time data, use different features to enhance the accuracy of data.</a:t>
            </a:r>
          </a:p>
          <a:p>
            <a:pPr marL="342900" indent="-342900">
              <a:buChar char="•"/>
            </a:pPr>
            <a:endParaRPr lang="en-US" dirty="0">
              <a:cs typeface="Sabon Next LT"/>
            </a:endParaRPr>
          </a:p>
        </p:txBody>
      </p:sp>
    </p:spTree>
    <p:extLst>
      <p:ext uri="{BB962C8B-B14F-4D97-AF65-F5344CB8AC3E}">
        <p14:creationId xmlns:p14="http://schemas.microsoft.com/office/powerpoint/2010/main" val="109298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626646" y="1051175"/>
            <a:ext cx="5693664" cy="768096"/>
          </a:xfrm>
        </p:spPr>
        <p:txBody>
          <a:bodyPr/>
          <a:lstStyle/>
          <a:p>
            <a:r>
              <a:rPr lang="en-US" dirty="0">
                <a:ea typeface="+mj-lt"/>
                <a:cs typeface="+mj-lt"/>
              </a:rPr>
              <a:t>Reference:</a:t>
            </a:r>
            <a:br>
              <a:rPr lang="en-US" dirty="0"/>
            </a:br>
            <a:endParaRPr lang="en-US"/>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19</a:t>
            </a:fld>
            <a:endParaRPr lang="en-US" dirty="0"/>
          </a:p>
        </p:txBody>
      </p:sp>
      <p:sp>
        <p:nvSpPr>
          <p:cNvPr id="4" name="Content Placeholder 3">
            <a:extLst>
              <a:ext uri="{FF2B5EF4-FFF2-40B4-BE49-F238E27FC236}">
                <a16:creationId xmlns:a16="http://schemas.microsoft.com/office/drawing/2014/main" id="{036E1FA5-DDB4-0ED7-6214-F19A6DE08CB6}"/>
              </a:ext>
            </a:extLst>
          </p:cNvPr>
          <p:cNvSpPr>
            <a:spLocks noGrp="1"/>
          </p:cNvSpPr>
          <p:nvPr>
            <p:ph idx="1"/>
          </p:nvPr>
        </p:nvSpPr>
        <p:spPr>
          <a:xfrm>
            <a:off x="671034" y="1971642"/>
            <a:ext cx="6522246" cy="3921158"/>
          </a:xfrm>
        </p:spPr>
        <p:txBody>
          <a:bodyPr vert="horz" lIns="91440" tIns="45720" rIns="91440" bIns="45720" rtlCol="0" anchor="t">
            <a:noAutofit/>
          </a:bodyPr>
          <a:lstStyle/>
          <a:p>
            <a:pPr marL="342900" indent="-342900">
              <a:lnSpc>
                <a:spcPct val="100000"/>
              </a:lnSpc>
              <a:spcBef>
                <a:spcPts val="360"/>
              </a:spcBef>
              <a:buAutoNum type="arabicPeriod"/>
            </a:pPr>
            <a:r>
              <a:rPr lang="en-US" sz="1800" dirty="0">
                <a:ea typeface="+mn-lt"/>
                <a:cs typeface="+mn-lt"/>
                <a:hlinkClick r:id="rId2"/>
              </a:rPr>
              <a:t>https://www.hindawi.com/journals/wcmc/2021/3920325/</a:t>
            </a:r>
            <a:endParaRPr lang="en-US" sz="1800">
              <a:ea typeface="+mn-lt"/>
              <a:cs typeface="+mn-lt"/>
            </a:endParaRPr>
          </a:p>
          <a:p>
            <a:pPr marL="342900" indent="-342900">
              <a:lnSpc>
                <a:spcPct val="100000"/>
              </a:lnSpc>
              <a:spcBef>
                <a:spcPts val="360"/>
              </a:spcBef>
              <a:buAutoNum type="arabicPeriod"/>
            </a:pPr>
            <a:r>
              <a:rPr lang="en-US" sz="1800" dirty="0">
                <a:ea typeface="+mn-lt"/>
                <a:cs typeface="+mn-lt"/>
                <a:hlinkClick r:id="rId3"/>
              </a:rPr>
              <a:t>https://medium.com/@lorenagongang/sentiment-analysis-on-streaming-twitter-data-using-kafka-spark-structured-streaming-python-part-b27aecca697a</a:t>
            </a:r>
            <a:endParaRPr lang="en-US" sz="1800">
              <a:ea typeface="+mn-lt"/>
              <a:cs typeface="+mn-lt"/>
            </a:endParaRPr>
          </a:p>
          <a:p>
            <a:pPr marL="342900" indent="-342900">
              <a:lnSpc>
                <a:spcPct val="100000"/>
              </a:lnSpc>
              <a:spcBef>
                <a:spcPts val="360"/>
              </a:spcBef>
              <a:buAutoNum type="arabicPeriod"/>
            </a:pPr>
            <a:r>
              <a:rPr lang="en-US" sz="1800" dirty="0">
                <a:ea typeface="+mn-lt"/>
                <a:cs typeface="+mn-lt"/>
                <a:hlinkClick r:id="rId4"/>
              </a:rPr>
              <a:t>https://www.bmc.com/blogs/working-streaming-twitter-data-using-kafka/</a:t>
            </a:r>
            <a:r>
              <a:rPr lang="en-US" sz="1800" dirty="0">
                <a:ea typeface="+mn-lt"/>
                <a:cs typeface="+mn-lt"/>
              </a:rPr>
              <a:t> </a:t>
            </a:r>
          </a:p>
          <a:p>
            <a:pPr marL="342900" indent="-342900">
              <a:lnSpc>
                <a:spcPct val="100000"/>
              </a:lnSpc>
              <a:spcBef>
                <a:spcPts val="360"/>
              </a:spcBef>
              <a:buAutoNum type="arabicPeriod"/>
            </a:pPr>
            <a:r>
              <a:rPr lang="en-US" sz="1800" dirty="0">
                <a:ea typeface="+mn-lt"/>
                <a:cs typeface="+mn-lt"/>
                <a:hlinkClick r:id="rId5"/>
              </a:rPr>
              <a:t>https://scholarworks.calstate.edu/downloads/db78tc01m</a:t>
            </a:r>
            <a:endParaRPr lang="en-US" sz="1800">
              <a:ea typeface="+mn-lt"/>
              <a:cs typeface="+mn-lt"/>
            </a:endParaRPr>
          </a:p>
          <a:p>
            <a:pPr marL="342900" indent="-342900">
              <a:lnSpc>
                <a:spcPct val="100000"/>
              </a:lnSpc>
              <a:spcBef>
                <a:spcPts val="360"/>
              </a:spcBef>
              <a:buAutoNum type="arabicPeriod"/>
            </a:pPr>
            <a:r>
              <a:rPr lang="en-US" sz="1800" dirty="0">
                <a:ea typeface="+mn-lt"/>
                <a:cs typeface="+mn-lt"/>
                <a:hlinkClick r:id="rId6"/>
              </a:rPr>
              <a:t>https://www.linkedin.com/pulse/real-time-twitter-sentiment-analysis-via-kafka-spark-streaming-fang</a:t>
            </a:r>
            <a:endParaRPr lang="en-US" sz="1800">
              <a:ea typeface="+mn-lt"/>
              <a:cs typeface="+mn-lt"/>
            </a:endParaRPr>
          </a:p>
          <a:p>
            <a:pPr marL="342900" indent="-342900">
              <a:lnSpc>
                <a:spcPct val="100000"/>
              </a:lnSpc>
              <a:spcBef>
                <a:spcPts val="360"/>
              </a:spcBef>
              <a:buAutoNum type="arabicPeriod"/>
            </a:pPr>
            <a:r>
              <a:rPr lang="en-US" sz="1800" dirty="0">
                <a:ea typeface="+mn-lt"/>
                <a:cs typeface="+mn-lt"/>
                <a:hlinkClick r:id="rId7"/>
              </a:rPr>
              <a:t>https://traintestsplit.com/twitter-sentiment-analysis-in-python-with-code/</a:t>
            </a:r>
            <a:endParaRPr lang="en-US" sz="1800">
              <a:ea typeface="+mn-lt"/>
              <a:cs typeface="+mn-lt"/>
            </a:endParaRPr>
          </a:p>
          <a:p>
            <a:pPr marL="342900" indent="-342900">
              <a:lnSpc>
                <a:spcPct val="100000"/>
              </a:lnSpc>
              <a:spcBef>
                <a:spcPts val="360"/>
              </a:spcBef>
              <a:buAutoNum type="arabicPeriod"/>
            </a:pPr>
            <a:r>
              <a:rPr lang="en-US" sz="1800" dirty="0">
                <a:ea typeface="+mn-lt"/>
                <a:cs typeface="+mn-lt"/>
                <a:hlinkClick r:id="rId8"/>
              </a:rPr>
              <a:t>https://ceur-ws.org/Vol-1558/paper41.pdf</a:t>
            </a:r>
            <a:endParaRPr lang="en-US" sz="1800">
              <a:ea typeface="+mn-lt"/>
              <a:cs typeface="+mn-lt"/>
            </a:endParaRPr>
          </a:p>
          <a:p>
            <a:pPr marL="285750" indent="-285750" algn="just">
              <a:buChar char="•"/>
            </a:pPr>
            <a:endParaRPr lang="en-US" sz="1800" dirty="0">
              <a:latin typeface="Arial"/>
              <a:cs typeface="Arial"/>
            </a:endParaRPr>
          </a:p>
        </p:txBody>
      </p:sp>
    </p:spTree>
    <p:extLst>
      <p:ext uri="{BB962C8B-B14F-4D97-AF65-F5344CB8AC3E}">
        <p14:creationId xmlns:p14="http://schemas.microsoft.com/office/powerpoint/2010/main" val="275804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nchor="t">
            <a:normAutofit/>
          </a:bodyPr>
          <a:lstStyle/>
          <a:p>
            <a:r>
              <a:rPr lang="en-US" dirty="0"/>
              <a:t>Aim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nchor="ctr">
            <a:normAutofit/>
          </a:bodyPr>
          <a:lstStyle/>
          <a:p>
            <a:pPr>
              <a:spcAft>
                <a:spcPts val="600"/>
              </a:spcAft>
            </a:pPr>
            <a:fld id="{48F63A3B-78C7-47BE-AE5E-E10140E04643}" type="slidenum">
              <a:rPr lang="en-US" smtClean="0"/>
              <a:pPr>
                <a:spcAft>
                  <a:spcPts val="600"/>
                </a:spcAft>
              </a:pPr>
              <a:t>2</a:t>
            </a:fld>
            <a:endParaRPr lang="en-US"/>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4294967295"/>
          </p:nvPr>
        </p:nvSpPr>
        <p:spPr>
          <a:xfrm>
            <a:off x="2811263" y="2641031"/>
            <a:ext cx="6827051" cy="3070239"/>
          </a:xfrm>
        </p:spPr>
        <p:txBody>
          <a:bodyPr vert="horz" lIns="91440" tIns="45720" rIns="91440" bIns="45720" rtlCol="0" anchor="t">
            <a:normAutofit/>
          </a:bodyPr>
          <a:lstStyle/>
          <a:p>
            <a:pPr marL="0" indent="0" algn="just">
              <a:buNone/>
            </a:pPr>
            <a:r>
              <a:rPr lang="en-US" sz="1800" dirty="0">
                <a:latin typeface="Arial"/>
                <a:cs typeface="Arial"/>
              </a:rPr>
              <a:t>The goal is to connect to Twitter data, look for tweets containing a specific term, and assess whether those tweets are positive, negative, or neutral in tone.</a:t>
            </a:r>
            <a:r>
              <a:rPr lang="en-US" sz="1800" baseline="30000" dirty="0">
                <a:latin typeface="Arial"/>
                <a:cs typeface="Arial"/>
              </a:rPr>
              <a:t>3</a:t>
            </a:r>
          </a:p>
        </p:txBody>
      </p:sp>
      <p:pic>
        <p:nvPicPr>
          <p:cNvPr id="5" name="Picture 29" descr="A picture containing text, clipart&#10;&#10;Description automatically generated">
            <a:extLst>
              <a:ext uri="{FF2B5EF4-FFF2-40B4-BE49-F238E27FC236}">
                <a16:creationId xmlns:a16="http://schemas.microsoft.com/office/drawing/2014/main" id="{C7E5B76F-1ADB-41DC-84F9-CC246CBD2148}"/>
              </a:ext>
            </a:extLst>
          </p:cNvPr>
          <p:cNvPicPr>
            <a:picLocks noChangeAspect="1"/>
          </p:cNvPicPr>
          <p:nvPr/>
        </p:nvPicPr>
        <p:blipFill rotWithShape="1">
          <a:blip r:embed="rId2"/>
          <a:srcRect t="600" b="600"/>
          <a:stretch/>
        </p:blipFill>
        <p:spPr>
          <a:xfrm>
            <a:off x="574633" y="549397"/>
            <a:ext cx="1459097" cy="1505433"/>
          </a:xfrm>
          <a:prstGeom prst="ellipse">
            <a:avLst/>
          </a:prstGeom>
        </p:spPr>
      </p:pic>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97456" y="2877667"/>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BE40BF-413A-5FBC-BF3C-C6913BD55631}"/>
              </a:ext>
            </a:extLst>
          </p:cNvPr>
          <p:cNvSpPr>
            <a:spLocks noGrp="1"/>
          </p:cNvSpPr>
          <p:nvPr>
            <p:ph type="sldNum" sz="quarter" idx="12"/>
          </p:nvPr>
        </p:nvSpPr>
        <p:spPr/>
        <p:txBody>
          <a:bodyPr/>
          <a:lstStyle/>
          <a:p>
            <a:fld id="{48F63A3B-78C7-47BE-AE5E-E10140E04643}" type="slidenum">
              <a:rPr lang="en-US" dirty="0"/>
              <a:t>3</a:t>
            </a:fld>
            <a:endParaRPr lang="en-US" dirty="0"/>
          </a:p>
        </p:txBody>
      </p:sp>
      <p:pic>
        <p:nvPicPr>
          <p:cNvPr id="5" name="Picture 5" descr="Timeline&#10;&#10;Description automatically generated">
            <a:extLst>
              <a:ext uri="{FF2B5EF4-FFF2-40B4-BE49-F238E27FC236}">
                <a16:creationId xmlns:a16="http://schemas.microsoft.com/office/drawing/2014/main" id="{75179C92-2F38-7F4C-01C6-E532912C6EBB}"/>
              </a:ext>
            </a:extLst>
          </p:cNvPr>
          <p:cNvPicPr>
            <a:picLocks noChangeAspect="1"/>
          </p:cNvPicPr>
          <p:nvPr/>
        </p:nvPicPr>
        <p:blipFill>
          <a:blip r:embed="rId2"/>
          <a:stretch>
            <a:fillRect/>
          </a:stretch>
        </p:blipFill>
        <p:spPr>
          <a:xfrm>
            <a:off x="1868750" y="1836338"/>
            <a:ext cx="7714695" cy="4420800"/>
          </a:xfrm>
          <a:prstGeom prst="rect">
            <a:avLst/>
          </a:prstGeom>
        </p:spPr>
      </p:pic>
      <p:sp>
        <p:nvSpPr>
          <p:cNvPr id="6" name="TextBox 5">
            <a:extLst>
              <a:ext uri="{FF2B5EF4-FFF2-40B4-BE49-F238E27FC236}">
                <a16:creationId xmlns:a16="http://schemas.microsoft.com/office/drawing/2014/main" id="{DA92B377-4807-1400-0066-22D2B8EB5A94}"/>
              </a:ext>
            </a:extLst>
          </p:cNvPr>
          <p:cNvSpPr txBox="1"/>
          <p:nvPr/>
        </p:nvSpPr>
        <p:spPr>
          <a:xfrm>
            <a:off x="1871708" y="1302058"/>
            <a:ext cx="83484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solidFill>
                <a:latin typeface="Arial"/>
                <a:cs typeface="Sabon Next LT"/>
              </a:rPr>
              <a:t>Just take a look of number of tweets in Twitter these days:</a:t>
            </a:r>
          </a:p>
        </p:txBody>
      </p:sp>
    </p:spTree>
    <p:extLst>
      <p:ext uri="{BB962C8B-B14F-4D97-AF65-F5344CB8AC3E}">
        <p14:creationId xmlns:p14="http://schemas.microsoft.com/office/powerpoint/2010/main" val="316605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480077"/>
          </a:xfrm>
        </p:spPr>
        <p:txBody>
          <a:bodyPr vert="horz" lIns="91440" tIns="45720" rIns="91440" bIns="45720" rtlCol="0" anchor="t">
            <a:noAutofit/>
          </a:bodyPr>
          <a:lstStyle/>
          <a:p>
            <a:pPr marL="285750" indent="-285750">
              <a:buFont typeface="Arial"/>
              <a:buChar char="•"/>
            </a:pPr>
            <a:r>
              <a:rPr lang="en-US" dirty="0">
                <a:latin typeface="Arial"/>
                <a:ea typeface="+mn-lt"/>
                <a:cs typeface="+mn-lt"/>
              </a:rPr>
              <a:t>Data Collection </a:t>
            </a:r>
            <a:endParaRPr lang="en-US" dirty="0">
              <a:latin typeface="Arial"/>
              <a:ea typeface="+mn-lt"/>
              <a:cs typeface="Arial"/>
            </a:endParaRPr>
          </a:p>
          <a:p>
            <a:pPr marL="285750" indent="-285750">
              <a:buFont typeface="Arial"/>
              <a:buChar char="•"/>
            </a:pPr>
            <a:r>
              <a:rPr lang="en-US" dirty="0">
                <a:latin typeface="Arial"/>
                <a:ea typeface="+mn-lt"/>
                <a:cs typeface="+mn-lt"/>
              </a:rPr>
              <a:t>Data Organization</a:t>
            </a:r>
            <a:endParaRPr lang="en-US" dirty="0">
              <a:latin typeface="Arial"/>
              <a:cs typeface="Arial"/>
            </a:endParaRPr>
          </a:p>
          <a:p>
            <a:pPr marL="285750" indent="-285750">
              <a:buFont typeface="Arial"/>
              <a:buChar char="•"/>
            </a:pPr>
            <a:r>
              <a:rPr lang="en-US" dirty="0">
                <a:latin typeface="Arial"/>
                <a:ea typeface="+mn-lt"/>
                <a:cs typeface="+mn-lt"/>
              </a:rPr>
              <a:t>Data Analyzation</a:t>
            </a:r>
            <a:endParaRPr lang="en-US" dirty="0">
              <a:latin typeface="Arial"/>
              <a:cs typeface="Arial"/>
            </a:endParaRPr>
          </a:p>
          <a:p>
            <a:pPr marL="285750" indent="-285750">
              <a:buFont typeface="Arial"/>
              <a:buChar char="•"/>
            </a:pPr>
            <a:r>
              <a:rPr lang="en-US" dirty="0">
                <a:latin typeface="Arial"/>
                <a:cs typeface="Sabon Next LT"/>
              </a:rPr>
              <a:t>Data Visualization </a:t>
            </a:r>
          </a:p>
        </p:txBody>
      </p:sp>
    </p:spTree>
    <p:extLst>
      <p:ext uri="{BB962C8B-B14F-4D97-AF65-F5344CB8AC3E}">
        <p14:creationId xmlns:p14="http://schemas.microsoft.com/office/powerpoint/2010/main" val="97634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F80D-EBE7-3DD6-7ED4-9291022519ED}"/>
              </a:ext>
            </a:extLst>
          </p:cNvPr>
          <p:cNvSpPr>
            <a:spLocks noGrp="1"/>
          </p:cNvSpPr>
          <p:nvPr>
            <p:ph type="title"/>
          </p:nvPr>
        </p:nvSpPr>
        <p:spPr/>
        <p:txBody>
          <a:bodyPr/>
          <a:lstStyle/>
          <a:p>
            <a:r>
              <a:rPr lang="en-US" sz="4000" dirty="0"/>
              <a:t>Data</a:t>
            </a:r>
            <a:r>
              <a:rPr lang="en-US" dirty="0"/>
              <a:t> Collection:</a:t>
            </a:r>
          </a:p>
        </p:txBody>
      </p:sp>
      <p:sp>
        <p:nvSpPr>
          <p:cNvPr id="4" name="Slide Number Placeholder 3">
            <a:extLst>
              <a:ext uri="{FF2B5EF4-FFF2-40B4-BE49-F238E27FC236}">
                <a16:creationId xmlns:a16="http://schemas.microsoft.com/office/drawing/2014/main" id="{62C87A8D-1C4D-D051-CB99-31203069E762}"/>
              </a:ext>
            </a:extLst>
          </p:cNvPr>
          <p:cNvSpPr>
            <a:spLocks noGrp="1"/>
          </p:cNvSpPr>
          <p:nvPr>
            <p:ph type="sldNum" sz="quarter" idx="12"/>
          </p:nvPr>
        </p:nvSpPr>
        <p:spPr/>
        <p:txBody>
          <a:bodyPr/>
          <a:lstStyle/>
          <a:p>
            <a:fld id="{48F63A3B-78C7-47BE-AE5E-E10140E04643}" type="slidenum">
              <a:rPr lang="en-US" dirty="0"/>
              <a:t>5</a:t>
            </a:fld>
            <a:endParaRPr lang="en-US" dirty="0"/>
          </a:p>
        </p:txBody>
      </p:sp>
      <p:sp>
        <p:nvSpPr>
          <p:cNvPr id="3" name="Content Placeholder 2">
            <a:extLst>
              <a:ext uri="{FF2B5EF4-FFF2-40B4-BE49-F238E27FC236}">
                <a16:creationId xmlns:a16="http://schemas.microsoft.com/office/drawing/2014/main" id="{E4D5D908-E150-F60C-8486-D257717492B7}"/>
              </a:ext>
            </a:extLst>
          </p:cNvPr>
          <p:cNvSpPr>
            <a:spLocks noGrp="1"/>
          </p:cNvSpPr>
          <p:nvPr>
            <p:ph idx="4294967295"/>
          </p:nvPr>
        </p:nvSpPr>
        <p:spPr>
          <a:xfrm>
            <a:off x="2737282" y="1977363"/>
            <a:ext cx="7069784" cy="3614198"/>
          </a:xfrm>
        </p:spPr>
        <p:txBody>
          <a:bodyPr vert="horz" lIns="91440" tIns="45720" rIns="91440" bIns="45720" rtlCol="0" anchor="t">
            <a:noAutofit/>
          </a:bodyPr>
          <a:lstStyle/>
          <a:p>
            <a:pPr marL="347345" indent="-347345" algn="just"/>
            <a:r>
              <a:rPr lang="en-US" sz="1800" dirty="0">
                <a:latin typeface="Arial"/>
                <a:ea typeface="+mn-lt"/>
                <a:cs typeface="+mn-lt"/>
              </a:rPr>
              <a:t>Tweepy is our primary data source; this is a library in python which allows users to use Twitter API. The following are the steps that are followed to access Twitter API:</a:t>
            </a:r>
            <a:r>
              <a:rPr lang="en-US" sz="1800" baseline="30000" dirty="0">
                <a:latin typeface="Arial"/>
                <a:ea typeface="+mn-lt"/>
                <a:cs typeface="+mn-lt"/>
              </a:rPr>
              <a:t>1</a:t>
            </a:r>
          </a:p>
          <a:p>
            <a:pPr marL="285750" indent="-285750" algn="just">
              <a:buChar char="•"/>
            </a:pPr>
            <a:r>
              <a:rPr lang="en-US" sz="1800" dirty="0">
                <a:latin typeface="Arial"/>
                <a:ea typeface="+mn-lt"/>
                <a:cs typeface="+mn-lt"/>
              </a:rPr>
              <a:t>Initially, we created a developer account on Twitter</a:t>
            </a:r>
            <a:endParaRPr lang="en-US" sz="1800">
              <a:latin typeface="Arial"/>
              <a:cs typeface="Sabon Next LT"/>
            </a:endParaRPr>
          </a:p>
          <a:p>
            <a:pPr marL="285750" indent="-285750" algn="just">
              <a:buChar char="•"/>
            </a:pPr>
            <a:r>
              <a:rPr lang="en-US" sz="1800" dirty="0">
                <a:latin typeface="Arial"/>
                <a:ea typeface="+mn-lt"/>
                <a:cs typeface="+mn-lt"/>
              </a:rPr>
              <a:t>Created a project “</a:t>
            </a:r>
            <a:r>
              <a:rPr lang="en-US" sz="1800" dirty="0" err="1">
                <a:latin typeface="Arial"/>
                <a:ea typeface="+mn-lt"/>
                <a:cs typeface="+mn-lt"/>
              </a:rPr>
              <a:t>SentaAMulti</a:t>
            </a:r>
            <a:r>
              <a:rPr lang="en-US" sz="1800" dirty="0">
                <a:latin typeface="Arial"/>
                <a:ea typeface="+mn-lt"/>
                <a:cs typeface="+mn-lt"/>
              </a:rPr>
              <a:t>”</a:t>
            </a:r>
            <a:endParaRPr lang="en-US" sz="1800">
              <a:latin typeface="Arial"/>
              <a:cs typeface="Sabon Next LT"/>
            </a:endParaRPr>
          </a:p>
          <a:p>
            <a:pPr marL="285750" indent="-285750" algn="just">
              <a:buChar char="•"/>
            </a:pPr>
            <a:r>
              <a:rPr lang="en-US" sz="1800" dirty="0">
                <a:latin typeface="Arial"/>
                <a:ea typeface="+mn-lt"/>
                <a:cs typeface="+mn-lt"/>
              </a:rPr>
              <a:t>This project was updated to elevated access as our code was unsatisfied with the requirements. Earlier, we had essential access, which only accepts 500k tweets per month, and this elevated access allows up to 2M tweets per month</a:t>
            </a:r>
            <a:endParaRPr lang="en-US" sz="1800" dirty="0">
              <a:latin typeface="Arial"/>
              <a:cs typeface="Sabon Next LT"/>
            </a:endParaRPr>
          </a:p>
          <a:p>
            <a:pPr marL="285750" indent="-285750" algn="just">
              <a:buChar char="•"/>
            </a:pPr>
            <a:r>
              <a:rPr lang="en-US" sz="1800" dirty="0">
                <a:latin typeface="Arial"/>
                <a:ea typeface="+mn-lt"/>
                <a:cs typeface="+mn-lt"/>
              </a:rPr>
              <a:t>Now, the final step is to collect the required keys.</a:t>
            </a:r>
            <a:endParaRPr lang="en-US" sz="1800">
              <a:latin typeface="Arial"/>
              <a:cs typeface="Sabon Next LT"/>
            </a:endParaRPr>
          </a:p>
          <a:p>
            <a:pPr marL="285750" indent="-285750" algn="just">
              <a:buChar char="•"/>
            </a:pPr>
            <a:endParaRPr lang="en-US" sz="1800" dirty="0">
              <a:latin typeface="Arial"/>
              <a:cs typeface="Sabon Next LT"/>
            </a:endParaRPr>
          </a:p>
          <a:p>
            <a:pPr marL="347345" indent="-347345" algn="just"/>
            <a:endParaRPr lang="en-US" sz="1800" dirty="0">
              <a:latin typeface="Arial"/>
              <a:cs typeface="Sabon Next LT"/>
            </a:endParaRPr>
          </a:p>
          <a:p>
            <a:pPr marL="347345" indent="-347345"/>
            <a:endParaRPr lang="en-US" sz="1800" dirty="0">
              <a:latin typeface="Arial"/>
              <a:cs typeface="Sabon Next LT"/>
            </a:endParaRPr>
          </a:p>
        </p:txBody>
      </p:sp>
      <p:pic>
        <p:nvPicPr>
          <p:cNvPr id="7" name="Picture 29" descr="A picture containing text, clipart&#10;&#10;Description automatically generated">
            <a:extLst>
              <a:ext uri="{FF2B5EF4-FFF2-40B4-BE49-F238E27FC236}">
                <a16:creationId xmlns:a16="http://schemas.microsoft.com/office/drawing/2014/main" id="{27FCF007-959A-014C-E5C3-B93C79FEB6A5}"/>
              </a:ext>
            </a:extLst>
          </p:cNvPr>
          <p:cNvPicPr>
            <a:picLocks noChangeAspect="1"/>
          </p:cNvPicPr>
          <p:nvPr/>
        </p:nvPicPr>
        <p:blipFill rotWithShape="1">
          <a:blip r:embed="rId2"/>
          <a:srcRect t="600" b="600"/>
          <a:stretch/>
        </p:blipFill>
        <p:spPr>
          <a:xfrm>
            <a:off x="671665" y="474560"/>
            <a:ext cx="1462522" cy="1509958"/>
          </a:xfrm>
          <a:prstGeom prst="ellipse">
            <a:avLst/>
          </a:prstGeom>
        </p:spPr>
      </p:pic>
    </p:spTree>
    <p:extLst>
      <p:ext uri="{BB962C8B-B14F-4D97-AF65-F5344CB8AC3E}">
        <p14:creationId xmlns:p14="http://schemas.microsoft.com/office/powerpoint/2010/main" val="167512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F80D-EBE7-3DD6-7ED4-9291022519ED}"/>
              </a:ext>
            </a:extLst>
          </p:cNvPr>
          <p:cNvSpPr>
            <a:spLocks noGrp="1"/>
          </p:cNvSpPr>
          <p:nvPr>
            <p:ph type="title"/>
          </p:nvPr>
        </p:nvSpPr>
        <p:spPr>
          <a:xfrm>
            <a:off x="809332" y="886113"/>
            <a:ext cx="10671048" cy="768096"/>
          </a:xfrm>
        </p:spPr>
        <p:txBody>
          <a:bodyPr/>
          <a:lstStyle/>
          <a:p>
            <a:r>
              <a:rPr lang="en-US" sz="4000" dirty="0"/>
              <a:t>Data organization:</a:t>
            </a:r>
          </a:p>
        </p:txBody>
      </p:sp>
      <p:sp>
        <p:nvSpPr>
          <p:cNvPr id="4" name="Slide Number Placeholder 3">
            <a:extLst>
              <a:ext uri="{FF2B5EF4-FFF2-40B4-BE49-F238E27FC236}">
                <a16:creationId xmlns:a16="http://schemas.microsoft.com/office/drawing/2014/main" id="{62C87A8D-1C4D-D051-CB99-31203069E762}"/>
              </a:ext>
            </a:extLst>
          </p:cNvPr>
          <p:cNvSpPr>
            <a:spLocks noGrp="1"/>
          </p:cNvSpPr>
          <p:nvPr>
            <p:ph type="sldNum" sz="quarter" idx="12"/>
          </p:nvPr>
        </p:nvSpPr>
        <p:spPr/>
        <p:txBody>
          <a:bodyPr/>
          <a:lstStyle/>
          <a:p>
            <a:fld id="{48F63A3B-78C7-47BE-AE5E-E10140E04643}" type="slidenum">
              <a:rPr lang="en-US" dirty="0"/>
              <a:t>6</a:t>
            </a:fld>
            <a:endParaRPr lang="en-US" dirty="0"/>
          </a:p>
        </p:txBody>
      </p:sp>
      <p:sp>
        <p:nvSpPr>
          <p:cNvPr id="3" name="Content Placeholder 2">
            <a:extLst>
              <a:ext uri="{FF2B5EF4-FFF2-40B4-BE49-F238E27FC236}">
                <a16:creationId xmlns:a16="http://schemas.microsoft.com/office/drawing/2014/main" id="{E4D5D908-E150-F60C-8486-D257717492B7}"/>
              </a:ext>
            </a:extLst>
          </p:cNvPr>
          <p:cNvSpPr>
            <a:spLocks noGrp="1"/>
          </p:cNvSpPr>
          <p:nvPr>
            <p:ph idx="4294967295"/>
          </p:nvPr>
        </p:nvSpPr>
        <p:spPr>
          <a:xfrm>
            <a:off x="2988816" y="2096757"/>
            <a:ext cx="6773863" cy="3606800"/>
          </a:xfrm>
        </p:spPr>
        <p:txBody>
          <a:bodyPr vert="horz" lIns="91440" tIns="45720" rIns="91440" bIns="45720" rtlCol="0" anchor="t">
            <a:noAutofit/>
          </a:bodyPr>
          <a:lstStyle/>
          <a:p>
            <a:pPr marL="0" indent="0" algn="just">
              <a:buNone/>
            </a:pPr>
            <a:r>
              <a:rPr lang="en-US" sz="1800" dirty="0">
                <a:latin typeface="Arial"/>
                <a:ea typeface="+mn-lt"/>
                <a:cs typeface="+mn-lt"/>
              </a:rPr>
              <a:t>In organizing data, we focus on cleaning and preprocessing data and using it for required purposes.</a:t>
            </a:r>
            <a:r>
              <a:rPr lang="en-US" sz="1800" baseline="30000" dirty="0">
                <a:latin typeface="Arial"/>
                <a:ea typeface="+mn-lt"/>
                <a:cs typeface="+mn-lt"/>
              </a:rPr>
              <a:t>2 </a:t>
            </a:r>
            <a:r>
              <a:rPr lang="en-US" sz="1800" dirty="0">
                <a:latin typeface="Arial"/>
                <a:ea typeface="+mn-lt"/>
                <a:cs typeface="+mn-lt"/>
              </a:rPr>
              <a:t>The following are the points that involving in organizing data:</a:t>
            </a:r>
            <a:endParaRPr lang="en-US" sz="1800">
              <a:latin typeface="Arial"/>
              <a:cs typeface="Arial"/>
            </a:endParaRPr>
          </a:p>
          <a:p>
            <a:pPr marL="285750" indent="-285750" algn="just">
              <a:buFont typeface="Arial"/>
              <a:buChar char="•"/>
            </a:pPr>
            <a:r>
              <a:rPr lang="en-US" sz="1800" dirty="0">
                <a:latin typeface="Arial"/>
                <a:ea typeface="+mn-lt"/>
                <a:cs typeface="+mn-lt"/>
              </a:rPr>
              <a:t>Planning</a:t>
            </a:r>
            <a:endParaRPr lang="en-US" sz="1800">
              <a:latin typeface="Arial"/>
              <a:cs typeface="Arial"/>
            </a:endParaRPr>
          </a:p>
          <a:p>
            <a:pPr marL="285750" indent="-285750" algn="just">
              <a:buFont typeface="Arial"/>
              <a:buChar char="•"/>
            </a:pPr>
            <a:r>
              <a:rPr lang="en-US" sz="1800" dirty="0">
                <a:latin typeface="Arial"/>
                <a:ea typeface="+mn-lt"/>
                <a:cs typeface="+mn-lt"/>
              </a:rPr>
              <a:t>Architecture</a:t>
            </a:r>
            <a:endParaRPr lang="en-US" sz="1800">
              <a:latin typeface="Arial"/>
              <a:cs typeface="Arial"/>
            </a:endParaRPr>
          </a:p>
          <a:p>
            <a:pPr marL="285750" indent="-285750" algn="just">
              <a:buFont typeface="Arial"/>
              <a:buChar char="•"/>
            </a:pPr>
            <a:r>
              <a:rPr lang="en-US" sz="1800" dirty="0">
                <a:latin typeface="Arial"/>
                <a:ea typeface="+mn-lt"/>
                <a:cs typeface="+mn-lt"/>
              </a:rPr>
              <a:t>Implementation</a:t>
            </a:r>
            <a:endParaRPr lang="en-US" sz="1800" dirty="0">
              <a:latin typeface="Arial"/>
              <a:cs typeface="Arial"/>
            </a:endParaRPr>
          </a:p>
          <a:p>
            <a:pPr marL="347345" indent="-347345" algn="just"/>
            <a:endParaRPr lang="en-US" sz="1800" dirty="0">
              <a:latin typeface="Arial"/>
              <a:cs typeface="Sabon Next LT"/>
            </a:endParaRPr>
          </a:p>
        </p:txBody>
      </p:sp>
      <p:pic>
        <p:nvPicPr>
          <p:cNvPr id="7" name="Picture 29" descr="A picture containing text, clipart&#10;&#10;Description automatically generated">
            <a:extLst>
              <a:ext uri="{FF2B5EF4-FFF2-40B4-BE49-F238E27FC236}">
                <a16:creationId xmlns:a16="http://schemas.microsoft.com/office/drawing/2014/main" id="{27FCF007-959A-014C-E5C3-B93C79FEB6A5}"/>
              </a:ext>
            </a:extLst>
          </p:cNvPr>
          <p:cNvPicPr>
            <a:picLocks noChangeAspect="1"/>
          </p:cNvPicPr>
          <p:nvPr/>
        </p:nvPicPr>
        <p:blipFill rotWithShape="1">
          <a:blip r:embed="rId2"/>
          <a:srcRect t="600" b="600"/>
          <a:stretch/>
        </p:blipFill>
        <p:spPr>
          <a:xfrm>
            <a:off x="590468" y="501340"/>
            <a:ext cx="1499024" cy="1539062"/>
          </a:xfrm>
          <a:prstGeom prst="ellipse">
            <a:avLst/>
          </a:prstGeom>
        </p:spPr>
      </p:pic>
    </p:spTree>
    <p:extLst>
      <p:ext uri="{BB962C8B-B14F-4D97-AF65-F5344CB8AC3E}">
        <p14:creationId xmlns:p14="http://schemas.microsoft.com/office/powerpoint/2010/main" val="2737396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Plan of streaming</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dirty="0" smtClean="0"/>
              <a:pPr/>
              <a:t>7</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r>
              <a:rPr lang="en-US" dirty="0">
                <a:latin typeface="Arial"/>
                <a:cs typeface="Arial"/>
              </a:rPr>
              <a:t>Collect twitter data</a:t>
            </a:r>
            <a:endParaRPr lang="en-US" dirty="0"/>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r>
              <a:rPr lang="en-US" dirty="0">
                <a:latin typeface="Arial"/>
                <a:cs typeface="Sabon Next LT"/>
              </a:rPr>
              <a:t>Using </a:t>
            </a:r>
            <a:r>
              <a:rPr lang="en-US" dirty="0" err="1">
                <a:latin typeface="Arial"/>
                <a:cs typeface="Sabon Next LT"/>
              </a:rPr>
              <a:t>tweepy</a:t>
            </a:r>
            <a:r>
              <a:rPr lang="en-US" dirty="0">
                <a:latin typeface="Arial"/>
                <a:cs typeface="Sabon Next LT"/>
              </a:rPr>
              <a:t>( posting a tweet, finding tweets)</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latin typeface="Arial"/>
                <a:cs typeface="Arial"/>
              </a:rPr>
              <a:t>platform</a:t>
            </a:r>
            <a:endParaRPr lang="en-US" dirty="0"/>
          </a:p>
          <a:p>
            <a:endParaRPr lang="en-US" dirty="0"/>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r>
              <a:rPr lang="en-US" sz="1400" dirty="0">
                <a:latin typeface="Arial"/>
                <a:cs typeface="Arial"/>
              </a:rPr>
              <a:t>Platform for streaming data, chosen: Kafka</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latin typeface="Arial"/>
                <a:cs typeface="Arial"/>
              </a:rPr>
              <a:t>Data streaming</a:t>
            </a:r>
            <a:endParaRPr lang="en-US" dirty="0"/>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2"/>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r>
              <a:rPr lang="en-US" sz="1200" dirty="0">
                <a:latin typeface="Arial"/>
                <a:cs typeface="Sabon Next LT"/>
              </a:rPr>
              <a:t>T</a:t>
            </a:r>
            <a:r>
              <a:rPr lang="en-US" sz="1400" dirty="0">
                <a:latin typeface="Arial"/>
                <a:cs typeface="Sabon Next LT"/>
              </a:rPr>
              <a:t>witter uses two kinds of </a:t>
            </a:r>
            <a:r>
              <a:rPr lang="en-US" sz="1400" dirty="0">
                <a:latin typeface="Arial"/>
                <a:ea typeface="+mn-lt"/>
                <a:cs typeface="+mn-lt"/>
              </a:rPr>
              <a:t>API</a:t>
            </a:r>
            <a:r>
              <a:rPr lang="en-US" sz="1400" dirty="0">
                <a:latin typeface="Arial"/>
                <a:cs typeface="Sabon Next LT"/>
              </a:rPr>
              <a:t>: search API, streaming </a:t>
            </a:r>
            <a:r>
              <a:rPr lang="en-US" sz="1400" dirty="0">
                <a:latin typeface="Arial"/>
                <a:ea typeface="+mn-lt"/>
                <a:cs typeface="+mn-lt"/>
              </a:rPr>
              <a:t>API</a:t>
            </a:r>
            <a:endParaRPr lang="en-US" sz="1400" dirty="0">
              <a:latin typeface="Arial"/>
              <a:cs typeface="Sabon Next LT"/>
            </a:endParaRP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sz="1600" dirty="0">
                <a:latin typeface="Arial"/>
                <a:cs typeface="Arial"/>
              </a:rPr>
              <a:t>Preprocessing </a:t>
            </a:r>
            <a:endParaRPr lang="en-US" sz="1600" dirty="0"/>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3"/>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r>
              <a:rPr lang="en-US" sz="1200" dirty="0">
                <a:latin typeface="Arial"/>
                <a:cs typeface="Sabon Next LT"/>
              </a:rPr>
              <a:t>Filtering </a:t>
            </a:r>
          </a:p>
          <a:p>
            <a:r>
              <a:rPr lang="en-US" sz="1200" dirty="0">
                <a:latin typeface="Arial"/>
                <a:cs typeface="Sabon Next LT"/>
              </a:rPr>
              <a:t>Tokenization</a:t>
            </a:r>
          </a:p>
          <a:p>
            <a:r>
              <a:rPr lang="en-US" sz="1200" dirty="0">
                <a:latin typeface="Arial"/>
                <a:cs typeface="Sabon Next LT"/>
              </a:rPr>
              <a:t>Removal of stop words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sz="1600" dirty="0">
                <a:latin typeface="Arial"/>
                <a:cs typeface="Arial"/>
              </a:rPr>
              <a:t>Classification of tweets</a:t>
            </a:r>
            <a:endParaRPr lang="en-US" sz="1600"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4"/>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r>
              <a:rPr lang="en-US" sz="1400" dirty="0">
                <a:latin typeface="Arial"/>
                <a:cs typeface="Arial"/>
              </a:rPr>
              <a:t>Categorizing tweets as positive, negative or neutral</a:t>
            </a:r>
          </a:p>
        </p:txBody>
      </p:sp>
      <p:pic>
        <p:nvPicPr>
          <p:cNvPr id="29" name="Picture 29">
            <a:extLst>
              <a:ext uri="{FF2B5EF4-FFF2-40B4-BE49-F238E27FC236}">
                <a16:creationId xmlns:a16="http://schemas.microsoft.com/office/drawing/2014/main" id="{E5377F40-CD12-6A60-A249-B716145BE73D}"/>
              </a:ext>
            </a:extLst>
          </p:cNvPr>
          <p:cNvPicPr>
            <a:picLocks noGrp="1" noChangeAspect="1"/>
          </p:cNvPicPr>
          <p:nvPr>
            <p:ph type="pic" sz="quarter" idx="23"/>
          </p:nvPr>
        </p:nvPicPr>
        <p:blipFill rotWithShape="1">
          <a:blip r:embed="rId5"/>
          <a:srcRect t="600" b="600"/>
          <a:stretch/>
        </p:blipFill>
        <p:spPr>
          <a:xfrm>
            <a:off x="1343358" y="2030240"/>
            <a:ext cx="695639" cy="704088"/>
          </a:xfrm>
        </p:spPr>
      </p:pic>
      <p:pic>
        <p:nvPicPr>
          <p:cNvPr id="34" name="Picture 34" descr="Hide Cat">
            <a:extLst>
              <a:ext uri="{FF2B5EF4-FFF2-40B4-BE49-F238E27FC236}">
                <a16:creationId xmlns:a16="http://schemas.microsoft.com/office/drawing/2014/main" id="{F41178B4-CF97-6D63-A7F6-C62D204F50D2}"/>
              </a:ext>
            </a:extLst>
          </p:cNvPr>
          <p:cNvPicPr>
            <a:picLocks noGrp="1" noChangeAspect="1"/>
          </p:cNvPicPr>
          <p:nvPr>
            <p:ph type="pic" sz="quarter" idx="27"/>
          </p:nvPr>
        </p:nvPicPr>
        <p:blipFill rotWithShape="1">
          <a:blip r:embed="rId6"/>
          <a:srcRect t="113" b="113"/>
          <a:stretch/>
        </p:blipFill>
        <p:spPr/>
      </p:pic>
    </p:spTree>
    <p:extLst>
      <p:ext uri="{BB962C8B-B14F-4D97-AF65-F5344CB8AC3E}">
        <p14:creationId xmlns:p14="http://schemas.microsoft.com/office/powerpoint/2010/main" val="160049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architecture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r>
              <a:rPr lang="en-US" dirty="0">
                <a:latin typeface="Arial"/>
                <a:cs typeface="Arial"/>
              </a:rPr>
              <a:t>Twitter data</a:t>
            </a:r>
            <a:endParaRPr lang="en-US" dirty="0"/>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r>
              <a:rPr lang="en-US" sz="1600" dirty="0" err="1">
                <a:latin typeface="Arial"/>
                <a:cs typeface="Arial"/>
              </a:rPr>
              <a:t>kafka</a:t>
            </a:r>
            <a:endParaRPr lang="en-US" sz="1600" dirty="0" err="1"/>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latin typeface="Arial"/>
                <a:cs typeface="Arial"/>
              </a:rPr>
              <a:t>bucket</a:t>
            </a:r>
            <a:endParaRPr lang="en-US" dirty="0"/>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r>
              <a:rPr lang="en-US" sz="1600" dirty="0">
                <a:latin typeface="Arial"/>
                <a:cs typeface="Arial"/>
              </a:rPr>
              <a:t>MONGODB</a:t>
            </a:r>
            <a:endParaRPr lang="en-US" sz="1600" dirty="0"/>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r>
              <a:rPr lang="en-US" sz="1600" dirty="0">
                <a:latin typeface="Arial"/>
                <a:cs typeface="Arial"/>
              </a:rPr>
              <a:t>Tableau/ power BI</a:t>
            </a:r>
            <a:endParaRPr lang="en-US" sz="1600" dirty="0"/>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r>
              <a:rPr lang="en-US" dirty="0">
                <a:latin typeface="Arial"/>
                <a:cs typeface="Arial"/>
              </a:rPr>
              <a:t>Using </a:t>
            </a:r>
            <a:r>
              <a:rPr lang="en-US" dirty="0" err="1">
                <a:latin typeface="Arial"/>
                <a:cs typeface="Arial"/>
              </a:rPr>
              <a:t>tweepy</a:t>
            </a:r>
            <a:endParaRPr lang="en-US">
              <a:latin typeface="Arial"/>
              <a:cs typeface="Arial"/>
            </a:endParaRP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r>
              <a:rPr lang="en-US" sz="1400" dirty="0">
                <a:latin typeface="Arial"/>
                <a:ea typeface="+mn-lt"/>
                <a:cs typeface="+mn-lt"/>
              </a:rPr>
              <a:t>handling real-time data</a:t>
            </a:r>
            <a:endParaRPr lang="en-US" sz="1400">
              <a:latin typeface="Arial"/>
              <a:cs typeface="Arial"/>
            </a:endParaRP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r>
              <a:rPr lang="en-US" sz="1400" dirty="0">
                <a:latin typeface="Arial"/>
                <a:cs typeface="Sabon Next LT"/>
              </a:rPr>
              <a:t>Using spark streaming for scoring and in turn gets updates of infrequent model</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r>
              <a:rPr lang="en-US" dirty="0">
                <a:cs typeface="Sabon Next LT"/>
              </a:rPr>
              <a:t>Store the data got after analysis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47629" y="4745736"/>
            <a:ext cx="1993392" cy="1164982"/>
          </a:xfrm>
        </p:spPr>
        <p:txBody>
          <a:bodyPr/>
          <a:lstStyle/>
          <a:p>
            <a:r>
              <a:rPr lang="en-US" sz="1400" dirty="0">
                <a:latin typeface="Arial"/>
                <a:ea typeface="+mn-lt"/>
                <a:cs typeface="+mn-lt"/>
              </a:rPr>
              <a:t>Platform that has interactive dashboards and visuals that present real-time data</a:t>
            </a:r>
            <a:endParaRPr lang="en-US" sz="1400" dirty="0">
              <a:latin typeface="Arial"/>
              <a:cs typeface="Sabon Next LT"/>
            </a:endParaRP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3ACB-DC6D-7090-951B-C24135B8BA1A}"/>
              </a:ext>
            </a:extLst>
          </p:cNvPr>
          <p:cNvSpPr>
            <a:spLocks noGrp="1"/>
          </p:cNvSpPr>
          <p:nvPr>
            <p:ph type="title"/>
          </p:nvPr>
        </p:nvSpPr>
        <p:spPr/>
        <p:txBody>
          <a:bodyPr>
            <a:normAutofit fontScale="90000"/>
          </a:bodyPr>
          <a:lstStyle/>
          <a:p>
            <a:r>
              <a:rPr lang="en-US" sz="3200" dirty="0"/>
              <a:t>Using Kafka streaming</a:t>
            </a:r>
            <a:br>
              <a:rPr lang="en-US" sz="3200" dirty="0"/>
            </a:br>
            <a:endParaRPr lang="en-US" dirty="0"/>
          </a:p>
        </p:txBody>
      </p:sp>
      <p:sp>
        <p:nvSpPr>
          <p:cNvPr id="3" name="Slide Number Placeholder 2">
            <a:extLst>
              <a:ext uri="{FF2B5EF4-FFF2-40B4-BE49-F238E27FC236}">
                <a16:creationId xmlns:a16="http://schemas.microsoft.com/office/drawing/2014/main" id="{AC40E554-16AB-98A6-DFB1-AF76B9969D74}"/>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14" name="Picture 14" descr="Diagram&#10;&#10;Description automatically generated">
            <a:extLst>
              <a:ext uri="{FF2B5EF4-FFF2-40B4-BE49-F238E27FC236}">
                <a16:creationId xmlns:a16="http://schemas.microsoft.com/office/drawing/2014/main" id="{5FE8D884-6DF0-E2CD-657A-5766B5D864B7}"/>
              </a:ext>
            </a:extLst>
          </p:cNvPr>
          <p:cNvPicPr>
            <a:picLocks noChangeAspect="1"/>
          </p:cNvPicPr>
          <p:nvPr/>
        </p:nvPicPr>
        <p:blipFill>
          <a:blip r:embed="rId2"/>
          <a:stretch>
            <a:fillRect/>
          </a:stretch>
        </p:blipFill>
        <p:spPr>
          <a:xfrm>
            <a:off x="1765177" y="2306409"/>
            <a:ext cx="8262151" cy="2807435"/>
          </a:xfrm>
          <a:prstGeom prst="rect">
            <a:avLst/>
          </a:prstGeom>
        </p:spPr>
      </p:pic>
      <p:sp>
        <p:nvSpPr>
          <p:cNvPr id="4" name="TextBox 3">
            <a:extLst>
              <a:ext uri="{FF2B5EF4-FFF2-40B4-BE49-F238E27FC236}">
                <a16:creationId xmlns:a16="http://schemas.microsoft.com/office/drawing/2014/main" id="{511F7612-30F7-6327-B80D-E544448AE8A9}"/>
              </a:ext>
            </a:extLst>
          </p:cNvPr>
          <p:cNvSpPr txBox="1"/>
          <p:nvPr/>
        </p:nvSpPr>
        <p:spPr>
          <a:xfrm>
            <a:off x="3048000" y="1797728"/>
            <a:ext cx="65137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6"/>
                </a:solidFill>
                <a:cs typeface="Sabon Next LT"/>
              </a:rPr>
              <a:t>This is how the cluster is created to listen data from producer.</a:t>
            </a:r>
            <a:r>
              <a:rPr lang="en-US" baseline="30000" dirty="0">
                <a:solidFill>
                  <a:schemeClr val="accent6"/>
                </a:solidFill>
                <a:cs typeface="Sabon Next LT"/>
              </a:rPr>
              <a:t>5</a:t>
            </a:r>
          </a:p>
        </p:txBody>
      </p:sp>
    </p:spTree>
    <p:extLst>
      <p:ext uri="{BB962C8B-B14F-4D97-AF65-F5344CB8AC3E}">
        <p14:creationId xmlns:p14="http://schemas.microsoft.com/office/powerpoint/2010/main" val="226078408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427</Words>
  <Application>Microsoft Office PowerPoint</Application>
  <PresentationFormat>Widescreen</PresentationFormat>
  <Paragraphs>130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Analysis of Twitter Sentiments Using Spark Streaming</vt:lpstr>
      <vt:lpstr>Aim</vt:lpstr>
      <vt:lpstr>PowerPoint Presentation</vt:lpstr>
      <vt:lpstr>AGENDA</vt:lpstr>
      <vt:lpstr>Data Collection:</vt:lpstr>
      <vt:lpstr>Data organization:</vt:lpstr>
      <vt:lpstr>Plan of streaming</vt:lpstr>
      <vt:lpstr>architecture</vt:lpstr>
      <vt:lpstr>Using Kafka streaming </vt:lpstr>
      <vt:lpstr>Analyzing data</vt:lpstr>
      <vt:lpstr>implementation</vt:lpstr>
      <vt:lpstr>PowerPoint Presentation</vt:lpstr>
      <vt:lpstr>PowerPoint Presentation</vt:lpstr>
      <vt:lpstr>PowerPoint Presentation</vt:lpstr>
      <vt:lpstr>PowerPoint Presentation</vt:lpstr>
      <vt:lpstr>Visualization of data</vt:lpstr>
      <vt:lpstr>Conclusion </vt:lpstr>
      <vt:lpstr>Future scope: </vt:lpstr>
      <vt:lpstr>Reference: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lastModifiedBy/>
  <cp:revision>1150</cp:revision>
  <dcterms:created xsi:type="dcterms:W3CDTF">2022-11-17T20:08:55Z</dcterms:created>
  <dcterms:modified xsi:type="dcterms:W3CDTF">2022-12-07T12:14:00Z</dcterms:modified>
</cp:coreProperties>
</file>