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16" r:id="rId1"/>
  </p:sldMasterIdLst>
  <p:notesMasterIdLst>
    <p:notesMasterId r:id="rId19"/>
  </p:notesMasterIdLst>
  <p:sldIdLst>
    <p:sldId id="256" r:id="rId2"/>
    <p:sldId id="278" r:id="rId3"/>
    <p:sldId id="282" r:id="rId4"/>
    <p:sldId id="288" r:id="rId5"/>
    <p:sldId id="287" r:id="rId6"/>
    <p:sldId id="286" r:id="rId7"/>
    <p:sldId id="285" r:id="rId8"/>
    <p:sldId id="284" r:id="rId9"/>
    <p:sldId id="289" r:id="rId10"/>
    <p:sldId id="290" r:id="rId11"/>
    <p:sldId id="295" r:id="rId12"/>
    <p:sldId id="296" r:id="rId13"/>
    <p:sldId id="297" r:id="rId14"/>
    <p:sldId id="298" r:id="rId15"/>
    <p:sldId id="279" r:id="rId16"/>
    <p:sldId id="281"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autoAdjust="0"/>
  </p:normalViewPr>
  <p:slideViewPr>
    <p:cSldViewPr snapToGrid="0">
      <p:cViewPr varScale="1">
        <p:scale>
          <a:sx n="73" d="100"/>
          <a:sy n="73" d="100"/>
        </p:scale>
        <p:origin x="404"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BECE9-EF78-4500-8923-0DA8ABD97714}" type="datetimeFigureOut">
              <a:rPr lang="en-IN" smtClean="0"/>
              <a:pPr/>
              <a:t>06-01-2022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7EEA8-4397-4C1D-88CD-3BA9E150E1BE}" type="slidenum">
              <a:rPr lang="en-IN" smtClean="0"/>
              <a:pPr/>
              <a:t>‹#›</a:t>
            </a:fld>
            <a:endParaRPr lang="en-IN"/>
          </a:p>
        </p:txBody>
      </p:sp>
    </p:spTree>
    <p:extLst>
      <p:ext uri="{BB962C8B-B14F-4D97-AF65-F5344CB8AC3E}">
        <p14:creationId xmlns:p14="http://schemas.microsoft.com/office/powerpoint/2010/main" val="1973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17EEA8-4397-4C1D-88CD-3BA9E150E1BE}" type="slidenum">
              <a:rPr lang="en-IN" smtClean="0"/>
              <a:pPr/>
              <a:t>1</a:t>
            </a:fld>
            <a:endParaRPr lang="en-IN"/>
          </a:p>
        </p:txBody>
      </p:sp>
    </p:spTree>
    <p:extLst>
      <p:ext uri="{BB962C8B-B14F-4D97-AF65-F5344CB8AC3E}">
        <p14:creationId xmlns:p14="http://schemas.microsoft.com/office/powerpoint/2010/main" val="329536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A0BA9-9305-495D-8C85-66E0FF4A94CC}"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41457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2FFFB-52E2-401F-9BA8-D35A33E9803A}"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403034288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2FFFB-52E2-401F-9BA8-D35A33E9803A}"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32710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2FFFB-52E2-401F-9BA8-D35A33E9803A}"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4676886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2FFFB-52E2-401F-9BA8-D35A33E9803A}"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158359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2FFFB-52E2-401F-9BA8-D35A33E9803A}"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3960329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51EF1-3786-4629-8CF6-15E0B1C03D1A}"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332169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9F14C-B73A-4761-B37B-6CA724FCE8B8}"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97822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9980E-5CAE-45D1-A0F9-E0185D8074F7}"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28829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8891B-D443-47D3-B825-AF3614FB1D61}" type="datetime1">
              <a:rPr lang="en-US" smtClean="0"/>
              <a:pPr/>
              <a:t>1/6/2022</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94141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599764-3FC8-42FC-BCBE-F0005CBFB214}" type="datetime1">
              <a:rPr lang="en-US" smtClean="0"/>
              <a:pPr/>
              <a:t>1/6/2022</a:t>
            </a:fld>
            <a:endParaRPr lang="en-IN"/>
          </a:p>
        </p:txBody>
      </p:sp>
      <p:sp>
        <p:nvSpPr>
          <p:cNvPr id="6" name="Footer Placeholder 5"/>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24885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CBF1F-6A24-4FC6-93A9-1CFE60AFAF0C}" type="datetime1">
              <a:rPr lang="en-US" smtClean="0"/>
              <a:pPr/>
              <a:t>1/6/2022</a:t>
            </a:fld>
            <a:endParaRPr lang="en-IN"/>
          </a:p>
        </p:txBody>
      </p:sp>
      <p:sp>
        <p:nvSpPr>
          <p:cNvPr id="8" name="Footer Placeholder 7"/>
          <p:cNvSpPr>
            <a:spLocks noGrp="1"/>
          </p:cNvSpPr>
          <p:nvPr>
            <p:ph type="ftr" sz="quarter" idx="11"/>
          </p:nvPr>
        </p:nvSpPr>
        <p:spPr/>
        <p:txBody>
          <a:bodyPr/>
          <a:lstStyle/>
          <a:p>
            <a:r>
              <a:rPr lang="en-US"/>
              <a:t>8CS7_0 Project, Session 2020-2021 </a:t>
            </a:r>
            <a:endParaRPr lang="en-IN"/>
          </a:p>
        </p:txBody>
      </p:sp>
      <p:sp>
        <p:nvSpPr>
          <p:cNvPr id="9" name="Slide Number Placeholder 8"/>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359264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43CC7-4D39-4B01-AD15-265BC05D1DED}" type="datetime1">
              <a:rPr lang="en-US" smtClean="0"/>
              <a:pPr/>
              <a:t>1/6/2022</a:t>
            </a:fld>
            <a:endParaRPr lang="en-IN"/>
          </a:p>
        </p:txBody>
      </p:sp>
      <p:sp>
        <p:nvSpPr>
          <p:cNvPr id="4" name="Footer Placeholder 3"/>
          <p:cNvSpPr>
            <a:spLocks noGrp="1"/>
          </p:cNvSpPr>
          <p:nvPr>
            <p:ph type="ftr" sz="quarter" idx="11"/>
          </p:nvPr>
        </p:nvSpPr>
        <p:spPr/>
        <p:txBody>
          <a:bodyPr/>
          <a:lstStyle/>
          <a:p>
            <a:r>
              <a:rPr lang="en-US"/>
              <a:t>8CS7_0 Project, Session 2020-2021 </a:t>
            </a:r>
            <a:endParaRPr lang="en-IN"/>
          </a:p>
        </p:txBody>
      </p:sp>
      <p:sp>
        <p:nvSpPr>
          <p:cNvPr id="5" name="Slide Number Placeholder 4"/>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76668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1048B-0F7F-42F1-B4E5-8FA59D0CA42A}" type="datetime1">
              <a:rPr lang="en-US" smtClean="0"/>
              <a:pPr/>
              <a:t>1/6/2022</a:t>
            </a:fld>
            <a:endParaRPr lang="en-IN"/>
          </a:p>
        </p:txBody>
      </p:sp>
      <p:sp>
        <p:nvSpPr>
          <p:cNvPr id="3" name="Footer Placeholder 2"/>
          <p:cNvSpPr>
            <a:spLocks noGrp="1"/>
          </p:cNvSpPr>
          <p:nvPr>
            <p:ph type="ftr" sz="quarter" idx="11"/>
          </p:nvPr>
        </p:nvSpPr>
        <p:spPr/>
        <p:txBody>
          <a:bodyPr/>
          <a:lstStyle/>
          <a:p>
            <a:r>
              <a:rPr lang="en-US"/>
              <a:t>8CS7_0 Project, Session 2020-2021 </a:t>
            </a:r>
            <a:endParaRPr lang="en-IN"/>
          </a:p>
        </p:txBody>
      </p:sp>
      <p:sp>
        <p:nvSpPr>
          <p:cNvPr id="4" name="Slide Number Placeholder 3"/>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370109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60CE96-6160-4652-A636-71ECC2B04E3A}" type="datetime1">
              <a:rPr lang="en-US" smtClean="0"/>
              <a:pPr/>
              <a:t>1/6/2022</a:t>
            </a:fld>
            <a:endParaRPr lang="en-IN"/>
          </a:p>
        </p:txBody>
      </p:sp>
      <p:sp>
        <p:nvSpPr>
          <p:cNvPr id="6" name="Footer Placeholder 5"/>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165083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DBE40-C8C2-4798-97C2-547657610F91}" type="datetime1">
              <a:rPr lang="en-US" smtClean="0"/>
              <a:pPr/>
              <a:t>1/6/2022</a:t>
            </a:fld>
            <a:endParaRPr lang="en-IN"/>
          </a:p>
        </p:txBody>
      </p:sp>
      <p:sp>
        <p:nvSpPr>
          <p:cNvPr id="6" name="Footer Placeholder 5"/>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extLst>
      <p:ext uri="{BB962C8B-B14F-4D97-AF65-F5344CB8AC3E}">
        <p14:creationId xmlns:p14="http://schemas.microsoft.com/office/powerpoint/2010/main" val="352755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32FFFB-52E2-401F-9BA8-D35A33E9803A}" type="datetime1">
              <a:rPr lang="en-US" smtClean="0"/>
              <a:pPr/>
              <a:t>1/6/2022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8CS7_0 Project, Session 2020-2021 </a:t>
            </a:r>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DFE1C7-CADE-4666-88F5-C0C8CECCFE56}" type="slidenum">
              <a:rPr lang="en-IN" smtClean="0"/>
              <a:pPr/>
              <a:t>‹#›</a:t>
            </a:fld>
            <a:endParaRPr lang="en-IN"/>
          </a:p>
        </p:txBody>
      </p:sp>
    </p:spTree>
    <p:extLst>
      <p:ext uri="{BB962C8B-B14F-4D97-AF65-F5344CB8AC3E}">
        <p14:creationId xmlns:p14="http://schemas.microsoft.com/office/powerpoint/2010/main" val="2530094183"/>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1709" y="355246"/>
            <a:ext cx="8312129" cy="668011"/>
          </a:xfrm>
        </p:spPr>
        <p:txBody>
          <a:bodyPr anchor="ctr">
            <a:noAutofit/>
          </a:bodyPr>
          <a:lstStyle/>
          <a:p>
            <a:pPr algn="ctr">
              <a:lnSpc>
                <a:spcPct val="200000"/>
              </a:lnSpc>
            </a:pPr>
            <a:r>
              <a:rPr lang="en-US" sz="3600" b="1" dirty="0"/>
              <a:t>Poornima College of Engineering</a:t>
            </a:r>
            <a:endParaRPr lang="en-IN" sz="3600" b="1" dirty="0"/>
          </a:p>
        </p:txBody>
      </p:sp>
      <p:sp>
        <p:nvSpPr>
          <p:cNvPr id="3" name="Subtitle 2"/>
          <p:cNvSpPr>
            <a:spLocks noGrp="1"/>
          </p:cNvSpPr>
          <p:nvPr>
            <p:ph type="subTitle" idx="1"/>
          </p:nvPr>
        </p:nvSpPr>
        <p:spPr>
          <a:xfrm>
            <a:off x="426721" y="2587723"/>
            <a:ext cx="12192000" cy="3728169"/>
          </a:xfrm>
        </p:spPr>
        <p:txBody>
          <a:bodyPr>
            <a:normAutofit fontScale="92500" lnSpcReduction="20000"/>
          </a:bodyPr>
          <a:lstStyle/>
          <a:p>
            <a:pPr algn="l"/>
            <a:r>
              <a:rPr lang="en-US" sz="2000" b="1" dirty="0">
                <a:solidFill>
                  <a:schemeClr val="tx1"/>
                </a:solidFill>
                <a:latin typeface="Times New Roman" pitchFamily="18" charset="0"/>
                <a:cs typeface="Times New Roman" pitchFamily="18" charset="0"/>
              </a:rPr>
              <a:t>Submitted By:    </a:t>
            </a:r>
          </a:p>
          <a:p>
            <a:pPr marL="457200" indent="-457200" algn="l">
              <a:buFont typeface="+mj-lt"/>
              <a:buAutoNum type="arabicPeriod"/>
            </a:pPr>
            <a:r>
              <a:rPr lang="en-US" sz="2000" b="1" dirty="0">
                <a:solidFill>
                  <a:schemeClr val="tx1"/>
                </a:solidFill>
                <a:latin typeface="Times New Roman" pitchFamily="18" charset="0"/>
                <a:cs typeface="Times New Roman" pitchFamily="18" charset="0"/>
              </a:rPr>
              <a:t>DISHA SARASWAT,       PCE Enrollment No: PCE19CS053, RTU Roll No:19EPCCS059</a:t>
            </a:r>
          </a:p>
          <a:p>
            <a:pPr marL="457200" indent="-457200" algn="l">
              <a:buFont typeface="+mj-lt"/>
              <a:buAutoNum type="arabicPeriod"/>
            </a:pPr>
            <a:r>
              <a:rPr lang="en-US" sz="2000" b="1" dirty="0">
                <a:solidFill>
                  <a:schemeClr val="tx1"/>
                </a:solidFill>
                <a:latin typeface="Times New Roman" pitchFamily="18" charset="0"/>
                <a:cs typeface="Times New Roman" pitchFamily="18" charset="0"/>
              </a:rPr>
              <a:t>DIKSHANT MATHUR , PCE Enrollment No: PCE19CS052, RTU Roll No:19EPCCS058</a:t>
            </a:r>
          </a:p>
          <a:p>
            <a:pPr marL="457200" indent="-457200" algn="l">
              <a:buFont typeface="+mj-lt"/>
              <a:buAutoNum type="arabicPeriod"/>
            </a:pPr>
            <a:r>
              <a:rPr lang="en-US" sz="2000" b="1" dirty="0">
                <a:solidFill>
                  <a:schemeClr val="tx1"/>
                </a:solidFill>
                <a:latin typeface="Times New Roman" pitchFamily="18" charset="0"/>
                <a:cs typeface="Times New Roman" pitchFamily="18" charset="0"/>
              </a:rPr>
              <a:t>HARDIK SINGH ,           PCE Enrollment No: PCE19CS065, RTU Roll No:19EPCCS071</a:t>
            </a:r>
          </a:p>
          <a:p>
            <a:pPr marL="457200" indent="-457200" algn="l">
              <a:buFont typeface="+mj-lt"/>
              <a:buAutoNum type="arabicPeriod"/>
            </a:pPr>
            <a:r>
              <a:rPr lang="en-US" sz="2000" b="1" dirty="0">
                <a:solidFill>
                  <a:schemeClr val="tx1"/>
                </a:solidFill>
                <a:latin typeface="Times New Roman" pitchFamily="18" charset="0"/>
                <a:cs typeface="Times New Roman" pitchFamily="18" charset="0"/>
              </a:rPr>
              <a:t>ABHISHEK SHARMA , PCE Enrollment No: PCE19CS011, RTU Roll No:19EPCCS011</a:t>
            </a:r>
          </a:p>
          <a:p>
            <a:pPr algn="l"/>
            <a:endParaRPr lang="en-US" sz="2000" b="1" dirty="0">
              <a:solidFill>
                <a:schemeClr val="tx1"/>
              </a:solidFill>
              <a:latin typeface="Times New Roman" pitchFamily="18" charset="0"/>
              <a:cs typeface="Times New Roman" pitchFamily="18" charset="0"/>
            </a:endParaRPr>
          </a:p>
          <a:p>
            <a:pPr algn="l"/>
            <a:r>
              <a:rPr lang="en-US" sz="2000" b="1" dirty="0">
                <a:solidFill>
                  <a:schemeClr val="tx1"/>
                </a:solidFill>
                <a:latin typeface="Times New Roman" pitchFamily="18" charset="0"/>
                <a:cs typeface="Times New Roman" pitchFamily="18" charset="0"/>
              </a:rPr>
              <a:t>Project  Guide: Ms. NEHA SHROTRIYA</a:t>
            </a:r>
          </a:p>
          <a:p>
            <a:pPr algn="l"/>
            <a:r>
              <a:rPr lang="en-US" sz="2000" b="1" dirty="0">
                <a:solidFill>
                  <a:schemeClr val="tx1"/>
                </a:solidFill>
                <a:latin typeface="Times New Roman" pitchFamily="18" charset="0"/>
                <a:cs typeface="Times New Roman" pitchFamily="18" charset="0"/>
              </a:rPr>
              <a:t>			</a:t>
            </a:r>
          </a:p>
          <a:p>
            <a:pPr algn="l"/>
            <a:r>
              <a:rPr lang="en-US" sz="2000" b="1" dirty="0">
                <a:solidFill>
                  <a:schemeClr val="tx1"/>
                </a:solidFill>
                <a:latin typeface="Times New Roman" pitchFamily="18" charset="0"/>
                <a:cs typeface="Times New Roman" pitchFamily="18" charset="0"/>
              </a:rPr>
              <a:t>Academic Year: 2020-2021		        Subject: 7CS7_0, NSP</a:t>
            </a:r>
          </a:p>
          <a:p>
            <a:pPr algn="l"/>
            <a:r>
              <a:rPr lang="en-US" sz="2000" b="1" dirty="0">
                <a:solidFill>
                  <a:schemeClr val="tx1"/>
                </a:solidFill>
                <a:latin typeface="Times New Roman" pitchFamily="18" charset="0"/>
                <a:cs typeface="Times New Roman" pitchFamily="18" charset="0"/>
              </a:rPr>
              <a:t>		Department of Computer Engineering , PCE , </a:t>
            </a:r>
            <a:r>
              <a:rPr lang="en-US" sz="2000" b="1" dirty="0" err="1">
                <a:solidFill>
                  <a:schemeClr val="tx1"/>
                </a:solidFill>
                <a:latin typeface="Times New Roman" pitchFamily="18" charset="0"/>
                <a:cs typeface="Times New Roman" pitchFamily="18" charset="0"/>
              </a:rPr>
              <a:t>Jaipur</a:t>
            </a:r>
            <a:r>
              <a:rPr lang="en-US" sz="2000" b="1" dirty="0">
                <a:solidFill>
                  <a:schemeClr val="tx1"/>
                </a:solidFill>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IN"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94" y="127721"/>
            <a:ext cx="1643367" cy="1415267"/>
          </a:xfrm>
          <a:prstGeom prst="rect">
            <a:avLst/>
          </a:prstGeom>
        </p:spPr>
      </p:pic>
      <p:sp>
        <p:nvSpPr>
          <p:cNvPr id="5" name="Title 1"/>
          <p:cNvSpPr txBox="1">
            <a:spLocks/>
          </p:cNvSpPr>
          <p:nvPr/>
        </p:nvSpPr>
        <p:spPr>
          <a:xfrm>
            <a:off x="1906784" y="1499819"/>
            <a:ext cx="8671604" cy="630621"/>
          </a:xfrm>
          <a:prstGeom prst="rect">
            <a:avLst/>
          </a:prstGeom>
        </p:spPr>
        <p:txBody>
          <a:bodyPr vert="horz" lIns="91440" tIns="45720" rIns="91440" bIns="45720" rtlCol="0" anchor="t">
            <a:normAutofit fontScale="750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t>Project Title: Fake News Detection by using Data science application </a:t>
            </a:r>
            <a:endParaRPr lang="en-IN" b="1" dirty="0"/>
          </a:p>
        </p:txBody>
      </p:sp>
    </p:spTree>
    <p:extLst>
      <p:ext uri="{BB962C8B-B14F-4D97-AF65-F5344CB8AC3E}">
        <p14:creationId xmlns:p14="http://schemas.microsoft.com/office/powerpoint/2010/main" val="242606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19FADE-75AD-4DD7-AB92-7FE0372132AC}"/>
              </a:ext>
            </a:extLst>
          </p:cNvPr>
          <p:cNvSpPr>
            <a:spLocks noGrp="1"/>
          </p:cNvSpPr>
          <p:nvPr>
            <p:ph type="sldNum" sz="quarter" idx="12"/>
          </p:nvPr>
        </p:nvSpPr>
        <p:spPr/>
        <p:txBody>
          <a:bodyPr/>
          <a:lstStyle/>
          <a:p>
            <a:fld id="{A3DFE1C7-CADE-4666-88F5-C0C8CECCFE56}" type="slidenum">
              <a:rPr lang="en-IN" smtClean="0"/>
              <a:pPr/>
              <a:t>10</a:t>
            </a:fld>
            <a:endParaRPr lang="en-IN"/>
          </a:p>
        </p:txBody>
      </p:sp>
      <p:sp>
        <p:nvSpPr>
          <p:cNvPr id="5" name="TextBox 4">
            <a:extLst>
              <a:ext uri="{FF2B5EF4-FFF2-40B4-BE49-F238E27FC236}">
                <a16:creationId xmlns:a16="http://schemas.microsoft.com/office/drawing/2014/main" id="{3501B0B5-EF96-499E-BFE7-9467038B62BC}"/>
              </a:ext>
            </a:extLst>
          </p:cNvPr>
          <p:cNvSpPr txBox="1"/>
          <p:nvPr/>
        </p:nvSpPr>
        <p:spPr>
          <a:xfrm>
            <a:off x="768371" y="354595"/>
            <a:ext cx="6115538" cy="984885"/>
          </a:xfrm>
          <a:prstGeom prst="rect">
            <a:avLst/>
          </a:prstGeom>
          <a:noFill/>
        </p:spPr>
        <p:txBody>
          <a:bodyPr wrap="square">
            <a:spAutoFit/>
          </a:bodyPr>
          <a:lstStyle/>
          <a:p>
            <a:r>
              <a:rPr lang="en-IN" sz="3600" dirty="0">
                <a:solidFill>
                  <a:srgbClr val="FF0000"/>
                </a:solidFill>
              </a:rPr>
              <a:t>Literature Review 8</a:t>
            </a:r>
          </a:p>
          <a:p>
            <a:r>
              <a:rPr lang="en-US" sz="2200" b="0" i="0" u="none" strike="noStrike" kern="1200" baseline="0" dirty="0">
                <a:solidFill>
                  <a:srgbClr val="FF0000"/>
                </a:solidFill>
                <a:latin typeface="+mn-lt"/>
                <a:ea typeface="+mn-ea"/>
                <a:cs typeface="+mn-cs"/>
              </a:rPr>
              <a:t>Fake News Data Exploration and Analytics</a:t>
            </a:r>
            <a:endParaRPr lang="en-IN" sz="2200" b="0" dirty="0">
              <a:solidFill>
                <a:srgbClr val="FF0000"/>
              </a:solidFill>
            </a:endParaRPr>
          </a:p>
        </p:txBody>
      </p:sp>
      <p:sp>
        <p:nvSpPr>
          <p:cNvPr id="6" name="TextBox 5">
            <a:extLst>
              <a:ext uri="{FF2B5EF4-FFF2-40B4-BE49-F238E27FC236}">
                <a16:creationId xmlns:a16="http://schemas.microsoft.com/office/drawing/2014/main" id="{D8C9BB36-ABCB-4EEB-B0CD-C598A7B030F9}"/>
              </a:ext>
            </a:extLst>
          </p:cNvPr>
          <p:cNvSpPr txBox="1"/>
          <p:nvPr/>
        </p:nvSpPr>
        <p:spPr>
          <a:xfrm>
            <a:off x="635727" y="1500551"/>
            <a:ext cx="8398858" cy="4801314"/>
          </a:xfrm>
          <a:prstGeom prst="rect">
            <a:avLst/>
          </a:prstGeom>
          <a:noFill/>
        </p:spPr>
        <p:txBody>
          <a:bodyPr wrap="square" rtlCol="0">
            <a:spAutoFit/>
          </a:bodyPr>
          <a:lstStyle/>
          <a:p>
            <a:pPr algn="l"/>
            <a:r>
              <a:rPr lang="en-US" sz="1800" b="0" i="0" u="none" strike="noStrike" baseline="0" dirty="0">
                <a:latin typeface="URWPalladioL-Roma"/>
              </a:rPr>
              <a:t>This paper proposes models of machine learning that can</a:t>
            </a:r>
          </a:p>
          <a:p>
            <a:pPr algn="l"/>
            <a:r>
              <a:rPr lang="en-US" sz="1800" b="0" i="0" u="none" strike="noStrike" baseline="0" dirty="0">
                <a:latin typeface="URWPalladioL-Roma"/>
              </a:rPr>
              <a:t>successfully detect fake news. These models identify which news is real or fake and specify the</a:t>
            </a:r>
          </a:p>
          <a:p>
            <a:pPr algn="l"/>
            <a:r>
              <a:rPr lang="en-US" sz="1800" b="0" i="0" u="none" strike="noStrike" baseline="0" dirty="0">
                <a:latin typeface="URWPalladioL-Roma"/>
              </a:rPr>
              <a:t>accuracy of said news, even in a complex environment. After data-preprocessing and exploration,</a:t>
            </a:r>
          </a:p>
          <a:p>
            <a:pPr algn="l"/>
            <a:r>
              <a:rPr lang="en-US" sz="1800" b="0" i="0" u="none" strike="noStrike" baseline="0" dirty="0">
                <a:latin typeface="URWPalladioL-Roma"/>
              </a:rPr>
              <a:t>we applied three machine learning models; random forest classifier, logistic regression, and term</a:t>
            </a:r>
          </a:p>
          <a:p>
            <a:pPr algn="l"/>
            <a:r>
              <a:rPr lang="en-US" sz="1800" b="0" i="0" u="none" strike="noStrike" baseline="0" dirty="0">
                <a:latin typeface="URWPalladioL-Roma"/>
              </a:rPr>
              <a:t>frequency-inverse document frequency (TF-IDF) vectorizer. The accuracy of the TFIDF vectorizer,</a:t>
            </a:r>
          </a:p>
          <a:p>
            <a:pPr algn="l"/>
            <a:r>
              <a:rPr lang="en-US" sz="1800" b="0" i="0" u="none" strike="noStrike" baseline="0" dirty="0">
                <a:latin typeface="URWPalladioL-Roma"/>
              </a:rPr>
              <a:t>logistic regression, random forest classifier, and decision tree classifier models was approximately</a:t>
            </a:r>
          </a:p>
          <a:p>
            <a:pPr algn="l"/>
            <a:r>
              <a:rPr lang="en-US" sz="1800" b="0" i="0" u="none" strike="noStrike" baseline="0" dirty="0">
                <a:latin typeface="URWPalladioL-Roma"/>
              </a:rPr>
              <a:t>99.52%, 98.63%, 99.63%, and 99.68%, respectively. Machine learning models can be considered a</a:t>
            </a:r>
          </a:p>
          <a:p>
            <a:pPr algn="l"/>
            <a:r>
              <a:rPr lang="en-US" sz="1800" b="0" i="0" u="none" strike="noStrike" baseline="0" dirty="0">
                <a:latin typeface="URWPalladioL-Roma"/>
              </a:rPr>
              <a:t>great choice to find reality-based results and applied to other unstructured data for various sentiment</a:t>
            </a:r>
          </a:p>
          <a:p>
            <a:pPr algn="l"/>
            <a:r>
              <a:rPr lang="en-IN" sz="1800" b="0" i="0" u="none" strike="noStrike" baseline="0" dirty="0">
                <a:latin typeface="URWPalladioL-Roma"/>
              </a:rPr>
              <a:t>analysis applications.</a:t>
            </a:r>
          </a:p>
          <a:p>
            <a:pPr algn="l"/>
            <a:endParaRPr lang="en-IN" dirty="0"/>
          </a:p>
        </p:txBody>
      </p:sp>
    </p:spTree>
    <p:extLst>
      <p:ext uri="{BB962C8B-B14F-4D97-AF65-F5344CB8AC3E}">
        <p14:creationId xmlns:p14="http://schemas.microsoft.com/office/powerpoint/2010/main" val="113142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19FADE-75AD-4DD7-AB92-7FE0372132AC}"/>
              </a:ext>
            </a:extLst>
          </p:cNvPr>
          <p:cNvSpPr>
            <a:spLocks noGrp="1"/>
          </p:cNvSpPr>
          <p:nvPr>
            <p:ph type="sldNum" sz="quarter" idx="12"/>
          </p:nvPr>
        </p:nvSpPr>
        <p:spPr/>
        <p:txBody>
          <a:bodyPr/>
          <a:lstStyle/>
          <a:p>
            <a:fld id="{A3DFE1C7-CADE-4666-88F5-C0C8CECCFE56}" type="slidenum">
              <a:rPr lang="en-IN" smtClean="0"/>
              <a:pPr/>
              <a:t>11</a:t>
            </a:fld>
            <a:endParaRPr lang="en-IN"/>
          </a:p>
        </p:txBody>
      </p:sp>
      <p:sp>
        <p:nvSpPr>
          <p:cNvPr id="5" name="TextBox 4">
            <a:extLst>
              <a:ext uri="{FF2B5EF4-FFF2-40B4-BE49-F238E27FC236}">
                <a16:creationId xmlns:a16="http://schemas.microsoft.com/office/drawing/2014/main" id="{3501B0B5-EF96-499E-BFE7-9467038B62BC}"/>
              </a:ext>
            </a:extLst>
          </p:cNvPr>
          <p:cNvSpPr txBox="1"/>
          <p:nvPr/>
        </p:nvSpPr>
        <p:spPr>
          <a:xfrm>
            <a:off x="768371" y="354595"/>
            <a:ext cx="9735506" cy="984885"/>
          </a:xfrm>
          <a:prstGeom prst="rect">
            <a:avLst/>
          </a:prstGeom>
          <a:noFill/>
        </p:spPr>
        <p:txBody>
          <a:bodyPr wrap="square">
            <a:spAutoFit/>
          </a:bodyPr>
          <a:lstStyle/>
          <a:p>
            <a:r>
              <a:rPr lang="en-IN" sz="3600" dirty="0">
                <a:solidFill>
                  <a:srgbClr val="FF0000"/>
                </a:solidFill>
              </a:rPr>
              <a:t>Literature Review 9</a:t>
            </a:r>
          </a:p>
          <a:p>
            <a:pPr algn="l"/>
            <a:r>
              <a:rPr lang="en-US" sz="2200" b="0" i="0" u="none" strike="noStrike" baseline="0" dirty="0">
                <a:solidFill>
                  <a:srgbClr val="FF0000"/>
                </a:solidFill>
                <a:latin typeface="NimbusRomNo9L-Regu"/>
              </a:rPr>
              <a:t>FAKEDETECTOR: Effective Fake News Detection with Deep Diffusive Neural Network</a:t>
            </a:r>
            <a:endParaRPr lang="en-IN" sz="2200" dirty="0">
              <a:solidFill>
                <a:srgbClr val="FF0000"/>
              </a:solidFill>
            </a:endParaRPr>
          </a:p>
        </p:txBody>
      </p:sp>
      <p:sp>
        <p:nvSpPr>
          <p:cNvPr id="6" name="TextBox 5">
            <a:extLst>
              <a:ext uri="{FF2B5EF4-FFF2-40B4-BE49-F238E27FC236}">
                <a16:creationId xmlns:a16="http://schemas.microsoft.com/office/drawing/2014/main" id="{D8C9BB36-ABCB-4EEB-B0CD-C598A7B030F9}"/>
              </a:ext>
            </a:extLst>
          </p:cNvPr>
          <p:cNvSpPr txBox="1"/>
          <p:nvPr/>
        </p:nvSpPr>
        <p:spPr>
          <a:xfrm>
            <a:off x="768371" y="1509259"/>
            <a:ext cx="8237415" cy="4801314"/>
          </a:xfrm>
          <a:prstGeom prst="rect">
            <a:avLst/>
          </a:prstGeom>
          <a:noFill/>
        </p:spPr>
        <p:txBody>
          <a:bodyPr wrap="square" rtlCol="0">
            <a:spAutoFit/>
          </a:bodyPr>
          <a:lstStyle/>
          <a:p>
            <a:pPr algn="l"/>
            <a:r>
              <a:rPr lang="en-US" sz="1800" b="0" i="0" u="none" strike="noStrike" baseline="0" dirty="0">
                <a:latin typeface="NimbusRomNo9L-Medi"/>
              </a:rPr>
              <a:t>This paper aims at investigating the</a:t>
            </a:r>
          </a:p>
          <a:p>
            <a:pPr algn="l"/>
            <a:r>
              <a:rPr lang="en-US" sz="1800" b="0" i="0" u="none" strike="noStrike" baseline="0" dirty="0">
                <a:latin typeface="NimbusRomNo9L-Medi"/>
              </a:rPr>
              <a:t>principles, methodologies and algorithms for detecting fake news</a:t>
            </a:r>
          </a:p>
          <a:p>
            <a:pPr algn="l"/>
            <a:r>
              <a:rPr lang="en-US" sz="1800" b="0" i="0" u="none" strike="noStrike" baseline="0" dirty="0">
                <a:latin typeface="NimbusRomNo9L-Medi"/>
              </a:rPr>
              <a:t>articles, creators and subjects from online social networks and</a:t>
            </a:r>
          </a:p>
          <a:p>
            <a:pPr algn="l"/>
            <a:r>
              <a:rPr lang="en-US" sz="1800" b="0" i="0" u="none" strike="noStrike" baseline="0" dirty="0">
                <a:latin typeface="NimbusRomNo9L-Medi"/>
              </a:rPr>
              <a:t>evaluating the corresponding performance. This paper addresses</a:t>
            </a:r>
          </a:p>
          <a:p>
            <a:pPr algn="l"/>
            <a:r>
              <a:rPr lang="en-US" sz="1800" b="0" i="0" u="none" strike="noStrike" baseline="0" dirty="0">
                <a:latin typeface="NimbusRomNo9L-Medi"/>
              </a:rPr>
              <a:t>the challenges introduced by the unknown characteristics of fake</a:t>
            </a:r>
          </a:p>
          <a:p>
            <a:pPr algn="l"/>
            <a:r>
              <a:rPr lang="en-US" sz="1800" b="0" i="0" u="none" strike="noStrike" baseline="0" dirty="0">
                <a:latin typeface="NimbusRomNo9L-Medi"/>
              </a:rPr>
              <a:t>news and diverse connections among news articles, creators and</a:t>
            </a:r>
          </a:p>
          <a:p>
            <a:pPr algn="l"/>
            <a:r>
              <a:rPr lang="en-US" sz="1800" b="0" i="0" u="none" strike="noStrike" baseline="0" dirty="0">
                <a:latin typeface="NimbusRomNo9L-Medi"/>
              </a:rPr>
              <a:t>subjects. This paper introduces a novel automatic fake news</a:t>
            </a:r>
          </a:p>
          <a:p>
            <a:pPr algn="l"/>
            <a:r>
              <a:rPr lang="en-US" sz="1800" b="0" i="0" u="none" strike="noStrike" baseline="0" dirty="0">
                <a:latin typeface="NimbusRomNo9L-Medi"/>
              </a:rPr>
              <a:t>credibility inference model, namely FAKEDETECTOR. Based on</a:t>
            </a:r>
          </a:p>
          <a:p>
            <a:pPr algn="l"/>
            <a:r>
              <a:rPr lang="en-US" sz="1800" b="0" i="0" u="none" strike="noStrike" baseline="0" dirty="0">
                <a:latin typeface="NimbusRomNo9L-Medi"/>
              </a:rPr>
              <a:t>a set of explicit and latent features extracted from the textual</a:t>
            </a:r>
          </a:p>
          <a:p>
            <a:pPr algn="l"/>
            <a:r>
              <a:rPr lang="en-US" sz="1800" b="0" i="0" u="none" strike="noStrike" baseline="0" dirty="0">
                <a:latin typeface="NimbusRomNo9L-Medi"/>
              </a:rPr>
              <a:t>information, FAKEDETECTOR builds a deep diffusive network</a:t>
            </a:r>
          </a:p>
          <a:p>
            <a:pPr algn="l"/>
            <a:r>
              <a:rPr lang="en-US" sz="1800" b="0" i="0" u="none" strike="noStrike" baseline="0" dirty="0">
                <a:latin typeface="NimbusRomNo9L-Medi"/>
              </a:rPr>
              <a:t>model to learn the representations of news articles, creators and</a:t>
            </a:r>
          </a:p>
          <a:p>
            <a:pPr algn="l"/>
            <a:r>
              <a:rPr lang="en-US" sz="1800" b="0" i="0" u="none" strike="noStrike" baseline="0" dirty="0">
                <a:latin typeface="NimbusRomNo9L-Medi"/>
              </a:rPr>
              <a:t>subjects simultaneously. Extensive experiments have been done</a:t>
            </a:r>
          </a:p>
          <a:p>
            <a:pPr algn="l"/>
            <a:r>
              <a:rPr lang="en-US" sz="1800" b="0" i="0" u="none" strike="noStrike" baseline="0" dirty="0">
                <a:latin typeface="NimbusRomNo9L-Medi"/>
              </a:rPr>
              <a:t>on a real-world fake news dataset to compare FAKEDETECTOR</a:t>
            </a:r>
          </a:p>
          <a:p>
            <a:pPr algn="l"/>
            <a:r>
              <a:rPr lang="en-US" sz="1800" b="0" i="0" u="none" strike="noStrike" baseline="0" dirty="0">
                <a:latin typeface="NimbusRomNo9L-Medi"/>
              </a:rPr>
              <a:t>with several state-of-the-art models, and the experimental results</a:t>
            </a:r>
          </a:p>
          <a:p>
            <a:pPr algn="l"/>
            <a:r>
              <a:rPr lang="en-US" sz="1800" b="0" i="0" u="none" strike="noStrike" baseline="0" dirty="0">
                <a:latin typeface="NimbusRomNo9L-Medi"/>
              </a:rPr>
              <a:t>have demonstrated the effectiveness of the proposed model.</a:t>
            </a:r>
          </a:p>
          <a:p>
            <a:pPr algn="l"/>
            <a:r>
              <a:rPr lang="en-US" sz="1800" b="0" i="0" u="none" strike="noStrike" baseline="0" dirty="0">
                <a:latin typeface="NimbusRomNo9L-MediItal"/>
              </a:rPr>
              <a:t>Index Terms</a:t>
            </a:r>
            <a:r>
              <a:rPr lang="en-US" sz="1800" b="0" i="0" u="none" strike="noStrike" baseline="0" dirty="0">
                <a:latin typeface="NimbusRomNo9L-Medi"/>
              </a:rPr>
              <a:t>—Fake News Detection; Diffusive Network; Text</a:t>
            </a:r>
          </a:p>
          <a:p>
            <a:pPr algn="l"/>
            <a:r>
              <a:rPr lang="en-IN" sz="1800" b="0" i="0" u="none" strike="noStrike" baseline="0" dirty="0">
                <a:latin typeface="NimbusRomNo9L-Medi"/>
              </a:rPr>
              <a:t>Mining; Data Mining</a:t>
            </a:r>
            <a:endParaRPr lang="en-IN" dirty="0"/>
          </a:p>
        </p:txBody>
      </p:sp>
    </p:spTree>
    <p:extLst>
      <p:ext uri="{BB962C8B-B14F-4D97-AF65-F5344CB8AC3E}">
        <p14:creationId xmlns:p14="http://schemas.microsoft.com/office/powerpoint/2010/main" val="427307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19FADE-75AD-4DD7-AB92-7FE0372132AC}"/>
              </a:ext>
            </a:extLst>
          </p:cNvPr>
          <p:cNvSpPr>
            <a:spLocks noGrp="1"/>
          </p:cNvSpPr>
          <p:nvPr>
            <p:ph type="sldNum" sz="quarter" idx="12"/>
          </p:nvPr>
        </p:nvSpPr>
        <p:spPr/>
        <p:txBody>
          <a:bodyPr/>
          <a:lstStyle/>
          <a:p>
            <a:fld id="{A3DFE1C7-CADE-4666-88F5-C0C8CECCFE56}" type="slidenum">
              <a:rPr lang="en-IN" smtClean="0"/>
              <a:pPr/>
              <a:t>12</a:t>
            </a:fld>
            <a:endParaRPr lang="en-IN"/>
          </a:p>
        </p:txBody>
      </p:sp>
      <p:sp>
        <p:nvSpPr>
          <p:cNvPr id="5" name="TextBox 4">
            <a:extLst>
              <a:ext uri="{FF2B5EF4-FFF2-40B4-BE49-F238E27FC236}">
                <a16:creationId xmlns:a16="http://schemas.microsoft.com/office/drawing/2014/main" id="{3501B0B5-EF96-499E-BFE7-9467038B62BC}"/>
              </a:ext>
            </a:extLst>
          </p:cNvPr>
          <p:cNvSpPr txBox="1"/>
          <p:nvPr/>
        </p:nvSpPr>
        <p:spPr>
          <a:xfrm>
            <a:off x="768371" y="354595"/>
            <a:ext cx="6115538" cy="984885"/>
          </a:xfrm>
          <a:prstGeom prst="rect">
            <a:avLst/>
          </a:prstGeom>
          <a:noFill/>
        </p:spPr>
        <p:txBody>
          <a:bodyPr wrap="square">
            <a:spAutoFit/>
          </a:bodyPr>
          <a:lstStyle/>
          <a:p>
            <a:r>
              <a:rPr lang="en-IN" sz="3600" dirty="0">
                <a:solidFill>
                  <a:srgbClr val="FF0000"/>
                </a:solidFill>
              </a:rPr>
              <a:t>Literature Review 10</a:t>
            </a:r>
          </a:p>
          <a:p>
            <a:r>
              <a:rPr lang="en-US" sz="2200" i="0" u="none" strike="noStrike" baseline="0" dirty="0">
                <a:solidFill>
                  <a:srgbClr val="FF0000"/>
                </a:solidFill>
                <a:latin typeface="Calibri" panose="020F0502020204030204" pitchFamily="34" charset="0"/>
              </a:rPr>
              <a:t>Fake News Detection: A long way to go</a:t>
            </a:r>
            <a:endParaRPr lang="en-IN" sz="2200" dirty="0">
              <a:solidFill>
                <a:srgbClr val="FF0000"/>
              </a:solidFill>
            </a:endParaRPr>
          </a:p>
        </p:txBody>
      </p:sp>
      <p:sp>
        <p:nvSpPr>
          <p:cNvPr id="6" name="TextBox 5">
            <a:extLst>
              <a:ext uri="{FF2B5EF4-FFF2-40B4-BE49-F238E27FC236}">
                <a16:creationId xmlns:a16="http://schemas.microsoft.com/office/drawing/2014/main" id="{D8C9BB36-ABCB-4EEB-B0CD-C598A7B030F9}"/>
              </a:ext>
            </a:extLst>
          </p:cNvPr>
          <p:cNvSpPr txBox="1"/>
          <p:nvPr/>
        </p:nvSpPr>
        <p:spPr>
          <a:xfrm>
            <a:off x="768371" y="1502688"/>
            <a:ext cx="8237415" cy="4801314"/>
          </a:xfrm>
          <a:prstGeom prst="rect">
            <a:avLst/>
          </a:prstGeom>
          <a:noFill/>
        </p:spPr>
        <p:txBody>
          <a:bodyPr wrap="square" rtlCol="0">
            <a:spAutoFit/>
          </a:bodyPr>
          <a:lstStyle/>
          <a:p>
            <a:r>
              <a:rPr lang="en-US" sz="1800" i="0" u="none" strike="noStrike" baseline="0" dirty="0">
                <a:solidFill>
                  <a:srgbClr val="000000"/>
                </a:solidFill>
                <a:latin typeface="Times New Roman" panose="02020603050405020304" pitchFamily="18" charset="0"/>
              </a:rPr>
              <a:t>This news needs to be in authentic form which is usually found in adulterated version. Leading us to have a dire need for an identification of real news from any possible fake news. News, being a form of information can be subjective to the proofs and source for its authenticity. As a human, one can easily identify real news from fake news with the help of one’s innate capability to deduce logic and outlandish source of the information piece. Just that one needs few trusted sources to check for the facts and myths. But on a real time basis, there is a dire need for some software which can nip such ‘false news’ in its bud. Leading it to be one of the most researched area nowadays. Primarily being a part of Information Retrieval, this area is taking up a lot of attention from researchers worldwide to come up with a real-time solution for such an issue. </a:t>
            </a:r>
          </a:p>
          <a:p>
            <a:r>
              <a:rPr lang="en-US" sz="1800" i="0" u="none" strike="noStrike" baseline="0" dirty="0">
                <a:solidFill>
                  <a:srgbClr val="000000"/>
                </a:solidFill>
                <a:latin typeface="Times New Roman" panose="02020603050405020304" pitchFamily="18" charset="0"/>
              </a:rPr>
              <a:t>In this article we have checked and </a:t>
            </a:r>
            <a:r>
              <a:rPr lang="en-US" sz="1800" i="0" u="none" strike="noStrike" baseline="0" dirty="0" err="1">
                <a:solidFill>
                  <a:srgbClr val="000000"/>
                </a:solidFill>
                <a:latin typeface="Times New Roman" panose="02020603050405020304" pitchFamily="18" charset="0"/>
              </a:rPr>
              <a:t>analysed</a:t>
            </a:r>
            <a:r>
              <a:rPr lang="en-US" sz="1800" i="0" u="none" strike="noStrike" baseline="0" dirty="0">
                <a:solidFill>
                  <a:srgbClr val="000000"/>
                </a:solidFill>
                <a:latin typeface="Times New Roman" panose="02020603050405020304" pitchFamily="18" charset="0"/>
              </a:rPr>
              <a:t> many research articles along with many survey articles and summed up this paper so as to provide the readers with a short idea of what fake news is, it's different </a:t>
            </a:r>
            <a:r>
              <a:rPr lang="en-US" sz="1800" i="0" u="none" strike="noStrike" baseline="0" dirty="0" err="1">
                <a:solidFill>
                  <a:srgbClr val="000000"/>
                </a:solidFill>
                <a:latin typeface="Times New Roman" panose="02020603050405020304" pitchFamily="18" charset="0"/>
              </a:rPr>
              <a:t>flavours</a:t>
            </a:r>
            <a:r>
              <a:rPr lang="en-US" sz="1800" i="0" u="none" strike="noStrike" baseline="0" dirty="0">
                <a:solidFill>
                  <a:srgbClr val="000000"/>
                </a:solidFill>
                <a:latin typeface="Times New Roman" panose="02020603050405020304" pitchFamily="18" charset="0"/>
              </a:rPr>
              <a:t> in the news spectrum, its characteristics and identification basic. We also included the different methods used by prior researchers in the same field. Using few researches as examples we learned about the basics of those methods used in fake news identification. The future aspects are also included in this article along with the challenges one faces while doing research in this very field. </a:t>
            </a:r>
            <a:endParaRPr lang="en-IN" dirty="0"/>
          </a:p>
        </p:txBody>
      </p:sp>
    </p:spTree>
    <p:extLst>
      <p:ext uri="{BB962C8B-B14F-4D97-AF65-F5344CB8AC3E}">
        <p14:creationId xmlns:p14="http://schemas.microsoft.com/office/powerpoint/2010/main" val="146909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19FADE-75AD-4DD7-AB92-7FE0372132AC}"/>
              </a:ext>
            </a:extLst>
          </p:cNvPr>
          <p:cNvSpPr>
            <a:spLocks noGrp="1"/>
          </p:cNvSpPr>
          <p:nvPr>
            <p:ph type="sldNum" sz="quarter" idx="12"/>
          </p:nvPr>
        </p:nvSpPr>
        <p:spPr/>
        <p:txBody>
          <a:bodyPr/>
          <a:lstStyle/>
          <a:p>
            <a:fld id="{A3DFE1C7-CADE-4666-88F5-C0C8CECCFE56}" type="slidenum">
              <a:rPr lang="en-IN" smtClean="0"/>
              <a:pPr/>
              <a:t>13</a:t>
            </a:fld>
            <a:endParaRPr lang="en-IN"/>
          </a:p>
        </p:txBody>
      </p:sp>
      <p:sp>
        <p:nvSpPr>
          <p:cNvPr id="5" name="TextBox 4">
            <a:extLst>
              <a:ext uri="{FF2B5EF4-FFF2-40B4-BE49-F238E27FC236}">
                <a16:creationId xmlns:a16="http://schemas.microsoft.com/office/drawing/2014/main" id="{3501B0B5-EF96-499E-BFE7-9467038B62BC}"/>
              </a:ext>
            </a:extLst>
          </p:cNvPr>
          <p:cNvSpPr txBox="1"/>
          <p:nvPr/>
        </p:nvSpPr>
        <p:spPr>
          <a:xfrm>
            <a:off x="768371" y="354595"/>
            <a:ext cx="6115538" cy="984885"/>
          </a:xfrm>
          <a:prstGeom prst="rect">
            <a:avLst/>
          </a:prstGeom>
          <a:noFill/>
        </p:spPr>
        <p:txBody>
          <a:bodyPr wrap="square">
            <a:spAutoFit/>
          </a:bodyPr>
          <a:lstStyle/>
          <a:p>
            <a:r>
              <a:rPr lang="en-IN" sz="3600" dirty="0">
                <a:solidFill>
                  <a:srgbClr val="FF0000"/>
                </a:solidFill>
              </a:rPr>
              <a:t>Literature Review 11</a:t>
            </a:r>
          </a:p>
          <a:p>
            <a:r>
              <a:rPr lang="en-US" sz="2200" b="0" i="0" u="none" strike="noStrike" baseline="0" dirty="0">
                <a:solidFill>
                  <a:srgbClr val="FF0000"/>
                </a:solidFill>
                <a:latin typeface="Times New Roman" panose="02020603050405020304" pitchFamily="18" charset="0"/>
              </a:rPr>
              <a:t>Fake news detection in social media </a:t>
            </a:r>
            <a:endParaRPr lang="en-IN" sz="2200" dirty="0">
              <a:solidFill>
                <a:srgbClr val="FF0000"/>
              </a:solidFill>
            </a:endParaRPr>
          </a:p>
        </p:txBody>
      </p:sp>
      <p:sp>
        <p:nvSpPr>
          <p:cNvPr id="6" name="TextBox 5">
            <a:extLst>
              <a:ext uri="{FF2B5EF4-FFF2-40B4-BE49-F238E27FC236}">
                <a16:creationId xmlns:a16="http://schemas.microsoft.com/office/drawing/2014/main" id="{D8C9BB36-ABCB-4EEB-B0CD-C598A7B030F9}"/>
              </a:ext>
            </a:extLst>
          </p:cNvPr>
          <p:cNvSpPr txBox="1"/>
          <p:nvPr/>
        </p:nvSpPr>
        <p:spPr>
          <a:xfrm>
            <a:off x="797169" y="1500551"/>
            <a:ext cx="8237415" cy="2031325"/>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Due to the exponential growth of information online, it is becoming impossible to decipher the true from the false. Thus, this leads to the problem of fake news. This research considers previous and current methods for fake news detection in textual formats while detailing how and why fake news exists in the first place. This paper includes a discussion on Linguistic Cue and Network Analysis approaches, and proposes a three-part method  </a:t>
            </a:r>
            <a:endParaRPr lang="en-IN" dirty="0"/>
          </a:p>
        </p:txBody>
      </p:sp>
    </p:spTree>
    <p:extLst>
      <p:ext uri="{BB962C8B-B14F-4D97-AF65-F5344CB8AC3E}">
        <p14:creationId xmlns:p14="http://schemas.microsoft.com/office/powerpoint/2010/main" val="238533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19FADE-75AD-4DD7-AB92-7FE0372132AC}"/>
              </a:ext>
            </a:extLst>
          </p:cNvPr>
          <p:cNvSpPr>
            <a:spLocks noGrp="1"/>
          </p:cNvSpPr>
          <p:nvPr>
            <p:ph type="sldNum" sz="quarter" idx="12"/>
          </p:nvPr>
        </p:nvSpPr>
        <p:spPr/>
        <p:txBody>
          <a:bodyPr/>
          <a:lstStyle/>
          <a:p>
            <a:fld id="{A3DFE1C7-CADE-4666-88F5-C0C8CECCFE56}" type="slidenum">
              <a:rPr lang="en-IN" smtClean="0"/>
              <a:pPr/>
              <a:t>14</a:t>
            </a:fld>
            <a:endParaRPr lang="en-IN"/>
          </a:p>
        </p:txBody>
      </p:sp>
      <p:sp>
        <p:nvSpPr>
          <p:cNvPr id="5" name="TextBox 4">
            <a:extLst>
              <a:ext uri="{FF2B5EF4-FFF2-40B4-BE49-F238E27FC236}">
                <a16:creationId xmlns:a16="http://schemas.microsoft.com/office/drawing/2014/main" id="{3501B0B5-EF96-499E-BFE7-9467038B62BC}"/>
              </a:ext>
            </a:extLst>
          </p:cNvPr>
          <p:cNvSpPr txBox="1"/>
          <p:nvPr/>
        </p:nvSpPr>
        <p:spPr>
          <a:xfrm>
            <a:off x="768371" y="354595"/>
            <a:ext cx="7172060" cy="984885"/>
          </a:xfrm>
          <a:prstGeom prst="rect">
            <a:avLst/>
          </a:prstGeom>
          <a:noFill/>
        </p:spPr>
        <p:txBody>
          <a:bodyPr wrap="square">
            <a:spAutoFit/>
          </a:bodyPr>
          <a:lstStyle/>
          <a:p>
            <a:r>
              <a:rPr lang="en-IN" sz="3600" dirty="0">
                <a:solidFill>
                  <a:srgbClr val="FF0000"/>
                </a:solidFill>
              </a:rPr>
              <a:t>Literature Review 12</a:t>
            </a:r>
          </a:p>
          <a:p>
            <a:r>
              <a:rPr lang="en-US" sz="2200" i="0" u="none" strike="noStrike" baseline="0" dirty="0">
                <a:solidFill>
                  <a:srgbClr val="FF0000"/>
                </a:solidFill>
                <a:latin typeface="Times New Roman" panose="02020603050405020304" pitchFamily="18" charset="0"/>
              </a:rPr>
              <a:t>Fake News Detection Using Machine Learning Approaches</a:t>
            </a:r>
            <a:endParaRPr lang="en-IN" sz="2200" dirty="0">
              <a:solidFill>
                <a:srgbClr val="FF0000"/>
              </a:solidFill>
            </a:endParaRPr>
          </a:p>
        </p:txBody>
      </p:sp>
      <p:sp>
        <p:nvSpPr>
          <p:cNvPr id="6" name="TextBox 5">
            <a:extLst>
              <a:ext uri="{FF2B5EF4-FFF2-40B4-BE49-F238E27FC236}">
                <a16:creationId xmlns:a16="http://schemas.microsoft.com/office/drawing/2014/main" id="{D8C9BB36-ABCB-4EEB-B0CD-C598A7B030F9}"/>
              </a:ext>
            </a:extLst>
          </p:cNvPr>
          <p:cNvSpPr txBox="1"/>
          <p:nvPr/>
        </p:nvSpPr>
        <p:spPr>
          <a:xfrm>
            <a:off x="768371" y="1339480"/>
            <a:ext cx="8237415" cy="5355312"/>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The fake news on social media and various other media is wide spreading and is a</a:t>
            </a:r>
          </a:p>
          <a:p>
            <a:pPr algn="l"/>
            <a:r>
              <a:rPr lang="en-US" sz="1800" b="0" i="0" u="none" strike="noStrike" baseline="0" dirty="0">
                <a:latin typeface="Times New Roman" panose="02020603050405020304" pitchFamily="18" charset="0"/>
              </a:rPr>
              <a:t>matter of serious concern due to its ability to cause a lot of social and national damage with</a:t>
            </a:r>
          </a:p>
          <a:p>
            <a:pPr algn="l"/>
            <a:r>
              <a:rPr lang="en-US" sz="1800" b="0" i="0" u="none" strike="noStrike" baseline="0" dirty="0">
                <a:latin typeface="Times New Roman" panose="02020603050405020304" pitchFamily="18" charset="0"/>
              </a:rPr>
              <a:t>destructive impacts. A lot of research is already focused on detecting it. This paper makes an</a:t>
            </a:r>
          </a:p>
          <a:p>
            <a:pPr algn="l"/>
            <a:r>
              <a:rPr lang="en-US" sz="1800" b="0" i="0" u="none" strike="noStrike" baseline="0" dirty="0">
                <a:latin typeface="Times New Roman" panose="02020603050405020304" pitchFamily="18" charset="0"/>
              </a:rPr>
              <a:t>analysis of the research related to fake news detection and explores the traditional machine</a:t>
            </a:r>
          </a:p>
          <a:p>
            <a:pPr algn="l"/>
            <a:r>
              <a:rPr lang="en-US" sz="1800" b="0" i="0" u="none" strike="noStrike" baseline="0" dirty="0">
                <a:latin typeface="Times New Roman" panose="02020603050405020304" pitchFamily="18" charset="0"/>
              </a:rPr>
              <a:t>learning models to choose the best, in order to create a model of a product with supervised</a:t>
            </a:r>
          </a:p>
          <a:p>
            <a:pPr algn="l"/>
            <a:r>
              <a:rPr lang="en-US" sz="1800" b="0" i="0" u="none" strike="noStrike" baseline="0" dirty="0">
                <a:latin typeface="Times New Roman" panose="02020603050405020304" pitchFamily="18" charset="0"/>
              </a:rPr>
              <a:t>machine learning algorithm, that can classify fake news as true or false, by using tools like python</a:t>
            </a:r>
          </a:p>
          <a:p>
            <a:pPr algn="l"/>
            <a:r>
              <a:rPr lang="en-US" sz="1800" b="0" i="0" u="none" strike="noStrike" baseline="0" dirty="0">
                <a:latin typeface="Times New Roman" panose="02020603050405020304" pitchFamily="18" charset="0"/>
              </a:rPr>
              <a:t>scikit-learn, NLP for textual analysis. This process will result in feature extraction and</a:t>
            </a:r>
          </a:p>
          <a:p>
            <a:pPr algn="l"/>
            <a:r>
              <a:rPr lang="en-US" sz="1800" b="0" i="0" u="none" strike="noStrike" baseline="0" dirty="0">
                <a:latin typeface="Times New Roman" panose="02020603050405020304" pitchFamily="18" charset="0"/>
              </a:rPr>
              <a:t>vectorization; we propose using Python scikit-learn library to perform tokenization and feature</a:t>
            </a:r>
          </a:p>
          <a:p>
            <a:pPr algn="l"/>
            <a:r>
              <a:rPr lang="en-US" sz="1800" b="0" i="0" u="none" strike="noStrike" baseline="0" dirty="0">
                <a:latin typeface="Times New Roman" panose="02020603050405020304" pitchFamily="18" charset="0"/>
              </a:rPr>
              <a:t>extraction of text data, because this library contains useful tools like Count Vectorizer and Tiff</a:t>
            </a:r>
          </a:p>
          <a:p>
            <a:pPr algn="l"/>
            <a:r>
              <a:rPr lang="en-US" sz="1800" b="0" i="0" u="none" strike="noStrike" baseline="0" dirty="0">
                <a:latin typeface="Times New Roman" panose="02020603050405020304" pitchFamily="18" charset="0"/>
              </a:rPr>
              <a:t>Vectorizer. Then, we will perform feature selection methods, to experiment and choose the best</a:t>
            </a:r>
          </a:p>
          <a:p>
            <a:pPr algn="l"/>
            <a:r>
              <a:rPr lang="en-US" sz="1800" b="0" i="0" u="none" strike="noStrike" baseline="0" dirty="0">
                <a:latin typeface="Times New Roman" panose="02020603050405020304" pitchFamily="18" charset="0"/>
              </a:rPr>
              <a:t>fit features to obtain the highest precision, according to confusion matrix results.</a:t>
            </a:r>
            <a:endParaRPr lang="en-IN" dirty="0"/>
          </a:p>
        </p:txBody>
      </p:sp>
    </p:spTree>
    <p:extLst>
      <p:ext uri="{BB962C8B-B14F-4D97-AF65-F5344CB8AC3E}">
        <p14:creationId xmlns:p14="http://schemas.microsoft.com/office/powerpoint/2010/main" val="195781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25" y="-77768"/>
            <a:ext cx="7909619" cy="714703"/>
          </a:xfrm>
        </p:spPr>
        <p:txBody>
          <a:bodyPr>
            <a:normAutofit/>
          </a:bodyPr>
          <a:lstStyle/>
          <a:p>
            <a:r>
              <a:rPr lang="en-US" dirty="0"/>
              <a:t>Problem Statement</a:t>
            </a:r>
            <a:endParaRPr lang="en-IN" dirty="0"/>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15</a:t>
            </a:fld>
            <a:endParaRPr lang="en-IN"/>
          </a:p>
        </p:txBody>
      </p:sp>
      <p:graphicFrame>
        <p:nvGraphicFramePr>
          <p:cNvPr id="9" name="Table 9">
            <a:extLst>
              <a:ext uri="{FF2B5EF4-FFF2-40B4-BE49-F238E27FC236}">
                <a16:creationId xmlns:a16="http://schemas.microsoft.com/office/drawing/2014/main" id="{BCE764CD-434C-4A04-88E4-D28304583234}"/>
              </a:ext>
            </a:extLst>
          </p:cNvPr>
          <p:cNvGraphicFramePr>
            <a:graphicFrameLocks noGrp="1"/>
          </p:cNvGraphicFramePr>
          <p:nvPr>
            <p:extLst>
              <p:ext uri="{D42A27DB-BD31-4B8C-83A1-F6EECF244321}">
                <p14:modId xmlns:p14="http://schemas.microsoft.com/office/powerpoint/2010/main" val="2185942081"/>
              </p:ext>
            </p:extLst>
          </p:nvPr>
        </p:nvGraphicFramePr>
        <p:xfrm>
          <a:off x="0" y="1"/>
          <a:ext cx="12192001" cy="6858001"/>
        </p:xfrm>
        <a:graphic>
          <a:graphicData uri="http://schemas.openxmlformats.org/drawingml/2006/table">
            <a:tbl>
              <a:tblPr firstRow="1" firstCol="1" bandRow="1">
                <a:tableStyleId>{21E4AEA4-8DFA-4A89-87EB-49C32662AFE0}</a:tableStyleId>
              </a:tblPr>
              <a:tblGrid>
                <a:gridCol w="798653">
                  <a:extLst>
                    <a:ext uri="{9D8B030D-6E8A-4147-A177-3AD203B41FA5}">
                      <a16:colId xmlns:a16="http://schemas.microsoft.com/office/drawing/2014/main" val="2692968242"/>
                    </a:ext>
                  </a:extLst>
                </a:gridCol>
                <a:gridCol w="6389225">
                  <a:extLst>
                    <a:ext uri="{9D8B030D-6E8A-4147-A177-3AD203B41FA5}">
                      <a16:colId xmlns:a16="http://schemas.microsoft.com/office/drawing/2014/main" val="1996400882"/>
                    </a:ext>
                  </a:extLst>
                </a:gridCol>
                <a:gridCol w="1990846">
                  <a:extLst>
                    <a:ext uri="{9D8B030D-6E8A-4147-A177-3AD203B41FA5}">
                      <a16:colId xmlns:a16="http://schemas.microsoft.com/office/drawing/2014/main" val="1615994810"/>
                    </a:ext>
                  </a:extLst>
                </a:gridCol>
                <a:gridCol w="3013277">
                  <a:extLst>
                    <a:ext uri="{9D8B030D-6E8A-4147-A177-3AD203B41FA5}">
                      <a16:colId xmlns:a16="http://schemas.microsoft.com/office/drawing/2014/main" val="3935946448"/>
                    </a:ext>
                  </a:extLst>
                </a:gridCol>
              </a:tblGrid>
              <a:tr h="410133">
                <a:tc>
                  <a:txBody>
                    <a:bodyPr/>
                    <a:lstStyle/>
                    <a:p>
                      <a:r>
                        <a:rPr lang="en-IN" dirty="0" err="1"/>
                        <a:t>S.No</a:t>
                      </a:r>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3717027"/>
                  </a:ext>
                </a:extLst>
              </a:tr>
              <a:tr h="790504">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Fake News Detection Using Machine Learning Algorithms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b="0" i="0" u="none" strike="noStrike" kern="1200" baseline="0" dirty="0">
                          <a:solidFill>
                            <a:schemeClr val="dk1"/>
                          </a:solidFill>
                          <a:latin typeface="+mn-lt"/>
                          <a:ea typeface="+mn-ea"/>
                          <a:cs typeface="+mn-cs"/>
                        </a:rPr>
                        <a:t>Uma Sharma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270602"/>
                  </a:ext>
                </a:extLst>
              </a:tr>
              <a:tr h="717733">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Fake News Detection on Social Media:</a:t>
                      </a:r>
                    </a:p>
                    <a:p>
                      <a:r>
                        <a:rPr lang="en-IN" sz="1800" b="0" i="0" u="none" strike="noStrike" kern="1200" baseline="0" dirty="0">
                          <a:solidFill>
                            <a:schemeClr val="dk1"/>
                          </a:solidFill>
                          <a:latin typeface="+mn-lt"/>
                          <a:ea typeface="+mn-ea"/>
                          <a:cs typeface="+mn-cs"/>
                        </a:rPr>
                        <a:t>A Data Mining Perspective</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err="1">
                          <a:solidFill>
                            <a:schemeClr val="dk1"/>
                          </a:solidFill>
                          <a:latin typeface="+mn-lt"/>
                          <a:ea typeface="+mn-ea"/>
                          <a:cs typeface="+mn-cs"/>
                        </a:rPr>
                        <a:t>Suhang</a:t>
                      </a:r>
                      <a:r>
                        <a:rPr lang="en-IN" sz="1800" b="0" i="0" u="none" strike="noStrike" kern="1200" baseline="0" dirty="0">
                          <a:solidFill>
                            <a:schemeClr val="dk1"/>
                          </a:solidFill>
                          <a:latin typeface="+mn-lt"/>
                          <a:ea typeface="+mn-ea"/>
                          <a:cs typeface="+mn-cs"/>
                        </a:rPr>
                        <a:t> Wang, Kai Shu</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0102965"/>
                  </a:ext>
                </a:extLst>
              </a:tr>
              <a:tr h="687014">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Analysis of Classifiers for Fake News Detection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err="1">
                          <a:solidFill>
                            <a:schemeClr val="dk1"/>
                          </a:solidFill>
                          <a:latin typeface="+mn-lt"/>
                          <a:ea typeface="+mn-ea"/>
                          <a:cs typeface="+mn-cs"/>
                        </a:rPr>
                        <a:t>VasuAgarwal</a:t>
                      </a:r>
                      <a:r>
                        <a:rPr lang="en-IN" sz="1800" b="0" i="0" u="none" strike="noStrike" kern="1200" baseline="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8986134"/>
                  </a:ext>
                </a:extLst>
              </a:tr>
              <a:tr h="410133">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A Tool for Fake News Detection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a:solidFill>
                            <a:schemeClr val="dk1"/>
                          </a:solidFill>
                          <a:latin typeface="+mn-lt"/>
                          <a:ea typeface="+mn-ea"/>
                          <a:cs typeface="+mn-cs"/>
                        </a:rPr>
                        <a:t>Madalina </a:t>
                      </a:r>
                      <a:r>
                        <a:rPr lang="en-IN" sz="1800" b="0" i="0" u="none" strike="noStrike" kern="1200" baseline="0" dirty="0" err="1">
                          <a:solidFill>
                            <a:schemeClr val="dk1"/>
                          </a:solidFill>
                          <a:latin typeface="+mn-lt"/>
                          <a:ea typeface="+mn-ea"/>
                          <a:cs typeface="+mn-cs"/>
                        </a:rPr>
                        <a:t>Erascu</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1434103"/>
                  </a:ext>
                </a:extLst>
              </a:tr>
              <a:tr h="410133">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Using data science to detect fake news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a:solidFill>
                            <a:schemeClr val="dk1"/>
                          </a:solidFill>
                          <a:latin typeface="+mn-lt"/>
                          <a:ea typeface="+mn-ea"/>
                          <a:cs typeface="+mn-cs"/>
                        </a:rPr>
                        <a:t>Eliza Shoemaker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179359"/>
                  </a:ext>
                </a:extLst>
              </a:tr>
              <a:tr h="410133">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Fake News Detection: A Deep Learning Approach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err="1">
                          <a:solidFill>
                            <a:schemeClr val="dk1"/>
                          </a:solidFill>
                          <a:latin typeface="+mn-lt"/>
                          <a:ea typeface="+mn-ea"/>
                          <a:cs typeface="+mn-cs"/>
                        </a:rPr>
                        <a:t>Aswini</a:t>
                      </a:r>
                      <a:r>
                        <a:rPr lang="en-IN" sz="1800" b="0" i="0" u="none" strike="noStrike" kern="1200" baseline="0" dirty="0">
                          <a:solidFill>
                            <a:schemeClr val="dk1"/>
                          </a:solidFill>
                          <a:latin typeface="+mn-lt"/>
                          <a:ea typeface="+mn-ea"/>
                          <a:cs typeface="+mn-cs"/>
                        </a:rPr>
                        <a:t> Thota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725874"/>
                  </a:ext>
                </a:extLst>
              </a:tr>
              <a:tr h="717733">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Fake News Detection Using Machine Learning Approaches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a:solidFill>
                            <a:schemeClr val="dk1"/>
                          </a:solidFill>
                          <a:latin typeface="+mn-lt"/>
                          <a:ea typeface="+mn-ea"/>
                          <a:cs typeface="+mn-cs"/>
                        </a:rPr>
                        <a:t>Z Khanam</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4002842"/>
                  </a:ext>
                </a:extLst>
              </a:tr>
              <a:tr h="410133">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Fake News Data Exploration and Analytics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err="1">
                          <a:solidFill>
                            <a:schemeClr val="dk1"/>
                          </a:solidFill>
                          <a:latin typeface="+mn-lt"/>
                          <a:ea typeface="+mn-ea"/>
                          <a:cs typeface="+mn-cs"/>
                        </a:rPr>
                        <a:t>Awais</a:t>
                      </a:r>
                      <a:r>
                        <a:rPr lang="en-IN" sz="1800" b="0" i="0" u="none" strike="noStrike" kern="1200" baseline="0" dirty="0">
                          <a:solidFill>
                            <a:schemeClr val="dk1"/>
                          </a:solidFill>
                          <a:latin typeface="+mn-lt"/>
                          <a:ea typeface="+mn-ea"/>
                          <a:cs typeface="+mn-cs"/>
                        </a:rPr>
                        <a:t> Yasin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1069237"/>
                  </a:ext>
                </a:extLst>
              </a:tr>
              <a:tr h="663953">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chemeClr val="tx1"/>
                          </a:solidFill>
                          <a:latin typeface="NimbusRomNo9L-Regu"/>
                        </a:rPr>
                        <a:t>FAKEDETECTOR: Effective Fake News Detection with Deep Diffusive Neural Network</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a:solidFill>
                            <a:schemeClr val="dk1"/>
                          </a:solidFill>
                          <a:latin typeface="+mn-lt"/>
                          <a:ea typeface="+mn-ea"/>
                          <a:cs typeface="+mn-cs"/>
                        </a:rPr>
                        <a:t>Jiawei Zhang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4965591"/>
                  </a:ext>
                </a:extLst>
              </a:tr>
              <a:tr h="410133">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i="0" u="none" strike="noStrike" baseline="0" dirty="0">
                          <a:solidFill>
                            <a:schemeClr val="tx1"/>
                          </a:solidFill>
                          <a:latin typeface="Calibri" panose="020F0502020204030204" pitchFamily="34" charset="0"/>
                        </a:rPr>
                        <a:t>Fake News Detection: A long way to go</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a:solidFill>
                            <a:schemeClr val="dk1"/>
                          </a:solidFill>
                          <a:latin typeface="+mn-lt"/>
                          <a:ea typeface="+mn-ea"/>
                          <a:cs typeface="+mn-cs"/>
                        </a:rPr>
                        <a:t>Sunidhi Sharma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35019"/>
                  </a:ext>
                </a:extLst>
              </a:tr>
              <a:tr h="410133">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chemeClr val="tx1"/>
                          </a:solidFill>
                          <a:latin typeface="Times New Roman" panose="02020603050405020304" pitchFamily="18" charset="0"/>
                        </a:rPr>
                        <a:t>Fake news detection in social media </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a:solidFill>
                            <a:schemeClr val="dk1"/>
                          </a:solidFill>
                          <a:latin typeface="+mn-lt"/>
                          <a:ea typeface="+mn-ea"/>
                          <a:cs typeface="+mn-cs"/>
                        </a:rPr>
                        <a:t>Kelly Stahl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703109"/>
                  </a:ext>
                </a:extLst>
              </a:tr>
              <a:tr h="410133">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i="0" u="none" strike="noStrike" baseline="0" dirty="0">
                          <a:solidFill>
                            <a:schemeClr val="tx1"/>
                          </a:solidFill>
                          <a:latin typeface="Times New Roman" panose="02020603050405020304" pitchFamily="18" charset="0"/>
                        </a:rPr>
                        <a:t>Fake News Detection Using Machine Learning Approaches</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0" i="0" u="none" strike="noStrike" kern="1200" baseline="0" dirty="0">
                          <a:solidFill>
                            <a:schemeClr val="dk1"/>
                          </a:solidFill>
                          <a:latin typeface="+mn-lt"/>
                          <a:ea typeface="+mn-ea"/>
                          <a:cs typeface="+mn-cs"/>
                        </a:rPr>
                        <a:t>B N </a:t>
                      </a:r>
                      <a:r>
                        <a:rPr lang="en-IN" sz="1800" b="0" i="0" u="none" strike="noStrike" kern="1200" baseline="0" dirty="0" err="1">
                          <a:solidFill>
                            <a:schemeClr val="dk1"/>
                          </a:solidFill>
                          <a:latin typeface="+mn-lt"/>
                          <a:ea typeface="+mn-ea"/>
                          <a:cs typeface="+mn-cs"/>
                        </a:rPr>
                        <a:t>Alwase</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31 September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1093099"/>
                  </a:ext>
                </a:extLst>
              </a:tr>
            </a:tbl>
          </a:graphicData>
        </a:graphic>
      </p:graphicFrame>
    </p:spTree>
    <p:extLst>
      <p:ext uri="{BB962C8B-B14F-4D97-AF65-F5344CB8AC3E}">
        <p14:creationId xmlns:p14="http://schemas.microsoft.com/office/powerpoint/2010/main" val="423946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245" y="-3553"/>
            <a:ext cx="7909619" cy="1016117"/>
          </a:xfrm>
        </p:spPr>
        <p:txBody>
          <a:bodyPr>
            <a:normAutofit/>
          </a:bodyPr>
          <a:lstStyle/>
          <a:p>
            <a:r>
              <a:rPr lang="en-IN" dirty="0"/>
              <a:t>Conclusion &amp; Future Scope</a:t>
            </a:r>
          </a:p>
        </p:txBody>
      </p:sp>
      <p:sp>
        <p:nvSpPr>
          <p:cNvPr id="3" name="Content Placeholder 2"/>
          <p:cNvSpPr>
            <a:spLocks noGrp="1"/>
          </p:cNvSpPr>
          <p:nvPr>
            <p:ph idx="1"/>
          </p:nvPr>
        </p:nvSpPr>
        <p:spPr>
          <a:xfrm>
            <a:off x="318052" y="821302"/>
            <a:ext cx="9517711" cy="4593445"/>
          </a:xfrm>
        </p:spPr>
        <p:txBody>
          <a:bodyPr>
            <a:noAutofit/>
          </a:bodyPr>
          <a:lstStyle/>
          <a:p>
            <a:r>
              <a:rPr lang="en-US" sz="1900" dirty="0">
                <a:solidFill>
                  <a:srgbClr val="FF0000"/>
                </a:solidFill>
              </a:rPr>
              <a:t> The problems of fake news and disinformation play an important role on nowadays life. This is because the advanced level of technology and communication methods we have enabled information spreading among people without any verification. This is a reason why researchers started searching for solutions to stop fake news and disinformation from spreading easily. However, it is well known that controlling the flow of information online is impossible. In this paper, we performed an attempt to verify the news articles credibility depending on their characteristics. At this aim, we implemented an algorithm combining several classification methods with text models. It performed well, and the accuracy results were relatively satisfying. </a:t>
            </a:r>
          </a:p>
          <a:p>
            <a:r>
              <a:rPr lang="en-US" sz="1900" dirty="0">
                <a:solidFill>
                  <a:srgbClr val="FF0000"/>
                </a:solidFill>
              </a:rPr>
              <a:t>As future work, we plan to better study the combination between the feature extraction methods and the classifiers as we will be able to choose the text representation model that performs best with the classifier. Moreover, to achieve a higher accuracy, we will have to implement a more sophisticated algorithm which may use data mining technologies with big data, because creating a big dataset including more types of news articles with more class variables (labels) will help raising the accuracy score.</a:t>
            </a:r>
          </a:p>
        </p:txBody>
      </p:sp>
      <p:sp>
        <p:nvSpPr>
          <p:cNvPr id="7" name="Slide Number Placeholder 6"/>
          <p:cNvSpPr>
            <a:spLocks noGrp="1"/>
          </p:cNvSpPr>
          <p:nvPr>
            <p:ph type="sldNum" sz="quarter" idx="12"/>
          </p:nvPr>
        </p:nvSpPr>
        <p:spPr/>
        <p:txBody>
          <a:bodyPr/>
          <a:lstStyle/>
          <a:p>
            <a:fld id="{A3DFE1C7-CADE-4666-88F5-C0C8CECCFE56}" type="slidenum">
              <a:rPr lang="en-IN" smtClean="0"/>
              <a:pPr/>
              <a:t>16</a:t>
            </a:fld>
            <a:endParaRPr lang="en-IN"/>
          </a:p>
        </p:txBody>
      </p:sp>
    </p:spTree>
    <p:extLst>
      <p:ext uri="{BB962C8B-B14F-4D97-AF65-F5344CB8AC3E}">
        <p14:creationId xmlns:p14="http://schemas.microsoft.com/office/powerpoint/2010/main" val="172224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785246" y="2220685"/>
            <a:ext cx="5792697" cy="2177143"/>
          </a:xfrm>
        </p:spPr>
        <p:txBody>
          <a:bodyPr/>
          <a:lstStyle/>
          <a:p>
            <a:endParaRPr lang="en-US" dirty="0"/>
          </a:p>
          <a:p>
            <a:pPr algn="ctr">
              <a:buNone/>
            </a:pPr>
            <a:r>
              <a:rPr lang="en-IN" sz="6600" dirty="0"/>
              <a:t>THANK YOU!</a:t>
            </a:r>
            <a:endParaRPr lang="en-US" sz="6600" dirty="0"/>
          </a:p>
        </p:txBody>
      </p:sp>
      <p:sp>
        <p:nvSpPr>
          <p:cNvPr id="7" name="Slide Number Placeholder 6"/>
          <p:cNvSpPr>
            <a:spLocks noGrp="1"/>
          </p:cNvSpPr>
          <p:nvPr>
            <p:ph type="sldNum" sz="quarter" idx="12"/>
          </p:nvPr>
        </p:nvSpPr>
        <p:spPr/>
        <p:txBody>
          <a:bodyPr/>
          <a:lstStyle/>
          <a:p>
            <a:fld id="{A3DFE1C7-CADE-4666-88F5-C0C8CECCFE56}" type="slidenum">
              <a:rPr lang="en-IN" smtClean="0"/>
              <a:pPr/>
              <a:t>17</a:t>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94" y="127721"/>
            <a:ext cx="1643367" cy="1415267"/>
          </a:xfrm>
          <a:prstGeom prst="rect">
            <a:avLst/>
          </a:prstGeom>
        </p:spPr>
      </p:pic>
    </p:spTree>
    <p:extLst>
      <p:ext uri="{BB962C8B-B14F-4D97-AF65-F5344CB8AC3E}">
        <p14:creationId xmlns:p14="http://schemas.microsoft.com/office/powerpoint/2010/main" val="63410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245" y="409912"/>
            <a:ext cx="7909619" cy="714703"/>
          </a:xfrm>
        </p:spPr>
        <p:txBody>
          <a:bodyPr>
            <a:normAutofit/>
          </a:bodyPr>
          <a:lstStyle/>
          <a:p>
            <a:r>
              <a:rPr lang="en-US" dirty="0"/>
              <a:t>Problem Statement</a:t>
            </a:r>
            <a:endParaRPr lang="en-IN" dirty="0"/>
          </a:p>
        </p:txBody>
      </p:sp>
      <p:sp>
        <p:nvSpPr>
          <p:cNvPr id="3" name="Content Placeholder 2"/>
          <p:cNvSpPr>
            <a:spLocks noGrp="1"/>
          </p:cNvSpPr>
          <p:nvPr>
            <p:ph idx="1"/>
          </p:nvPr>
        </p:nvSpPr>
        <p:spPr>
          <a:xfrm>
            <a:off x="1644287" y="1513066"/>
            <a:ext cx="8596668" cy="4593445"/>
          </a:xfrm>
        </p:spPr>
        <p:txBody>
          <a:bodyPr/>
          <a:lstStyle/>
          <a:p>
            <a:pPr>
              <a:buNone/>
            </a:pPr>
            <a:r>
              <a:rPr lang="en-IN" dirty="0">
                <a:solidFill>
                  <a:srgbClr val="FF0000"/>
                </a:solidFill>
              </a:rPr>
              <a:t>The problem involves:</a:t>
            </a:r>
          </a:p>
          <a:p>
            <a:r>
              <a:rPr lang="en-IN" dirty="0">
                <a:solidFill>
                  <a:srgbClr val="FF0000"/>
                </a:solidFill>
              </a:rPr>
              <a:t>Detecting Fake news present over the Web.</a:t>
            </a:r>
          </a:p>
          <a:p>
            <a:r>
              <a:rPr lang="en-IN" dirty="0">
                <a:solidFill>
                  <a:srgbClr val="FF0000"/>
                </a:solidFill>
              </a:rPr>
              <a:t>Using Data Science to collect data.</a:t>
            </a:r>
          </a:p>
          <a:p>
            <a:r>
              <a:rPr lang="en-IN" dirty="0">
                <a:solidFill>
                  <a:srgbClr val="FF0000"/>
                </a:solidFill>
              </a:rPr>
              <a:t>Train an AI to detect Fake news.</a:t>
            </a:r>
          </a:p>
          <a:p>
            <a:r>
              <a:rPr lang="en-IN" dirty="0">
                <a:solidFill>
                  <a:srgbClr val="FF0000"/>
                </a:solidFill>
              </a:rPr>
              <a:t>To collect future fake news data.</a:t>
            </a:r>
          </a:p>
          <a:p>
            <a:pPr>
              <a:buNone/>
            </a:pPr>
            <a:endParaRPr lang="en-US" dirty="0">
              <a:solidFill>
                <a:srgbClr val="FF0000"/>
              </a:solidFill>
            </a:endParaRPr>
          </a:p>
        </p:txBody>
      </p:sp>
      <p:sp>
        <p:nvSpPr>
          <p:cNvPr id="7" name="Slide Number Placeholder 6"/>
          <p:cNvSpPr>
            <a:spLocks noGrp="1"/>
          </p:cNvSpPr>
          <p:nvPr>
            <p:ph type="sldNum" sz="quarter" idx="12"/>
          </p:nvPr>
        </p:nvSpPr>
        <p:spPr/>
        <p:txBody>
          <a:bodyPr/>
          <a:lstStyle/>
          <a:p>
            <a:fld id="{A3DFE1C7-CADE-4666-88F5-C0C8CECCFE56}" type="slidenum">
              <a:rPr lang="en-IN" smtClean="0"/>
              <a:pPr/>
              <a:t>2</a:t>
            </a:fld>
            <a:endParaRPr lang="en-IN"/>
          </a:p>
        </p:txBody>
      </p:sp>
    </p:spTree>
    <p:extLst>
      <p:ext uri="{BB962C8B-B14F-4D97-AF65-F5344CB8AC3E}">
        <p14:creationId xmlns:p14="http://schemas.microsoft.com/office/powerpoint/2010/main" val="100616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Literature Review 1</a:t>
            </a:r>
            <a:br>
              <a:rPr lang="en-US" sz="2200" dirty="0">
                <a:solidFill>
                  <a:srgbClr val="FF0000"/>
                </a:solidFill>
              </a:rPr>
            </a:br>
            <a:r>
              <a:rPr lang="en-US" sz="2200" b="0" i="0" u="none" strike="noStrike" kern="1200" baseline="0" dirty="0">
                <a:solidFill>
                  <a:srgbClr val="FF0000"/>
                </a:solidFill>
                <a:latin typeface="+mn-lt"/>
                <a:ea typeface="+mn-ea"/>
                <a:cs typeface="+mn-cs"/>
              </a:rPr>
              <a:t>Fake News Detection Using Machine Learning Algorithms </a:t>
            </a:r>
            <a:endParaRPr lang="en-US" dirty="0">
              <a:solidFill>
                <a:srgbClr val="FF0000"/>
              </a:solidFill>
            </a:endParaRPr>
          </a:p>
        </p:txBody>
      </p:sp>
      <p:sp>
        <p:nvSpPr>
          <p:cNvPr id="3" name="Content Placeholder 2"/>
          <p:cNvSpPr>
            <a:spLocks noGrp="1"/>
          </p:cNvSpPr>
          <p:nvPr>
            <p:ph idx="1"/>
          </p:nvPr>
        </p:nvSpPr>
        <p:spPr>
          <a:xfrm>
            <a:off x="637579" y="1643753"/>
            <a:ext cx="8596668" cy="3880773"/>
          </a:xfrm>
        </p:spPr>
        <p:txBody>
          <a:bodyPr>
            <a:normAutofit fontScale="250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US" sz="6400" b="0" i="0" u="none" strike="noStrike" baseline="0" dirty="0">
                <a:latin typeface="Times New Roman" panose="02020603050405020304" pitchFamily="18" charset="0"/>
              </a:rPr>
              <a:t>In the 21st century, the majority of the tasks are done online. Newspapers that were earlier preferred as hard-copies are now being substituted by applications like Facebook, Twitter, and news articles to be read online. </a:t>
            </a:r>
            <a:r>
              <a:rPr lang="en-US" sz="6400" b="0" i="0" u="none" strike="noStrike" baseline="0" dirty="0" err="1">
                <a:latin typeface="Times New Roman" panose="02020603050405020304" pitchFamily="18" charset="0"/>
              </a:rPr>
              <a:t>Whatsapp’s</a:t>
            </a:r>
            <a:r>
              <a:rPr lang="en-US" sz="6400" b="0" i="0" u="none" strike="noStrike" baseline="0" dirty="0">
                <a:latin typeface="Times New Roman" panose="02020603050405020304" pitchFamily="18" charset="0"/>
              </a:rPr>
              <a:t> forwards are also a major source. The growing problem of fake news only makes things more complicated and tries to change or hamper the opinion and attitude of people towards use of digital technology. When a person is deceived by the real news two possible things happen- People start believing that their perceptions about a particular topic are true as assumed. Thus, in order to curb the phenomenon, we have developed our Fake news Detection system that takes input from the user and classify it to be true or fake. To implement this, various NLP and Machine Learning Techniques have to be used. The model is trained using an appropriate dataset and performance evaluation is also done using various performance measures. The best model, i.e. the model with highest accuracy is used to classify the news headlines or articles. As evident above for static search, our best model came out to be Logistic Regression with an accuracy of 65%. Hence we then used grid search parameter optimization to increase the performance of logistic regression which then gave us the accuracy of 75%. Hence we can say that if a user feed a particular news article or its headline in our model, there are 75% chances that it will be classified to its true nature. </a:t>
            </a:r>
          </a:p>
          <a:p>
            <a:r>
              <a:rPr lang="en-US" sz="6400" b="0" i="0" u="none" strike="noStrike" baseline="0" dirty="0">
                <a:latin typeface="Times New Roman" panose="02020603050405020304" pitchFamily="18" charset="0"/>
              </a:rPr>
              <a:t>The user can check the news article or keywords online; he can also check the authenticity of the website. The accuracy for dynamic system is 93% and it increases with every iteration. </a:t>
            </a:r>
          </a:p>
          <a:p>
            <a:r>
              <a:rPr lang="en-US" sz="6400" b="0" i="0" u="none" strike="noStrike" baseline="0" dirty="0">
                <a:latin typeface="Times New Roman" panose="02020603050405020304" pitchFamily="18" charset="0"/>
              </a:rPr>
              <a:t>We intend to build our own dataset which will be kept up to date according to the latest news. All the live news and latest data will be kept in a database using Web Crawler and online database. </a:t>
            </a:r>
            <a:endParaRPr lang="en-US" sz="6400" dirty="0">
              <a:solidFill>
                <a:srgbClr val="FF0000"/>
              </a:solidFill>
            </a:endParaRPr>
          </a:p>
        </p:txBody>
      </p:sp>
      <p:sp>
        <p:nvSpPr>
          <p:cNvPr id="5" name="Slide Number Placeholder 4"/>
          <p:cNvSpPr>
            <a:spLocks noGrp="1"/>
          </p:cNvSpPr>
          <p:nvPr>
            <p:ph type="sldNum" sz="quarter" idx="12"/>
          </p:nvPr>
        </p:nvSpPr>
        <p:spPr/>
        <p:txBody>
          <a:bodyPr/>
          <a:lstStyle/>
          <a:p>
            <a:fld id="{A3DFE1C7-CADE-4666-88F5-C0C8CECCFE56}"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Literature Review 2</a:t>
            </a:r>
            <a:br>
              <a:rPr lang="en-US" dirty="0">
                <a:solidFill>
                  <a:srgbClr val="FF0000"/>
                </a:solidFill>
              </a:rPr>
            </a:br>
            <a:r>
              <a:rPr lang="en-US" sz="2200" b="0" i="0" u="none" strike="noStrike" kern="1200" baseline="0" dirty="0">
                <a:solidFill>
                  <a:srgbClr val="FF0000"/>
                </a:solidFill>
                <a:latin typeface="+mn-lt"/>
                <a:ea typeface="+mn-ea"/>
                <a:cs typeface="+mn-cs"/>
              </a:rPr>
              <a:t>Fake News Detection on Social Media: </a:t>
            </a:r>
            <a:r>
              <a:rPr lang="en-IN" sz="2200" b="0" i="0" u="none" strike="noStrike" kern="1200" baseline="0" dirty="0">
                <a:solidFill>
                  <a:srgbClr val="FF0000"/>
                </a:solidFill>
                <a:latin typeface="+mn-lt"/>
                <a:ea typeface="+mn-ea"/>
                <a:cs typeface="+mn-cs"/>
              </a:rPr>
              <a:t>A Data Mining Perspective</a:t>
            </a:r>
            <a:br>
              <a:rPr lang="en-IN" sz="2200" b="0" dirty="0">
                <a:solidFill>
                  <a:srgbClr val="FF0000"/>
                </a:solidFill>
              </a:rPr>
            </a:br>
            <a:endParaRPr lang="en-US" dirty="0">
              <a:solidFill>
                <a:srgbClr val="FF0000"/>
              </a:solidFill>
            </a:endParaRPr>
          </a:p>
        </p:txBody>
      </p:sp>
      <p:sp>
        <p:nvSpPr>
          <p:cNvPr id="5" name="Slide Number Placeholder 4"/>
          <p:cNvSpPr>
            <a:spLocks noGrp="1"/>
          </p:cNvSpPr>
          <p:nvPr>
            <p:ph type="sldNum" sz="quarter" idx="12"/>
          </p:nvPr>
        </p:nvSpPr>
        <p:spPr/>
        <p:txBody>
          <a:bodyPr/>
          <a:lstStyle/>
          <a:p>
            <a:fld id="{A3DFE1C7-CADE-4666-88F5-C0C8CECCFE56}" type="slidenum">
              <a:rPr lang="en-IN" smtClean="0"/>
              <a:pPr/>
              <a:t>4</a:t>
            </a:fld>
            <a:endParaRPr lang="en-IN"/>
          </a:p>
        </p:txBody>
      </p:sp>
      <p:sp>
        <p:nvSpPr>
          <p:cNvPr id="8" name="TextBox 7">
            <a:extLst>
              <a:ext uri="{FF2B5EF4-FFF2-40B4-BE49-F238E27FC236}">
                <a16:creationId xmlns:a16="http://schemas.microsoft.com/office/drawing/2014/main" id="{BDDC1DD1-7B52-46FE-B8F4-727BCB31B8D0}"/>
              </a:ext>
            </a:extLst>
          </p:cNvPr>
          <p:cNvSpPr txBox="1"/>
          <p:nvPr/>
        </p:nvSpPr>
        <p:spPr>
          <a:xfrm>
            <a:off x="213530" y="1441605"/>
            <a:ext cx="9245601" cy="4524315"/>
          </a:xfrm>
          <a:prstGeom prst="rect">
            <a:avLst/>
          </a:prstGeom>
          <a:noFill/>
        </p:spPr>
        <p:txBody>
          <a:bodyPr wrap="square" rtlCol="0">
            <a:spAutoFit/>
          </a:bodyPr>
          <a:lstStyle/>
          <a:p>
            <a:pPr lvl="1" algn="just"/>
            <a:r>
              <a:rPr lang="en-US" sz="1600" b="0" i="0" u="none" strike="noStrike" baseline="0" dirty="0">
                <a:latin typeface="CMR9"/>
              </a:rPr>
              <a:t>Social media for news consumption is a double-edged sword. On the one hand, its low cost, easy access, and rapid dissemination of information lead people to seek out and consume news from social media. On the other hand, it enables the wide spread of \fake news", i.e., low quality news with intentionally false information. The extensive spread of fake news has the potential for extremely negative impacts on individuals and society. Therefore, fake news detection on social media has recently become an emerging research that is attracting tremendous attention. Fake news detection </a:t>
            </a:r>
            <a:r>
              <a:rPr lang="en-IN" sz="1600" b="0" i="0" u="none" strike="noStrike" baseline="0" dirty="0">
                <a:latin typeface="CMR9"/>
              </a:rPr>
              <a:t>on social media presents unique characteristics and challenges </a:t>
            </a:r>
            <a:r>
              <a:rPr lang="en-US" sz="1600" b="0" i="0" u="none" strike="noStrike" baseline="0" dirty="0">
                <a:latin typeface="CMR9"/>
              </a:rPr>
              <a:t>that make existing detection algorithms from traditional news media </a:t>
            </a:r>
            <a:r>
              <a:rPr lang="en-US" sz="1600" b="0" i="0" u="none" strike="noStrike" baseline="0" dirty="0" err="1">
                <a:latin typeface="CMR9"/>
              </a:rPr>
              <a:t>inActive</a:t>
            </a:r>
            <a:r>
              <a:rPr lang="en-US" sz="1600" b="0" i="0" u="none" strike="noStrike" baseline="0" dirty="0">
                <a:latin typeface="CMR9"/>
              </a:rPr>
              <a:t> or not applicable. First, fake news is intentionally written to mislead readers to believe false information, which makes it </a:t>
            </a:r>
            <a:r>
              <a:rPr lang="en-US" sz="1600" b="0" i="0" u="none" strike="noStrike" baseline="0" dirty="0" err="1">
                <a:latin typeface="CMR9"/>
              </a:rPr>
              <a:t>dicult</a:t>
            </a:r>
            <a:r>
              <a:rPr lang="en-US" sz="1600" b="0" i="0" u="none" strike="noStrike" baseline="0" dirty="0">
                <a:latin typeface="CMR9"/>
              </a:rPr>
              <a:t> and nontrivial to detect based on news content; therefore, we need to include </a:t>
            </a:r>
            <a:r>
              <a:rPr lang="en-IN" sz="1600" b="0" i="0" u="none" strike="noStrike" baseline="0" dirty="0">
                <a:latin typeface="CMR9"/>
              </a:rPr>
              <a:t>auxiliary information, such as user social engagements on </a:t>
            </a:r>
            <a:r>
              <a:rPr lang="en-US" sz="1600" b="0" i="0" u="none" strike="noStrike" baseline="0" dirty="0">
                <a:latin typeface="CMR9"/>
              </a:rPr>
              <a:t>social media, to help make a determination. Second, exploiting this auxiliary information is challenging in and of itself as users' social engagements with fake news produce data that is big, incomplete, unstructured, and noisy. Because the issue of fake news detection on social media is both challenging and relevant, we conducted this survey to further facilitate research on the problem. In this survey, we present a comprehensive review of detecting fake news on social media, including fake news characterizations on psychology and social theories, existing algorithms from a data mining perspective, evaluation metrics and representative datasets. We also discuss related research areas, open problems, and future research directions for fake news detection </a:t>
            </a:r>
            <a:r>
              <a:rPr lang="en-IN" sz="1600" b="0" i="0" u="none" strike="noStrike" baseline="0" dirty="0">
                <a:latin typeface="CMR9"/>
              </a:rPr>
              <a:t>on social media.</a:t>
            </a:r>
            <a:endParaRPr lang="en-IN" sz="1600" dirty="0"/>
          </a:p>
        </p:txBody>
      </p:sp>
    </p:spTree>
    <p:extLst>
      <p:ext uri="{BB962C8B-B14F-4D97-AF65-F5344CB8AC3E}">
        <p14:creationId xmlns:p14="http://schemas.microsoft.com/office/powerpoint/2010/main" val="161519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Literature Review 3</a:t>
            </a:r>
            <a:br>
              <a:rPr lang="en-US" dirty="0">
                <a:solidFill>
                  <a:srgbClr val="FF0000"/>
                </a:solidFill>
              </a:rPr>
            </a:br>
            <a:r>
              <a:rPr lang="en-US" sz="2200" b="0" i="0" u="none" strike="noStrike" kern="1200" baseline="0" dirty="0">
                <a:solidFill>
                  <a:srgbClr val="FF0000"/>
                </a:solidFill>
                <a:latin typeface="+mn-lt"/>
                <a:ea typeface="+mn-ea"/>
                <a:cs typeface="+mn-cs"/>
              </a:rPr>
              <a:t>Analysis of Classifiers for Fake News Detection</a:t>
            </a:r>
            <a:endParaRPr lang="en-US" sz="2200" dirty="0">
              <a:solidFill>
                <a:srgbClr val="FF0000"/>
              </a:solidFill>
            </a:endParaRPr>
          </a:p>
        </p:txBody>
      </p:sp>
      <p:sp>
        <p:nvSpPr>
          <p:cNvPr id="3" name="Content Placeholder 2"/>
          <p:cNvSpPr>
            <a:spLocks noGrp="1"/>
          </p:cNvSpPr>
          <p:nvPr>
            <p:ph idx="1"/>
          </p:nvPr>
        </p:nvSpPr>
        <p:spPr>
          <a:xfrm>
            <a:off x="265158" y="1725102"/>
            <a:ext cx="8596668" cy="3880773"/>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As time flows, the amount of data, especially text data increases exponentially. Along with the data, our understanding of AI also increases and the computing power enables us to train very complex and large models faster. Fake news has been gathering a lot of attention worldwide recently. The effects can be political, economic, organizational, or even personal. This paper discusses the approach of natural language processing and machine learning in order to solve this problem. Use of bag-of-words, n-grams, count vectorizer has been made, TF-IDF, and trained the data on five classifiers to investigate which of them works well for this specific dataset of labelled news statements. The precision, recall and f1 scores help us determine which model works best. </a:t>
            </a:r>
            <a:endParaRPr lang="en-US" sz="1800" b="0" i="0" u="none" strike="noStrike" baseline="0" dirty="0">
              <a:solidFill>
                <a:srgbClr val="000000"/>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3DFE1C7-CADE-4666-88F5-C0C8CECCFE56}" type="slidenum">
              <a:rPr lang="en-IN" smtClean="0"/>
              <a:pPr/>
              <a:t>5</a:t>
            </a:fld>
            <a:endParaRPr lang="en-IN"/>
          </a:p>
        </p:txBody>
      </p:sp>
    </p:spTree>
    <p:extLst>
      <p:ext uri="{BB962C8B-B14F-4D97-AF65-F5344CB8AC3E}">
        <p14:creationId xmlns:p14="http://schemas.microsoft.com/office/powerpoint/2010/main" val="119825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Literature Review 4</a:t>
            </a:r>
            <a:br>
              <a:rPr lang="en-US" dirty="0">
                <a:solidFill>
                  <a:srgbClr val="FF0000"/>
                </a:solidFill>
              </a:rPr>
            </a:br>
            <a:r>
              <a:rPr lang="en-US" sz="2400" b="0" i="0" u="none" strike="noStrike" kern="1200" baseline="0" dirty="0">
                <a:solidFill>
                  <a:srgbClr val="FF0000"/>
                </a:solidFill>
                <a:latin typeface="+mn-lt"/>
                <a:ea typeface="+mn-ea"/>
                <a:cs typeface="+mn-cs"/>
              </a:rPr>
              <a:t>A Tool for Fake News Detection</a:t>
            </a:r>
            <a:br>
              <a:rPr lang="en-IN" dirty="0"/>
            </a:br>
            <a:endParaRPr lang="en-US" dirty="0"/>
          </a:p>
        </p:txBody>
      </p:sp>
      <p:sp>
        <p:nvSpPr>
          <p:cNvPr id="3" name="Content Placeholder 2"/>
          <p:cNvSpPr>
            <a:spLocks noGrp="1"/>
          </p:cNvSpPr>
          <p:nvPr>
            <p:ph idx="1"/>
          </p:nvPr>
        </p:nvSpPr>
        <p:spPr>
          <a:xfrm>
            <a:off x="351691" y="1403483"/>
            <a:ext cx="9003324" cy="6286245"/>
          </a:xfrm>
        </p:spPr>
        <p:txBody>
          <a:bodyPr>
            <a:noAutofit/>
          </a:bodyPr>
          <a:lstStyle/>
          <a:p>
            <a:endParaRPr lang="en-IN" b="0" i="0" u="none" strike="noStrike" baseline="0" dirty="0">
              <a:solidFill>
                <a:srgbClr val="000000"/>
              </a:solidFill>
              <a:latin typeface="Times New Roman" panose="02020603050405020304" pitchFamily="18" charset="0"/>
            </a:endParaRPr>
          </a:p>
          <a:p>
            <a:r>
              <a:rPr lang="en-US" sz="1600" b="0" i="0" u="none" strike="noStrike" baseline="0" dirty="0">
                <a:latin typeface="NimbusRomNo9L-Medi"/>
              </a:rPr>
              <a:t>The word post-truth was considered by Oxford Dictionaries </a:t>
            </a:r>
            <a:r>
              <a:rPr lang="en-US" sz="1600" b="0" i="0" u="none" strike="noStrike" baseline="0" dirty="0">
                <a:latin typeface="NimbusRomNo9L-MediItal"/>
              </a:rPr>
              <a:t>Word of the Year 2016</a:t>
            </a:r>
            <a:r>
              <a:rPr lang="en-US" sz="1600" b="0" i="0" u="none" strike="noStrike" baseline="0" dirty="0">
                <a:latin typeface="NimbusRomNo9L-Medi"/>
              </a:rPr>
              <a:t>. The word is an adjective relating to or denoting circumstances in which objective facts are less influential in shaping public opinion than appeals to emotion and personal belief. This leads to misinformation and problems in society. Hence, it is important to make effort to detect these facts and prevent them from spreading. In this paper, we propose machine learning techniques, in particular </a:t>
            </a:r>
            <a:r>
              <a:rPr lang="en-US" sz="1600" b="0" i="0" u="none" strike="noStrike" baseline="0" dirty="0">
                <a:latin typeface="NimbusRomNo9L-MediItal"/>
              </a:rPr>
              <a:t>supervised learning</a:t>
            </a:r>
            <a:r>
              <a:rPr lang="en-US" sz="1600" b="0" i="0" u="none" strike="noStrike" baseline="0" dirty="0">
                <a:latin typeface="NimbusRomNo9L-Medi"/>
              </a:rPr>
              <a:t>, for fake news detection. More precisely, we used a dataset of fake and real news to train a machine learning model using </a:t>
            </a:r>
            <a:r>
              <a:rPr lang="en-US" sz="1600" b="1" i="0" u="none" strike="noStrike" baseline="0" dirty="0">
                <a:latin typeface="NimbusMonL-Bold"/>
              </a:rPr>
              <a:t>Scikit-learn </a:t>
            </a:r>
            <a:r>
              <a:rPr lang="en-US" sz="1600" b="0" i="0" u="none" strike="noStrike" baseline="0" dirty="0">
                <a:latin typeface="NimbusRomNo9L-Medi"/>
              </a:rPr>
              <a:t>library in </a:t>
            </a:r>
            <a:r>
              <a:rPr lang="en-US" sz="1600" b="1" i="0" u="none" strike="noStrike" baseline="0" dirty="0">
                <a:latin typeface="NimbusMonL-Bold"/>
              </a:rPr>
              <a:t>Python</a:t>
            </a:r>
            <a:r>
              <a:rPr lang="en-US" sz="1600" b="0" i="0" u="none" strike="noStrike" baseline="0" dirty="0">
                <a:latin typeface="NimbusRomNo9L-Medi"/>
              </a:rPr>
              <a:t>. We extracted features from the dataset using text representation models like </a:t>
            </a:r>
            <a:r>
              <a:rPr lang="en-US" sz="1600" b="0" i="0" u="none" strike="noStrike" baseline="0" dirty="0">
                <a:latin typeface="NimbusRomNo9L-MediItal"/>
              </a:rPr>
              <a:t>Bag-of-Words</a:t>
            </a:r>
            <a:r>
              <a:rPr lang="en-US" sz="1600" b="0" i="0" u="none" strike="noStrike" baseline="0" dirty="0">
                <a:latin typeface="NimbusRomNo9L-Medi"/>
              </a:rPr>
              <a:t>, </a:t>
            </a:r>
            <a:r>
              <a:rPr lang="en-US" sz="1600" b="0" i="0" u="none" strike="noStrike" baseline="0" dirty="0">
                <a:latin typeface="NimbusRomNo9L-MediItal"/>
              </a:rPr>
              <a:t>Term Frequency-Inverse Document Frequency (TF-IDF) </a:t>
            </a:r>
            <a:r>
              <a:rPr lang="en-US" sz="1600" b="0" i="0" u="none" strike="noStrike" baseline="0" dirty="0">
                <a:latin typeface="NimbusRomNo9L-Medi"/>
              </a:rPr>
              <a:t>and </a:t>
            </a:r>
            <a:r>
              <a:rPr lang="en-US" sz="1600" b="0" i="0" u="none" strike="noStrike" baseline="0" dirty="0">
                <a:latin typeface="NimbusRomNo9L-MediItal"/>
              </a:rPr>
              <a:t>Bi-gram frequency</a:t>
            </a:r>
            <a:r>
              <a:rPr lang="en-US" sz="1600" b="0" i="0" u="none" strike="noStrike" baseline="0" dirty="0">
                <a:latin typeface="NimbusRomNo9L-Medi"/>
              </a:rPr>
              <a:t>. We tested two classification approaches, namely </a:t>
            </a:r>
            <a:r>
              <a:rPr lang="en-US" sz="1600" b="0" i="0" u="none" strike="noStrike" baseline="0" dirty="0">
                <a:latin typeface="NimbusRomNo9L-MediItal"/>
              </a:rPr>
              <a:t>probabilistic classification </a:t>
            </a:r>
            <a:r>
              <a:rPr lang="en-US" sz="1600" b="0" i="0" u="none" strike="noStrike" baseline="0" dirty="0">
                <a:latin typeface="NimbusRomNo9L-Medi"/>
              </a:rPr>
              <a:t>and </a:t>
            </a:r>
            <a:r>
              <a:rPr lang="en-US" sz="1600" b="0" i="0" u="none" strike="noStrike" baseline="0" dirty="0">
                <a:latin typeface="NimbusRomNo9L-MediItal"/>
              </a:rPr>
              <a:t>linear classification </a:t>
            </a:r>
            <a:r>
              <a:rPr lang="en-US" sz="1600" b="0" i="0" u="none" strike="noStrike" baseline="0" dirty="0">
                <a:latin typeface="NimbusRomNo9L-Medi"/>
              </a:rPr>
              <a:t>on the title and the content, checking if it is </a:t>
            </a:r>
            <a:r>
              <a:rPr lang="en-US" sz="1600" b="0" i="0" u="none" strike="noStrike" baseline="0" dirty="0">
                <a:latin typeface="NimbusRomNo9L-MediItal"/>
              </a:rPr>
              <a:t>clickbait</a:t>
            </a:r>
            <a:r>
              <a:rPr lang="en-US" sz="1600" b="0" i="0" u="none" strike="noStrike" baseline="0" dirty="0">
                <a:latin typeface="NimbusRomNo9L-Medi"/>
              </a:rPr>
              <a:t>/</a:t>
            </a:r>
            <a:r>
              <a:rPr lang="en-US" sz="1600" b="0" i="0" u="none" strike="noStrike" baseline="0" dirty="0" err="1">
                <a:latin typeface="NimbusRomNo9L-MediItal"/>
              </a:rPr>
              <a:t>nonclickbait</a:t>
            </a:r>
            <a:r>
              <a:rPr lang="en-US" sz="1600" b="0" i="0" u="none" strike="noStrike" baseline="0" dirty="0">
                <a:latin typeface="NimbusRomNo9L-Medi"/>
              </a:rPr>
              <a:t>, respectively </a:t>
            </a:r>
            <a:r>
              <a:rPr lang="en-US" sz="1600" b="0" i="0" u="none" strike="noStrike" baseline="0" dirty="0">
                <a:latin typeface="NimbusRomNo9L-MediItal"/>
              </a:rPr>
              <a:t>fake</a:t>
            </a:r>
            <a:r>
              <a:rPr lang="en-US" sz="1600" b="0" i="0" u="none" strike="noStrike" baseline="0" dirty="0">
                <a:latin typeface="NimbusRomNo9L-Medi"/>
              </a:rPr>
              <a:t>/</a:t>
            </a:r>
            <a:r>
              <a:rPr lang="en-US" sz="1600" b="0" i="0" u="none" strike="noStrike" baseline="0" dirty="0">
                <a:latin typeface="NimbusRomNo9L-MediItal"/>
              </a:rPr>
              <a:t>real</a:t>
            </a:r>
            <a:r>
              <a:rPr lang="en-US" sz="1600" b="0" i="0" u="none" strike="noStrike" baseline="0" dirty="0">
                <a:latin typeface="NimbusRomNo9L-Medi"/>
              </a:rPr>
              <a:t>. The outcome of our experiments was that the linear classification works the best with the TF-IDF model in the process of content classification. The Bi-gram frequency model gave the lowest accuracy for title classification in comparison with </a:t>
            </a:r>
            <a:r>
              <a:rPr lang="en-US" sz="1600" b="0" i="0" u="none" strike="noStrike" baseline="0" dirty="0" err="1">
                <a:latin typeface="NimbusRomNo9L-Medi"/>
              </a:rPr>
              <a:t>Bagof</a:t>
            </a:r>
            <a:r>
              <a:rPr lang="en-US" sz="1600" b="0" i="0" u="none" strike="noStrike" baseline="0" dirty="0">
                <a:latin typeface="NimbusRomNo9L-Medi"/>
              </a:rPr>
              <a:t>- </a:t>
            </a:r>
            <a:r>
              <a:rPr lang="en-IN" sz="1600" b="0" i="0" u="none" strike="noStrike" baseline="0" dirty="0">
                <a:latin typeface="NimbusRomNo9L-Medi"/>
              </a:rPr>
              <a:t>Words and TF-IDF.</a:t>
            </a:r>
            <a:r>
              <a:rPr lang="en-US" sz="1600" b="0" i="0" u="none" strike="noStrike" baseline="0" dirty="0">
                <a:latin typeface="Times New Roman" panose="02020603050405020304" pitchFamily="18" charset="0"/>
              </a:rPr>
              <a:t> </a:t>
            </a:r>
            <a:endParaRPr lang="en-US" sz="1600" dirty="0">
              <a:solidFill>
                <a:srgbClr val="FF0000"/>
              </a:solidFill>
            </a:endParaRPr>
          </a:p>
        </p:txBody>
      </p:sp>
      <p:sp>
        <p:nvSpPr>
          <p:cNvPr id="5" name="Slide Number Placeholder 4"/>
          <p:cNvSpPr>
            <a:spLocks noGrp="1"/>
          </p:cNvSpPr>
          <p:nvPr>
            <p:ph type="sldNum" sz="quarter" idx="12"/>
          </p:nvPr>
        </p:nvSpPr>
        <p:spPr/>
        <p:txBody>
          <a:bodyPr/>
          <a:lstStyle/>
          <a:p>
            <a:fld id="{A3DFE1C7-CADE-4666-88F5-C0C8CECCFE56}" type="slidenum">
              <a:rPr lang="en-IN" smtClean="0"/>
              <a:pPr/>
              <a:t>6</a:t>
            </a:fld>
            <a:endParaRPr lang="en-IN"/>
          </a:p>
        </p:txBody>
      </p:sp>
    </p:spTree>
    <p:extLst>
      <p:ext uri="{BB962C8B-B14F-4D97-AF65-F5344CB8AC3E}">
        <p14:creationId xmlns:p14="http://schemas.microsoft.com/office/powerpoint/2010/main" val="181499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Literature Review 5</a:t>
            </a:r>
            <a:br>
              <a:rPr lang="en-US" dirty="0">
                <a:solidFill>
                  <a:srgbClr val="FF0000"/>
                </a:solidFill>
              </a:rPr>
            </a:br>
            <a:r>
              <a:rPr lang="en-US" sz="2400" b="0" i="0" u="none" strike="noStrike" kern="1200" baseline="0" dirty="0">
                <a:solidFill>
                  <a:srgbClr val="FF0000"/>
                </a:solidFill>
                <a:latin typeface="+mn-lt"/>
                <a:ea typeface="+mn-ea"/>
                <a:cs typeface="+mn-cs"/>
              </a:rPr>
              <a:t>Using data science to detect fake news</a:t>
            </a:r>
            <a:br>
              <a:rPr lang="en-IN" dirty="0"/>
            </a:br>
            <a:endParaRPr lang="en-US" dirty="0"/>
          </a:p>
        </p:txBody>
      </p:sp>
      <p:sp>
        <p:nvSpPr>
          <p:cNvPr id="3" name="Content Placeholder 2"/>
          <p:cNvSpPr>
            <a:spLocks noGrp="1"/>
          </p:cNvSpPr>
          <p:nvPr>
            <p:ph idx="1"/>
          </p:nvPr>
        </p:nvSpPr>
        <p:spPr>
          <a:xfrm>
            <a:off x="688713" y="1343237"/>
            <a:ext cx="8596668" cy="3880773"/>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marL="0" indent="0" algn="l">
              <a:buNone/>
            </a:pPr>
            <a:r>
              <a:rPr lang="en-US" sz="1700" b="0" i="0" u="none" strike="noStrike" baseline="0" dirty="0">
                <a:latin typeface="TimesNewRomanPSMT"/>
              </a:rPr>
              <a:t>The purpose of this thesis is to assist in automating the detection of </a:t>
            </a:r>
            <a:r>
              <a:rPr lang="en-US" sz="1700" b="0" i="1" u="none" strike="noStrike" baseline="0" dirty="0">
                <a:latin typeface="TimesNewRomanPS-ItalicMT"/>
              </a:rPr>
              <a:t>Fake News </a:t>
            </a:r>
            <a:r>
              <a:rPr lang="en-US" sz="1700" b="0" i="0" u="none" strike="noStrike" baseline="0" dirty="0">
                <a:latin typeface="TimesNewRomanPSMT"/>
              </a:rPr>
              <a:t>by identifying which features are more useful for different classifiers. The effectiveness of different extracted features for </a:t>
            </a:r>
            <a:r>
              <a:rPr lang="en-US" sz="1700" b="0" i="1" u="none" strike="noStrike" baseline="0" dirty="0">
                <a:latin typeface="TimesNewRomanPS-ItalicMT"/>
              </a:rPr>
              <a:t>Fake News </a:t>
            </a:r>
            <a:r>
              <a:rPr lang="en-US" sz="1700" b="0" i="0" u="none" strike="noStrike" baseline="0" dirty="0">
                <a:latin typeface="TimesNewRomanPSMT"/>
              </a:rPr>
              <a:t>detection are going to be examined. When classifying text with machine learning algorithms features have to be extracted from the articles for the classifiers to be trained on. In this thesis, several different features are extracted: word counts, </a:t>
            </a:r>
            <a:r>
              <a:rPr lang="en-US" sz="1700" b="0" i="0" u="none" strike="noStrike" baseline="0" dirty="0" err="1">
                <a:latin typeface="TimesNewRomanPSMT"/>
              </a:rPr>
              <a:t>ngram</a:t>
            </a:r>
            <a:r>
              <a:rPr lang="en-US" sz="1700" b="0" i="0" u="none" strike="noStrike" baseline="0" dirty="0">
                <a:latin typeface="TimesNewRomanPSMT"/>
              </a:rPr>
              <a:t> counts, term frequency-inverse document frequency, sentiment analysis, lemmatization, and named entity recognition to train the classifiers. Two classifiers are used, a Random Forest classifier and a Naïve Bayes classifier. Training on different features combined with different machine learning algorithms yields different accuracies. By testing the different features on different classifiers, it can be determined which features are the best for </a:t>
            </a:r>
            <a:r>
              <a:rPr lang="en-US" sz="1700" b="0" i="1" u="none" strike="noStrike" baseline="0" dirty="0">
                <a:latin typeface="TimesNewRomanPS-ItalicMT"/>
              </a:rPr>
              <a:t>Fake News </a:t>
            </a:r>
            <a:r>
              <a:rPr lang="en-US" sz="1700" b="0" i="0" u="none" strike="noStrike" baseline="0" dirty="0">
                <a:latin typeface="TimesNewRomanPSMT"/>
              </a:rPr>
              <a:t>detection. Classifying news articles as either </a:t>
            </a:r>
            <a:r>
              <a:rPr lang="en-US" sz="1700" b="0" i="1" u="none" strike="noStrike" baseline="0" dirty="0">
                <a:latin typeface="TimesNewRomanPS-ItalicMT"/>
              </a:rPr>
              <a:t>Fake News </a:t>
            </a:r>
            <a:r>
              <a:rPr lang="en-US" sz="1700" b="0" i="0" u="none" strike="noStrike" baseline="0" dirty="0">
                <a:latin typeface="TimesNewRomanPSMT"/>
              </a:rPr>
              <a:t>or as not </a:t>
            </a:r>
            <a:r>
              <a:rPr lang="en-US" sz="1700" b="0" i="1" u="none" strike="noStrike" baseline="0" dirty="0">
                <a:latin typeface="TimesNewRomanPS-ItalicMT"/>
              </a:rPr>
              <a:t>Fake News </a:t>
            </a:r>
            <a:r>
              <a:rPr lang="en-US" sz="1700" b="0" i="0" u="none" strike="noStrike" baseline="0" dirty="0">
                <a:latin typeface="TimesNewRomanPSMT"/>
              </a:rPr>
              <a:t>is explored using three datasets, which in total contains over 40,000 articles</a:t>
            </a:r>
            <a:r>
              <a:rPr lang="en-US" sz="1700" b="0" i="1" u="none" strike="noStrike" baseline="0" dirty="0">
                <a:latin typeface="TimesNewRomanPS-ItalicMT"/>
              </a:rPr>
              <a:t>. </a:t>
            </a:r>
            <a:r>
              <a:rPr lang="en-US" sz="1700" b="0" i="0" u="none" strike="noStrike" baseline="0" dirty="0">
                <a:latin typeface="TimesNewRomanPSMT"/>
              </a:rPr>
              <a:t>One of the datasets is used to partly to train the classifiers and partly to test the classifiers. The remaining two datasets are used purely for testing the classifiers</a:t>
            </a:r>
            <a:endParaRPr lang="en-US" sz="1700" dirty="0">
              <a:solidFill>
                <a:srgbClr val="FF0000"/>
              </a:solidFill>
            </a:endParaRPr>
          </a:p>
        </p:txBody>
      </p:sp>
      <p:sp>
        <p:nvSpPr>
          <p:cNvPr id="5" name="Slide Number Placeholder 4"/>
          <p:cNvSpPr>
            <a:spLocks noGrp="1"/>
          </p:cNvSpPr>
          <p:nvPr>
            <p:ph type="sldNum" sz="quarter" idx="12"/>
          </p:nvPr>
        </p:nvSpPr>
        <p:spPr/>
        <p:txBody>
          <a:bodyPr/>
          <a:lstStyle/>
          <a:p>
            <a:fld id="{A3DFE1C7-CADE-4666-88F5-C0C8CECCFE56}" type="slidenum">
              <a:rPr lang="en-IN" smtClean="0"/>
              <a:pPr/>
              <a:t>7</a:t>
            </a:fld>
            <a:endParaRPr lang="en-IN"/>
          </a:p>
        </p:txBody>
      </p:sp>
    </p:spTree>
    <p:extLst>
      <p:ext uri="{BB962C8B-B14F-4D97-AF65-F5344CB8AC3E}">
        <p14:creationId xmlns:p14="http://schemas.microsoft.com/office/powerpoint/2010/main" val="290534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Literature Review 6</a:t>
            </a:r>
            <a:br>
              <a:rPr lang="en-US" dirty="0">
                <a:solidFill>
                  <a:srgbClr val="FF0000"/>
                </a:solidFill>
              </a:rPr>
            </a:br>
            <a:r>
              <a:rPr lang="en-US" sz="2400" b="0" i="0" u="none" strike="noStrike" kern="1200" baseline="0" dirty="0">
                <a:solidFill>
                  <a:srgbClr val="FF0000"/>
                </a:solidFill>
                <a:latin typeface="+mn-lt"/>
                <a:ea typeface="+mn-ea"/>
                <a:cs typeface="+mn-cs"/>
              </a:rPr>
              <a:t>Fake News Detection: A Deep Learning Approach</a:t>
            </a:r>
            <a:br>
              <a:rPr lang="en-IN" dirty="0"/>
            </a:br>
            <a:endParaRPr lang="en-US" dirty="0"/>
          </a:p>
        </p:txBody>
      </p:sp>
      <p:sp>
        <p:nvSpPr>
          <p:cNvPr id="3" name="Content Placeholder 2"/>
          <p:cNvSpPr>
            <a:spLocks noGrp="1"/>
          </p:cNvSpPr>
          <p:nvPr>
            <p:ph idx="1"/>
          </p:nvPr>
        </p:nvSpPr>
        <p:spPr>
          <a:xfrm>
            <a:off x="686212" y="1992824"/>
            <a:ext cx="8596668" cy="3880773"/>
          </a:xfrm>
        </p:spPr>
        <p:txBody>
          <a:bodyPr>
            <a:normAutofit/>
          </a:bodyPr>
          <a:lstStyle/>
          <a:p>
            <a:pPr marL="0" indent="0" algn="l">
              <a:buNone/>
            </a:pPr>
            <a:r>
              <a:rPr lang="en-US" sz="1600" b="0" i="0" u="none" strike="noStrike" baseline="0" dirty="0">
                <a:latin typeface="Times" panose="02020603050405020304" pitchFamily="18" charset="0"/>
              </a:rPr>
              <a:t>Fake news is defined as a made-up story with an intention to deceive or to mislead. In this paper we present the solution to the task of fake news detection by using Deep Learning architectures. Gartner research [1] predicts that “By 2022, most people in mature economies will consume more false information than true information”. The exponential increase in production and distribution of inaccurate news presents an immediate need for automatically tagging and detecting such twisted news articles. However, automated detection of fake news is a hard task to accomplish as it requires the model to understand nuances in natural language. Moreover, majority of the existing fake news detection models treat the problem at hand as a binary classification task, which limits model’s ability to understand how related or unrelated the reported news is when compared to the real news. To address these gaps, we present neural network architecture to accurately predict the stance between a given pair of headline and article body. Our model outperforms existing model architectures by 2.5% and we are able to achieve an accuracy of 94.21% on test data</a:t>
            </a:r>
            <a:r>
              <a:rPr lang="en-US" sz="1800" b="0" i="0" u="none" strike="noStrike" baseline="0" dirty="0">
                <a:latin typeface="Times" panose="02020603050405020304" pitchFamily="18" charset="0"/>
              </a:rPr>
              <a:t>.</a:t>
            </a:r>
            <a:endParaRPr lang="en-IN" sz="1800" b="0" i="0" u="none" strike="noStrike" baseline="0" dirty="0">
              <a:solidFill>
                <a:srgbClr val="000000"/>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3DFE1C7-CADE-4666-88F5-C0C8CECCFE56}" type="slidenum">
              <a:rPr lang="en-IN" smtClean="0"/>
              <a:pPr/>
              <a:t>8</a:t>
            </a:fld>
            <a:endParaRPr lang="en-IN"/>
          </a:p>
        </p:txBody>
      </p:sp>
    </p:spTree>
    <p:extLst>
      <p:ext uri="{BB962C8B-B14F-4D97-AF65-F5344CB8AC3E}">
        <p14:creationId xmlns:p14="http://schemas.microsoft.com/office/powerpoint/2010/main" val="174024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BD858D-1D36-44DC-AAB5-9E262D6EAE1C}"/>
              </a:ext>
            </a:extLst>
          </p:cNvPr>
          <p:cNvSpPr>
            <a:spLocks noGrp="1"/>
          </p:cNvSpPr>
          <p:nvPr>
            <p:ph type="sldNum" sz="quarter" idx="12"/>
          </p:nvPr>
        </p:nvSpPr>
        <p:spPr/>
        <p:txBody>
          <a:bodyPr/>
          <a:lstStyle/>
          <a:p>
            <a:fld id="{A3DFE1C7-CADE-4666-88F5-C0C8CECCFE56}" type="slidenum">
              <a:rPr lang="en-IN" smtClean="0"/>
              <a:pPr/>
              <a:t>9</a:t>
            </a:fld>
            <a:endParaRPr lang="en-IN"/>
          </a:p>
        </p:txBody>
      </p:sp>
      <p:sp>
        <p:nvSpPr>
          <p:cNvPr id="5" name="TextBox 4">
            <a:extLst>
              <a:ext uri="{FF2B5EF4-FFF2-40B4-BE49-F238E27FC236}">
                <a16:creationId xmlns:a16="http://schemas.microsoft.com/office/drawing/2014/main" id="{00EBF7DC-AB77-48D6-BAC6-A4B7FBB363BE}"/>
              </a:ext>
            </a:extLst>
          </p:cNvPr>
          <p:cNvSpPr txBox="1"/>
          <p:nvPr/>
        </p:nvSpPr>
        <p:spPr>
          <a:xfrm>
            <a:off x="859408" y="792257"/>
            <a:ext cx="6115538" cy="1323439"/>
          </a:xfrm>
          <a:prstGeom prst="rect">
            <a:avLst/>
          </a:prstGeom>
          <a:noFill/>
        </p:spPr>
        <p:txBody>
          <a:bodyPr wrap="square">
            <a:spAutoFit/>
          </a:bodyPr>
          <a:lstStyle/>
          <a:p>
            <a:r>
              <a:rPr lang="en-IN" sz="3600" dirty="0">
                <a:solidFill>
                  <a:srgbClr val="FF0000"/>
                </a:solidFill>
              </a:rPr>
              <a:t>Literature Review 7</a:t>
            </a:r>
          </a:p>
          <a:p>
            <a:r>
              <a:rPr lang="en-US" sz="2200" b="0" i="0" u="none" strike="noStrike" kern="1200" baseline="0" dirty="0">
                <a:solidFill>
                  <a:srgbClr val="FF0000"/>
                </a:solidFill>
                <a:latin typeface="+mn-lt"/>
                <a:ea typeface="+mn-ea"/>
                <a:cs typeface="+mn-cs"/>
              </a:rPr>
              <a:t>Fake News Detection Using Machine Learning Approaches</a:t>
            </a:r>
            <a:endParaRPr lang="en-IN" sz="2200" b="0" dirty="0">
              <a:solidFill>
                <a:srgbClr val="FF0000"/>
              </a:solidFill>
            </a:endParaRPr>
          </a:p>
        </p:txBody>
      </p:sp>
      <p:sp>
        <p:nvSpPr>
          <p:cNvPr id="6" name="TextBox 5">
            <a:extLst>
              <a:ext uri="{FF2B5EF4-FFF2-40B4-BE49-F238E27FC236}">
                <a16:creationId xmlns:a16="http://schemas.microsoft.com/office/drawing/2014/main" id="{AEC43DAD-AEAB-42F4-A9FF-CECAA78CF352}"/>
              </a:ext>
            </a:extLst>
          </p:cNvPr>
          <p:cNvSpPr txBox="1"/>
          <p:nvPr/>
        </p:nvSpPr>
        <p:spPr>
          <a:xfrm>
            <a:off x="883140" y="2164862"/>
            <a:ext cx="8242371" cy="3447098"/>
          </a:xfrm>
          <a:prstGeom prst="rect">
            <a:avLst/>
          </a:prstGeom>
          <a:noFill/>
        </p:spPr>
        <p:txBody>
          <a:bodyPr wrap="square" rtlCol="0">
            <a:spAutoFit/>
          </a:bodyPr>
          <a:lstStyle/>
          <a:p>
            <a:pPr algn="l"/>
            <a:r>
              <a:rPr lang="en-IN" sz="1600" b="0" i="0" u="none" strike="noStrike" baseline="0" dirty="0">
                <a:latin typeface="Times New Roman" panose="02020603050405020304" pitchFamily="18" charset="0"/>
              </a:rPr>
              <a:t>This paper makes an </a:t>
            </a:r>
            <a:r>
              <a:rPr lang="en-US" sz="1600" b="0" i="0" u="none" strike="noStrike" baseline="0" dirty="0">
                <a:latin typeface="Times New Roman" panose="02020603050405020304" pitchFamily="18" charset="0"/>
              </a:rPr>
              <a:t>analysis of the research related to fake news detection and explores the traditional machine learning models to choose the best, in order to create a model of a product with supervised machine learning algorithm, that can classify fake news as true or false, by using tools like python scikit-learn, NLP for textual analysis. This process will result in feature extraction and vectorization; we propose using Python scikit-learn library to perform tokenization and feature extraction of text data, because this library contains useful tools like Count Vectorizer and Tiff Vectorizer. Then, we will perform feature selection methods, to experiment and choose the best fit features to obtain the highest precision, according to confusion matrix results.</a:t>
            </a:r>
          </a:p>
          <a:p>
            <a:pPr algn="l"/>
            <a:r>
              <a:rPr lang="en-US" sz="1800" b="0" i="0" u="none" strike="noStrike" baseline="0" dirty="0">
                <a:solidFill>
                  <a:srgbClr val="000000"/>
                </a:solidFill>
                <a:latin typeface="Times New Roman" panose="02020603050405020304" pitchFamily="18" charset="0"/>
              </a:rPr>
              <a:t>The research in this paper focuses on detecting the fake news by reviewing it in two stages: characterization and disclosure. In the first stage, the basic concepts and principles of fake news are highlighted in social media. During the discovery stage, the current methods are reviewed for detection of fake news using different supervised learning algorithms.</a:t>
            </a:r>
            <a:endParaRPr lang="en-IN" sz="1600" dirty="0"/>
          </a:p>
        </p:txBody>
      </p:sp>
    </p:spTree>
    <p:extLst>
      <p:ext uri="{BB962C8B-B14F-4D97-AF65-F5344CB8AC3E}">
        <p14:creationId xmlns:p14="http://schemas.microsoft.com/office/powerpoint/2010/main" val="2031494391"/>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39</TotalTime>
  <Words>3033</Words>
  <Application>Microsoft Office PowerPoint</Application>
  <PresentationFormat>Widescreen</PresentationFormat>
  <Paragraphs>169</Paragraphs>
  <Slides>17</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Arial</vt:lpstr>
      <vt:lpstr>Calibri</vt:lpstr>
      <vt:lpstr>CMR9</vt:lpstr>
      <vt:lpstr>NimbusMonL-Bold</vt:lpstr>
      <vt:lpstr>NimbusRomNo9L-Medi</vt:lpstr>
      <vt:lpstr>NimbusRomNo9L-MediItal</vt:lpstr>
      <vt:lpstr>NimbusRomNo9L-Regu</vt:lpstr>
      <vt:lpstr>Times</vt:lpstr>
      <vt:lpstr>Times New Roman</vt:lpstr>
      <vt:lpstr>TimesNewRomanPS-ItalicMT</vt:lpstr>
      <vt:lpstr>TimesNewRomanPSMT</vt:lpstr>
      <vt:lpstr>Trebuchet MS</vt:lpstr>
      <vt:lpstr>URWPalladioL-Roma</vt:lpstr>
      <vt:lpstr>Wingdings 3</vt:lpstr>
      <vt:lpstr>Facet</vt:lpstr>
      <vt:lpstr>Poornima College of Engineering</vt:lpstr>
      <vt:lpstr>Problem Statement</vt:lpstr>
      <vt:lpstr>Literature Review 1 Fake News Detection Using Machine Learning Algorithms </vt:lpstr>
      <vt:lpstr>Literature Review 2 Fake News Detection on Social Media: A Data Mining Perspective </vt:lpstr>
      <vt:lpstr>Literature Review 3 Analysis of Classifiers for Fake News Detection</vt:lpstr>
      <vt:lpstr>Literature Review 4 A Tool for Fake News Detection </vt:lpstr>
      <vt:lpstr>Literature Review 5 Using data science to detect fake news </vt:lpstr>
      <vt:lpstr>Literature Review 6 Fake News Detection: A Deep Learning Approach </vt:lpstr>
      <vt:lpstr>PowerPoint Presentation</vt:lpstr>
      <vt:lpstr>PowerPoint Presentation</vt:lpstr>
      <vt:lpstr>PowerPoint Presentation</vt:lpstr>
      <vt:lpstr>PowerPoint Presentation</vt:lpstr>
      <vt:lpstr>PowerPoint Presentation</vt:lpstr>
      <vt:lpstr>PowerPoint Presentation</vt:lpstr>
      <vt:lpstr>Problem Statement</vt:lpstr>
      <vt:lpstr>Conclusion &amp; Future Scope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College of Engineering</dc:title>
  <dc:creator>india</dc:creator>
  <cp:lastModifiedBy>dikshant mathur</cp:lastModifiedBy>
  <cp:revision>71</cp:revision>
  <dcterms:created xsi:type="dcterms:W3CDTF">2019-09-25T04:16:25Z</dcterms:created>
  <dcterms:modified xsi:type="dcterms:W3CDTF">2022-01-06T16:37:45Z</dcterms:modified>
</cp:coreProperties>
</file>