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20"/>
  </p:notesMasterIdLst>
  <p:sldIdLst>
    <p:sldId id="343" r:id="rId2"/>
    <p:sldId id="345" r:id="rId3"/>
    <p:sldId id="346" r:id="rId4"/>
    <p:sldId id="366" r:id="rId5"/>
    <p:sldId id="367" r:id="rId6"/>
    <p:sldId id="368" r:id="rId7"/>
    <p:sldId id="364" r:id="rId8"/>
    <p:sldId id="339" r:id="rId9"/>
    <p:sldId id="369" r:id="rId10"/>
    <p:sldId id="370" r:id="rId11"/>
    <p:sldId id="362" r:id="rId12"/>
    <p:sldId id="359" r:id="rId13"/>
    <p:sldId id="372" r:id="rId14"/>
    <p:sldId id="373" r:id="rId15"/>
    <p:sldId id="371" r:id="rId16"/>
    <p:sldId id="375" r:id="rId17"/>
    <p:sldId id="365" r:id="rId18"/>
    <p:sldId id="350" r:id="rId1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  <p15:guide id="11" orient="horz" pos="8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91"/>
    <a:srgbClr val="E0E1FF"/>
    <a:srgbClr val="E4F0C7"/>
    <a:srgbClr val="C6E49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2"/>
    <p:restoredTop sz="94660"/>
  </p:normalViewPr>
  <p:slideViewPr>
    <p:cSldViewPr showGuides="1">
      <p:cViewPr varScale="1">
        <p:scale>
          <a:sx n="154" d="100"/>
          <a:sy n="154" d="100"/>
        </p:scale>
        <p:origin x="216" y="232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  <p:guide orient="horz" pos="8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24/11/2020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sous-titre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4F0766-6309-644C-9BCE-2E607A2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E9918C01-3017-D749-B811-9FCBA803840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23850" y="4797631"/>
            <a:ext cx="1170000" cy="345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6A4A60EE-9D13-3442-9796-E718C6343EC1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EB9C9A62-C54B-3841-9346-5A54D3715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/>
          <a:lstStyle>
            <a:lvl1pPr marL="9525" indent="85725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Sous-titre</a:t>
            </a:r>
          </a:p>
          <a:p>
            <a:pPr lvl="0"/>
            <a:endParaRPr lang="fr-FR" dirty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8B219A12-DAFE-504E-9ED9-CFD78BD6A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99BFD6E0-B235-DA4F-9D70-E9444B53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Intitulé de la direction/service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0AF74C14-DE22-FE4D-B865-03FBE975D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0" y="1707654"/>
            <a:ext cx="8424334" cy="2880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272419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528" y="1563638"/>
            <a:ext cx="2520000" cy="288032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563638"/>
            <a:ext cx="2520000" cy="2860762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563638"/>
            <a:ext cx="2520000" cy="2860762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15CA4CAF-6729-AB4D-9354-99C08AEAB1B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23850" y="4797631"/>
            <a:ext cx="1210435" cy="345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251C71F6-E0A6-1740-B64F-38F332886BAF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sp>
        <p:nvSpPr>
          <p:cNvPr id="25" name="Titre 18">
            <a:extLst>
              <a:ext uri="{FF2B5EF4-FFF2-40B4-BE49-F238E27FC236}">
                <a16:creationId xmlns:a16="http://schemas.microsoft.com/office/drawing/2014/main" id="{8909A550-9D66-7141-BF64-73CAD2096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682801"/>
            <a:ext cx="8424863" cy="539991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745ED2D7-3CC1-3B41-AA37-64BDE1CE2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Intitulé de la direction/service</a:t>
            </a:r>
          </a:p>
        </p:txBody>
      </p:sp>
    </p:spTree>
    <p:extLst>
      <p:ext uri="{BB962C8B-B14F-4D97-AF65-F5344CB8AC3E}">
        <p14:creationId xmlns:p14="http://schemas.microsoft.com/office/powerpoint/2010/main" val="288813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15CA4CAF-6729-AB4D-9354-99C08AEAB1B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23850" y="4797631"/>
            <a:ext cx="1210435" cy="345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5E6183FC-BA60-7C49-ABF3-B50982741576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745ED2D7-3CC1-3B41-AA37-64BDE1CE2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Intitulé de la direction/service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D4959A1A-C7DE-6748-A32B-7732F0ACFC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/>
          <a:lstStyle>
            <a:lvl1pPr marL="0" indent="95250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Sous-titre</a:t>
            </a:r>
          </a:p>
          <a:p>
            <a:pPr lvl="0"/>
            <a:endParaRPr lang="fr-FR" dirty="0"/>
          </a:p>
        </p:txBody>
      </p:sp>
      <p:sp>
        <p:nvSpPr>
          <p:cNvPr id="12" name="Titre 18">
            <a:extLst>
              <a:ext uri="{FF2B5EF4-FFF2-40B4-BE49-F238E27FC236}">
                <a16:creationId xmlns:a16="http://schemas.microsoft.com/office/drawing/2014/main" id="{5919F96B-C5FF-5146-9075-19E07CEBB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682801"/>
            <a:ext cx="8424863" cy="539991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C8956DD-B832-6147-8A66-A70995085B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3528" y="1707654"/>
            <a:ext cx="2556471" cy="2880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DF66E72C-274C-AC4E-B20B-393EBD9A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75856" y="1707654"/>
            <a:ext cx="2520000" cy="2880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5" name="Espace réservé du texte 11">
            <a:extLst>
              <a:ext uri="{FF2B5EF4-FFF2-40B4-BE49-F238E27FC236}">
                <a16:creationId xmlns:a16="http://schemas.microsoft.com/office/drawing/2014/main" id="{10D42E91-F78E-1D46-9374-4446D0F579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28184" y="1707654"/>
            <a:ext cx="2520000" cy="2880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69134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, textes 3 et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528" y="1707654"/>
            <a:ext cx="2520000" cy="2880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CEFA8BB7-D3E4-254A-BB0E-3D1C8C64E19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23850" y="4797631"/>
            <a:ext cx="1210435" cy="345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0597CDB5-73DC-8641-8CC1-FAD9379FD627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35840C24-F178-C44C-B5A1-3EB8F3EF4B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/>
          <a:lstStyle>
            <a:lvl1pPr marL="0" indent="95250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Sous-titre</a:t>
            </a:r>
          </a:p>
          <a:p>
            <a:pPr lvl="0"/>
            <a:endParaRPr lang="fr-FR" dirty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0271A58A-1CC5-D145-89AA-12537E5CE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682801"/>
            <a:ext cx="8424863" cy="539991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D46074BB-6BF7-8249-9377-D0271B2AE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Intitulé de la direction/service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04A35F-FCE5-0248-9AD4-C4E7502EF1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31840" y="1707654"/>
            <a:ext cx="5616624" cy="288032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, sous-titre, textes 3, et graphiq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28184" y="1707654"/>
            <a:ext cx="2520000" cy="2880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CEFA8BB7-D3E4-254A-BB0E-3D1C8C64E19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23850" y="4797631"/>
            <a:ext cx="1210435" cy="345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8E1290DD-BE4D-794B-919C-D565D1B9C67D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35840C24-F178-C44C-B5A1-3EB8F3EF4B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1" y="1248679"/>
            <a:ext cx="8424614" cy="242951"/>
          </a:xfrm>
        </p:spPr>
        <p:txBody>
          <a:bodyPr/>
          <a:lstStyle>
            <a:lvl1pPr marL="0" indent="95250">
              <a:spcBef>
                <a:spcPts val="400"/>
              </a:spcBef>
              <a:spcAft>
                <a:spcPts val="800"/>
              </a:spcAft>
              <a:buFont typeface="+mj-lt"/>
              <a:buNone/>
              <a:tabLst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Sous-titre</a:t>
            </a:r>
          </a:p>
          <a:p>
            <a:pPr lvl="0"/>
            <a:endParaRPr lang="fr-FR" dirty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0271A58A-1CC5-D145-89AA-12537E5CE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682801"/>
            <a:ext cx="8424863" cy="539991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D46074BB-6BF7-8249-9377-D0271B2AE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Intitulé de la direction/service</a:t>
            </a:r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id="{66D3B633-BB7B-4941-BF9B-161C5342E3A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323528" y="1707654"/>
            <a:ext cx="5761038" cy="2879725"/>
          </a:xfrm>
        </p:spPr>
        <p:txBody>
          <a:bodyPr/>
          <a:lstStyle/>
          <a:p>
            <a:r>
              <a:rPr lang="en-GB"/>
              <a:t>Click icon to add chart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1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3850" y="2139702"/>
            <a:ext cx="8424000" cy="229322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/>
            </a:lvl1pPr>
            <a:lvl2pPr marL="92075" indent="0">
              <a:spcBef>
                <a:spcPts val="500"/>
              </a:spcBef>
              <a:spcAft>
                <a:spcPts val="0"/>
              </a:spcAft>
              <a:buNone/>
              <a:tabLst/>
              <a:defRPr sz="185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cxnSp>
        <p:nvCxnSpPr>
          <p:cNvPr id="12" name="Connecteur droit 11"/>
          <p:cNvCxnSpPr>
            <a:cxnSpLocks/>
          </p:cNvCxnSpPr>
          <p:nvPr/>
        </p:nvCxnSpPr>
        <p:spPr bwMode="gray">
          <a:xfrm>
            <a:off x="323850" y="4784400"/>
            <a:ext cx="8424614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C192E6B1-2CEB-FB47-B10B-D25D43DF8D9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23850" y="4797631"/>
            <a:ext cx="1210435" cy="345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D7698221-35EF-134F-B87A-568DECC70F29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0593ECE3-ACEF-7441-BABB-08F519CCE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398713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D728EC0-9FC5-AB4E-B907-86A468EF1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Intitulé de la direction/service</a:t>
            </a:r>
          </a:p>
        </p:txBody>
      </p:sp>
      <p:pic>
        <p:nvPicPr>
          <p:cNvPr id="10" name="Picture 2" descr="C:\Users\jrenia\Desktop\DINSIC\Marque etat 2020\01_Sources\la-marque-de-l’état-BM\bloc-marque_premier_ministre\PREMIER_MINISTRE\png\Premier_Ministre_RV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75584" y="181137"/>
            <a:ext cx="1281182" cy="1399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43958"/>
          </a:xfrm>
          <a:solidFill>
            <a:schemeClr val="tx2"/>
          </a:solidFill>
        </p:spPr>
        <p:txBody>
          <a:bodyPr tIns="1080000" anchor="ctr" anchorCtr="0"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Sélectionner l’icône pour insérer une image, </a:t>
            </a:r>
            <a:br>
              <a:rPr lang="fr-FR" dirty="0"/>
            </a:br>
            <a:r>
              <a:rPr lang="fr-FR" dirty="0"/>
              <a:t>puis disposer l’image en arrière plan </a:t>
            </a:r>
            <a:br>
              <a:rPr lang="fr-FR" dirty="0"/>
            </a:br>
            <a:r>
              <a:rPr lang="fr-FR" dirty="0"/>
              <a:t>(Sélectionner l’image avec le bouton droit de la souris / </a:t>
            </a:r>
            <a:br>
              <a:rPr lang="fr-FR" dirty="0"/>
            </a:br>
            <a:r>
              <a:rPr lang="fr-FR" dirty="0"/>
              <a:t>Mettre à l’arrière plan)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02A90153-98CB-E943-A611-AD9242F1560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64285" y="4797631"/>
            <a:ext cx="1170000" cy="345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bg1"/>
                </a:solidFill>
              </a:defRPr>
            </a:lvl1pPr>
          </a:lstStyle>
          <a:p>
            <a:fld id="{5F7325A3-5315-1B4B-A0D9-112471EB5837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738000"/>
            <a:ext cx="8424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bg1"/>
            </a:solidFill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BE3965BE-3A81-1248-821F-39E8294A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398713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DCBACC69-485F-9F49-A64D-9385F9776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Intitulé de la direction/service</a:t>
            </a:r>
          </a:p>
        </p:txBody>
      </p:sp>
    </p:spTree>
    <p:extLst>
      <p:ext uri="{BB962C8B-B14F-4D97-AF65-F5344CB8AC3E}">
        <p14:creationId xmlns:p14="http://schemas.microsoft.com/office/powerpoint/2010/main" val="107654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4EA19884-7A29-DC4E-9311-A62E54788E52}" type="datetime1">
              <a:rPr lang="fr-FR" smtClean="0"/>
              <a:t>24/11/2020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4371949"/>
            <a:ext cx="3240000" cy="447947"/>
          </a:xfrm>
        </p:spPr>
        <p:txBody>
          <a:bodyPr anchor="ctr" anchorCtr="0"/>
          <a:lstStyle>
            <a:lvl1pPr algn="l">
              <a:defRPr sz="1150"/>
            </a:lvl1pPr>
          </a:lstStyle>
          <a:p>
            <a:r>
              <a:rPr lang="fr-FR" dirty="0"/>
              <a:t>Intitulé de la direction/service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0" name="Picture 2" descr="C:\Users\jrenia\Desktop\DINSIC\Marque etat 2020\01_Sources\la-marque-de-l’état-BM\bloc-marque_premier_ministre\PREMIER_MINISTRE\png\Premier_Ministre_RV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46653" y="181611"/>
            <a:ext cx="2584174" cy="282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4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23850" y="1707654"/>
            <a:ext cx="8424863" cy="2952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868782" y="195486"/>
            <a:ext cx="5879931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Direction interministérielle du numérique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398713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 bwMode="gray">
          <a:xfrm>
            <a:off x="323850" y="4784400"/>
            <a:ext cx="8424614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59FB2B3E-557E-DB42-9DB7-D6A72FD3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82801"/>
            <a:ext cx="8424863" cy="53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Titre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170561-5F7A-B046-81BE-E60E60355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703" y="478350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fld id="{B858D49A-5A7A-574D-A0ED-52B5C1EFA876}" type="datetime1">
              <a:rPr lang="fr-FR" cap="all" smtClean="0"/>
              <a:pPr/>
              <a:t>24/11/2020</a:t>
            </a:fld>
            <a:endParaRPr lang="fr-FR" cap="all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071FEB6-0E77-DD46-9DA0-C52EF51FC7F3}"/>
              </a:ext>
            </a:extLst>
          </p:cNvPr>
          <p:cNvCxnSpPr/>
          <p:nvPr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jrenia\Desktop\DINSIC\Marque etat 2020\01_Sources\la-marque-de-l’état-BM\bloc-marque_premier_ministre\PREMIER_MINISTRE\png\Premier_Ministre_RVB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02570" y="123478"/>
            <a:ext cx="407874" cy="445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9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</p:sldLayoutIdLst>
  <p:hf hdr="0"/>
  <p:txStyles>
    <p:titleStyle>
      <a:lvl1pPr marL="14288" indent="0"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75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tabLst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5145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1450" indent="-17145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Wingdings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1450" indent="-17145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27450" indent="-17145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Wingdings" pitchFamily="2" charset="2"/>
        <a:buChar char="§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mmando-ux.netlify.app/projects/amendes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D62-17A8-6547-AF6B-323A348324DB}" type="datetime1">
              <a:rPr lang="fr-FR" smtClean="0"/>
              <a:t>24/11/2020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720000" y="4371949"/>
            <a:ext cx="4212040" cy="447947"/>
          </a:xfrm>
        </p:spPr>
        <p:txBody>
          <a:bodyPr/>
          <a:lstStyle/>
          <a:p>
            <a:r>
              <a:rPr lang="fr-FR" sz="1200" b="0" dirty="0"/>
              <a:t>Direction interministérielle du numérique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pied de page 7">
            <a:extLst>
              <a:ext uri="{FF2B5EF4-FFF2-40B4-BE49-F238E27FC236}">
                <a16:creationId xmlns:a16="http://schemas.microsoft.com/office/drawing/2014/main" id="{762AE566-2867-2944-9C1C-F5A98A6E4CD6}"/>
              </a:ext>
            </a:extLst>
          </p:cNvPr>
          <p:cNvSpPr txBox="1">
            <a:spLocks/>
          </p:cNvSpPr>
          <p:nvPr/>
        </p:nvSpPr>
        <p:spPr bwMode="gray">
          <a:xfrm>
            <a:off x="3684511" y="2139702"/>
            <a:ext cx="4248472" cy="9856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1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Commando UX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09EE13DD-469C-FD4C-BC86-997B877BA9A8}"/>
              </a:ext>
            </a:extLst>
          </p:cNvPr>
          <p:cNvSpPr txBox="1">
            <a:spLocks/>
          </p:cNvSpPr>
          <p:nvPr/>
        </p:nvSpPr>
        <p:spPr bwMode="gray">
          <a:xfrm>
            <a:off x="3684511" y="3225321"/>
            <a:ext cx="4248472" cy="42654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1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amendes.gouv.fr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2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682801"/>
            <a:ext cx="1943894" cy="539991"/>
          </a:xfrm>
        </p:spPr>
        <p:txBody>
          <a:bodyPr/>
          <a:lstStyle/>
          <a:p>
            <a:r>
              <a:rPr lang="fr-FR" dirty="0"/>
              <a:t>Les moins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BC3E6D48-7FE3-5C47-AE28-94E36301D822}"/>
              </a:ext>
            </a:extLst>
          </p:cNvPr>
          <p:cNvSpPr txBox="1">
            <a:spLocks/>
          </p:cNvSpPr>
          <p:nvPr/>
        </p:nvSpPr>
        <p:spPr bwMode="gray">
          <a:xfrm>
            <a:off x="661299" y="1757138"/>
            <a:ext cx="2974597" cy="20205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Compréhension consignation</a:t>
            </a:r>
          </a:p>
          <a:p>
            <a:endParaRPr lang="fr-FR" sz="1200" b="1" dirty="0"/>
          </a:p>
          <a:p>
            <a:r>
              <a:rPr lang="fr-FR" sz="1200" b="1" dirty="0"/>
              <a:t>Gestion des justificatifs &amp; reçus</a:t>
            </a:r>
          </a:p>
          <a:p>
            <a:endParaRPr lang="fr-FR" sz="1200" b="1" dirty="0"/>
          </a:p>
          <a:p>
            <a:r>
              <a:rPr lang="fr-FR" sz="1200" b="1" dirty="0"/>
              <a:t>Manque d’information sur le nombre de points sur le permis</a:t>
            </a:r>
          </a:p>
          <a:p>
            <a:endParaRPr lang="fr-FR" sz="1200" b="1" dirty="0"/>
          </a:p>
          <a:p>
            <a:r>
              <a:rPr lang="fr-FR" sz="1200" b="1" dirty="0"/>
              <a:t>Bloc rouge important peu visible et lu</a:t>
            </a:r>
            <a:br>
              <a:rPr lang="fr-FR" sz="1600" b="1" dirty="0"/>
            </a:br>
            <a:endParaRPr lang="fr-FR" sz="1600" b="1" dirty="0"/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9EF224C1-ABB5-F045-B69D-15DA7E9DBDAE}"/>
              </a:ext>
            </a:extLst>
          </p:cNvPr>
          <p:cNvSpPr txBox="1">
            <a:spLocks/>
          </p:cNvSpPr>
          <p:nvPr/>
        </p:nvSpPr>
        <p:spPr bwMode="gray">
          <a:xfrm>
            <a:off x="157243" y="1729122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/>
              <a:t>⚠️</a:t>
            </a:r>
            <a:endParaRPr lang="fr-FR" sz="1600" b="1" dirty="0"/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944D9BFA-BC72-1E4E-87C2-2ADD13D993E6}"/>
              </a:ext>
            </a:extLst>
          </p:cNvPr>
          <p:cNvSpPr txBox="1">
            <a:spLocks/>
          </p:cNvSpPr>
          <p:nvPr/>
        </p:nvSpPr>
        <p:spPr bwMode="gray">
          <a:xfrm>
            <a:off x="157243" y="2244511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/>
              <a:t>⚠️</a:t>
            </a:r>
            <a:endParaRPr lang="fr-FR" sz="1600" b="1" dirty="0"/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6F2F4865-05AB-8D4F-9E3F-312855FC30C6}"/>
              </a:ext>
            </a:extLst>
          </p:cNvPr>
          <p:cNvSpPr txBox="1">
            <a:spLocks/>
          </p:cNvSpPr>
          <p:nvPr/>
        </p:nvSpPr>
        <p:spPr bwMode="gray">
          <a:xfrm>
            <a:off x="157243" y="2726649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/>
              <a:t>⚠️</a:t>
            </a:r>
            <a:endParaRPr lang="fr-FR" sz="1600" b="1" dirty="0"/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7883B925-157A-BC45-8FCE-AF64D63234E2}"/>
              </a:ext>
            </a:extLst>
          </p:cNvPr>
          <p:cNvSpPr txBox="1">
            <a:spLocks/>
          </p:cNvSpPr>
          <p:nvPr/>
        </p:nvSpPr>
        <p:spPr bwMode="gray">
          <a:xfrm>
            <a:off x="157243" y="3363838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/>
              <a:t>⚠️</a:t>
            </a:r>
            <a:endParaRPr lang="fr-FR" sz="1600" b="1" dirty="0"/>
          </a:p>
        </p:txBody>
      </p:sp>
      <p:sp>
        <p:nvSpPr>
          <p:cNvPr id="19" name="Bulle rectangulaire à coins arrondis 18">
            <a:extLst>
              <a:ext uri="{FF2B5EF4-FFF2-40B4-BE49-F238E27FC236}">
                <a16:creationId xmlns:a16="http://schemas.microsoft.com/office/drawing/2014/main" id="{9F62FFB0-772F-0541-9870-2255992B7A3F}"/>
              </a:ext>
            </a:extLst>
          </p:cNvPr>
          <p:cNvSpPr/>
          <p:nvPr/>
        </p:nvSpPr>
        <p:spPr>
          <a:xfrm>
            <a:off x="5004048" y="2558431"/>
            <a:ext cx="2232247" cy="782800"/>
          </a:xfrm>
          <a:prstGeom prst="wedgeRoundRectCallout">
            <a:avLst>
              <a:gd name="adj1" fmla="val 9158"/>
              <a:gd name="adj2" fmla="val -82244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6B357A4-7937-DA44-9391-0738448C1F76}"/>
              </a:ext>
            </a:extLst>
          </p:cNvPr>
          <p:cNvSpPr txBox="1">
            <a:spLocks/>
          </p:cNvSpPr>
          <p:nvPr/>
        </p:nvSpPr>
        <p:spPr bwMode="gray">
          <a:xfrm>
            <a:off x="5089090" y="2687566"/>
            <a:ext cx="2147205" cy="4645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Je ne comprends pas la deuxième partie. Texte rouge (consignation) »</a:t>
            </a:r>
          </a:p>
        </p:txBody>
      </p:sp>
      <p:sp>
        <p:nvSpPr>
          <p:cNvPr id="21" name="Bulle rectangulaire à coins arrondis 20">
            <a:extLst>
              <a:ext uri="{FF2B5EF4-FFF2-40B4-BE49-F238E27FC236}">
                <a16:creationId xmlns:a16="http://schemas.microsoft.com/office/drawing/2014/main" id="{E6F9FDF7-D974-A64E-BF19-E775237A303B}"/>
              </a:ext>
            </a:extLst>
          </p:cNvPr>
          <p:cNvSpPr/>
          <p:nvPr/>
        </p:nvSpPr>
        <p:spPr>
          <a:xfrm>
            <a:off x="3205529" y="1052633"/>
            <a:ext cx="2209542" cy="786144"/>
          </a:xfrm>
          <a:prstGeom prst="wedgeRoundRectCallout">
            <a:avLst>
              <a:gd name="adj1" fmla="val 6412"/>
              <a:gd name="adj2" fmla="val 75803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texte 8">
            <a:extLst>
              <a:ext uri="{FF2B5EF4-FFF2-40B4-BE49-F238E27FC236}">
                <a16:creationId xmlns:a16="http://schemas.microsoft.com/office/drawing/2014/main" id="{0FD31026-2295-2E44-93E1-8F53A128FCC7}"/>
              </a:ext>
            </a:extLst>
          </p:cNvPr>
          <p:cNvSpPr txBox="1">
            <a:spLocks/>
          </p:cNvSpPr>
          <p:nvPr/>
        </p:nvSpPr>
        <p:spPr bwMode="gray">
          <a:xfrm>
            <a:off x="3290572" y="1181767"/>
            <a:ext cx="2027517" cy="5998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Pas compris les numéros des commerçants. Pas de commerçant ? »</a:t>
            </a:r>
          </a:p>
        </p:txBody>
      </p:sp>
      <p:sp>
        <p:nvSpPr>
          <p:cNvPr id="30" name="Bulle rectangulaire à coins arrondis 29">
            <a:extLst>
              <a:ext uri="{FF2B5EF4-FFF2-40B4-BE49-F238E27FC236}">
                <a16:creationId xmlns:a16="http://schemas.microsoft.com/office/drawing/2014/main" id="{ACB78D4C-651F-C14B-B0BF-25D1F04227E2}"/>
              </a:ext>
            </a:extLst>
          </p:cNvPr>
          <p:cNvSpPr/>
          <p:nvPr/>
        </p:nvSpPr>
        <p:spPr>
          <a:xfrm>
            <a:off x="5959424" y="3670452"/>
            <a:ext cx="2593241" cy="942078"/>
          </a:xfrm>
          <a:prstGeom prst="wedgeRoundRectCallout">
            <a:avLst>
              <a:gd name="adj1" fmla="val 58496"/>
              <a:gd name="adj2" fmla="val 20134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texte 8">
            <a:extLst>
              <a:ext uri="{FF2B5EF4-FFF2-40B4-BE49-F238E27FC236}">
                <a16:creationId xmlns:a16="http://schemas.microsoft.com/office/drawing/2014/main" id="{A1FF9E81-8903-B740-9490-D138ADBA51A7}"/>
              </a:ext>
            </a:extLst>
          </p:cNvPr>
          <p:cNvSpPr txBox="1">
            <a:spLocks/>
          </p:cNvSpPr>
          <p:nvPr/>
        </p:nvSpPr>
        <p:spPr bwMode="gray">
          <a:xfrm>
            <a:off x="6084168" y="3799587"/>
            <a:ext cx="2324481" cy="6064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J’aurais bien voulu un bouton pour me l’envoyer par mail et l’avoir directement dans mon Gmail. »</a:t>
            </a:r>
          </a:p>
        </p:txBody>
      </p:sp>
      <p:sp>
        <p:nvSpPr>
          <p:cNvPr id="32" name="Bulle rectangulaire à coins arrondis 31">
            <a:extLst>
              <a:ext uri="{FF2B5EF4-FFF2-40B4-BE49-F238E27FC236}">
                <a16:creationId xmlns:a16="http://schemas.microsoft.com/office/drawing/2014/main" id="{EFE2FDC0-EF54-9B46-BD73-ECA9F13158FF}"/>
              </a:ext>
            </a:extLst>
          </p:cNvPr>
          <p:cNvSpPr/>
          <p:nvPr/>
        </p:nvSpPr>
        <p:spPr>
          <a:xfrm>
            <a:off x="5874381" y="642259"/>
            <a:ext cx="3048664" cy="1161065"/>
          </a:xfrm>
          <a:prstGeom prst="wedgeRoundRectCallout">
            <a:avLst>
              <a:gd name="adj1" fmla="val 21356"/>
              <a:gd name="adj2" fmla="val 66804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space réservé du texte 8">
            <a:extLst>
              <a:ext uri="{FF2B5EF4-FFF2-40B4-BE49-F238E27FC236}">
                <a16:creationId xmlns:a16="http://schemas.microsoft.com/office/drawing/2014/main" id="{0187ACE6-8064-7348-84F3-DE73AE7B8F38}"/>
              </a:ext>
            </a:extLst>
          </p:cNvPr>
          <p:cNvSpPr txBox="1">
            <a:spLocks/>
          </p:cNvSpPr>
          <p:nvPr/>
        </p:nvSpPr>
        <p:spPr bwMode="gray">
          <a:xfrm>
            <a:off x="5959424" y="771394"/>
            <a:ext cx="2819606" cy="10319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Au bout de combien de temps sont remis à 0 les points perdus? Combien de temps pour récupérer nos 12 points? Et ou trouver le quota de notre nombre de points? »</a:t>
            </a:r>
          </a:p>
        </p:txBody>
      </p:sp>
    </p:spTree>
    <p:extLst>
      <p:ext uri="{BB962C8B-B14F-4D97-AF65-F5344CB8AC3E}">
        <p14:creationId xmlns:p14="http://schemas.microsoft.com/office/powerpoint/2010/main" val="274742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Attentes majeures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0B862E3B-D976-5841-BC46-46E034A267D3}"/>
              </a:ext>
            </a:extLst>
          </p:cNvPr>
          <p:cNvSpPr txBox="1">
            <a:spLocks/>
          </p:cNvSpPr>
          <p:nvPr/>
        </p:nvSpPr>
        <p:spPr bwMode="gray">
          <a:xfrm>
            <a:off x="308329" y="3147814"/>
            <a:ext cx="2591966" cy="6698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Simplicité et efficacité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444BB26E-9E94-9641-BF98-D1D9C29DF160}"/>
              </a:ext>
            </a:extLst>
          </p:cNvPr>
          <p:cNvSpPr txBox="1">
            <a:spLocks/>
          </p:cNvSpPr>
          <p:nvPr/>
        </p:nvSpPr>
        <p:spPr bwMode="gray">
          <a:xfrm>
            <a:off x="2987824" y="3147814"/>
            <a:ext cx="2591966" cy="6698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Clarté et transparence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A335D1C0-7C57-F94A-A88F-BEF9310AD593}"/>
              </a:ext>
            </a:extLst>
          </p:cNvPr>
          <p:cNvSpPr txBox="1">
            <a:spLocks/>
          </p:cNvSpPr>
          <p:nvPr/>
        </p:nvSpPr>
        <p:spPr bwMode="gray">
          <a:xfrm>
            <a:off x="5826014" y="3147814"/>
            <a:ext cx="2591966" cy="288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Accompagnement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EE3E831D-9E53-1A4D-B54F-2C8FC512F732}"/>
              </a:ext>
            </a:extLst>
          </p:cNvPr>
          <p:cNvSpPr txBox="1">
            <a:spLocks/>
          </p:cNvSpPr>
          <p:nvPr/>
        </p:nvSpPr>
        <p:spPr bwMode="gray">
          <a:xfrm>
            <a:off x="323850" y="1242962"/>
            <a:ext cx="6120358" cy="6698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Tous les utilisateurs ont énoncé leur avis et ressentis sur les trois points ci dessous :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FA8E17FC-4602-294D-9927-1D571F22D8AD}"/>
              </a:ext>
            </a:extLst>
          </p:cNvPr>
          <p:cNvSpPr txBox="1">
            <a:spLocks/>
          </p:cNvSpPr>
          <p:nvPr/>
        </p:nvSpPr>
        <p:spPr bwMode="gray">
          <a:xfrm>
            <a:off x="3172708" y="3513574"/>
            <a:ext cx="2222197" cy="6698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Compréhension du vocabulaire, des procédures, la cohérence et la structure de l’information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737FE806-CB2B-9242-A54C-D06A9259987C}"/>
              </a:ext>
            </a:extLst>
          </p:cNvPr>
          <p:cNvSpPr txBox="1">
            <a:spLocks/>
          </p:cNvSpPr>
          <p:nvPr/>
        </p:nvSpPr>
        <p:spPr bwMode="gray">
          <a:xfrm>
            <a:off x="642427" y="3513574"/>
            <a:ext cx="1887826" cy="6698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Expérience fluide, rapide et facilité à trouver l’information</a:t>
            </a:r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552509B9-7FD9-A747-B299-FB53460EF382}"/>
              </a:ext>
            </a:extLst>
          </p:cNvPr>
          <p:cNvSpPr txBox="1">
            <a:spLocks/>
          </p:cNvSpPr>
          <p:nvPr/>
        </p:nvSpPr>
        <p:spPr bwMode="gray">
          <a:xfrm>
            <a:off x="6010898" y="3529899"/>
            <a:ext cx="2222197" cy="6698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Rassurer l’usager, l’aider dans la démarche, être présent sur les points plus compliqués. Le mettre en confiance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759DA946-2423-8D4B-8E50-74A9BCE6BEC7}"/>
              </a:ext>
            </a:extLst>
          </p:cNvPr>
          <p:cNvSpPr txBox="1">
            <a:spLocks/>
          </p:cNvSpPr>
          <p:nvPr/>
        </p:nvSpPr>
        <p:spPr bwMode="gray">
          <a:xfrm>
            <a:off x="908850" y="2230219"/>
            <a:ext cx="1287438" cy="6906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dirty="0"/>
              <a:t>😌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467CF8E5-3B75-3044-B5FF-2F567C2000C5}"/>
              </a:ext>
            </a:extLst>
          </p:cNvPr>
          <p:cNvSpPr txBox="1">
            <a:spLocks/>
          </p:cNvSpPr>
          <p:nvPr/>
        </p:nvSpPr>
        <p:spPr bwMode="gray">
          <a:xfrm>
            <a:off x="3573028" y="2230219"/>
            <a:ext cx="1287438" cy="6906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dirty="0"/>
              <a:t>👀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111ED70-7031-314D-A484-53801932FFA7}"/>
              </a:ext>
            </a:extLst>
          </p:cNvPr>
          <p:cNvSpPr txBox="1">
            <a:spLocks/>
          </p:cNvSpPr>
          <p:nvPr/>
        </p:nvSpPr>
        <p:spPr bwMode="gray">
          <a:xfrm>
            <a:off x="6429117" y="2230219"/>
            <a:ext cx="1287438" cy="6906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6670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8FAAC2-ECC7-674E-BA6D-9C8C798446C6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738000"/>
            <a:ext cx="8424000" cy="4046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/>
              <a:t>2. Etude de conformités</a:t>
            </a:r>
            <a:endParaRPr lang="fr-FR" sz="1200" b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</p:spTree>
    <p:extLst>
      <p:ext uri="{BB962C8B-B14F-4D97-AF65-F5344CB8AC3E}">
        <p14:creationId xmlns:p14="http://schemas.microsoft.com/office/powerpoint/2010/main" val="324952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pic>
        <p:nvPicPr>
          <p:cNvPr id="8" name="Image 7">
            <a:hlinkClick r:id="rId2"/>
            <a:extLst>
              <a:ext uri="{FF2B5EF4-FFF2-40B4-BE49-F238E27FC236}">
                <a16:creationId xmlns:a16="http://schemas.microsoft.com/office/drawing/2014/main" id="{8A6A6853-75BC-4A40-8F07-F14FC946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50107"/>
            <a:ext cx="6710581" cy="3252577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459B603A-5FB2-0E49-8DF4-C799DE66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62561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8FAAC2-ECC7-674E-BA6D-9C8C798446C6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738000"/>
            <a:ext cx="8424000" cy="4046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/>
              <a:t>Que faire ?</a:t>
            </a:r>
            <a:endParaRPr lang="fr-FR" sz="1200" b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</p:spTree>
    <p:extLst>
      <p:ext uri="{BB962C8B-B14F-4D97-AF65-F5344CB8AC3E}">
        <p14:creationId xmlns:p14="http://schemas.microsoft.com/office/powerpoint/2010/main" val="166412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8FAAC2-ECC7-674E-BA6D-9C8C798446C6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738000"/>
            <a:ext cx="8424000" cy="4046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/>
              <a:t>3. Points critiques majeures</a:t>
            </a:r>
            <a:endParaRPr lang="fr-FR" sz="1200" b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9BD4BD9C-9D9D-704F-B230-5BC6B9D8604E}"/>
              </a:ext>
            </a:extLst>
          </p:cNvPr>
          <p:cNvSpPr txBox="1">
            <a:spLocks/>
          </p:cNvSpPr>
          <p:nvPr/>
        </p:nvSpPr>
        <p:spPr bwMode="gray">
          <a:xfrm>
            <a:off x="827584" y="2959979"/>
            <a:ext cx="3900464" cy="2385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1600" b="1" dirty="0">
                <a:solidFill>
                  <a:schemeClr val="bg1"/>
                </a:solidFill>
              </a:rPr>
              <a:t>Sur la Conformité + UX + Performance</a:t>
            </a:r>
          </a:p>
        </p:txBody>
      </p:sp>
    </p:spTree>
    <p:extLst>
      <p:ext uri="{BB962C8B-B14F-4D97-AF65-F5344CB8AC3E}">
        <p14:creationId xmlns:p14="http://schemas.microsoft.com/office/powerpoint/2010/main" val="314441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459B603A-5FB2-0E49-8DF4-C799DE66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identifiées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2BDC6AA0-F2AA-084C-90E3-77356220AF05}"/>
              </a:ext>
            </a:extLst>
          </p:cNvPr>
          <p:cNvSpPr txBox="1">
            <a:spLocks/>
          </p:cNvSpPr>
          <p:nvPr/>
        </p:nvSpPr>
        <p:spPr bwMode="gray">
          <a:xfrm>
            <a:off x="661299" y="1757138"/>
            <a:ext cx="3118613" cy="2196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1. Charte graphique </a:t>
            </a:r>
          </a:p>
          <a:p>
            <a:endParaRPr lang="fr-FR" sz="1200" b="1" dirty="0"/>
          </a:p>
          <a:p>
            <a:r>
              <a:rPr lang="fr-FR" sz="1200" b="1" dirty="0"/>
              <a:t>2. Menu de langue</a:t>
            </a:r>
          </a:p>
          <a:p>
            <a:endParaRPr lang="fr-FR" sz="1200" b="1" dirty="0"/>
          </a:p>
          <a:p>
            <a:r>
              <a:rPr lang="fr-FR" sz="1200" b="1" dirty="0"/>
              <a:t>3. Navigation</a:t>
            </a:r>
          </a:p>
          <a:p>
            <a:endParaRPr lang="fr-FR" sz="1200" b="1" dirty="0"/>
          </a:p>
          <a:p>
            <a:r>
              <a:rPr lang="fr-FR" sz="1200" b="1" dirty="0"/>
              <a:t>4. Actualité</a:t>
            </a:r>
          </a:p>
          <a:p>
            <a:endParaRPr lang="fr-FR" sz="1200" b="1" dirty="0"/>
          </a:p>
          <a:p>
            <a:r>
              <a:rPr lang="fr-FR" sz="1200" b="1" dirty="0"/>
              <a:t>5. FAQ</a:t>
            </a:r>
          </a:p>
          <a:p>
            <a:br>
              <a:rPr lang="fr-FR" sz="1600" b="1" dirty="0"/>
            </a:b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18717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AA5327D-77B8-3E4C-B307-428F6B2E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1996"/>
            <a:ext cx="4651489" cy="43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9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démarche efficace et confiante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10" name="Bulle rectangulaire à coins arrondis 9">
            <a:extLst>
              <a:ext uri="{FF2B5EF4-FFF2-40B4-BE49-F238E27FC236}">
                <a16:creationId xmlns:a16="http://schemas.microsoft.com/office/drawing/2014/main" id="{1D2A6A0B-5D78-D24E-B597-24F4488A1DBB}"/>
              </a:ext>
            </a:extLst>
          </p:cNvPr>
          <p:cNvSpPr/>
          <p:nvPr/>
        </p:nvSpPr>
        <p:spPr>
          <a:xfrm>
            <a:off x="659240" y="2202773"/>
            <a:ext cx="1669219" cy="849359"/>
          </a:xfrm>
          <a:prstGeom prst="wedgeRoundRectCallout">
            <a:avLst>
              <a:gd name="adj1" fmla="val -41251"/>
              <a:gd name="adj2" fmla="val 84032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FDE59BF4-1D20-DA48-AFD0-5DA39BC24A1D}"/>
              </a:ext>
            </a:extLst>
          </p:cNvPr>
          <p:cNvSpPr txBox="1">
            <a:spLocks/>
          </p:cNvSpPr>
          <p:nvPr/>
        </p:nvSpPr>
        <p:spPr bwMode="gray">
          <a:xfrm>
            <a:off x="744283" y="2331908"/>
            <a:ext cx="1440160" cy="4645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C’est facile d’aller au bout de la démarche. »</a:t>
            </a:r>
          </a:p>
        </p:txBody>
      </p:sp>
      <p:sp>
        <p:nvSpPr>
          <p:cNvPr id="12" name="Bulle rectangulaire à coins arrondis 11">
            <a:extLst>
              <a:ext uri="{FF2B5EF4-FFF2-40B4-BE49-F238E27FC236}">
                <a16:creationId xmlns:a16="http://schemas.microsoft.com/office/drawing/2014/main" id="{080D31FE-F3DF-4546-9CB4-AB31EB70F23B}"/>
              </a:ext>
            </a:extLst>
          </p:cNvPr>
          <p:cNvSpPr/>
          <p:nvPr/>
        </p:nvSpPr>
        <p:spPr>
          <a:xfrm>
            <a:off x="3033762" y="2019172"/>
            <a:ext cx="1957251" cy="633335"/>
          </a:xfrm>
          <a:prstGeom prst="wedgeRoundRectCallout">
            <a:avLst>
              <a:gd name="adj1" fmla="val 62411"/>
              <a:gd name="adj2" fmla="val 44125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191"/>
              </a:solidFill>
            </a:endParaRP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E21ECF70-5510-994D-8155-911E8781DF03}"/>
              </a:ext>
            </a:extLst>
          </p:cNvPr>
          <p:cNvSpPr txBox="1">
            <a:spLocks/>
          </p:cNvSpPr>
          <p:nvPr/>
        </p:nvSpPr>
        <p:spPr bwMode="gray">
          <a:xfrm>
            <a:off x="3118805" y="2148307"/>
            <a:ext cx="1752132" cy="4645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Démarche en ligne plutôt simple »</a:t>
            </a:r>
          </a:p>
        </p:txBody>
      </p:sp>
      <p:sp>
        <p:nvSpPr>
          <p:cNvPr id="14" name="Bulle rectangulaire à coins arrondis 13">
            <a:extLst>
              <a:ext uri="{FF2B5EF4-FFF2-40B4-BE49-F238E27FC236}">
                <a16:creationId xmlns:a16="http://schemas.microsoft.com/office/drawing/2014/main" id="{D406A5E9-4044-2A48-95BB-C1613122D306}"/>
              </a:ext>
            </a:extLst>
          </p:cNvPr>
          <p:cNvSpPr/>
          <p:nvPr/>
        </p:nvSpPr>
        <p:spPr>
          <a:xfrm>
            <a:off x="6012160" y="2055220"/>
            <a:ext cx="1957251" cy="989534"/>
          </a:xfrm>
          <a:prstGeom prst="wedgeRoundRectCallout">
            <a:avLst>
              <a:gd name="adj1" fmla="val -60756"/>
              <a:gd name="adj2" fmla="val -35788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41167F09-EC1E-AC43-9ED6-E55483BAE37B}"/>
              </a:ext>
            </a:extLst>
          </p:cNvPr>
          <p:cNvSpPr txBox="1">
            <a:spLocks/>
          </p:cNvSpPr>
          <p:nvPr/>
        </p:nvSpPr>
        <p:spPr bwMode="gray">
          <a:xfrm>
            <a:off x="6097203" y="2184354"/>
            <a:ext cx="1752132" cy="788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Je n’ai pas mis trop de temps pour payer. C’était plutôt ludique et facile. »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67AD2753-A473-9448-8EC8-C517366CC413}"/>
              </a:ext>
            </a:extLst>
          </p:cNvPr>
          <p:cNvSpPr txBox="1">
            <a:spLocks/>
          </p:cNvSpPr>
          <p:nvPr/>
        </p:nvSpPr>
        <p:spPr bwMode="gray">
          <a:xfrm>
            <a:off x="7205616" y="716543"/>
            <a:ext cx="1287438" cy="6906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000" dirty="0"/>
              <a:t>👍</a:t>
            </a:r>
          </a:p>
        </p:txBody>
      </p:sp>
      <p:sp>
        <p:nvSpPr>
          <p:cNvPr id="17" name="Bulle rectangulaire à coins arrondis 16">
            <a:extLst>
              <a:ext uri="{FF2B5EF4-FFF2-40B4-BE49-F238E27FC236}">
                <a16:creationId xmlns:a16="http://schemas.microsoft.com/office/drawing/2014/main" id="{F33056D8-15F2-B64B-A8B9-157EE7050D70}"/>
              </a:ext>
            </a:extLst>
          </p:cNvPr>
          <p:cNvSpPr/>
          <p:nvPr/>
        </p:nvSpPr>
        <p:spPr>
          <a:xfrm>
            <a:off x="4800671" y="3561290"/>
            <a:ext cx="3048664" cy="841981"/>
          </a:xfrm>
          <a:prstGeom prst="wedgeRoundRectCallout">
            <a:avLst>
              <a:gd name="adj1" fmla="val 57621"/>
              <a:gd name="adj2" fmla="val 10243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A19571DB-8B96-7648-9477-8021CC01A2E1}"/>
              </a:ext>
            </a:extLst>
          </p:cNvPr>
          <p:cNvSpPr txBox="1">
            <a:spLocks/>
          </p:cNvSpPr>
          <p:nvPr/>
        </p:nvSpPr>
        <p:spPr bwMode="gray">
          <a:xfrm>
            <a:off x="4885714" y="3690425"/>
            <a:ext cx="2819606" cy="5998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J'ai plus confiance en ce site qu'à un site d'achat, car c'est le gouvernement quand même. Aucun doute là-dessus. »</a:t>
            </a:r>
          </a:p>
        </p:txBody>
      </p:sp>
      <p:sp>
        <p:nvSpPr>
          <p:cNvPr id="19" name="Bulle rectangulaire à coins arrondis 18">
            <a:extLst>
              <a:ext uri="{FF2B5EF4-FFF2-40B4-BE49-F238E27FC236}">
                <a16:creationId xmlns:a16="http://schemas.microsoft.com/office/drawing/2014/main" id="{D5797ED2-2C9E-D046-A9F5-F567A3891670}"/>
              </a:ext>
            </a:extLst>
          </p:cNvPr>
          <p:cNvSpPr/>
          <p:nvPr/>
        </p:nvSpPr>
        <p:spPr>
          <a:xfrm>
            <a:off x="1349833" y="3432155"/>
            <a:ext cx="1957251" cy="782800"/>
          </a:xfrm>
          <a:prstGeom prst="wedgeRoundRectCallout">
            <a:avLst>
              <a:gd name="adj1" fmla="val -17011"/>
              <a:gd name="adj2" fmla="val 67487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614B3370-7BF8-074C-B0A4-83E9199D224B}"/>
              </a:ext>
            </a:extLst>
          </p:cNvPr>
          <p:cNvSpPr txBox="1">
            <a:spLocks/>
          </p:cNvSpPr>
          <p:nvPr/>
        </p:nvSpPr>
        <p:spPr bwMode="gray">
          <a:xfrm>
            <a:off x="1434876" y="3561290"/>
            <a:ext cx="1752132" cy="4645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Je pense que c’est un site sécurisé, il y a le cadenas et https »</a:t>
            </a:r>
          </a:p>
        </p:txBody>
      </p:sp>
    </p:spTree>
    <p:extLst>
      <p:ext uri="{BB962C8B-B14F-4D97-AF65-F5344CB8AC3E}">
        <p14:creationId xmlns:p14="http://schemas.microsoft.com/office/powerpoint/2010/main" val="69410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8FAAC2-ECC7-674E-BA6D-9C8C798446C6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738000"/>
            <a:ext cx="8424000" cy="4046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/>
              <a:t>Rappel – Commando UX</a:t>
            </a:r>
            <a:endParaRPr lang="fr-FR" sz="1200" b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</p:spTree>
    <p:extLst>
      <p:ext uri="{BB962C8B-B14F-4D97-AF65-F5344CB8AC3E}">
        <p14:creationId xmlns:p14="http://schemas.microsoft.com/office/powerpoint/2010/main" val="266464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DEAF13-D5B5-6147-ACFA-B219DF70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61089"/>
            <a:ext cx="6732240" cy="3354825"/>
          </a:xfrm>
          <a:prstGeom prst="rect">
            <a:avLst/>
          </a:prstGeom>
        </p:spPr>
      </p:pic>
      <p:sp>
        <p:nvSpPr>
          <p:cNvPr id="13" name="Titre 4">
            <a:extLst>
              <a:ext uri="{FF2B5EF4-FFF2-40B4-BE49-F238E27FC236}">
                <a16:creationId xmlns:a16="http://schemas.microsoft.com/office/drawing/2014/main" id="{86AD918D-7D1F-C342-918F-287B33A4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82801"/>
            <a:ext cx="8424863" cy="539991"/>
          </a:xfrm>
        </p:spPr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058FA-B19A-EA45-883E-C22D3107DB5E}"/>
              </a:ext>
            </a:extLst>
          </p:cNvPr>
          <p:cNvSpPr/>
          <p:nvPr/>
        </p:nvSpPr>
        <p:spPr>
          <a:xfrm>
            <a:off x="3131840" y="682801"/>
            <a:ext cx="3168352" cy="952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5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études établies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7883A4E-11C3-A343-86BD-29780D88B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5762" y="3290208"/>
            <a:ext cx="1871886" cy="793710"/>
          </a:xfrm>
        </p:spPr>
        <p:txBody>
          <a:bodyPr/>
          <a:lstStyle/>
          <a:p>
            <a:pPr algn="ctr" fontAlgn="base"/>
            <a:r>
              <a:rPr lang="fr-FR" b="1" dirty="0"/>
              <a:t>Test usagers qualitatifs</a:t>
            </a:r>
          </a:p>
          <a:p>
            <a:pPr algn="ctr" fontAlgn="base"/>
            <a:r>
              <a:rPr lang="fr-FR" dirty="0">
                <a:solidFill>
                  <a:srgbClr val="00B050"/>
                </a:solidFill>
              </a:rPr>
              <a:t>✅ </a:t>
            </a:r>
          </a:p>
          <a:p>
            <a:pPr algn="ctr" fontAlgn="base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F59E6FB7-E180-3E46-AC0D-ED3FED43CB4E}"/>
              </a:ext>
            </a:extLst>
          </p:cNvPr>
          <p:cNvSpPr txBox="1">
            <a:spLocks/>
          </p:cNvSpPr>
          <p:nvPr/>
        </p:nvSpPr>
        <p:spPr bwMode="gray">
          <a:xfrm>
            <a:off x="5485251" y="3290208"/>
            <a:ext cx="1371459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fr-FR" b="1" dirty="0"/>
              <a:t>Étude de criticité</a:t>
            </a:r>
          </a:p>
          <a:p>
            <a:pPr algn="ctr" fontAlgn="base"/>
            <a:r>
              <a:rPr lang="fr-FR" dirty="0">
                <a:solidFill>
                  <a:srgbClr val="00B050"/>
                </a:solidFill>
              </a:rPr>
              <a:t>✅ </a:t>
            </a:r>
          </a:p>
          <a:p>
            <a:pPr algn="ctr" fontAlgn="base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6FDE28D-2CC0-5349-AA1B-14998B64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32801"/>
            <a:ext cx="1263987" cy="12639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0D5C0D1-7313-894E-877D-0F5F8BC4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23" y="1729479"/>
            <a:ext cx="1263987" cy="12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8FAAC2-ECC7-674E-BA6D-9C8C798446C6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738000"/>
            <a:ext cx="8424000" cy="4046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/>
              <a:t>1 – Étude UX</a:t>
            </a:r>
            <a:endParaRPr lang="fr-FR" sz="1200" b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</p:spTree>
    <p:extLst>
      <p:ext uri="{BB962C8B-B14F-4D97-AF65-F5344CB8AC3E}">
        <p14:creationId xmlns:p14="http://schemas.microsoft.com/office/powerpoint/2010/main" val="419427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recherche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7883A4E-11C3-A343-86BD-29780D88B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7744" y="1570051"/>
            <a:ext cx="4464174" cy="2009811"/>
          </a:xfrm>
        </p:spPr>
        <p:txBody>
          <a:bodyPr/>
          <a:lstStyle/>
          <a:p>
            <a:pPr fontAlgn="base"/>
            <a:r>
              <a:rPr lang="fr-FR" b="1" dirty="0"/>
              <a:t>Tester le parcours intégral </a:t>
            </a:r>
            <a:r>
              <a:rPr lang="fr-FR" dirty="0"/>
              <a:t>de paiement d’une amende et identifier des points irritants.</a:t>
            </a:r>
          </a:p>
          <a:p>
            <a:pPr marL="377825" indent="-285750" fontAlgn="base">
              <a:buFont typeface="Arial" panose="020B0604020202020204" pitchFamily="34" charset="0"/>
              <a:buChar char="•"/>
            </a:pPr>
            <a:endParaRPr lang="fr-FR" dirty="0"/>
          </a:p>
          <a:p>
            <a:pPr fontAlgn="base"/>
            <a:r>
              <a:rPr lang="fr-FR" dirty="0"/>
              <a:t>Tester la perception de la sécurité / confiance</a:t>
            </a:r>
          </a:p>
          <a:p>
            <a:pPr marL="377825" indent="-285750" fontAlgn="base">
              <a:buFont typeface="Arial" panose="020B0604020202020204" pitchFamily="34" charset="0"/>
              <a:buChar char="•"/>
            </a:pPr>
            <a:endParaRPr lang="fr-FR" dirty="0"/>
          </a:p>
          <a:p>
            <a:pPr fontAlgn="base"/>
            <a:r>
              <a:rPr lang="fr-FR" dirty="0"/>
              <a:t>Valider les points bloquants que l’on a identifié autour de l’incompréhension possible des contenus disponibles sur </a:t>
            </a:r>
            <a:r>
              <a:rPr lang="fr-FR" dirty="0" err="1"/>
              <a:t>amendes.gouv.fr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E4CD20-68A4-3842-93B7-483BBED8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29" y="2269344"/>
            <a:ext cx="298180" cy="2981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12F4B9-AFB6-174F-81AD-AF9333C3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43" y="1609139"/>
            <a:ext cx="320952" cy="3209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1186B4-DD4D-184A-9EBC-48E8F995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803" y="2866195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EBC3D13D-9408-CC4B-8C74-8F8C61F87CE2}"/>
              </a:ext>
            </a:extLst>
          </p:cNvPr>
          <p:cNvSpPr txBox="1">
            <a:spLocks/>
          </p:cNvSpPr>
          <p:nvPr/>
        </p:nvSpPr>
        <p:spPr bwMode="gray">
          <a:xfrm>
            <a:off x="1108080" y="2506846"/>
            <a:ext cx="1440160" cy="568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Sur </a:t>
            </a:r>
            <a:r>
              <a:rPr lang="fr-FR" b="1" dirty="0"/>
              <a:t>prototype</a:t>
            </a:r>
            <a:r>
              <a:rPr lang="fr-FR" dirty="0"/>
              <a:t> de l’existant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993B9409-0E65-D345-B20F-5D7973D2C84A}"/>
              </a:ext>
            </a:extLst>
          </p:cNvPr>
          <p:cNvSpPr txBox="1">
            <a:spLocks/>
          </p:cNvSpPr>
          <p:nvPr/>
        </p:nvSpPr>
        <p:spPr bwMode="gray">
          <a:xfrm>
            <a:off x="3128072" y="2506846"/>
            <a:ext cx="1440160" cy="568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5 usagers </a:t>
            </a:r>
            <a:r>
              <a:rPr lang="fr-FR" dirty="0"/>
              <a:t>en </a:t>
            </a:r>
            <a:r>
              <a:rPr lang="fr-FR" dirty="0" err="1"/>
              <a:t>visio</a:t>
            </a:r>
            <a:r>
              <a:rPr lang="fr-FR" dirty="0"/>
              <a:t> individuel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DF602F7B-47D4-3540-82BF-9705EF07DDCA}"/>
              </a:ext>
            </a:extLst>
          </p:cNvPr>
          <p:cNvSpPr txBox="1">
            <a:spLocks/>
          </p:cNvSpPr>
          <p:nvPr/>
        </p:nvSpPr>
        <p:spPr bwMode="gray">
          <a:xfrm>
            <a:off x="5148064" y="2506846"/>
            <a:ext cx="712544" cy="568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40 min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505C5294-D4A5-014E-9DF0-634FE4C4BD6D}"/>
              </a:ext>
            </a:extLst>
          </p:cNvPr>
          <p:cNvSpPr txBox="1">
            <a:spLocks/>
          </p:cNvSpPr>
          <p:nvPr/>
        </p:nvSpPr>
        <p:spPr bwMode="gray">
          <a:xfrm>
            <a:off x="6868720" y="2506846"/>
            <a:ext cx="1519704" cy="568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Une tâche </a:t>
            </a:r>
            <a:r>
              <a:rPr lang="fr-FR" dirty="0"/>
              <a:t>précise à réaliser</a:t>
            </a:r>
          </a:p>
        </p:txBody>
      </p:sp>
    </p:spTree>
    <p:extLst>
      <p:ext uri="{BB962C8B-B14F-4D97-AF65-F5344CB8AC3E}">
        <p14:creationId xmlns:p14="http://schemas.microsoft.com/office/powerpoint/2010/main" val="354287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8CDB4B-798A-1F43-8AFE-5E75972C6212}"/>
              </a:ext>
            </a:extLst>
          </p:cNvPr>
          <p:cNvSpPr/>
          <p:nvPr/>
        </p:nvSpPr>
        <p:spPr>
          <a:xfrm>
            <a:off x="4572498" y="1719587"/>
            <a:ext cx="4176215" cy="2376264"/>
          </a:xfrm>
          <a:prstGeom prst="rect">
            <a:avLst/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testé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7883A4E-11C3-A343-86BD-29780D88B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9592" y="2044783"/>
            <a:ext cx="2663974" cy="526967"/>
          </a:xfrm>
        </p:spPr>
        <p:txBody>
          <a:bodyPr/>
          <a:lstStyle/>
          <a:p>
            <a:r>
              <a:rPr lang="fr-FR" sz="1600" b="1" dirty="0"/>
              <a:t>Paiement d’une amende type infraction de vitesse</a:t>
            </a:r>
          </a:p>
          <a:p>
            <a:endParaRPr lang="fr-FR" sz="1600" dirty="0"/>
          </a:p>
          <a:p>
            <a:r>
              <a:rPr lang="fr-FR" sz="1200" i="1" dirty="0"/>
              <a:t> </a:t>
            </a:r>
            <a:br>
              <a:rPr lang="fr-FR" sz="1600" dirty="0"/>
            </a:br>
            <a:endParaRPr lang="fr-FR" sz="1600" b="1" dirty="0"/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1E81933A-C198-6A41-8AC8-914EF6D6B3B9}"/>
              </a:ext>
            </a:extLst>
          </p:cNvPr>
          <p:cNvSpPr txBox="1">
            <a:spLocks/>
          </p:cNvSpPr>
          <p:nvPr/>
        </p:nvSpPr>
        <p:spPr>
          <a:xfrm>
            <a:off x="4903663" y="3219983"/>
            <a:ext cx="2700264" cy="65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42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0191"/>
                </a:solidFill>
              </a:rPr>
              <a:t>Que faites vous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0D16E-B236-DC4E-84D9-1F312F4FB57B}"/>
              </a:ext>
            </a:extLst>
          </p:cNvPr>
          <p:cNvSpPr/>
          <p:nvPr/>
        </p:nvSpPr>
        <p:spPr>
          <a:xfrm>
            <a:off x="4899440" y="1991758"/>
            <a:ext cx="36103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i="1" dirty="0">
                <a:solidFill>
                  <a:srgbClr val="000191"/>
                </a:solidFill>
              </a:rPr>
              <a:t>« Vous vous appelez Julie Toc, vous avez reçu dans votre boîte aux lettres une contravention pour excès de vitesse à 87km/h au lieu de 80km/h.  </a:t>
            </a:r>
            <a:endParaRPr lang="fr-FR" sz="1200" i="1" dirty="0">
              <a:solidFill>
                <a:srgbClr val="000191"/>
              </a:solidFill>
            </a:endParaRPr>
          </a:p>
          <a:p>
            <a:r>
              <a:rPr lang="fr-FR" sz="1100" i="1" dirty="0">
                <a:solidFill>
                  <a:srgbClr val="000191"/>
                </a:solidFill>
              </a:rPr>
              <a:t>Lisez les documents que vous avez reçu.</a:t>
            </a:r>
            <a:endParaRPr lang="fr-FR" sz="1200" i="1" dirty="0">
              <a:solidFill>
                <a:srgbClr val="000191"/>
              </a:solidFill>
            </a:endParaRPr>
          </a:p>
          <a:p>
            <a:r>
              <a:rPr lang="fr-FR" sz="1100" i="1" dirty="0">
                <a:solidFill>
                  <a:srgbClr val="000191"/>
                </a:solidFill>
              </a:rPr>
              <a:t>Vous êtes d’accord et décidez de payer l’amende.</a:t>
            </a:r>
            <a:endParaRPr lang="fr-FR" sz="1200" i="1" dirty="0">
              <a:solidFill>
                <a:srgbClr val="000191"/>
              </a:solidFill>
            </a:endParaRPr>
          </a:p>
          <a:p>
            <a:r>
              <a:rPr lang="fr-FR" sz="1100" i="1" dirty="0">
                <a:solidFill>
                  <a:srgbClr val="000191"/>
                </a:solidFill>
              </a:rPr>
              <a:t>Vous arrivez sur le site </a:t>
            </a:r>
            <a:r>
              <a:rPr lang="fr-FR" sz="1100" i="1" dirty="0" err="1">
                <a:solidFill>
                  <a:srgbClr val="000191"/>
                </a:solidFill>
              </a:rPr>
              <a:t>amendes.gouv.fr</a:t>
            </a:r>
            <a:r>
              <a:rPr lang="fr-FR" sz="1100" i="1" dirty="0">
                <a:solidFill>
                  <a:srgbClr val="000191"/>
                </a:solidFill>
              </a:rPr>
              <a:t>. »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4B5EFE7C-0E9E-F044-A789-10AB006695F5}"/>
              </a:ext>
            </a:extLst>
          </p:cNvPr>
          <p:cNvSpPr txBox="1">
            <a:spLocks/>
          </p:cNvSpPr>
          <p:nvPr/>
        </p:nvSpPr>
        <p:spPr bwMode="gray">
          <a:xfrm>
            <a:off x="611560" y="1276734"/>
            <a:ext cx="1287438" cy="6906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dirty="0"/>
              <a:t>👀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1177693C-E713-244B-82A7-1E26AEA7E3E5}"/>
              </a:ext>
            </a:extLst>
          </p:cNvPr>
          <p:cNvSpPr txBox="1">
            <a:spLocks/>
          </p:cNvSpPr>
          <p:nvPr/>
        </p:nvSpPr>
        <p:spPr bwMode="gray">
          <a:xfrm>
            <a:off x="899592" y="3064479"/>
            <a:ext cx="2334460" cy="87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25" indent="-285750">
              <a:buFont typeface="Arial" pitchFamily="34" charset="0"/>
              <a:buChar char="•"/>
            </a:pPr>
            <a:r>
              <a:rPr lang="fr-FR" sz="1100" dirty="0"/>
              <a:t>Hommes/femmes souhaitant régler son amende et vérifier son nombre de point.</a:t>
            </a:r>
          </a:p>
          <a:p>
            <a:pPr marL="377825" indent="-285750">
              <a:buFont typeface="Arial" pitchFamily="34" charset="0"/>
              <a:buChar char="•"/>
            </a:pPr>
            <a:r>
              <a:rPr lang="fr-FR" sz="1100" dirty="0"/>
              <a:t>Possédant un </a:t>
            </a:r>
            <a:r>
              <a:rPr lang="fr-FR" sz="1100" b="1" dirty="0"/>
              <a:t>ordinateur</a:t>
            </a:r>
            <a:r>
              <a:rPr lang="fr-FR" sz="1100" dirty="0"/>
              <a:t> + un </a:t>
            </a:r>
            <a:r>
              <a:rPr lang="fr-FR" sz="1100" b="1" dirty="0"/>
              <a:t>permis de conduire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2705D5BE-232F-6247-AFCD-60713227356B}"/>
              </a:ext>
            </a:extLst>
          </p:cNvPr>
          <p:cNvSpPr txBox="1">
            <a:spLocks/>
          </p:cNvSpPr>
          <p:nvPr/>
        </p:nvSpPr>
        <p:spPr bwMode="gray">
          <a:xfrm>
            <a:off x="899592" y="2760251"/>
            <a:ext cx="864096" cy="2461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Qui ?</a:t>
            </a:r>
          </a:p>
        </p:txBody>
      </p:sp>
    </p:spTree>
    <p:extLst>
      <p:ext uri="{BB962C8B-B14F-4D97-AF65-F5344CB8AC3E}">
        <p14:creationId xmlns:p14="http://schemas.microsoft.com/office/powerpoint/2010/main" val="9444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4F9C7A-68E5-0042-9946-4669E134DC3E}" type="datetime1">
              <a:rPr lang="fr-FR" cap="all" smtClean="0"/>
              <a:t>24/11/2020</a:t>
            </a:fld>
            <a:endParaRPr lang="fr-FR" cap="all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ECE53A-9267-D842-B87E-F184AF51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Direction interministérielle du numérique</a:t>
            </a:r>
          </a:p>
        </p:txBody>
      </p:sp>
      <p:sp>
        <p:nvSpPr>
          <p:cNvPr id="14" name="Bulle rectangulaire à coins arrondis 13">
            <a:extLst>
              <a:ext uri="{FF2B5EF4-FFF2-40B4-BE49-F238E27FC236}">
                <a16:creationId xmlns:a16="http://schemas.microsoft.com/office/drawing/2014/main" id="{D406A5E9-4044-2A48-95BB-C1613122D306}"/>
              </a:ext>
            </a:extLst>
          </p:cNvPr>
          <p:cNvSpPr/>
          <p:nvPr/>
        </p:nvSpPr>
        <p:spPr>
          <a:xfrm>
            <a:off x="6870709" y="2055220"/>
            <a:ext cx="1957251" cy="989534"/>
          </a:xfrm>
          <a:prstGeom prst="wedgeRoundRectCallout">
            <a:avLst>
              <a:gd name="adj1" fmla="val -60756"/>
              <a:gd name="adj2" fmla="val -35788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41167F09-EC1E-AC43-9ED6-E55483BAE37B}"/>
              </a:ext>
            </a:extLst>
          </p:cNvPr>
          <p:cNvSpPr txBox="1">
            <a:spLocks/>
          </p:cNvSpPr>
          <p:nvPr/>
        </p:nvSpPr>
        <p:spPr bwMode="gray">
          <a:xfrm>
            <a:off x="6955752" y="2184354"/>
            <a:ext cx="1752132" cy="788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Je n’ai pas mis trop de temps pour payer. C’était plutôt ludique et facile. »</a:t>
            </a:r>
          </a:p>
        </p:txBody>
      </p:sp>
      <p:sp>
        <p:nvSpPr>
          <p:cNvPr id="17" name="Bulle rectangulaire à coins arrondis 16">
            <a:extLst>
              <a:ext uri="{FF2B5EF4-FFF2-40B4-BE49-F238E27FC236}">
                <a16:creationId xmlns:a16="http://schemas.microsoft.com/office/drawing/2014/main" id="{F33056D8-15F2-B64B-A8B9-157EE7050D70}"/>
              </a:ext>
            </a:extLst>
          </p:cNvPr>
          <p:cNvSpPr/>
          <p:nvPr/>
        </p:nvSpPr>
        <p:spPr>
          <a:xfrm>
            <a:off x="4800671" y="3561290"/>
            <a:ext cx="3048664" cy="841981"/>
          </a:xfrm>
          <a:prstGeom prst="wedgeRoundRectCallout">
            <a:avLst>
              <a:gd name="adj1" fmla="val 57621"/>
              <a:gd name="adj2" fmla="val 10243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A19571DB-8B96-7648-9477-8021CC01A2E1}"/>
              </a:ext>
            </a:extLst>
          </p:cNvPr>
          <p:cNvSpPr txBox="1">
            <a:spLocks/>
          </p:cNvSpPr>
          <p:nvPr/>
        </p:nvSpPr>
        <p:spPr bwMode="gray">
          <a:xfrm>
            <a:off x="4885714" y="3690425"/>
            <a:ext cx="2819606" cy="5998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J'ai plus confiance en ce site qu'à un site d'achat, car c'est le gouvernement quand même. Aucun doute là-dessus. »</a:t>
            </a:r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BC3E6D48-7FE3-5C47-AE28-94E36301D822}"/>
              </a:ext>
            </a:extLst>
          </p:cNvPr>
          <p:cNvSpPr txBox="1">
            <a:spLocks/>
          </p:cNvSpPr>
          <p:nvPr/>
        </p:nvSpPr>
        <p:spPr bwMode="gray">
          <a:xfrm>
            <a:off x="661299" y="1757138"/>
            <a:ext cx="3118613" cy="20205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Une démarche simple, efficace et rapide </a:t>
            </a:r>
          </a:p>
          <a:p>
            <a:endParaRPr lang="fr-FR" sz="1200" b="1" dirty="0"/>
          </a:p>
          <a:p>
            <a:r>
              <a:rPr lang="fr-FR" sz="1200" b="1" dirty="0"/>
              <a:t>Une confiance absolue des usages</a:t>
            </a:r>
          </a:p>
          <a:p>
            <a:endParaRPr lang="fr-FR" sz="1200" b="1" dirty="0"/>
          </a:p>
          <a:p>
            <a:r>
              <a:rPr lang="fr-FR" sz="1200" b="1" dirty="0"/>
              <a:t>Savoir trouver la clé de télépaiement dans le courrier</a:t>
            </a:r>
          </a:p>
          <a:p>
            <a:endParaRPr lang="fr-FR" sz="1200" b="1" dirty="0">
              <a:solidFill>
                <a:srgbClr val="00B050"/>
              </a:solidFill>
            </a:endParaRPr>
          </a:p>
          <a:p>
            <a:r>
              <a:rPr lang="fr-FR" sz="1200" b="1" dirty="0"/>
              <a:t>Compréhension amende forfaitaire minorée / majorée</a:t>
            </a:r>
            <a:endParaRPr lang="fr-FR" sz="1200" b="1" dirty="0">
              <a:solidFill>
                <a:srgbClr val="00B050"/>
              </a:solidFill>
            </a:endParaRPr>
          </a:p>
          <a:p>
            <a:br>
              <a:rPr lang="fr-FR" sz="1600" b="1" dirty="0"/>
            </a:br>
            <a:endParaRPr lang="fr-FR" sz="1600" b="1" dirty="0"/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9EF224C1-ABB5-F045-B69D-15DA7E9DBDAE}"/>
              </a:ext>
            </a:extLst>
          </p:cNvPr>
          <p:cNvSpPr txBox="1">
            <a:spLocks/>
          </p:cNvSpPr>
          <p:nvPr/>
        </p:nvSpPr>
        <p:spPr bwMode="gray">
          <a:xfrm>
            <a:off x="157243" y="1729122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solidFill>
                  <a:srgbClr val="00B050"/>
                </a:solidFill>
              </a:rPr>
              <a:t>✅</a:t>
            </a:r>
            <a:endParaRPr lang="fr-FR" sz="1600" b="1" dirty="0"/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944D9BFA-BC72-1E4E-87C2-2ADD13D993E6}"/>
              </a:ext>
            </a:extLst>
          </p:cNvPr>
          <p:cNvSpPr txBox="1">
            <a:spLocks/>
          </p:cNvSpPr>
          <p:nvPr/>
        </p:nvSpPr>
        <p:spPr bwMode="gray">
          <a:xfrm>
            <a:off x="157243" y="2244511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solidFill>
                  <a:srgbClr val="00B050"/>
                </a:solidFill>
              </a:rPr>
              <a:t>✅</a:t>
            </a:r>
            <a:endParaRPr lang="fr-FR" sz="1600" b="1" dirty="0"/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6F2F4865-05AB-8D4F-9E3F-312855FC30C6}"/>
              </a:ext>
            </a:extLst>
          </p:cNvPr>
          <p:cNvSpPr txBox="1">
            <a:spLocks/>
          </p:cNvSpPr>
          <p:nvPr/>
        </p:nvSpPr>
        <p:spPr bwMode="gray">
          <a:xfrm>
            <a:off x="157243" y="2726649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solidFill>
                  <a:srgbClr val="00B050"/>
                </a:solidFill>
              </a:rPr>
              <a:t>✅</a:t>
            </a:r>
            <a:endParaRPr lang="fr-FR" sz="1600" b="1" dirty="0"/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7883B925-157A-BC45-8FCE-AF64D63234E2}"/>
              </a:ext>
            </a:extLst>
          </p:cNvPr>
          <p:cNvSpPr txBox="1">
            <a:spLocks/>
          </p:cNvSpPr>
          <p:nvPr/>
        </p:nvSpPr>
        <p:spPr bwMode="gray">
          <a:xfrm>
            <a:off x="157243" y="3424382"/>
            <a:ext cx="504056" cy="3377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solidFill>
                  <a:srgbClr val="00B050"/>
                </a:solidFill>
              </a:rPr>
              <a:t>✅</a:t>
            </a:r>
            <a:endParaRPr lang="fr-FR" sz="1600" b="1" dirty="0"/>
          </a:p>
        </p:txBody>
      </p:sp>
      <p:sp>
        <p:nvSpPr>
          <p:cNvPr id="27" name="Bulle rectangulaire à coins arrondis 26">
            <a:extLst>
              <a:ext uri="{FF2B5EF4-FFF2-40B4-BE49-F238E27FC236}">
                <a16:creationId xmlns:a16="http://schemas.microsoft.com/office/drawing/2014/main" id="{7D26FE96-A8A1-2445-9EDE-569E01D4874E}"/>
              </a:ext>
            </a:extLst>
          </p:cNvPr>
          <p:cNvSpPr/>
          <p:nvPr/>
        </p:nvSpPr>
        <p:spPr>
          <a:xfrm>
            <a:off x="4427984" y="680622"/>
            <a:ext cx="1957251" cy="782800"/>
          </a:xfrm>
          <a:prstGeom prst="wedgeRoundRectCallout">
            <a:avLst>
              <a:gd name="adj1" fmla="val -17011"/>
              <a:gd name="adj2" fmla="val 67487"/>
              <a:gd name="adj3" fmla="val 16667"/>
            </a:avLst>
          </a:prstGeom>
          <a:solidFill>
            <a:srgbClr val="E0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068E58BB-3074-5D4C-912D-65113624C5D6}"/>
              </a:ext>
            </a:extLst>
          </p:cNvPr>
          <p:cNvSpPr txBox="1">
            <a:spLocks/>
          </p:cNvSpPr>
          <p:nvPr/>
        </p:nvSpPr>
        <p:spPr bwMode="gray">
          <a:xfrm>
            <a:off x="4513027" y="809757"/>
            <a:ext cx="1752132" cy="4645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920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45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450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solidFill>
                  <a:srgbClr val="000191"/>
                </a:solidFill>
              </a:rPr>
              <a:t>« Je pense que c’est un site sécurisé, il y a le cadenas et https »</a:t>
            </a:r>
          </a:p>
        </p:txBody>
      </p:sp>
    </p:spTree>
    <p:extLst>
      <p:ext uri="{BB962C8B-B14F-4D97-AF65-F5344CB8AC3E}">
        <p14:creationId xmlns:p14="http://schemas.microsoft.com/office/powerpoint/2010/main" val="2795888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ITULE_OFFICIEL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6" id="{25DB2D80-B418-C445-B794-8EFE4AC572D3}" vid="{D7C109EF-1FF6-B140-BAA4-C929A0D919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TEMPLATE_INTITULE_OFFICIEL</Template>
  <TotalTime>2075</TotalTime>
  <Words>425</Words>
  <Application>Microsoft Macintosh PowerPoint</Application>
  <PresentationFormat>Affichage à l'écran (16:9)</PresentationFormat>
  <Paragraphs>154</Paragraphs>
  <Slides>18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TEMPLATE_INTITULE_OFFICIEL</vt:lpstr>
      <vt:lpstr>Présentation PowerPoint</vt:lpstr>
      <vt:lpstr>Rappel – Commando UX</vt:lpstr>
      <vt:lpstr>Planning</vt:lpstr>
      <vt:lpstr>Deux études établies</vt:lpstr>
      <vt:lpstr>1 – Étude UX</vt:lpstr>
      <vt:lpstr>Objectifs de recherche</vt:lpstr>
      <vt:lpstr>Déroulement</vt:lpstr>
      <vt:lpstr>Scénario testé</vt:lpstr>
      <vt:lpstr>Les plus</vt:lpstr>
      <vt:lpstr>Les moins</vt:lpstr>
      <vt:lpstr>Attentes majeures</vt:lpstr>
      <vt:lpstr>2. Etude de conformités</vt:lpstr>
      <vt:lpstr>Scores</vt:lpstr>
      <vt:lpstr>Que faire ?</vt:lpstr>
      <vt:lpstr>3. Points critiques majeures</vt:lpstr>
      <vt:lpstr>Erreur identifiées</vt:lpstr>
      <vt:lpstr>Présentation PowerPoint</vt:lpstr>
      <vt:lpstr>Une démarche efficace et confiante</vt:lpstr>
    </vt:vector>
  </TitlesOfParts>
  <Manager>Client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Client</dc:subject>
  <dc:creator>m14868@gmail.com</dc:creator>
  <cp:lastModifiedBy>Microsoft Office User</cp:lastModifiedBy>
  <cp:revision>63</cp:revision>
  <dcterms:created xsi:type="dcterms:W3CDTF">2020-05-05T06:25:01Z</dcterms:created>
  <dcterms:modified xsi:type="dcterms:W3CDTF">2020-11-24T14:41:41Z</dcterms:modified>
</cp:coreProperties>
</file>