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71" r:id="rId2"/>
    <p:sldId id="409" r:id="rId3"/>
    <p:sldId id="373" r:id="rId4"/>
    <p:sldId id="448" r:id="rId5"/>
    <p:sldId id="374" r:id="rId6"/>
    <p:sldId id="466" r:id="rId7"/>
    <p:sldId id="467" r:id="rId8"/>
    <p:sldId id="411" r:id="rId9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 userDrawn="1">
          <p15:clr>
            <a:srgbClr val="A4A3A4"/>
          </p15:clr>
        </p15:guide>
        <p15:guide id="2" pos="376" userDrawn="1">
          <p15:clr>
            <a:srgbClr val="A4A3A4"/>
          </p15:clr>
        </p15:guide>
        <p15:guide id="3" pos="5501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28" userDrawn="1">
          <p15:clr>
            <a:srgbClr val="A4A3A4"/>
          </p15:clr>
        </p15:guide>
        <p15:guide id="6" orient="horz" pos="4224" userDrawn="1">
          <p15:clr>
            <a:srgbClr val="A4A3A4"/>
          </p15:clr>
        </p15:guide>
        <p15:guide id="7" orient="horz" pos="2137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pos="5842" userDrawn="1">
          <p15:clr>
            <a:srgbClr val="A4A3A4"/>
          </p15:clr>
        </p15:guide>
        <p15:guide id="10" pos="2893" userDrawn="1">
          <p15:clr>
            <a:srgbClr val="A4A3A4"/>
          </p15:clr>
        </p15:guide>
        <p15:guide id="11" pos="3347" userDrawn="1">
          <p15:clr>
            <a:srgbClr val="A4A3A4"/>
          </p15:clr>
        </p15:guide>
        <p15:guide id="13" pos="51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iskan Heniau, Remi" initials="CHR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391"/>
    <a:srgbClr val="DD362F"/>
    <a:srgbClr val="83197B"/>
    <a:srgbClr val="DE362D"/>
    <a:srgbClr val="185D76"/>
    <a:srgbClr val="068786"/>
    <a:srgbClr val="7F7F7F"/>
    <a:srgbClr val="821979"/>
    <a:srgbClr val="F2F2F2"/>
    <a:srgbClr val="89A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3" autoAdjust="0"/>
    <p:restoredTop sz="76824" autoAdjust="0"/>
  </p:normalViewPr>
  <p:slideViewPr>
    <p:cSldViewPr snapToGrid="0" snapToObjects="1">
      <p:cViewPr>
        <p:scale>
          <a:sx n="90" d="100"/>
          <a:sy n="90" d="100"/>
        </p:scale>
        <p:origin x="-438" y="396"/>
      </p:cViewPr>
      <p:guideLst>
        <p:guide orient="horz" pos="799"/>
        <p:guide orient="horz" pos="3974"/>
        <p:guide orient="horz" pos="28"/>
        <p:guide orient="horz" pos="4224"/>
        <p:guide orient="horz" pos="2137"/>
        <p:guide pos="376"/>
        <p:guide pos="5501"/>
        <p:guide pos="3120"/>
        <p:guide pos="5842"/>
        <p:guide pos="2893"/>
        <p:guide pos="3347"/>
        <p:guide pos="5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432F6-324E-6449-8417-B10D56FE5356}" type="datetimeFigureOut">
              <a:rPr lang="en-US" smtClean="0"/>
              <a:t>5/10/2017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928F-85EA-F54B-9036-843D0A684DF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07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8928F-85EA-F54B-9036-843D0A684DF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09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86595" y="2667005"/>
            <a:ext cx="5322591" cy="16980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954" b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 de la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286595" y="5105400"/>
            <a:ext cx="5322591" cy="915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62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sous-titre de la présentation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742570" y="6205561"/>
            <a:ext cx="2087563" cy="287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5" baseline="0"/>
            </a:lvl1pPr>
          </a:lstStyle>
          <a:p>
            <a:pPr lvl="0"/>
            <a:r>
              <a:rPr lang="fr-FR" dirty="0"/>
              <a:t>Date et/ou version du document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45" y="348549"/>
            <a:ext cx="48291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39" y="1236934"/>
            <a:ext cx="702856" cy="33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6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 userDrawn="1"/>
        </p:nvSpPr>
        <p:spPr>
          <a:xfrm>
            <a:off x="1" y="1611311"/>
            <a:ext cx="2720753" cy="5243147"/>
          </a:xfrm>
          <a:prstGeom prst="roundRect">
            <a:avLst>
              <a:gd name="adj" fmla="val 175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fr-FR" sz="1662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08785" y="2667005"/>
            <a:ext cx="5832648" cy="16980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954" b="1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 de la</a:t>
            </a:r>
            <a:br>
              <a:rPr lang="fr-FR" dirty="0"/>
            </a:br>
            <a:r>
              <a:rPr lang="fr-FR" dirty="0"/>
              <a:t>sous-partie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2"/>
          <a:stretch/>
        </p:blipFill>
        <p:spPr>
          <a:xfrm>
            <a:off x="0" y="6500040"/>
            <a:ext cx="9906000" cy="35441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611308"/>
            <a:ext cx="1640633" cy="4888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fr-FR" sz="1662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/>
          <a:srcRect l="80422" t="7513" r="4619" b="67968"/>
          <a:stretch/>
        </p:blipFill>
        <p:spPr>
          <a:xfrm>
            <a:off x="8610541" y="92382"/>
            <a:ext cx="1113417" cy="12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2522" y="1484785"/>
            <a:ext cx="9001000" cy="46413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A1467"/>
              </a:buClr>
              <a:defRPr sz="2215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buClr>
                <a:srgbClr val="1D4896"/>
              </a:buClr>
              <a:defRPr sz="1846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055103" indent="-211021">
              <a:buClr>
                <a:srgbClr val="DE362D"/>
              </a:buClr>
              <a:buFont typeface="Courier New" panose="02070309020205020404" pitchFamily="49" charset="0"/>
              <a:buChar char="o"/>
              <a:defRPr sz="1662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477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477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523" y="116632"/>
            <a:ext cx="7128792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954" b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numéro de diapositive 5"/>
          <p:cNvSpPr txBox="1">
            <a:spLocks/>
          </p:cNvSpPr>
          <p:nvPr userDrawn="1"/>
        </p:nvSpPr>
        <p:spPr>
          <a:xfrm>
            <a:off x="7584961" y="647959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ABD59-9D15-4AA9-BA4D-C63BF0DE0096}" type="slidenum">
              <a:rPr lang="fr-FR" sz="1108" smtClean="0">
                <a:solidFill>
                  <a:srgbClr val="144391"/>
                </a:solidFill>
              </a:rPr>
              <a:pPr/>
              <a:t>‹N°›</a:t>
            </a:fld>
            <a:endParaRPr lang="fr-FR" sz="1108" dirty="0">
              <a:solidFill>
                <a:srgbClr val="14439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 r="79026" b="22345"/>
          <a:stretch/>
        </p:blipFill>
        <p:spPr bwMode="auto">
          <a:xfrm>
            <a:off x="8501753" y="212655"/>
            <a:ext cx="567819" cy="39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4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632521" y="116632"/>
            <a:ext cx="7128791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954" b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659818" y="1595935"/>
            <a:ext cx="4464496" cy="45693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A1467"/>
              </a:buClr>
              <a:defRPr sz="2215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buClr>
                <a:srgbClr val="1D4896"/>
              </a:buClr>
              <a:defRPr sz="1846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055103" indent="-211021">
              <a:buClr>
                <a:srgbClr val="DE362D"/>
              </a:buClr>
              <a:buFont typeface="Courier New" panose="02070309020205020404" pitchFamily="49" charset="0"/>
              <a:buChar char="o"/>
              <a:defRPr sz="1662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477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477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3"/>
          </p:nvPr>
        </p:nvSpPr>
        <p:spPr>
          <a:xfrm>
            <a:off x="5227386" y="1595935"/>
            <a:ext cx="4464496" cy="45693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A1467"/>
              </a:buClr>
              <a:defRPr sz="2215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buClr>
                <a:srgbClr val="1D4896"/>
              </a:buClr>
              <a:defRPr sz="1846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055103" indent="-211021">
              <a:buClr>
                <a:srgbClr val="DE362D"/>
              </a:buClr>
              <a:buFont typeface="Courier New" panose="02070309020205020404" pitchFamily="49" charset="0"/>
              <a:buChar char="o"/>
              <a:defRPr sz="1662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477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477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7584961" y="647959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ABD59-9D15-4AA9-BA4D-C63BF0DE0096}" type="slidenum">
              <a:rPr lang="fr-FR" sz="1108" smtClean="0">
                <a:solidFill>
                  <a:srgbClr val="144391"/>
                </a:solidFill>
              </a:rPr>
              <a:pPr/>
              <a:t>‹N°›</a:t>
            </a:fld>
            <a:endParaRPr lang="fr-FR" sz="1108" dirty="0">
              <a:solidFill>
                <a:srgbClr val="1443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0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632523" y="116632"/>
            <a:ext cx="7128792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954" b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584961" y="6479590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108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914400"/>
            <a:fld id="{62CABD59-9D15-4AA9-BA4D-C63BF0DE0096}" type="slidenum">
              <a:rPr lang="fr-FR" smtClean="0">
                <a:solidFill>
                  <a:srgbClr val="144391"/>
                </a:solidFill>
              </a:rPr>
              <a:pPr defTabSz="914400"/>
              <a:t>‹N°›</a:t>
            </a:fld>
            <a:endParaRPr lang="fr-FR" dirty="0">
              <a:solidFill>
                <a:srgbClr val="144391"/>
              </a:solidFill>
            </a:endParaRPr>
          </a:p>
        </p:txBody>
      </p:sp>
      <p:pic>
        <p:nvPicPr>
          <p:cNvPr id="6" name="Image 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0" b="20477"/>
          <a:stretch/>
        </p:blipFill>
        <p:spPr bwMode="auto">
          <a:xfrm>
            <a:off x="8093139" y="312210"/>
            <a:ext cx="1061370" cy="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5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632523" y="116632"/>
            <a:ext cx="7128792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954" b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tableau 3"/>
          <p:cNvSpPr>
            <a:spLocks noGrp="1"/>
          </p:cNvSpPr>
          <p:nvPr>
            <p:ph type="tbl" sz="quarter" idx="13"/>
          </p:nvPr>
        </p:nvSpPr>
        <p:spPr>
          <a:xfrm>
            <a:off x="1423989" y="1700217"/>
            <a:ext cx="7129462" cy="432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pic>
        <p:nvPicPr>
          <p:cNvPr id="5" name="Image 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0" b="20477"/>
          <a:stretch/>
        </p:blipFill>
        <p:spPr bwMode="auto">
          <a:xfrm>
            <a:off x="8093139" y="312210"/>
            <a:ext cx="1061370" cy="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632523" y="116632"/>
            <a:ext cx="7128792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954" b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144688" y="1844824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fr-FR" dirty="0"/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7584961" y="647959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ABD59-9D15-4AA9-BA4D-C63BF0DE0096}" type="slidenum">
              <a:rPr lang="fr-FR" sz="1108" smtClean="0">
                <a:solidFill>
                  <a:srgbClr val="144391"/>
                </a:solidFill>
              </a:rPr>
              <a:pPr/>
              <a:t>‹N°›</a:t>
            </a:fld>
            <a:endParaRPr lang="fr-FR" sz="1108" dirty="0">
              <a:solidFill>
                <a:srgbClr val="144391"/>
              </a:solidFill>
            </a:endParaRPr>
          </a:p>
        </p:txBody>
      </p:sp>
      <p:pic>
        <p:nvPicPr>
          <p:cNvPr id="7" name="Image 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0" b="20477"/>
          <a:stretch/>
        </p:blipFill>
        <p:spPr bwMode="auto">
          <a:xfrm>
            <a:off x="8093139" y="312210"/>
            <a:ext cx="1061370" cy="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95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5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INSIC-SIRH@framagit.org/DINSIC_SIRH_share/GECO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6595" y="2667005"/>
            <a:ext cx="5322591" cy="1698053"/>
          </a:xfrm>
        </p:spPr>
        <p:txBody>
          <a:bodyPr lIns="0" tIns="0" rIns="0" bIns="0" anchor="ctr">
            <a:noAutofit/>
          </a:bodyPr>
          <a:lstStyle/>
          <a:p>
            <a:r>
              <a:rPr lang="fr-FR" sz="2400" b="0" dirty="0" smtClean="0"/>
              <a:t>Présentation de l’outil GECO</a:t>
            </a:r>
            <a:br>
              <a:rPr lang="fr-FR" sz="2400" b="0" dirty="0" smtClean="0"/>
            </a:br>
            <a:r>
              <a:rPr lang="fr-FR" sz="2400" b="0" dirty="0" smtClean="0"/>
              <a:t>10 mai 2017</a:t>
            </a:r>
            <a:r>
              <a:rPr lang="fr-FR" sz="2400" b="0" dirty="0"/>
              <a:t/>
            </a:r>
            <a:br>
              <a:rPr lang="fr-FR" sz="2400" b="0" dirty="0"/>
            </a:br>
            <a:endParaRPr lang="fr-FR" sz="2400" b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4995" y="5911702"/>
            <a:ext cx="5322591" cy="382928"/>
          </a:xfrm>
        </p:spPr>
        <p:txBody>
          <a:bodyPr lIns="0" tIns="0" rIns="0" bIns="0" anchor="t">
            <a:noAutofit/>
          </a:bodyPr>
          <a:lstStyle/>
          <a:p>
            <a:r>
              <a:rPr lang="fr-FR" sz="1400" dirty="0">
                <a:solidFill>
                  <a:srgbClr val="1D4896"/>
                </a:solidFill>
                <a:ea typeface="+mj-ea"/>
              </a:rPr>
              <a:t>A l’initiative de l’équipe Harmonie et particulièrement de Jean-Jacques </a:t>
            </a:r>
            <a:r>
              <a:rPr lang="fr-FR" sz="1400" dirty="0" err="1">
                <a:solidFill>
                  <a:srgbClr val="1D4896"/>
                </a:solidFill>
                <a:ea typeface="+mj-ea"/>
              </a:rPr>
              <a:t>Dussol</a:t>
            </a:r>
            <a:r>
              <a:rPr lang="fr-FR" sz="1400" dirty="0">
                <a:solidFill>
                  <a:srgbClr val="1D4896"/>
                </a:solidFill>
                <a:ea typeface="+mj-ea"/>
              </a:rPr>
              <a:t>, auteur de l’outil - Ministère de la Justice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186612" y="6095646"/>
            <a:ext cx="2087563" cy="287884"/>
          </a:xfrm>
        </p:spPr>
        <p:txBody>
          <a:bodyPr lIns="0" tIns="0" rIns="0" bIns="0" anchor="ctr"/>
          <a:lstStyle/>
          <a:p>
            <a:pPr algn="r"/>
            <a:r>
              <a:rPr lang="fr-FR" dirty="0"/>
              <a:t> version </a:t>
            </a:r>
            <a:r>
              <a:rPr lang="fr-FR" dirty="0" smtClean="0"/>
              <a:t>10/05/2017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5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64525" y="2756848"/>
            <a:ext cx="8379726" cy="3166280"/>
          </a:xfrm>
        </p:spPr>
        <p:txBody>
          <a:bodyPr>
            <a:normAutofit/>
          </a:bodyPr>
          <a:lstStyle/>
          <a:p>
            <a:endParaRPr lang="fr-FR" sz="3200" dirty="0"/>
          </a:p>
          <a:p>
            <a:r>
              <a:rPr lang="fr-FR" sz="1800" b="1" dirty="0"/>
              <a:t>14h30 – 15h15   Démonstration de l’installation de l’outil GECO</a:t>
            </a:r>
            <a:endParaRPr lang="fr-FR" sz="1800" dirty="0"/>
          </a:p>
          <a:p>
            <a:r>
              <a:rPr lang="fr-FR" sz="1800" dirty="0"/>
              <a:t>        </a:t>
            </a:r>
            <a:r>
              <a:rPr lang="fr-FR" sz="1800" dirty="0" smtClean="0"/>
              <a:t>+ Réflexion </a:t>
            </a:r>
            <a:r>
              <a:rPr lang="fr-FR" sz="1800" dirty="0"/>
              <a:t>sur la communauté outil</a:t>
            </a:r>
          </a:p>
          <a:p>
            <a:r>
              <a:rPr lang="fr-FR" sz="1800" dirty="0"/>
              <a:t> </a:t>
            </a:r>
          </a:p>
          <a:p>
            <a:r>
              <a:rPr lang="fr-FR" sz="1800" b="1" dirty="0"/>
              <a:t>15h15 – 16h30    Démonstration d’utilisation des fonctionnalités de GECO</a:t>
            </a:r>
            <a:endParaRPr lang="fr-FR" sz="1800" dirty="0"/>
          </a:p>
          <a:p>
            <a:pPr marL="0" lvl="0" indent="0">
              <a:buNone/>
            </a:pPr>
            <a:endParaRPr lang="fr-FR" sz="1100" dirty="0"/>
          </a:p>
        </p:txBody>
      </p:sp>
      <p:sp>
        <p:nvSpPr>
          <p:cNvPr id="8" name="Rectangle 7"/>
          <p:cNvSpPr/>
          <p:nvPr/>
        </p:nvSpPr>
        <p:spPr>
          <a:xfrm>
            <a:off x="632304" y="206174"/>
            <a:ext cx="7561263" cy="74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rgbClr val="144391"/>
                </a:solidFill>
                <a:latin typeface="Century Gothic" panose="020B0502020202020204" pitchFamily="34" charset="0"/>
              </a:rPr>
              <a:t>Objectif et ordre </a:t>
            </a:r>
            <a:r>
              <a:rPr lang="fr-FR" b="1" dirty="0">
                <a:solidFill>
                  <a:srgbClr val="144391"/>
                </a:solidFill>
                <a:latin typeface="Century Gothic" panose="020B0502020202020204" pitchFamily="34" charset="0"/>
              </a:rPr>
              <a:t>du </a:t>
            </a:r>
            <a:r>
              <a:rPr lang="fr-FR" b="1" dirty="0" smtClean="0">
                <a:solidFill>
                  <a:srgbClr val="144391"/>
                </a:solidFill>
                <a:latin typeface="Century Gothic" panose="020B0502020202020204" pitchFamily="34" charset="0"/>
              </a:rPr>
              <a:t>jour</a:t>
            </a:r>
            <a:endParaRPr lang="fr-FR" b="1" dirty="0">
              <a:solidFill>
                <a:srgbClr val="14439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1385099" y="1461560"/>
            <a:ext cx="7157142" cy="1049627"/>
          </a:xfrm>
          <a:prstGeom prst="round2DiagRect">
            <a:avLst/>
          </a:prstGeom>
          <a:solidFill>
            <a:schemeClr val="bg2">
              <a:lumMod val="95000"/>
            </a:schemeClr>
          </a:solidFill>
        </p:spPr>
        <p:txBody>
          <a:bodyPr anchor="ctr" anchorCtr="0">
            <a:noAutofit/>
          </a:bodyPr>
          <a:lstStyle>
            <a:lvl1pPr marL="316531" indent="-316531" algn="l" defTabSz="844083" rtl="0" eaLnBrk="1" latinLnBrk="0" hangingPunct="1">
              <a:spcBef>
                <a:spcPct val="20000"/>
              </a:spcBef>
              <a:buClr>
                <a:srgbClr val="8A1467"/>
              </a:buClr>
              <a:buFont typeface="Arial" panose="020B0604020202020204" pitchFamily="34" charset="0"/>
              <a:buChar char="•"/>
              <a:defRPr sz="2215" kern="1200">
                <a:solidFill>
                  <a:srgbClr val="8A1467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17" indent="-263776" algn="l" defTabSz="844083" rtl="0" eaLnBrk="1" latinLnBrk="0" hangingPunct="1">
              <a:spcBef>
                <a:spcPct val="20000"/>
              </a:spcBef>
              <a:buClr>
                <a:srgbClr val="1D4896"/>
              </a:buClr>
              <a:buFont typeface="Arial" panose="020B0604020202020204" pitchFamily="34" charset="0"/>
              <a:buChar char="–"/>
              <a:defRPr sz="1846" kern="1200">
                <a:solidFill>
                  <a:srgbClr val="1D489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055103" indent="-211021" algn="l" defTabSz="844083" rtl="0" eaLnBrk="1" latinLnBrk="0" hangingPunct="1">
              <a:spcBef>
                <a:spcPct val="20000"/>
              </a:spcBef>
              <a:buClr>
                <a:srgbClr val="DE362D"/>
              </a:buClr>
              <a:buFont typeface="Courier New" panose="02070309020205020404" pitchFamily="49" charset="0"/>
              <a:buChar char="o"/>
              <a:defRPr sz="1662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477145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99186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321227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144391"/>
              </a:buClr>
              <a:buSzPct val="80000"/>
              <a:buNone/>
            </a:pPr>
            <a:r>
              <a:rPr lang="fr-FR" sz="1800" b="1" dirty="0" smtClean="0">
                <a:solidFill>
                  <a:srgbClr val="144391"/>
                </a:solidFill>
              </a:rPr>
              <a:t>Cet atelier permet le </a:t>
            </a:r>
            <a:r>
              <a:rPr lang="fr-FR" sz="1800" b="1" dirty="0">
                <a:solidFill>
                  <a:srgbClr val="144391"/>
                </a:solidFill>
              </a:rPr>
              <a:t>transfert de l’outil GECO et des compétences « technico-fonctionnelles «  associées vers l’ensemble de la communauté interministérielle intéressée</a:t>
            </a:r>
          </a:p>
        </p:txBody>
      </p:sp>
    </p:spTree>
    <p:extLst>
      <p:ext uri="{BB962C8B-B14F-4D97-AF65-F5344CB8AC3E}">
        <p14:creationId xmlns:p14="http://schemas.microsoft.com/office/powerpoint/2010/main" val="268552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304" y="206174"/>
            <a:ext cx="7561263" cy="74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1D4896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Contexte</a:t>
            </a:r>
            <a:endParaRPr lang="fr-FR" sz="2000" b="1" dirty="0">
              <a:solidFill>
                <a:srgbClr val="1D4896"/>
              </a:solidFill>
              <a:latin typeface="Century Gothic" panose="020B0502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Arrondir un rectangle avec un coin diagonal 23"/>
          <p:cNvSpPr/>
          <p:nvPr/>
        </p:nvSpPr>
        <p:spPr>
          <a:xfrm>
            <a:off x="392538" y="1096443"/>
            <a:ext cx="8874291" cy="5138309"/>
          </a:xfrm>
          <a:prstGeom prst="round2Diag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1600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 ministère de la Justice pilote </a:t>
            </a:r>
            <a:r>
              <a:rPr lang="fr-FR" sz="1600" b="1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 projet de migration de la </a:t>
            </a:r>
            <a:r>
              <a:rPr lang="fr-FR" sz="1600" b="1" dirty="0" err="1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préliquidation</a:t>
            </a:r>
            <a:r>
              <a:rPr lang="fr-FR" sz="1600" b="1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de la paye</a:t>
            </a:r>
            <a:r>
              <a:rPr lang="fr-FR" sz="1600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de </a:t>
            </a:r>
            <a:r>
              <a:rPr lang="fr-FR" sz="1600" dirty="0" err="1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Winpaye</a:t>
            </a:r>
            <a:r>
              <a:rPr lang="fr-FR" sz="1600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vers une solution intégrée sur le SIRH Harmonie (SAP).</a:t>
            </a:r>
          </a:p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endParaRPr lang="fr-FR" sz="1600" dirty="0">
              <a:solidFill>
                <a:srgbClr val="8A146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1600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cette occasion pour </a:t>
            </a:r>
            <a:r>
              <a:rPr lang="fr-FR" sz="1600" b="1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une meilleure maitrise des opérations de paye en double</a:t>
            </a:r>
            <a:r>
              <a:rPr lang="fr-FR" sz="1600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l’équipe Harmonie à souhaité disposer d’outils et le comparateur de fichier GEST à pris forme sur la base de son ancêtre </a:t>
            </a:r>
            <a:r>
              <a:rPr lang="fr-FR" sz="1600" dirty="0" err="1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GEST_Analyser</a:t>
            </a:r>
            <a:r>
              <a:rPr lang="fr-FR" sz="1600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endParaRPr lang="fr-FR" sz="1600" dirty="0">
              <a:solidFill>
                <a:srgbClr val="8A146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L’outil GECO </a:t>
            </a:r>
            <a:r>
              <a:rPr lang="fr-FR" sz="1600" b="1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permet </a:t>
            </a:r>
            <a:r>
              <a:rPr lang="fr-FR" sz="1600" b="1" dirty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 comparer et d’analyser des fichiers GEST </a:t>
            </a:r>
            <a:r>
              <a:rPr lang="fr-FR" sz="1600" dirty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provenant d’applications différentes. </a:t>
            </a:r>
            <a:endParaRPr lang="fr-FR" sz="1600" dirty="0" smtClean="0">
              <a:solidFill>
                <a:srgbClr val="8A146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endParaRPr lang="fr-FR" sz="1600" dirty="0" smtClean="0">
              <a:solidFill>
                <a:srgbClr val="8A146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1600" dirty="0" smtClean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Il </a:t>
            </a:r>
            <a:r>
              <a:rPr lang="fr-FR" sz="1600" dirty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s’avère fort utile lors de la mise en place de systèmes de </a:t>
            </a:r>
            <a:r>
              <a:rPr lang="fr-FR" sz="1600" dirty="0" err="1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préliquidation</a:t>
            </a:r>
            <a:r>
              <a:rPr lang="fr-FR" sz="1600" dirty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intégrée, notamment dans </a:t>
            </a:r>
            <a:r>
              <a:rPr lang="fr-FR" sz="1600" b="1" dirty="0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la préparation des phases d’homologation avec la </a:t>
            </a:r>
            <a:r>
              <a:rPr lang="fr-FR" sz="1600" b="1" dirty="0" err="1">
                <a:solidFill>
                  <a:srgbClr val="8A146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DGFiP</a:t>
            </a:r>
            <a:endParaRPr lang="fr-FR" sz="1600" b="1" dirty="0">
              <a:solidFill>
                <a:srgbClr val="8A146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16531" indent="-316531" defTabSz="844083">
              <a:spcBef>
                <a:spcPct val="20000"/>
              </a:spcBef>
              <a:buClr>
                <a:srgbClr val="8A1467"/>
              </a:buClr>
              <a:buSzPct val="80000"/>
              <a:buFont typeface="Wingdings" panose="05000000000000000000" pitchFamily="2" charset="2"/>
              <a:buChar char="ü"/>
            </a:pPr>
            <a:endParaRPr lang="fr-FR" sz="1400" dirty="0">
              <a:solidFill>
                <a:srgbClr val="8A146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8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008784" y="2667005"/>
            <a:ext cx="6033615" cy="1698053"/>
          </a:xfrm>
        </p:spPr>
        <p:txBody>
          <a:bodyPr/>
          <a:lstStyle/>
          <a:p>
            <a:r>
              <a:rPr lang="fr-FR" dirty="0" smtClean="0"/>
              <a:t>Présentation de l’installation de l’outil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71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304" y="206174"/>
            <a:ext cx="7561263" cy="74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1D4896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Bases de l’installation</a:t>
            </a:r>
            <a:endParaRPr lang="fr-FR" sz="2000" b="1" dirty="0">
              <a:solidFill>
                <a:srgbClr val="1D4896"/>
              </a:solidFill>
              <a:latin typeface="Century Gothic" panose="020B0502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632304" y="1282747"/>
            <a:ext cx="5930154" cy="23323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16531" indent="-316531" algn="l" defTabSz="844083" rtl="0" eaLnBrk="1" latinLnBrk="0" hangingPunct="1">
              <a:spcBef>
                <a:spcPct val="20000"/>
              </a:spcBef>
              <a:buClr>
                <a:srgbClr val="8A1467"/>
              </a:buClr>
              <a:buFont typeface="Arial" panose="020B0604020202020204" pitchFamily="34" charset="0"/>
              <a:buChar char="•"/>
              <a:defRPr sz="2215" kern="1200">
                <a:solidFill>
                  <a:srgbClr val="8A1467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17" indent="-263776" algn="l" defTabSz="844083" rtl="0" eaLnBrk="1" latinLnBrk="0" hangingPunct="1">
              <a:spcBef>
                <a:spcPct val="20000"/>
              </a:spcBef>
              <a:buClr>
                <a:srgbClr val="1D4896"/>
              </a:buClr>
              <a:buFont typeface="Arial" panose="020B0604020202020204" pitchFamily="34" charset="0"/>
              <a:buChar char="–"/>
              <a:defRPr sz="1846" kern="1200">
                <a:solidFill>
                  <a:srgbClr val="1D489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055103" indent="-211021" algn="l" defTabSz="844083" rtl="0" eaLnBrk="1" latinLnBrk="0" hangingPunct="1">
              <a:spcBef>
                <a:spcPct val="20000"/>
              </a:spcBef>
              <a:buClr>
                <a:srgbClr val="DE362D"/>
              </a:buClr>
              <a:buFont typeface="Courier New" panose="02070309020205020404" pitchFamily="49" charset="0"/>
              <a:buChar char="o"/>
              <a:defRPr sz="1662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477145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99186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321227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ü"/>
            </a:pPr>
            <a:r>
              <a:rPr lang="fr-FR" sz="2000" b="1" dirty="0" smtClean="0"/>
              <a:t>Un serveur web</a:t>
            </a:r>
            <a:endParaRPr lang="fr-FR" sz="2000" dirty="0"/>
          </a:p>
          <a:p>
            <a:pPr lvl="1"/>
            <a:r>
              <a:rPr lang="fr-FR" sz="1600" dirty="0" err="1" smtClean="0"/>
              <a:t>Lamp</a:t>
            </a:r>
            <a:r>
              <a:rPr lang="fr-FR" sz="1600" dirty="0" smtClean="0"/>
              <a:t> (serveur)</a:t>
            </a:r>
          </a:p>
          <a:p>
            <a:pPr lvl="1"/>
            <a:r>
              <a:rPr lang="fr-FR" sz="1600" dirty="0" err="1" smtClean="0"/>
              <a:t>Wampserver</a:t>
            </a:r>
            <a:r>
              <a:rPr lang="fr-FR" sz="1600" dirty="0" smtClean="0"/>
              <a:t> (pour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)</a:t>
            </a:r>
          </a:p>
          <a:p>
            <a:pPr marL="422041" lvl="1" indent="0">
              <a:buNone/>
            </a:pPr>
            <a:r>
              <a:rPr lang="fr-FR" sz="1400" dirty="0" smtClean="0">
                <a:sym typeface="Wingdings" panose="05000000000000000000" pitchFamily="2" charset="2"/>
              </a:rPr>
              <a:t>     	 Ajouter les éventuelles librairies </a:t>
            </a:r>
            <a:r>
              <a:rPr lang="fr-FR" sz="1400" dirty="0" err="1" smtClean="0">
                <a:sym typeface="Wingdings" panose="05000000000000000000" pitchFamily="2" charset="2"/>
              </a:rPr>
              <a:t>microsoft</a:t>
            </a:r>
            <a:r>
              <a:rPr lang="fr-FR" sz="1400" dirty="0" smtClean="0">
                <a:sym typeface="Wingdings" panose="05000000000000000000" pitchFamily="2" charset="2"/>
              </a:rPr>
              <a:t> demandées,</a:t>
            </a:r>
          </a:p>
          <a:p>
            <a:pPr marL="422041" lvl="1" indent="0">
              <a:buNone/>
            </a:pPr>
            <a:r>
              <a:rPr lang="fr-FR" sz="1400" dirty="0" smtClean="0">
                <a:sym typeface="Wingdings" panose="05000000000000000000" pitchFamily="2" charset="2"/>
              </a:rPr>
              <a:t>	 Penser à créer le service Apache et à le lancer ensuite.</a:t>
            </a:r>
            <a:endParaRPr lang="fr-FR" sz="1400" dirty="0" smtClean="0"/>
          </a:p>
          <a:p>
            <a:pPr lvl="1"/>
            <a:r>
              <a:rPr lang="fr-FR" sz="1600" dirty="0" smtClean="0"/>
              <a:t>…</a:t>
            </a:r>
          </a:p>
          <a:p>
            <a:pPr lvl="1"/>
            <a:endParaRPr lang="fr-F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2000" b="1" dirty="0"/>
              <a:t>Le code PHP</a:t>
            </a:r>
          </a:p>
          <a:p>
            <a:pPr lvl="1"/>
            <a:r>
              <a:rPr lang="fr-FR" sz="1600" dirty="0" smtClean="0"/>
              <a:t>geco_v1.1.zip</a:t>
            </a:r>
          </a:p>
          <a:p>
            <a:pPr lvl="1"/>
            <a:endParaRPr lang="fr-FR" sz="1600" dirty="0"/>
          </a:p>
          <a:p>
            <a:pPr marL="316531" lvl="1" indent="-316531">
              <a:buClr>
                <a:srgbClr val="8A1467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8A1467"/>
                </a:solidFill>
              </a:rPr>
              <a:t>Pas de base de </a:t>
            </a:r>
            <a:r>
              <a:rPr lang="fr-FR" sz="2000" b="1" dirty="0" smtClean="0">
                <a:solidFill>
                  <a:srgbClr val="8A1467"/>
                </a:solidFill>
              </a:rPr>
              <a:t>données</a:t>
            </a:r>
            <a:endParaRPr lang="fr-FR" sz="2000" b="1" dirty="0">
              <a:solidFill>
                <a:srgbClr val="8A1467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t="8930" b="7540"/>
          <a:stretch/>
        </p:blipFill>
        <p:spPr bwMode="auto">
          <a:xfrm>
            <a:off x="6879264" y="1669312"/>
            <a:ext cx="2803849" cy="173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33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304" y="206174"/>
            <a:ext cx="7561263" cy="74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1D4896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Précisions sur l’installation</a:t>
            </a:r>
            <a:endParaRPr lang="fr-FR" sz="2000" b="1" dirty="0">
              <a:solidFill>
                <a:srgbClr val="1D4896"/>
              </a:solidFill>
              <a:latin typeface="Century Gothic" panose="020B0502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632304" y="1282747"/>
            <a:ext cx="4747770" cy="44907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16531" indent="-316531" algn="l" defTabSz="844083" rtl="0" eaLnBrk="1" latinLnBrk="0" hangingPunct="1">
              <a:spcBef>
                <a:spcPct val="20000"/>
              </a:spcBef>
              <a:buClr>
                <a:srgbClr val="8A1467"/>
              </a:buClr>
              <a:buFont typeface="Arial" panose="020B0604020202020204" pitchFamily="34" charset="0"/>
              <a:buChar char="•"/>
              <a:defRPr sz="2215" kern="1200">
                <a:solidFill>
                  <a:srgbClr val="8A1467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17" indent="-263776" algn="l" defTabSz="844083" rtl="0" eaLnBrk="1" latinLnBrk="0" hangingPunct="1">
              <a:spcBef>
                <a:spcPct val="20000"/>
              </a:spcBef>
              <a:buClr>
                <a:srgbClr val="1D4896"/>
              </a:buClr>
              <a:buFont typeface="Arial" panose="020B0604020202020204" pitchFamily="34" charset="0"/>
              <a:buChar char="–"/>
              <a:defRPr sz="1846" kern="1200">
                <a:solidFill>
                  <a:srgbClr val="1D489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055103" indent="-211021" algn="l" defTabSz="844083" rtl="0" eaLnBrk="1" latinLnBrk="0" hangingPunct="1">
              <a:spcBef>
                <a:spcPct val="20000"/>
              </a:spcBef>
              <a:buClr>
                <a:srgbClr val="DE362D"/>
              </a:buClr>
              <a:buFont typeface="Courier New" panose="02070309020205020404" pitchFamily="49" charset="0"/>
              <a:buChar char="o"/>
              <a:defRPr sz="1662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477145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99186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321227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000" b="1" dirty="0" smtClean="0"/>
              <a:t>Répertoire web</a:t>
            </a:r>
            <a:endParaRPr lang="fr-FR" sz="2000" b="1" dirty="0"/>
          </a:p>
          <a:p>
            <a:pPr lvl="1"/>
            <a:r>
              <a:rPr lang="fr-FR" sz="1400" dirty="0"/>
              <a:t>Décompresser le code PHP dans le répertoire web généralement </a:t>
            </a:r>
            <a:r>
              <a:rPr lang="fr-FR" sz="1400" dirty="0" smtClean="0"/>
              <a:t>www</a:t>
            </a:r>
            <a:endParaRPr lang="fr-FR" sz="1600" dirty="0" smtClean="0"/>
          </a:p>
          <a:p>
            <a:pPr marL="316531" lvl="1" indent="-316531">
              <a:buClr>
                <a:srgbClr val="8A1467"/>
              </a:buClr>
              <a:buFont typeface="Wingdings" panose="05000000000000000000" pitchFamily="2" charset="2"/>
              <a:buChar char="ü"/>
            </a:pPr>
            <a:r>
              <a:rPr lang="fr-FR" sz="2000" b="1" dirty="0" err="1" smtClean="0">
                <a:solidFill>
                  <a:srgbClr val="8A1467"/>
                </a:solidFill>
              </a:rPr>
              <a:t>vars.php</a:t>
            </a:r>
            <a:endParaRPr lang="fr-FR" sz="1600" dirty="0"/>
          </a:p>
          <a:p>
            <a:pPr lvl="1"/>
            <a:r>
              <a:rPr lang="fr-FR" sz="1400" dirty="0"/>
              <a:t>Les valeurs de paramétrage des mouvements peuvent être modifiées par l'administrateur du système dans le fichier </a:t>
            </a:r>
            <a:r>
              <a:rPr lang="fr-FR" sz="1400" dirty="0" smtClean="0"/>
              <a:t>VARS.PHP.</a:t>
            </a:r>
            <a:endParaRPr lang="fr-FR" sz="1600" dirty="0"/>
          </a:p>
        </p:txBody>
      </p:sp>
      <p:sp>
        <p:nvSpPr>
          <p:cNvPr id="2" name="Rectangle 1"/>
          <p:cNvSpPr/>
          <p:nvPr/>
        </p:nvSpPr>
        <p:spPr>
          <a:xfrm>
            <a:off x="574160" y="3387411"/>
            <a:ext cx="88097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17" lvl="1" indent="-263776" defTabSz="844083">
              <a:spcBef>
                <a:spcPct val="20000"/>
              </a:spcBef>
              <a:buClr>
                <a:srgbClr val="1D4896"/>
              </a:buClr>
              <a:buFont typeface="Arial" panose="020B0604020202020204" pitchFamily="34" charset="0"/>
              <a:buChar char="–"/>
            </a:pP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Peuvent être paramétrés :</a:t>
            </a:r>
          </a:p>
          <a:p>
            <a:pPr lvl="1"/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♦ les noms des 2 SI sources ($SI1, $SI2)</a:t>
            </a:r>
          </a:p>
          <a:p>
            <a:pPr lvl="1"/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♦ les valeurs par défaut pour comparaison exacte ($exact 0 ou 1) et l'affichage de toutes les erreurs ($all 0 ou 1)</a:t>
            </a:r>
          </a:p>
          <a:p>
            <a:pPr lvl="1"/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♦ l'OS du serveur ($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os_serveur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windows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ou 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unix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♦ l'adresse de l'hôte $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http_host</a:t>
            </a:r>
            <a:endParaRPr lang="fr-FR" sz="1400" dirty="0">
              <a:solidFill>
                <a:srgbClr val="1D489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Pour fonctionner correctement, l'administrateur du système doit donner aux sous-répertoire 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upload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et 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share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de l'application des droits en création de répertoire et lecture-écriture de fichiers.</a:t>
            </a:r>
          </a:p>
          <a:p>
            <a:pPr lvl="1"/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 défaut, la taille maximale d'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upload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des fichiers est définie à 2Mo. Pour des fichiers de taille supérieure, il faut modifier le fichier php.ini et définir la valeur 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upload_max_filesize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à 10 Mo par exemple.</a:t>
            </a:r>
          </a:p>
          <a:p>
            <a:pPr lvl="1"/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Pour éviter l'affichage de message d'avertissement, modifier le paramètre de rapport d'erreur comme suit : </a:t>
            </a:r>
            <a:r>
              <a:rPr lang="fr-FR" sz="1400" dirty="0" err="1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error_reporting</a:t>
            </a:r>
            <a:r>
              <a:rPr lang="fr-FR" sz="1400" dirty="0">
                <a:solidFill>
                  <a:srgbClr val="1D489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= E_ALL &amp; ~E_NOTICE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27902" r="30632" b="13254"/>
          <a:stretch/>
        </p:blipFill>
        <p:spPr bwMode="auto">
          <a:xfrm>
            <a:off x="5501627" y="1282747"/>
            <a:ext cx="3719792" cy="224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68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304" y="206174"/>
            <a:ext cx="7561263" cy="74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1D4896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La communauté outil</a:t>
            </a:r>
            <a:endParaRPr lang="fr-FR" sz="2000" b="1" dirty="0">
              <a:solidFill>
                <a:srgbClr val="1D4896"/>
              </a:solidFill>
              <a:latin typeface="Century Gothic" panose="020B0502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632303" y="1282746"/>
            <a:ext cx="8416004" cy="486287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16531" indent="-316531" algn="l" defTabSz="844083" rtl="0" eaLnBrk="1" latinLnBrk="0" hangingPunct="1">
              <a:spcBef>
                <a:spcPct val="20000"/>
              </a:spcBef>
              <a:buClr>
                <a:srgbClr val="8A1467"/>
              </a:buClr>
              <a:buFont typeface="Arial" panose="020B0604020202020204" pitchFamily="34" charset="0"/>
              <a:buChar char="•"/>
              <a:defRPr sz="2215" kern="1200">
                <a:solidFill>
                  <a:srgbClr val="8A1467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17" indent="-263776" algn="l" defTabSz="844083" rtl="0" eaLnBrk="1" latinLnBrk="0" hangingPunct="1">
              <a:spcBef>
                <a:spcPct val="20000"/>
              </a:spcBef>
              <a:buClr>
                <a:srgbClr val="1D4896"/>
              </a:buClr>
              <a:buFont typeface="Arial" panose="020B0604020202020204" pitchFamily="34" charset="0"/>
              <a:buChar char="–"/>
              <a:defRPr sz="1846" kern="1200">
                <a:solidFill>
                  <a:srgbClr val="1D489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055103" indent="-211021" algn="l" defTabSz="844083" rtl="0" eaLnBrk="1" latinLnBrk="0" hangingPunct="1">
              <a:spcBef>
                <a:spcPct val="20000"/>
              </a:spcBef>
              <a:buClr>
                <a:srgbClr val="DE362D"/>
              </a:buClr>
              <a:buFont typeface="Courier New" panose="02070309020205020404" pitchFamily="49" charset="0"/>
              <a:buChar char="o"/>
              <a:defRPr sz="1662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477145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99186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77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321227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000" b="1" dirty="0" smtClean="0"/>
              <a:t>Maintenance de l’outil et évolutions</a:t>
            </a:r>
            <a:endParaRPr lang="fr-FR" sz="2000" b="1" dirty="0"/>
          </a:p>
          <a:p>
            <a:pPr marL="0" indent="0">
              <a:buNone/>
            </a:pPr>
            <a:r>
              <a:rPr lang="fr-FR" sz="1400" b="1" dirty="0" smtClean="0">
                <a:solidFill>
                  <a:srgbClr val="1D4896"/>
                </a:solidFill>
              </a:rPr>
              <a:t>Comment proposer </a:t>
            </a:r>
            <a:r>
              <a:rPr lang="fr-FR" sz="1400" b="1" dirty="0">
                <a:solidFill>
                  <a:srgbClr val="1D4896"/>
                </a:solidFill>
              </a:rPr>
              <a:t>par le biais d’une communauté, un réseau d’entraide, les moyens d’échange autour de </a:t>
            </a:r>
            <a:r>
              <a:rPr lang="fr-FR" sz="1400" b="1" dirty="0" smtClean="0">
                <a:solidFill>
                  <a:srgbClr val="1D4896"/>
                </a:solidFill>
              </a:rPr>
              <a:t>l’outil ?</a:t>
            </a:r>
          </a:p>
          <a:p>
            <a:r>
              <a:rPr lang="fr-FR" sz="1400" dirty="0" smtClean="0">
                <a:solidFill>
                  <a:srgbClr val="1D4896"/>
                </a:solidFill>
              </a:rPr>
              <a:t>La </a:t>
            </a:r>
            <a:r>
              <a:rPr lang="fr-FR" sz="1400" dirty="0">
                <a:solidFill>
                  <a:srgbClr val="1D4896"/>
                </a:solidFill>
              </a:rPr>
              <a:t>DINSIC propose de </a:t>
            </a:r>
            <a:r>
              <a:rPr lang="fr-FR" sz="1400" dirty="0" smtClean="0">
                <a:solidFill>
                  <a:srgbClr val="1D4896"/>
                </a:solidFill>
              </a:rPr>
              <a:t>partager </a:t>
            </a:r>
            <a:r>
              <a:rPr lang="fr-FR" sz="1400" dirty="0">
                <a:solidFill>
                  <a:srgbClr val="1D4896"/>
                </a:solidFill>
              </a:rPr>
              <a:t>les documents utiles associés à </a:t>
            </a:r>
            <a:r>
              <a:rPr lang="fr-FR" sz="1400" dirty="0" smtClean="0">
                <a:solidFill>
                  <a:srgbClr val="1D4896"/>
                </a:solidFill>
              </a:rPr>
              <a:t>l’outil avec plusieurs solutions possibles :</a:t>
            </a:r>
          </a:p>
          <a:p>
            <a:pPr lvl="1"/>
            <a:r>
              <a:rPr lang="fr-FR" sz="1400" dirty="0" smtClean="0">
                <a:solidFill>
                  <a:srgbClr val="1D4896"/>
                </a:solidFill>
              </a:rPr>
              <a:t>GITHUB  </a:t>
            </a:r>
          </a:p>
          <a:p>
            <a:pPr lvl="1"/>
            <a:r>
              <a:rPr lang="fr-FR" sz="1400" dirty="0" smtClean="0">
                <a:solidFill>
                  <a:srgbClr val="1D4896"/>
                </a:solidFill>
              </a:rPr>
              <a:t>GITLAB ministériel</a:t>
            </a:r>
          </a:p>
          <a:p>
            <a:pPr lvl="1"/>
            <a:r>
              <a:rPr lang="fr-FR" sz="1400" dirty="0">
                <a:solidFill>
                  <a:srgbClr val="1D4896"/>
                </a:solidFill>
              </a:rPr>
              <a:t>framagit.org </a:t>
            </a:r>
            <a:endParaRPr lang="fr-FR" sz="1400" dirty="0" smtClean="0">
              <a:solidFill>
                <a:srgbClr val="1D4896"/>
              </a:solidFill>
            </a:endParaRPr>
          </a:p>
          <a:p>
            <a:pPr lvl="1"/>
            <a:r>
              <a:rPr lang="fr-FR" sz="1400" dirty="0" smtClean="0">
                <a:solidFill>
                  <a:srgbClr val="1D4896"/>
                </a:solidFill>
              </a:rPr>
              <a:t>Autres dispositifs GED tels </a:t>
            </a:r>
            <a:r>
              <a:rPr lang="fr-FR" sz="1400" dirty="0" err="1" smtClean="0">
                <a:solidFill>
                  <a:srgbClr val="1D4896"/>
                </a:solidFill>
              </a:rPr>
              <a:t>Alfresco</a:t>
            </a:r>
            <a:r>
              <a:rPr lang="fr-FR" sz="1400" dirty="0"/>
              <a:t> </a:t>
            </a:r>
            <a:r>
              <a:rPr lang="fr-FR" sz="1400" dirty="0" smtClean="0"/>
              <a:t>(peu adapté au évolution du code outil)</a:t>
            </a:r>
            <a:endParaRPr lang="fr-FR" sz="1400" dirty="0" smtClean="0">
              <a:solidFill>
                <a:srgbClr val="1D4896"/>
              </a:solidFill>
            </a:endParaRPr>
          </a:p>
          <a:p>
            <a:pPr lvl="1"/>
            <a:endParaRPr lang="fr-FR" sz="1400" dirty="0"/>
          </a:p>
          <a:p>
            <a:pPr marL="422041" lvl="1" indent="0">
              <a:buNone/>
            </a:pPr>
            <a:r>
              <a:rPr lang="fr-FR" sz="1400" dirty="0" smtClean="0">
                <a:solidFill>
                  <a:srgbClr val="1D4896"/>
                </a:solidFill>
                <a:sym typeface="Wingdings" panose="05000000000000000000" pitchFamily="2" charset="2"/>
              </a:rPr>
              <a:t> </a:t>
            </a:r>
            <a:r>
              <a:rPr lang="fr-FR" sz="1400" dirty="0" smtClean="0">
                <a:solidFill>
                  <a:srgbClr val="1D4896"/>
                </a:solidFill>
              </a:rPr>
              <a:t>La </a:t>
            </a:r>
            <a:r>
              <a:rPr lang="fr-FR" sz="1400" dirty="0" smtClean="0">
                <a:solidFill>
                  <a:srgbClr val="1D4896"/>
                </a:solidFill>
              </a:rPr>
              <a:t>solution </a:t>
            </a:r>
            <a:r>
              <a:rPr lang="fr-FR" sz="1400" b="1" dirty="0" smtClean="0">
                <a:solidFill>
                  <a:srgbClr val="1D4896"/>
                </a:solidFill>
              </a:rPr>
              <a:t>Framagit.org</a:t>
            </a:r>
            <a:r>
              <a:rPr lang="fr-FR" sz="1400" dirty="0" smtClean="0">
                <a:solidFill>
                  <a:srgbClr val="1D4896"/>
                </a:solidFill>
              </a:rPr>
              <a:t> apporte les meilleures fonctionnalités d ’échange </a:t>
            </a:r>
            <a:r>
              <a:rPr lang="fr-FR" sz="1400" dirty="0" smtClean="0">
                <a:solidFill>
                  <a:srgbClr val="1D4896"/>
                </a:solidFill>
              </a:rPr>
              <a:t>pour l’outil</a:t>
            </a:r>
            <a:r>
              <a:rPr lang="fr-FR" sz="1400" dirty="0" smtClean="0">
                <a:solidFill>
                  <a:srgbClr val="1D4896"/>
                </a:solidFill>
              </a:rPr>
              <a:t>. </a:t>
            </a:r>
          </a:p>
          <a:p>
            <a:pPr marL="422041" lvl="1" indent="0">
              <a:buNone/>
            </a:pPr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DINSIC-SIRH@framagit.org/DINSIC_SIRH_share/GECO.git</a:t>
            </a:r>
            <a:endParaRPr lang="fr-FR" sz="1400" dirty="0" smtClean="0"/>
          </a:p>
          <a:p>
            <a:pPr marL="422041" lvl="1" indent="0">
              <a:buNone/>
            </a:pPr>
            <a:endParaRPr lang="fr-FR" sz="1400" dirty="0"/>
          </a:p>
          <a:p>
            <a:pPr marL="316531" lvl="1" indent="-316531">
              <a:buClr>
                <a:srgbClr val="8A1467"/>
              </a:buClr>
              <a:buFont typeface="Arial" panose="020B0604020202020204" pitchFamily="34" charset="0"/>
              <a:buChar char="•"/>
            </a:pPr>
            <a:r>
              <a:rPr lang="fr-FR" sz="1400" dirty="0"/>
              <a:t>Les documents disponibles </a:t>
            </a:r>
            <a:r>
              <a:rPr lang="fr-FR" sz="1400" dirty="0" smtClean="0"/>
              <a:t>:</a:t>
            </a:r>
            <a:endParaRPr lang="fr-FR" sz="1400" dirty="0"/>
          </a:p>
          <a:p>
            <a:pPr lvl="1"/>
            <a:r>
              <a:rPr lang="fr-FR" sz="1400" dirty="0" smtClean="0"/>
              <a:t>Le code de l’outil</a:t>
            </a:r>
          </a:p>
          <a:p>
            <a:pPr lvl="1"/>
            <a:r>
              <a:rPr lang="fr-FR" sz="1400" dirty="0" smtClean="0">
                <a:solidFill>
                  <a:srgbClr val="1D4896"/>
                </a:solidFill>
              </a:rPr>
              <a:t>La présentation technique de l’outil</a:t>
            </a:r>
          </a:p>
          <a:p>
            <a:pPr lvl="1"/>
            <a:r>
              <a:rPr lang="fr-FR" sz="1400" dirty="0" smtClean="0"/>
              <a:t>La présentation fonctionnelle de l’outil</a:t>
            </a:r>
          </a:p>
          <a:p>
            <a:pPr lvl="1"/>
            <a:r>
              <a:rPr lang="fr-FR" sz="1400" dirty="0" smtClean="0">
                <a:solidFill>
                  <a:srgbClr val="1D4896"/>
                </a:solidFill>
              </a:rPr>
              <a:t>Le wiki </a:t>
            </a:r>
            <a:r>
              <a:rPr lang="fr-FR" sz="1400" dirty="0" smtClean="0">
                <a:solidFill>
                  <a:srgbClr val="1D4896"/>
                </a:solidFill>
              </a:rPr>
              <a:t>peut permettre de </a:t>
            </a:r>
            <a:r>
              <a:rPr lang="fr-FR" sz="1400" dirty="0" smtClean="0">
                <a:solidFill>
                  <a:srgbClr val="1D4896"/>
                </a:solidFill>
              </a:rPr>
              <a:t>documenter plus précisément l’outil </a:t>
            </a:r>
            <a:r>
              <a:rPr lang="fr-FR" sz="1400" dirty="0" smtClean="0">
                <a:solidFill>
                  <a:srgbClr val="1D4896"/>
                </a:solidFill>
              </a:rPr>
              <a:t>et ses évolutions</a:t>
            </a:r>
          </a:p>
          <a:p>
            <a:pPr lvl="1"/>
            <a:endParaRPr lang="fr-FR" sz="1400" dirty="0"/>
          </a:p>
          <a:p>
            <a:pPr marL="422041" lvl="1" indent="0">
              <a:buNone/>
            </a:pPr>
            <a:endParaRPr lang="fr-FR" sz="1400" dirty="0" smtClean="0">
              <a:solidFill>
                <a:srgbClr val="1D4896"/>
              </a:solidFill>
            </a:endParaRPr>
          </a:p>
          <a:p>
            <a:endParaRPr lang="fr-FR" sz="1400" dirty="0">
              <a:solidFill>
                <a:srgbClr val="1D489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74" y="323090"/>
            <a:ext cx="3775266" cy="5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554435">
            <a:off x="7209669" y="4292134"/>
            <a:ext cx="2043971" cy="362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Validé </a:t>
            </a:r>
            <a:r>
              <a:rPr lang="fr-FR" sz="1200" b="1" dirty="0" smtClean="0">
                <a:solidFill>
                  <a:schemeClr val="tx1"/>
                </a:solidFill>
              </a:rPr>
              <a:t>en séance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 en séance des fonctionnalités </a:t>
            </a:r>
            <a:r>
              <a:rPr lang="fr-FR" dirty="0" smtClean="0"/>
              <a:t>de l’outil GECO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492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emplate SGMAP">
      <a:dk1>
        <a:srgbClr val="144391"/>
      </a:dk1>
      <a:lt1>
        <a:srgbClr val="FFFFFF"/>
      </a:lt1>
      <a:dk2>
        <a:srgbClr val="144391"/>
      </a:dk2>
      <a:lt2>
        <a:srgbClr val="FFFFFF"/>
      </a:lt2>
      <a:accent1>
        <a:srgbClr val="144391"/>
      </a:accent1>
      <a:accent2>
        <a:srgbClr val="E3E3E3"/>
      </a:accent2>
      <a:accent3>
        <a:srgbClr val="821979"/>
      </a:accent3>
      <a:accent4>
        <a:srgbClr val="DE362D"/>
      </a:accent4>
      <a:accent5>
        <a:srgbClr val="E5004C"/>
      </a:accent5>
      <a:accent6>
        <a:srgbClr val="08B4B2"/>
      </a:accent6>
      <a:hlink>
        <a:srgbClr val="144391"/>
      </a:hlink>
      <a:folHlink>
        <a:srgbClr val="82197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436</Words>
  <Application>Microsoft Office PowerPoint</Application>
  <PresentationFormat>Format A4 (210 x 297 mm)</PresentationFormat>
  <Paragraphs>65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de l’outil GECO 10 mai 2017 </vt:lpstr>
      <vt:lpstr>Présentation PowerPoint</vt:lpstr>
      <vt:lpstr>Présentation PowerPoint</vt:lpstr>
      <vt:lpstr>Présentation de l’installation de l’outil</vt:lpstr>
      <vt:lpstr>Présentation PowerPoint</vt:lpstr>
      <vt:lpstr>Présentation PowerPoint</vt:lpstr>
      <vt:lpstr>Présentation PowerPoint</vt:lpstr>
      <vt:lpstr>Démonstration en séance des fonctionnalités de l’outil GECO</vt:lpstr>
    </vt:vector>
  </TitlesOfParts>
  <Company>Bearingpoint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de situation sur l’analyse de la valeur des projets du ministère</dc:title>
  <dc:creator>Thibault Remay</dc:creator>
  <cp:lastModifiedBy>DINSIC_A. Chamerois</cp:lastModifiedBy>
  <cp:revision>461</cp:revision>
  <cp:lastPrinted>2017-03-20T10:23:08Z</cp:lastPrinted>
  <dcterms:created xsi:type="dcterms:W3CDTF">2016-03-07T10:59:50Z</dcterms:created>
  <dcterms:modified xsi:type="dcterms:W3CDTF">2017-05-10T16:38:13Z</dcterms:modified>
</cp:coreProperties>
</file>