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Default Extension="crdownload"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57" r:id="rId4"/>
    <p:sldId id="259" r:id="rId5"/>
    <p:sldId id="263" r:id="rId6"/>
    <p:sldId id="258" r:id="rId7"/>
    <p:sldId id="261" r:id="rId8"/>
    <p:sldId id="265" r:id="rId9"/>
    <p:sldId id="269" r:id="rId10"/>
  </p:sldIdLst>
  <p:sldSz cx="18288000" cy="10287000"/>
  <p:notesSz cx="6858000" cy="9144000"/>
  <p:embeddedFontLst>
    <p:embeddedFont>
      <p:font typeface="Balsamiq Sans Bold" panose="020B0604020202020204" charset="0"/>
      <p:regular r:id="rId11"/>
    </p:embeddedFont>
    <p:embeddedFont>
      <p:font typeface="Calibri" panose="020F0502020204030204" pitchFamily="34" charset="0"/>
      <p:regular r:id="rId12"/>
      <p:bold r:id="rId13"/>
      <p:italic r:id="rId14"/>
      <p:boldItalic r:id="rId15"/>
    </p:embeddedFont>
    <p:embeddedFont>
      <p:font typeface="Lulu Font TH" panose="020B0604020202020204" charset="-34"/>
      <p:regular r:id="rId16"/>
    </p:embeddedFont>
    <p:embeddedFont>
      <p:font typeface="Baloo Thambi" panose="020B0604020202020204" charset="0"/>
      <p:regular r:id="rId17"/>
    </p:embeddedFont>
    <p:embeddedFont>
      <p:font typeface="Balsamiq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3" Type="http://schemas.openxmlformats.org/officeDocument/2006/relationships/image" Target="../media/image2.svg"/><Relationship Id="rId12"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93.svg"/><Relationship Id="rId3" Type="http://schemas.openxmlformats.org/officeDocument/2006/relationships/image" Target="../media/image83.svg"/><Relationship Id="rId7" Type="http://schemas.openxmlformats.org/officeDocument/2006/relationships/image" Target="../media/image87.svg"/><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1.svg"/><Relationship Id="rId5" Type="http://schemas.openxmlformats.org/officeDocument/2006/relationships/image" Target="../media/image85.svg"/><Relationship Id="rId15" Type="http://schemas.openxmlformats.org/officeDocument/2006/relationships/image" Target="../media/image95.sv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8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6" Type="http://schemas.openxmlformats.org/officeDocument/2006/relationships/image" Target="../media/image24.jpg"/><Relationship Id="rId3" Type="http://schemas.openxmlformats.org/officeDocument/2006/relationships/image" Target="../media/image43.svg"/><Relationship Id="rId25" Type="http://schemas.openxmlformats.org/officeDocument/2006/relationships/image" Target="../media/image23.jpg"/><Relationship Id="rId2"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7.xml"/><Relationship Id="rId24" Type="http://schemas.openxmlformats.org/officeDocument/2006/relationships/image" Target="../media/image22.png"/><Relationship Id="rId23" Type="http://schemas.openxmlformats.org/officeDocument/2006/relationships/image" Target="../media/image63.svg"/><Relationship Id="rId19" Type="http://schemas.openxmlformats.org/officeDocument/2006/relationships/image" Target="../media/image59.svg"/><Relationship Id="rId4" Type="http://schemas.openxmlformats.org/officeDocument/2006/relationships/image" Target="../media/image20.png"/><Relationship Id="rId27" Type="http://schemas.openxmlformats.org/officeDocument/2006/relationships/image" Target="../media/image25.jfif"/></Relationships>
</file>

<file path=ppt/slides/_rels/slide5.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jfif"/></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2.jp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1.sv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71.svg"/><Relationship Id="rId7" Type="http://schemas.openxmlformats.org/officeDocument/2006/relationships/image" Target="../media/image75.sv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 Id="rId9" Type="http://schemas.openxmlformats.org/officeDocument/2006/relationships/image" Target="../media/image36.jpg"/></Relationships>
</file>

<file path=ppt/slides/_rels/slide8.xml.rels><?xml version="1.0" encoding="UTF-8" standalone="yes"?>
<Relationships xmlns="http://schemas.openxmlformats.org/package/2006/relationships"><Relationship Id="rId3" Type="http://schemas.openxmlformats.org/officeDocument/2006/relationships/image" Target="../media/image38.crdownload"/><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5.svg"/><Relationship Id="rId7" Type="http://schemas.openxmlformats.org/officeDocument/2006/relationships/image" Target="../media/image119.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67.svg"/><Relationship Id="rId4" Type="http://schemas.openxmlformats.org/officeDocument/2006/relationships/image" Target="../media/image41.png"/><Relationship Id="rId9" Type="http://schemas.openxmlformats.org/officeDocument/2006/relationships/image" Target="../media/image16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2B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7582341" y="-219080"/>
            <a:ext cx="10705659" cy="1072516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a:off x="-112313" y="-219080"/>
            <a:ext cx="10705659" cy="1072516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284642" y="-647700"/>
            <a:ext cx="11831029" cy="12536189"/>
          </a:xfrm>
          <a:prstGeom prst="rect">
            <a:avLst/>
          </a:prstGeom>
        </p:spPr>
      </p:pic>
      <p:sp>
        <p:nvSpPr>
          <p:cNvPr id="6" name="TextBox 6"/>
          <p:cNvSpPr txBox="1"/>
          <p:nvPr/>
        </p:nvSpPr>
        <p:spPr>
          <a:xfrm>
            <a:off x="4989545" y="3304244"/>
            <a:ext cx="9103413" cy="3359894"/>
          </a:xfrm>
          <a:prstGeom prst="rect">
            <a:avLst/>
          </a:prstGeom>
        </p:spPr>
        <p:txBody>
          <a:bodyPr lIns="0" tIns="0" rIns="0" bIns="0" rtlCol="0" anchor="t">
            <a:spAutoFit/>
          </a:bodyPr>
          <a:lstStyle/>
          <a:p>
            <a:pPr algn="ctr">
              <a:lnSpc>
                <a:spcPts val="13053"/>
              </a:lnSpc>
            </a:pPr>
            <a:r>
              <a:rPr lang="id-ID" sz="9323" spc="773" dirty="0" smtClean="0">
                <a:solidFill>
                  <a:srgbClr val="000000"/>
                </a:solidFill>
                <a:latin typeface="Baloo Thambi"/>
              </a:rPr>
              <a:t>EKSPOR IMPOR</a:t>
            </a:r>
            <a:endParaRPr lang="en-US" sz="9323" spc="773" dirty="0">
              <a:solidFill>
                <a:srgbClr val="000000"/>
              </a:solidFill>
              <a:latin typeface="Baloo Thambi"/>
            </a:endParaRPr>
          </a:p>
        </p:txBody>
      </p:sp>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3047483" y="1250542"/>
            <a:ext cx="3374568" cy="2883722"/>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160549" y="-307826"/>
            <a:ext cx="4711752" cy="2514898"/>
          </a:xfrm>
          <a:prstGeom prst="rect">
            <a:avLst/>
          </a:prstGeom>
        </p:spPr>
      </p:pic>
      <p:pic>
        <p:nvPicPr>
          <p:cNvPr id="9" name="Picture 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028700" y="8550156"/>
            <a:ext cx="4942345" cy="888008"/>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478008" y="2746913"/>
            <a:ext cx="3013416" cy="1608411"/>
          </a:xfrm>
          <a:prstGeom prst="rect">
            <a:avLst/>
          </a:prstGeom>
        </p:spPr>
      </p:pic>
      <p:pic>
        <p:nvPicPr>
          <p:cNvPr id="12" name="Picture 12"/>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3240646" y="8209051"/>
            <a:ext cx="4172073" cy="1570217"/>
          </a:xfrm>
          <a:prstGeom prst="rect">
            <a:avLst/>
          </a:prstGeom>
        </p:spPr>
      </p:pic>
      <p:sp>
        <p:nvSpPr>
          <p:cNvPr id="13" name="TextBox 13"/>
          <p:cNvSpPr txBox="1"/>
          <p:nvPr/>
        </p:nvSpPr>
        <p:spPr>
          <a:xfrm>
            <a:off x="4419600" y="1593499"/>
            <a:ext cx="10028771" cy="1512081"/>
          </a:xfrm>
          <a:prstGeom prst="rect">
            <a:avLst/>
          </a:prstGeom>
        </p:spPr>
        <p:txBody>
          <a:bodyPr wrap="square" lIns="0" tIns="0" rIns="0" bIns="0" rtlCol="0" anchor="t">
            <a:spAutoFit/>
          </a:bodyPr>
          <a:lstStyle/>
          <a:p>
            <a:pPr algn="ctr">
              <a:lnSpc>
                <a:spcPts val="13860"/>
              </a:lnSpc>
            </a:pPr>
            <a:r>
              <a:rPr lang="id-ID" sz="6000" b="1" dirty="0" smtClean="0">
                <a:solidFill>
                  <a:srgbClr val="000000"/>
                </a:solidFill>
                <a:latin typeface="Bellaboo Bold"/>
              </a:rPr>
              <a:t>Universitas Negeri Jakarta</a:t>
            </a:r>
            <a:endParaRPr lang="en-US" sz="6000" b="1" dirty="0">
              <a:solidFill>
                <a:srgbClr val="000000"/>
              </a:solidFill>
              <a:latin typeface="Bellaboo Bold"/>
            </a:endParaRPr>
          </a:p>
        </p:txBody>
      </p:sp>
      <p:pic>
        <p:nvPicPr>
          <p:cNvPr id="14" name="Picture 1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297206" y="6642146"/>
            <a:ext cx="3949330" cy="3631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386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29933" y="-1540407"/>
            <a:ext cx="8533377" cy="775761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960289" y="1500443"/>
            <a:ext cx="10367422" cy="7775566"/>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1511323" y="4339037"/>
            <a:ext cx="8533377" cy="7757615"/>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9144000" y="1255717"/>
            <a:ext cx="6587997" cy="971730"/>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3674717" y="7157354"/>
            <a:ext cx="981590" cy="903063"/>
          </a:xfrm>
          <a:prstGeom prst="rect">
            <a:avLst/>
          </a:prstGeom>
        </p:spPr>
      </p:pic>
      <p:sp>
        <p:nvSpPr>
          <p:cNvPr id="8" name="TextBox 8"/>
          <p:cNvSpPr txBox="1"/>
          <p:nvPr/>
        </p:nvSpPr>
        <p:spPr>
          <a:xfrm rot="-420345">
            <a:off x="3931599" y="2464816"/>
            <a:ext cx="10590342" cy="5315558"/>
          </a:xfrm>
          <a:prstGeom prst="rect">
            <a:avLst/>
          </a:prstGeom>
        </p:spPr>
        <p:txBody>
          <a:bodyPr lIns="0" tIns="0" rIns="0" bIns="0" rtlCol="0" anchor="t">
            <a:spAutoFit/>
          </a:bodyPr>
          <a:lstStyle/>
          <a:p>
            <a:pPr algn="ctr">
              <a:lnSpc>
                <a:spcPts val="14159"/>
              </a:lnSpc>
            </a:pPr>
            <a:r>
              <a:rPr lang="id-ID" sz="8000" b="1" dirty="0" smtClean="0">
                <a:solidFill>
                  <a:srgbClr val="000000"/>
                </a:solidFill>
                <a:latin typeface="Balsamiq Sans"/>
              </a:rPr>
              <a:t>Dokumen-Dokumen yang diperlukan saat ekspor/impor</a:t>
            </a:r>
            <a:endParaRPr lang="en-US" sz="8000" b="1" dirty="0">
              <a:solidFill>
                <a:srgbClr val="000000"/>
              </a:solidFill>
              <a:latin typeface="Balsamiq Sans"/>
            </a:endParaRPr>
          </a:p>
        </p:txBody>
      </p:sp>
      <p:pic>
        <p:nvPicPr>
          <p:cNvPr id="9" name="Picture 9"/>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4882808" y="7453214"/>
            <a:ext cx="743617" cy="684127"/>
          </a:xfrm>
          <a:prstGeom prst="rect">
            <a:avLst/>
          </a:prstGeom>
        </p:spPr>
      </p:pic>
      <p:pic>
        <p:nvPicPr>
          <p:cNvPr id="10" name="Picture 10"/>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3960289" y="8591882"/>
            <a:ext cx="743617" cy="684127"/>
          </a:xfrm>
          <a:prstGeom prst="rect">
            <a:avLst/>
          </a:prstGeom>
        </p:spPr>
      </p:pic>
      <p:pic>
        <p:nvPicPr>
          <p:cNvPr id="11" name="Picture 11"/>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4882808" y="9373347"/>
            <a:ext cx="1382156" cy="1271583"/>
          </a:xfrm>
          <a:prstGeom prst="rect">
            <a:avLst/>
          </a:prstGeom>
        </p:spPr>
      </p:pic>
      <p:pic>
        <p:nvPicPr>
          <p:cNvPr id="12" name="Picture 12"/>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3439123" y="9647018"/>
            <a:ext cx="521166" cy="479473"/>
          </a:xfrm>
          <a:prstGeom prst="rect">
            <a:avLst/>
          </a:prstGeom>
        </p:spPr>
      </p:pic>
      <p:pic>
        <p:nvPicPr>
          <p:cNvPr id="13" name="Picture 13"/>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2636755" y="7795278"/>
            <a:ext cx="705117" cy="6487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DE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2817726" y="-2664486"/>
            <a:ext cx="15615972" cy="15615972"/>
          </a:xfrm>
          <a:prstGeom prst="rect">
            <a:avLst/>
          </a:prstGeom>
        </p:spPr>
      </p:pic>
      <p:sp>
        <p:nvSpPr>
          <p:cNvPr id="3" name="TextBox 3"/>
          <p:cNvSpPr txBox="1"/>
          <p:nvPr/>
        </p:nvSpPr>
        <p:spPr>
          <a:xfrm>
            <a:off x="-1371600" y="2095500"/>
            <a:ext cx="12139919" cy="7540526"/>
          </a:xfrm>
          <a:prstGeom prst="rect">
            <a:avLst/>
          </a:prstGeom>
        </p:spPr>
        <p:txBody>
          <a:bodyPr lIns="0" tIns="0" rIns="0" bIns="0" rtlCol="0" anchor="t">
            <a:spAutoFit/>
          </a:bodyPr>
          <a:lstStyle/>
          <a:p>
            <a:pPr marL="514350" indent="-514350">
              <a:lnSpc>
                <a:spcPts val="4200"/>
              </a:lnSpc>
              <a:buAutoNum type="arabicPeriod"/>
            </a:pPr>
            <a:r>
              <a:rPr lang="id-ID" sz="3000" dirty="0" smtClean="0">
                <a:solidFill>
                  <a:srgbClr val="000000"/>
                </a:solidFill>
                <a:latin typeface="Lulu Font TH"/>
              </a:rPr>
              <a:t>Bill Of Lading</a:t>
            </a:r>
          </a:p>
          <a:p>
            <a:pPr algn="just">
              <a:lnSpc>
                <a:spcPts val="4200"/>
              </a:lnSpc>
            </a:pPr>
            <a:r>
              <a:rPr lang="id-ID" sz="3000" dirty="0" smtClean="0">
                <a:solidFill>
                  <a:srgbClr val="000000"/>
                </a:solidFill>
                <a:latin typeface="Lulu Font TH"/>
              </a:rPr>
              <a:t>Bill Of Lading atau yang biasa kita kenal BL merupakan salah satu dokumen yang paling penting dalam kegiatan ekspor dan impor. Bill Of Lading adalah surat tanda terima yang telah muat dalam kapal, dan juga menjadi bukti kepemilikan barang dan sebagai bukti adanya kontrak atau perjanjian pengangkutan barang melalui laut. Pihak pelayaran membuat dan mengesahkan dokumen ini.</a:t>
            </a:r>
          </a:p>
          <a:p>
            <a:pPr algn="just">
              <a:lnSpc>
                <a:spcPts val="4200"/>
              </a:lnSpc>
            </a:pPr>
            <a:r>
              <a:rPr lang="id-ID" sz="3000" dirty="0" smtClean="0">
                <a:solidFill>
                  <a:srgbClr val="000000"/>
                </a:solidFill>
                <a:latin typeface="Lulu Font TH"/>
              </a:rPr>
              <a:t>Fungsi BL :</a:t>
            </a:r>
          </a:p>
          <a:p>
            <a:pPr marL="457200" indent="-457200" algn="just">
              <a:lnSpc>
                <a:spcPts val="4200"/>
              </a:lnSpc>
              <a:buFontTx/>
              <a:buChar char="-"/>
            </a:pPr>
            <a:r>
              <a:rPr lang="id-ID" sz="3000" dirty="0" smtClean="0">
                <a:solidFill>
                  <a:srgbClr val="000000"/>
                </a:solidFill>
                <a:latin typeface="Lulu Font TH"/>
              </a:rPr>
              <a:t>Tanda terima barang atau muatan yang menyatakan bahwa barang telah muat keatas kapal.</a:t>
            </a:r>
          </a:p>
          <a:p>
            <a:pPr marL="457200" indent="-457200" algn="just">
              <a:lnSpc>
                <a:spcPts val="4200"/>
              </a:lnSpc>
              <a:buFontTx/>
              <a:buChar char="-"/>
            </a:pPr>
            <a:r>
              <a:rPr lang="id-ID" sz="3000" dirty="0" smtClean="0">
                <a:solidFill>
                  <a:srgbClr val="000000"/>
                </a:solidFill>
                <a:latin typeface="Lulu Font TH"/>
              </a:rPr>
              <a:t>Dokumen Kepemilikan yaang berguna untuk pengambilan barang pada pelabuhan pembongkaran.</a:t>
            </a:r>
          </a:p>
          <a:p>
            <a:pPr marL="457200" indent="-457200" algn="just">
              <a:lnSpc>
                <a:spcPts val="4200"/>
              </a:lnSpc>
              <a:buFontTx/>
              <a:buChar char="-"/>
            </a:pPr>
            <a:r>
              <a:rPr lang="id-ID" sz="3000" dirty="0" smtClean="0">
                <a:solidFill>
                  <a:srgbClr val="000000"/>
                </a:solidFill>
                <a:latin typeface="Lulu Font TH"/>
              </a:rPr>
              <a:t>Kontrak pengangkutan bahwa barang atau muatan akan muat keatas kapal hingga tempat tujuan.</a:t>
            </a:r>
            <a:endParaRPr lang="en-US" sz="3000" dirty="0">
              <a:solidFill>
                <a:srgbClr val="000000"/>
              </a:solidFill>
              <a:latin typeface="Lulu Font TH"/>
            </a:endParaRPr>
          </a:p>
        </p:txBody>
      </p:sp>
      <p:sp>
        <p:nvSpPr>
          <p:cNvPr id="28" name="TextBox 28"/>
          <p:cNvSpPr txBox="1"/>
          <p:nvPr/>
        </p:nvSpPr>
        <p:spPr>
          <a:xfrm>
            <a:off x="-1371600" y="876300"/>
            <a:ext cx="10515600" cy="897682"/>
          </a:xfrm>
          <a:prstGeom prst="rect">
            <a:avLst/>
          </a:prstGeom>
        </p:spPr>
        <p:txBody>
          <a:bodyPr wrap="square" lIns="0" tIns="0" rIns="0" bIns="0" rtlCol="0" anchor="t">
            <a:spAutoFit/>
          </a:bodyPr>
          <a:lstStyle/>
          <a:p>
            <a:pPr>
              <a:lnSpc>
                <a:spcPts val="6999"/>
              </a:lnSpc>
            </a:pPr>
            <a:r>
              <a:rPr lang="id-ID" sz="4999" dirty="0" smtClean="0">
                <a:solidFill>
                  <a:srgbClr val="000000"/>
                </a:solidFill>
                <a:latin typeface="Balsamiq Sans Bold"/>
              </a:rPr>
              <a:t>Dokumen-Dokumen Ekspor/Impor</a:t>
            </a:r>
            <a:endParaRPr lang="en-US" sz="4999" dirty="0">
              <a:solidFill>
                <a:srgbClr val="000000"/>
              </a:solidFill>
              <a:latin typeface="Balsamiq Sans Bold"/>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0" y="1562100"/>
            <a:ext cx="7010400" cy="80739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2B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8775287" y="-1866900"/>
            <a:ext cx="14668398" cy="14668398"/>
          </a:xfrm>
          <a:prstGeom prst="rect">
            <a:avLst/>
          </a:prstGeom>
        </p:spPr>
      </p:pic>
      <p:pic>
        <p:nvPicPr>
          <p:cNvPr id="33" name="Picture 3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a:off x="15669134" y="-256257"/>
            <a:ext cx="2750848" cy="2668323"/>
          </a:xfrm>
          <a:prstGeom prst="rect">
            <a:avLst/>
          </a:prstGeom>
        </p:spPr>
      </p:pic>
      <p:pic>
        <p:nvPicPr>
          <p:cNvPr id="36" name="Picture 36"/>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5508151" y="337954"/>
            <a:ext cx="723294" cy="690746"/>
          </a:xfrm>
          <a:prstGeom prst="rect">
            <a:avLst/>
          </a:prstGeom>
        </p:spPr>
      </p:pic>
      <p:sp>
        <p:nvSpPr>
          <p:cNvPr id="37" name="TextBox 37"/>
          <p:cNvSpPr txBox="1"/>
          <p:nvPr/>
        </p:nvSpPr>
        <p:spPr>
          <a:xfrm>
            <a:off x="5865402" y="1771427"/>
            <a:ext cx="11353800" cy="6001643"/>
          </a:xfrm>
          <a:prstGeom prst="rect">
            <a:avLst/>
          </a:prstGeom>
        </p:spPr>
        <p:txBody>
          <a:bodyPr wrap="square" lIns="0" tIns="0" rIns="0" bIns="0" rtlCol="0" anchor="t">
            <a:spAutoFit/>
          </a:bodyPr>
          <a:lstStyle/>
          <a:p>
            <a:pPr algn="just">
              <a:lnSpc>
                <a:spcPts val="3920"/>
              </a:lnSpc>
            </a:pPr>
            <a:r>
              <a:rPr lang="id-ID" sz="2800" dirty="0" smtClean="0">
                <a:solidFill>
                  <a:srgbClr val="000000"/>
                </a:solidFill>
                <a:latin typeface="Lulu Font TH"/>
              </a:rPr>
              <a:t>2. Invoice</a:t>
            </a:r>
          </a:p>
          <a:p>
            <a:pPr algn="just">
              <a:lnSpc>
                <a:spcPts val="3920"/>
              </a:lnSpc>
            </a:pPr>
            <a:r>
              <a:rPr lang="id-ID" sz="2800" dirty="0" smtClean="0">
                <a:solidFill>
                  <a:srgbClr val="000000"/>
                </a:solidFill>
                <a:latin typeface="Lulu Font TH"/>
              </a:rPr>
              <a:t>Invoice adalah dokumen sebagai bukti atau perwujudan transaksi jual atau beli barang dan jasa antara eksportir dan importir. Fungsi invoice juga sebagai bukti bahwa adanya tanda transaksi.</a:t>
            </a:r>
          </a:p>
          <a:p>
            <a:pPr algn="just">
              <a:lnSpc>
                <a:spcPts val="3920"/>
              </a:lnSpc>
            </a:pPr>
            <a:r>
              <a:rPr lang="id-ID" sz="2800" dirty="0" smtClean="0">
                <a:solidFill>
                  <a:srgbClr val="000000"/>
                </a:solidFill>
                <a:latin typeface="Lulu Font TH"/>
              </a:rPr>
              <a:t>3. Packing List</a:t>
            </a:r>
          </a:p>
          <a:p>
            <a:pPr algn="just">
              <a:lnSpc>
                <a:spcPts val="3920"/>
              </a:lnSpc>
            </a:pPr>
            <a:r>
              <a:rPr lang="id-ID" sz="2800" dirty="0" smtClean="0">
                <a:solidFill>
                  <a:srgbClr val="000000"/>
                </a:solidFill>
                <a:latin typeface="Lulu Font TH"/>
              </a:rPr>
              <a:t>Packing list adalah dokumen kemasan atau packing yang menunjukkan data isi muatan, seperti jumlah,jenis dan berat dari barang ekspor. Packing list ini dokumen yang sama pentingnya dengan invoice.</a:t>
            </a:r>
          </a:p>
          <a:p>
            <a:pPr algn="just">
              <a:lnSpc>
                <a:spcPts val="3920"/>
              </a:lnSpc>
            </a:pPr>
            <a:r>
              <a:rPr lang="id-ID" sz="2800" dirty="0" smtClean="0">
                <a:solidFill>
                  <a:srgbClr val="000000"/>
                </a:solidFill>
                <a:latin typeface="Lulu Font TH"/>
              </a:rPr>
              <a:t>4. Certificate Of Originin/Surat Keterangan Asal</a:t>
            </a:r>
          </a:p>
          <a:p>
            <a:pPr algn="just">
              <a:lnSpc>
                <a:spcPts val="3920"/>
              </a:lnSpc>
            </a:pPr>
            <a:r>
              <a:rPr lang="id-ID" sz="2800" dirty="0" smtClean="0">
                <a:solidFill>
                  <a:srgbClr val="000000"/>
                </a:solidFill>
                <a:latin typeface="Lulu Font TH"/>
              </a:rPr>
              <a:t>Merupakan dokumen sertifikasi barang, dimana dinyatakan dalam sertifikat tersebut bahwa barang/komoditas yang diekspor adalah berasal dari daerah/negara pengekspor.</a:t>
            </a:r>
            <a:endParaRPr lang="id-ID" sz="2800" dirty="0">
              <a:solidFill>
                <a:srgbClr val="000000"/>
              </a:solidFill>
              <a:latin typeface="Lulu Font TH"/>
            </a:endParaRPr>
          </a:p>
        </p:txBody>
      </p:sp>
      <p:pic>
        <p:nvPicPr>
          <p:cNvPr id="44" name="Picture 44"/>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4373476" y="860644"/>
            <a:ext cx="953700" cy="910783"/>
          </a:xfrm>
          <a:prstGeom prst="rect">
            <a:avLst/>
          </a:prstGeom>
        </p:spPr>
      </p:pic>
      <p:pic>
        <p:nvPicPr>
          <p:cNvPr id="45" name="Picture 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581400" y="5753099"/>
            <a:ext cx="4075849" cy="4502727"/>
          </a:xfrm>
          <a:prstGeom prst="rect">
            <a:avLst/>
          </a:prstGeom>
        </p:spPr>
      </p:pic>
      <p:sp>
        <p:nvSpPr>
          <p:cNvPr id="46" name="TextBox 13"/>
          <p:cNvSpPr txBox="1"/>
          <p:nvPr/>
        </p:nvSpPr>
        <p:spPr>
          <a:xfrm>
            <a:off x="-6621427" y="4121526"/>
            <a:ext cx="10028771" cy="1512081"/>
          </a:xfrm>
          <a:prstGeom prst="rect">
            <a:avLst/>
          </a:prstGeom>
        </p:spPr>
        <p:txBody>
          <a:bodyPr wrap="square" lIns="0" tIns="0" rIns="0" bIns="0" rtlCol="0" anchor="t">
            <a:spAutoFit/>
          </a:bodyPr>
          <a:lstStyle/>
          <a:p>
            <a:pPr algn="ctr">
              <a:lnSpc>
                <a:spcPts val="13860"/>
              </a:lnSpc>
            </a:pPr>
            <a:r>
              <a:rPr lang="id-ID" sz="4800" b="1" dirty="0" smtClean="0">
                <a:solidFill>
                  <a:schemeClr val="bg1"/>
                </a:solidFill>
                <a:latin typeface="Bellaboo Bold"/>
              </a:rPr>
              <a:t>Packing List</a:t>
            </a:r>
            <a:endParaRPr lang="en-US" sz="4800" b="1" dirty="0">
              <a:solidFill>
                <a:schemeClr val="bg1"/>
              </a:solidFill>
              <a:latin typeface="Bellaboo Bold"/>
            </a:endParaRPr>
          </a:p>
        </p:txBody>
      </p:sp>
      <p:pic>
        <p:nvPicPr>
          <p:cNvPr id="47" name="Picture 4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74347" y="5753099"/>
            <a:ext cx="4231053" cy="4502728"/>
          </a:xfrm>
          <a:prstGeom prst="rect">
            <a:avLst/>
          </a:prstGeom>
        </p:spPr>
      </p:pic>
      <p:sp>
        <p:nvSpPr>
          <p:cNvPr id="48" name="TextBox 13"/>
          <p:cNvSpPr txBox="1"/>
          <p:nvPr/>
        </p:nvSpPr>
        <p:spPr>
          <a:xfrm>
            <a:off x="-2024513" y="4121526"/>
            <a:ext cx="10028771" cy="1512081"/>
          </a:xfrm>
          <a:prstGeom prst="rect">
            <a:avLst/>
          </a:prstGeom>
        </p:spPr>
        <p:txBody>
          <a:bodyPr wrap="square" lIns="0" tIns="0" rIns="0" bIns="0" rtlCol="0" anchor="t">
            <a:spAutoFit/>
          </a:bodyPr>
          <a:lstStyle/>
          <a:p>
            <a:pPr algn="ctr">
              <a:lnSpc>
                <a:spcPts val="13860"/>
              </a:lnSpc>
            </a:pPr>
            <a:r>
              <a:rPr lang="id-ID" sz="4800" b="1" dirty="0" smtClean="0">
                <a:solidFill>
                  <a:schemeClr val="bg1"/>
                </a:solidFill>
                <a:latin typeface="Bellaboo Bold"/>
              </a:rPr>
              <a:t>COO</a:t>
            </a:r>
            <a:endParaRPr lang="en-US" sz="4800" b="1" dirty="0">
              <a:solidFill>
                <a:schemeClr val="bg1"/>
              </a:solidFill>
              <a:latin typeface="Bellaboo Bold"/>
            </a:endParaRPr>
          </a:p>
        </p:txBody>
      </p:sp>
      <p:pic>
        <p:nvPicPr>
          <p:cNvPr id="50" name="Picture 49"/>
          <p:cNvPicPr/>
          <p:nvPr/>
        </p:nvPicPr>
        <p:blipFill>
          <a:blip r:embed="rId27">
            <a:extLst>
              <a:ext uri="{28A0092B-C50C-407E-A947-70E740481C1C}">
                <a14:useLocalDpi xmlns:a14="http://schemas.microsoft.com/office/drawing/2010/main" val="0"/>
              </a:ext>
            </a:extLst>
          </a:blip>
          <a:stretch>
            <a:fillRect/>
          </a:stretch>
        </p:blipFill>
        <p:spPr>
          <a:xfrm>
            <a:off x="-1081210" y="846066"/>
            <a:ext cx="4253906" cy="4055745"/>
          </a:xfrm>
          <a:prstGeom prst="rect">
            <a:avLst/>
          </a:prstGeom>
        </p:spPr>
      </p:pic>
      <p:sp>
        <p:nvSpPr>
          <p:cNvPr id="51" name="TextBox 13"/>
          <p:cNvSpPr txBox="1"/>
          <p:nvPr/>
        </p:nvSpPr>
        <p:spPr>
          <a:xfrm>
            <a:off x="-3968643" y="-612646"/>
            <a:ext cx="10028771" cy="1512081"/>
          </a:xfrm>
          <a:prstGeom prst="rect">
            <a:avLst/>
          </a:prstGeom>
        </p:spPr>
        <p:txBody>
          <a:bodyPr wrap="square" lIns="0" tIns="0" rIns="0" bIns="0" rtlCol="0" anchor="t">
            <a:spAutoFit/>
          </a:bodyPr>
          <a:lstStyle/>
          <a:p>
            <a:pPr algn="ctr">
              <a:lnSpc>
                <a:spcPts val="13860"/>
              </a:lnSpc>
            </a:pPr>
            <a:r>
              <a:rPr lang="id-ID" sz="4800" b="1" dirty="0" smtClean="0">
                <a:solidFill>
                  <a:schemeClr val="bg1"/>
                </a:solidFill>
                <a:latin typeface="Bellaboo Bold"/>
              </a:rPr>
              <a:t>Invoice</a:t>
            </a:r>
            <a:endParaRPr lang="en-US" sz="4800" b="1" dirty="0">
              <a:solidFill>
                <a:schemeClr val="bg1"/>
              </a:solidFill>
              <a:latin typeface="Bellaboo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DE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9072"/>
          <a:stretch>
            <a:fillRect/>
          </a:stretch>
        </p:blipFill>
        <p:spPr>
          <a:xfrm rot="5400000" flipH="1" flipV="1">
            <a:off x="5376542" y="-8089857"/>
            <a:ext cx="7637881" cy="18695766"/>
          </a:xfrm>
          <a:prstGeom prst="rect">
            <a:avLst/>
          </a:prstGeom>
        </p:spPr>
      </p:pic>
      <p:sp>
        <p:nvSpPr>
          <p:cNvPr id="23" name="TextBox 23"/>
          <p:cNvSpPr txBox="1"/>
          <p:nvPr/>
        </p:nvSpPr>
        <p:spPr>
          <a:xfrm>
            <a:off x="14785" y="0"/>
            <a:ext cx="18059400" cy="4308872"/>
          </a:xfrm>
          <a:prstGeom prst="rect">
            <a:avLst/>
          </a:prstGeom>
        </p:spPr>
        <p:txBody>
          <a:bodyPr wrap="square" lIns="0" tIns="0" rIns="0" bIns="0" rtlCol="0" anchor="t">
            <a:spAutoFit/>
          </a:bodyPr>
          <a:lstStyle/>
          <a:p>
            <a:pPr marL="514350" indent="-514350" algn="just">
              <a:lnSpc>
                <a:spcPts val="4200"/>
              </a:lnSpc>
              <a:buAutoNum type="arabicPeriod" startAt="5"/>
            </a:pPr>
            <a:r>
              <a:rPr lang="id-ID" sz="3000" dirty="0" smtClean="0">
                <a:solidFill>
                  <a:srgbClr val="000000"/>
                </a:solidFill>
                <a:latin typeface="Lulu Font TH"/>
              </a:rPr>
              <a:t>Shipping Agent Certificate</a:t>
            </a:r>
          </a:p>
          <a:p>
            <a:pPr algn="just">
              <a:lnSpc>
                <a:spcPts val="4200"/>
              </a:lnSpc>
            </a:pPr>
            <a:r>
              <a:rPr lang="id-ID" sz="3000" dirty="0" smtClean="0">
                <a:solidFill>
                  <a:srgbClr val="000000"/>
                </a:solidFill>
                <a:latin typeface="Lulu Font TH"/>
              </a:rPr>
              <a:t>Shipping Agent Certifiate/Sertifikat Pengiriman Agen adalah sertifikat yang dikeluarkan oleh Shipping Agent atas perintah beneficiary Page 7 berdasarkan perintah L/C. Isi sertifikat ini antara lain mengenai jenis kapal beserta jalur perjalanannya</a:t>
            </a:r>
          </a:p>
          <a:p>
            <a:pPr algn="just">
              <a:lnSpc>
                <a:spcPts val="4200"/>
              </a:lnSpc>
            </a:pPr>
            <a:r>
              <a:rPr lang="id-ID" sz="3000" dirty="0" smtClean="0">
                <a:solidFill>
                  <a:srgbClr val="000000"/>
                </a:solidFill>
                <a:latin typeface="Lulu Font TH"/>
              </a:rPr>
              <a:t>6. Insurance Policy / Polis Asuransi</a:t>
            </a:r>
          </a:p>
          <a:p>
            <a:pPr algn="just">
              <a:lnSpc>
                <a:spcPts val="4200"/>
              </a:lnSpc>
            </a:pPr>
            <a:r>
              <a:rPr lang="id-ID" sz="3000" dirty="0" smtClean="0">
                <a:solidFill>
                  <a:srgbClr val="000000"/>
                </a:solidFill>
                <a:latin typeface="Lulu Font TH"/>
              </a:rPr>
              <a:t>Merupakan dokumen kontrak tertulis antara tertanggung dan penanggung mengenai pengalihan resiko yang memuat syarat tertentu, seperti jumlah pertanggungan, jenis resiko dan jangka waktu.</a:t>
            </a:r>
          </a:p>
          <a:p>
            <a:pPr algn="just">
              <a:lnSpc>
                <a:spcPts val="4200"/>
              </a:lnSpc>
            </a:pPr>
            <a:endParaRPr lang="en-US" sz="3000" dirty="0">
              <a:solidFill>
                <a:srgbClr val="000000"/>
              </a:solidFill>
              <a:latin typeface="Lulu Font TH"/>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1652" y="3948183"/>
            <a:ext cx="5562600" cy="6096000"/>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1200" y="3924300"/>
            <a:ext cx="5053918" cy="6102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8C7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680105" y="-270934"/>
            <a:ext cx="10828867" cy="10828867"/>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a:off x="9139238" y="-270934"/>
            <a:ext cx="10828867" cy="1082886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1894" t="324" r="19226"/>
          <a:stretch>
            <a:fillRect/>
          </a:stretch>
        </p:blipFill>
        <p:spPr>
          <a:xfrm>
            <a:off x="304800" y="-723900"/>
            <a:ext cx="17367720" cy="9785714"/>
          </a:xfrm>
          <a:prstGeom prst="rect">
            <a:avLst/>
          </a:prstGeom>
        </p:spPr>
      </p:pic>
      <p:sp>
        <p:nvSpPr>
          <p:cNvPr id="5" name="TextBox 5"/>
          <p:cNvSpPr txBox="1"/>
          <p:nvPr/>
        </p:nvSpPr>
        <p:spPr>
          <a:xfrm>
            <a:off x="2362200" y="876300"/>
            <a:ext cx="13436756" cy="4806252"/>
          </a:xfrm>
          <a:prstGeom prst="rect">
            <a:avLst/>
          </a:prstGeom>
        </p:spPr>
        <p:txBody>
          <a:bodyPr lIns="0" tIns="0" rIns="0" bIns="0" rtlCol="0" anchor="t">
            <a:spAutoFit/>
          </a:bodyPr>
          <a:lstStyle/>
          <a:p>
            <a:pPr algn="just">
              <a:lnSpc>
                <a:spcPts val="4200"/>
              </a:lnSpc>
            </a:pPr>
            <a:r>
              <a:rPr lang="id-ID" sz="3000" dirty="0">
                <a:solidFill>
                  <a:srgbClr val="000000"/>
                </a:solidFill>
                <a:latin typeface="Lulu Font TH"/>
              </a:rPr>
              <a:t>7. Exporter Certificate</a:t>
            </a:r>
          </a:p>
          <a:p>
            <a:pPr algn="just">
              <a:lnSpc>
                <a:spcPts val="4200"/>
              </a:lnSpc>
            </a:pPr>
            <a:r>
              <a:rPr lang="id-ID" sz="3000" dirty="0">
                <a:solidFill>
                  <a:srgbClr val="000000"/>
                </a:solidFill>
                <a:latin typeface="Lulu Font TH"/>
              </a:rPr>
              <a:t>Merupakan surat keterangan ekspor maniok yang diterbitkan oleh Kepala Tingkas Provinsi setempat berdasarkan SPEM untuk keperluan pembeli sesuai dengan ketentuan impor maniok yang berlaku di Uni Eropa.</a:t>
            </a:r>
          </a:p>
          <a:p>
            <a:pPr algn="just">
              <a:lnSpc>
                <a:spcPts val="4200"/>
              </a:lnSpc>
            </a:pPr>
            <a:r>
              <a:rPr lang="id-ID" sz="3000" dirty="0">
                <a:solidFill>
                  <a:srgbClr val="000000"/>
                </a:solidFill>
                <a:latin typeface="Lulu Font TH"/>
              </a:rPr>
              <a:t>8. Manufacturer’s Certificate</a:t>
            </a:r>
          </a:p>
          <a:p>
            <a:pPr algn="just">
              <a:lnSpc>
                <a:spcPts val="4200"/>
              </a:lnSpc>
            </a:pPr>
            <a:r>
              <a:rPr lang="id-ID" sz="3000" dirty="0">
                <a:solidFill>
                  <a:srgbClr val="000000"/>
                </a:solidFill>
                <a:latin typeface="Lulu Font TH"/>
              </a:rPr>
              <a:t>Sertifikat yang dibuat oleh pabrik pembuat barang diekspor atau supplier yang menguraikan tentang mutu barang atau mata dagang ekspor termasuk penjelasan tentang baru atau tidaknya barang dan apakah memenuhi standar barang yang ditetapkan.</a:t>
            </a: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70766" y="5625072"/>
            <a:ext cx="3890962" cy="4575446"/>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11832" y="6215952"/>
            <a:ext cx="6479645" cy="41105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DE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a:off x="9069241" y="-183335"/>
            <a:ext cx="10653670" cy="10653670"/>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434911" y="-183335"/>
            <a:ext cx="10653670" cy="1065367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30984"/>
          <a:stretch>
            <a:fillRect/>
          </a:stretch>
        </p:blipFill>
        <p:spPr>
          <a:xfrm>
            <a:off x="10043556" y="-419100"/>
            <a:ext cx="8916842" cy="12953999"/>
          </a:xfrm>
          <a:prstGeom prst="rect">
            <a:avLst/>
          </a:prstGeom>
        </p:spPr>
      </p:pic>
      <p:sp>
        <p:nvSpPr>
          <p:cNvPr id="13" name="TextBox 13"/>
          <p:cNvSpPr txBox="1"/>
          <p:nvPr/>
        </p:nvSpPr>
        <p:spPr>
          <a:xfrm>
            <a:off x="0" y="266700"/>
            <a:ext cx="9829800" cy="9233297"/>
          </a:xfrm>
          <a:prstGeom prst="rect">
            <a:avLst/>
          </a:prstGeom>
        </p:spPr>
        <p:txBody>
          <a:bodyPr wrap="square" lIns="0" tIns="0" rIns="0" bIns="0" rtlCol="0" anchor="t">
            <a:spAutoFit/>
          </a:bodyPr>
          <a:lstStyle/>
          <a:p>
            <a:pPr algn="just">
              <a:lnSpc>
                <a:spcPts val="4759"/>
              </a:lnSpc>
            </a:pPr>
            <a:r>
              <a:rPr lang="id-ID" sz="3399" dirty="0" smtClean="0">
                <a:solidFill>
                  <a:srgbClr val="000000"/>
                </a:solidFill>
                <a:latin typeface="Lulu Font TH"/>
              </a:rPr>
              <a:t>9. Beneficiary’s Certificate</a:t>
            </a:r>
          </a:p>
          <a:p>
            <a:pPr algn="just">
              <a:lnSpc>
                <a:spcPts val="4759"/>
              </a:lnSpc>
            </a:pPr>
            <a:r>
              <a:rPr lang="id-ID" sz="3399" dirty="0" smtClean="0">
                <a:solidFill>
                  <a:srgbClr val="000000"/>
                </a:solidFill>
                <a:latin typeface="Lulu Font TH"/>
              </a:rPr>
              <a:t>Merupakan dokumen yang diterbitkan oleh produsen berisi penegasan atau pernyataan mengenai sesuatu yang tidak tercantum dalam dokumen lain.</a:t>
            </a:r>
          </a:p>
          <a:p>
            <a:pPr algn="just">
              <a:lnSpc>
                <a:spcPts val="4759"/>
              </a:lnSpc>
            </a:pPr>
            <a:r>
              <a:rPr lang="id-ID" sz="3399" dirty="0" smtClean="0">
                <a:solidFill>
                  <a:srgbClr val="000000"/>
                </a:solidFill>
                <a:latin typeface="Lulu Font TH"/>
              </a:rPr>
              <a:t>9. Surveyor Certificate/Inspection Certificate</a:t>
            </a:r>
          </a:p>
          <a:p>
            <a:pPr algn="just">
              <a:lnSpc>
                <a:spcPts val="4759"/>
              </a:lnSpc>
            </a:pPr>
            <a:r>
              <a:rPr lang="id-ID" sz="3399" dirty="0" smtClean="0">
                <a:solidFill>
                  <a:srgbClr val="000000"/>
                </a:solidFill>
                <a:latin typeface="Lulu Font TH"/>
              </a:rPr>
              <a:t>Adalah dokumen yang menyatakan  bahwa suatu barang dalam kondisi bagus dan sesuai saat dilakukan pemeriksaan. Lazimnya saat kondisi barang mendekati waktu pengiriman.</a:t>
            </a:r>
          </a:p>
          <a:p>
            <a:pPr algn="just">
              <a:lnSpc>
                <a:spcPts val="4759"/>
              </a:lnSpc>
            </a:pPr>
            <a:r>
              <a:rPr lang="id-ID" sz="3399" dirty="0" smtClean="0">
                <a:solidFill>
                  <a:srgbClr val="000000"/>
                </a:solidFill>
                <a:latin typeface="Lulu Font TH"/>
              </a:rPr>
              <a:t>10. Sertifikat Mutu/Certificate Of Qualitiy</a:t>
            </a:r>
          </a:p>
          <a:p>
            <a:pPr algn="just">
              <a:lnSpc>
                <a:spcPts val="4759"/>
              </a:lnSpc>
            </a:pPr>
            <a:r>
              <a:rPr lang="id-ID" sz="3399" dirty="0" smtClean="0">
                <a:solidFill>
                  <a:srgbClr val="000000"/>
                </a:solidFill>
                <a:latin typeface="Lulu Font TH"/>
              </a:rPr>
              <a:t>Sertifikat Mutu adalah keterangan yang dibuat berkaitan dengan hasil analisis barang-barang dilaboratorium perusahaan atau badan penelitian independen yang menyangkut mutu barang yang diperdagangkan.</a:t>
            </a:r>
            <a:endParaRPr lang="en-US" sz="3399" dirty="0">
              <a:solidFill>
                <a:srgbClr val="000000"/>
              </a:solidFill>
              <a:latin typeface="Lulu Font TH"/>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3256" y="1175115"/>
            <a:ext cx="6110144" cy="4210050"/>
          </a:xfrm>
          <a:prstGeom prst="rect">
            <a:avLst/>
          </a:prstGeom>
        </p:spPr>
      </p:pic>
      <p:sp>
        <p:nvSpPr>
          <p:cNvPr id="15" name="TextBox 13"/>
          <p:cNvSpPr txBox="1"/>
          <p:nvPr/>
        </p:nvSpPr>
        <p:spPr>
          <a:xfrm>
            <a:off x="9381690" y="-419100"/>
            <a:ext cx="10028771" cy="1453668"/>
          </a:xfrm>
          <a:prstGeom prst="rect">
            <a:avLst/>
          </a:prstGeom>
        </p:spPr>
        <p:txBody>
          <a:bodyPr wrap="square" lIns="0" tIns="0" rIns="0" bIns="0" rtlCol="0" anchor="t">
            <a:spAutoFit/>
          </a:bodyPr>
          <a:lstStyle/>
          <a:p>
            <a:pPr algn="ctr">
              <a:lnSpc>
                <a:spcPts val="13860"/>
              </a:lnSpc>
            </a:pPr>
            <a:r>
              <a:rPr lang="id-ID" sz="4000" b="1" dirty="0" smtClean="0">
                <a:latin typeface="Bellaboo Bold"/>
              </a:rPr>
              <a:t>Surveyor Certifiacte</a:t>
            </a:r>
            <a:endParaRPr lang="en-US" sz="4000" b="1" dirty="0">
              <a:latin typeface="Bellaboo Bold"/>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46904" y="6186044"/>
            <a:ext cx="6110144" cy="4073429"/>
          </a:xfrm>
          <a:prstGeom prst="rect">
            <a:avLst/>
          </a:prstGeom>
        </p:spPr>
      </p:pic>
      <p:sp>
        <p:nvSpPr>
          <p:cNvPr id="17" name="TextBox 13"/>
          <p:cNvSpPr txBox="1"/>
          <p:nvPr/>
        </p:nvSpPr>
        <p:spPr>
          <a:xfrm>
            <a:off x="9487590" y="4719422"/>
            <a:ext cx="10028771" cy="1453668"/>
          </a:xfrm>
          <a:prstGeom prst="rect">
            <a:avLst/>
          </a:prstGeom>
        </p:spPr>
        <p:txBody>
          <a:bodyPr wrap="square" lIns="0" tIns="0" rIns="0" bIns="0" rtlCol="0" anchor="t">
            <a:spAutoFit/>
          </a:bodyPr>
          <a:lstStyle/>
          <a:p>
            <a:pPr algn="ctr">
              <a:lnSpc>
                <a:spcPts val="13860"/>
              </a:lnSpc>
            </a:pPr>
            <a:r>
              <a:rPr lang="id-ID" sz="4000" b="1" dirty="0" smtClean="0">
                <a:latin typeface="Bellaboo Bold"/>
              </a:rPr>
              <a:t>Certificate Of Quality</a:t>
            </a:r>
            <a:endParaRPr lang="en-US" sz="4000" b="1" dirty="0">
              <a:latin typeface="Bellaboo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DE5"/>
        </a:solidFill>
        <a:effectLst/>
      </p:bgPr>
    </p:bg>
    <p:spTree>
      <p:nvGrpSpPr>
        <p:cNvPr id="1" name=""/>
        <p:cNvGrpSpPr/>
        <p:nvPr/>
      </p:nvGrpSpPr>
      <p:grpSpPr>
        <a:xfrm>
          <a:off x="0" y="0"/>
          <a:ext cx="0" cy="0"/>
          <a:chOff x="0" y="0"/>
          <a:chExt cx="0" cy="0"/>
        </a:xfrm>
      </p:grpSpPr>
      <p:sp>
        <p:nvSpPr>
          <p:cNvPr id="33" name="TextBox 33"/>
          <p:cNvSpPr txBox="1"/>
          <p:nvPr/>
        </p:nvSpPr>
        <p:spPr>
          <a:xfrm>
            <a:off x="152400" y="67077"/>
            <a:ext cx="10515600" cy="10233571"/>
          </a:xfrm>
          <a:prstGeom prst="rect">
            <a:avLst/>
          </a:prstGeom>
        </p:spPr>
        <p:txBody>
          <a:bodyPr wrap="square" lIns="0" tIns="0" rIns="0" bIns="0" rtlCol="0" anchor="t">
            <a:spAutoFit/>
          </a:bodyPr>
          <a:lstStyle/>
          <a:p>
            <a:pPr algn="just">
              <a:lnSpc>
                <a:spcPts val="4200"/>
              </a:lnSpc>
            </a:pPr>
            <a:r>
              <a:rPr lang="id-ID" sz="3000" dirty="0" smtClean="0">
                <a:solidFill>
                  <a:srgbClr val="000000"/>
                </a:solidFill>
                <a:latin typeface="Lulu Font TH"/>
              </a:rPr>
              <a:t>11. Sanitasi Health/Phytosanitary Certificate</a:t>
            </a:r>
          </a:p>
          <a:p>
            <a:pPr algn="just">
              <a:lnSpc>
                <a:spcPts val="4200"/>
              </a:lnSpc>
            </a:pPr>
            <a:r>
              <a:rPr lang="id-ID" sz="3000" dirty="0" smtClean="0">
                <a:solidFill>
                  <a:srgbClr val="000000"/>
                </a:solidFill>
                <a:latin typeface="Lulu Font TH"/>
              </a:rPr>
              <a:t>Merupakan dokumen yang diperlukan apabila barang yang diekspor/impor berkaitan dengan jenis komoditi hewan/tumbuhan</a:t>
            </a:r>
          </a:p>
          <a:p>
            <a:pPr algn="just">
              <a:lnSpc>
                <a:spcPts val="4200"/>
              </a:lnSpc>
            </a:pPr>
            <a:r>
              <a:rPr lang="id-ID" sz="3000" dirty="0" smtClean="0">
                <a:solidFill>
                  <a:srgbClr val="000000"/>
                </a:solidFill>
                <a:latin typeface="Lulu Font TH"/>
              </a:rPr>
              <a:t>12.Weight Note and Measurement List</a:t>
            </a:r>
          </a:p>
          <a:p>
            <a:pPr algn="just">
              <a:lnSpc>
                <a:spcPts val="4200"/>
              </a:lnSpc>
            </a:pPr>
            <a:r>
              <a:rPr lang="id-ID" sz="3000" dirty="0" smtClean="0">
                <a:solidFill>
                  <a:srgbClr val="000000"/>
                </a:solidFill>
                <a:latin typeface="Lulu Font TH"/>
              </a:rPr>
              <a:t>Merupakan dokumen yang diterbitkan oleh Perusahaan Jasa Transportasi.  Berisikan Weight Note </a:t>
            </a:r>
          </a:p>
          <a:p>
            <a:pPr algn="just">
              <a:lnSpc>
                <a:spcPts val="4200"/>
              </a:lnSpc>
            </a:pPr>
            <a:r>
              <a:rPr lang="id-ID" sz="3000" dirty="0" smtClean="0">
                <a:solidFill>
                  <a:srgbClr val="000000"/>
                </a:solidFill>
                <a:latin typeface="Lulu Font TH"/>
              </a:rPr>
              <a:t>(Keterangan Timbangan) yaitu berat barang yang dikirimkan dan Measurement List (Daftar Ukuran) yaitu ukuran dari setiap barang.</a:t>
            </a:r>
          </a:p>
          <a:p>
            <a:pPr algn="just">
              <a:lnSpc>
                <a:spcPts val="4200"/>
              </a:lnSpc>
            </a:pPr>
            <a:r>
              <a:rPr lang="id-ID" sz="3000" dirty="0" smtClean="0">
                <a:solidFill>
                  <a:srgbClr val="000000"/>
                </a:solidFill>
                <a:latin typeface="Lulu Font TH"/>
              </a:rPr>
              <a:t>13.Purchase Order (PO)</a:t>
            </a:r>
          </a:p>
          <a:p>
            <a:pPr algn="just">
              <a:lnSpc>
                <a:spcPts val="4200"/>
              </a:lnSpc>
            </a:pPr>
            <a:r>
              <a:rPr lang="id-ID" sz="3000" dirty="0" smtClean="0">
                <a:solidFill>
                  <a:srgbClr val="000000"/>
                </a:solidFill>
                <a:latin typeface="Lulu Font TH"/>
              </a:rPr>
              <a:t>Dokumen PO merupakan dokumen yang dikhususkan untuk impor barang. Dokumen impor sama dengan ekspor, tetapi apabila kegiatan impor bedanya kegiatan Impor ada dokumen PO sedangkan ekspor tidak. PO sendiri adalah </a:t>
            </a:r>
            <a:r>
              <a:rPr lang="id-ID" sz="3200" dirty="0"/>
              <a:t>dokumen resmi yang dibuat oleh Anda sebagai pihak pelanggan untuk menunjukkan barang apa saja yang ingin dibeli dari supplier. Dokumen ini juga sekaligus menjadi bukti kontrak jual beli antara penjual dan pelanggan.</a:t>
            </a:r>
            <a:endParaRPr lang="en-US" sz="3000" dirty="0">
              <a:solidFill>
                <a:srgbClr val="000000"/>
              </a:solidFill>
              <a:latin typeface="Lulu Font TH"/>
            </a:endParaRPr>
          </a:p>
        </p:txBody>
      </p:sp>
      <p:pic>
        <p:nvPicPr>
          <p:cNvPr id="37" name="Picture 36"/>
          <p:cNvPicPr/>
          <p:nvPr/>
        </p:nvPicPr>
        <p:blipFill>
          <a:blip r:embed="rId2" cstate="print">
            <a:extLst>
              <a:ext uri="{28A0092B-C50C-407E-A947-70E740481C1C}">
                <a14:useLocalDpi xmlns:a14="http://schemas.microsoft.com/office/drawing/2010/main" val="0"/>
              </a:ext>
            </a:extLst>
          </a:blip>
          <a:stretch>
            <a:fillRect/>
          </a:stretch>
        </p:blipFill>
        <p:spPr>
          <a:xfrm>
            <a:off x="11125201" y="81293"/>
            <a:ext cx="3200400" cy="4528807"/>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5506" y="2552700"/>
            <a:ext cx="3298207" cy="4706756"/>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8739" y="5753100"/>
            <a:ext cx="3697509" cy="480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DE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091061" y="-2406638"/>
            <a:ext cx="8936156" cy="8936156"/>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8041722" y="6121138"/>
            <a:ext cx="6274324" cy="6274324"/>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flipH="1">
            <a:off x="1100304" y="-197051"/>
            <a:ext cx="1504520" cy="1406726"/>
          </a:xfrm>
          <a:prstGeom prst="rect">
            <a:avLst/>
          </a:prstGeom>
        </p:spPr>
      </p:pic>
      <p:sp>
        <p:nvSpPr>
          <p:cNvPr id="6" name="TextBox 6"/>
          <p:cNvSpPr txBox="1"/>
          <p:nvPr/>
        </p:nvSpPr>
        <p:spPr>
          <a:xfrm>
            <a:off x="1947814" y="2931707"/>
            <a:ext cx="5689813" cy="3660768"/>
          </a:xfrm>
          <a:prstGeom prst="rect">
            <a:avLst/>
          </a:prstGeom>
        </p:spPr>
        <p:txBody>
          <a:bodyPr lIns="0" tIns="0" rIns="0" bIns="0" rtlCol="0" anchor="t">
            <a:spAutoFit/>
          </a:bodyPr>
          <a:lstStyle/>
          <a:p>
            <a:pPr>
              <a:lnSpc>
                <a:spcPts val="14373"/>
              </a:lnSpc>
            </a:pPr>
            <a:r>
              <a:rPr lang="en-US" sz="12498">
                <a:solidFill>
                  <a:srgbClr val="000000"/>
                </a:solidFill>
                <a:latin typeface="Balsamiq Sans Bold"/>
              </a:rPr>
              <a:t>Terima</a:t>
            </a:r>
          </a:p>
          <a:p>
            <a:pPr>
              <a:lnSpc>
                <a:spcPts val="14373"/>
              </a:lnSpc>
            </a:pPr>
            <a:r>
              <a:rPr lang="en-US" sz="12498">
                <a:solidFill>
                  <a:srgbClr val="000000"/>
                </a:solidFill>
                <a:latin typeface="Balsamiq Sans Bold"/>
              </a:rPr>
              <a:t>Kasih</a:t>
            </a:r>
          </a:p>
        </p:txBody>
      </p:sp>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flipH="1">
            <a:off x="329947" y="1483589"/>
            <a:ext cx="1207006" cy="1128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572</Words>
  <Application>Microsoft Office PowerPoint</Application>
  <PresentationFormat>Custom</PresentationFormat>
  <Paragraphs>44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Balsamiq Sans Bold</vt:lpstr>
      <vt:lpstr>Calibri</vt:lpstr>
      <vt:lpstr>Lulu Font TH</vt:lpstr>
      <vt:lpstr>Baloo Thambi</vt:lpstr>
      <vt:lpstr>Arial</vt:lpstr>
      <vt:lpstr>Balsamiq Sans</vt:lpstr>
      <vt:lpstr>Bellaboo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dc:creator>
  <cp:lastModifiedBy>ace</cp:lastModifiedBy>
  <cp:revision>11</cp:revision>
  <dcterms:created xsi:type="dcterms:W3CDTF">2006-08-16T00:00:00Z</dcterms:created>
  <dcterms:modified xsi:type="dcterms:W3CDTF">2023-03-05T07:01:27Z</dcterms:modified>
  <dc:identifier>DAFcTdrdmNA</dc:identifier>
</cp:coreProperties>
</file>