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83" r:id="rId1"/>
  </p:sldMasterIdLst>
  <p:notesMasterIdLst>
    <p:notesMasterId r:id="rId14"/>
  </p:notesMasterIdLst>
  <p:sldIdLst>
    <p:sldId id="256" r:id="rId2"/>
    <p:sldId id="258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6" r:id="rId12"/>
    <p:sldId id="377" r:id="rId13"/>
  </p:sldIdLst>
  <p:sldSz cx="9144000" cy="5143500" type="screen16x9"/>
  <p:notesSz cx="6858000" cy="9144000"/>
  <p:embeddedFontLst>
    <p:embeddedFont>
      <p:font typeface="Asap Condensed" panose="020B0604020202020204" charset="0"/>
      <p:regular r:id="rId15"/>
      <p:bold r:id="rId16"/>
      <p:italic r:id="rId17"/>
      <p:boldItalic r:id="rId18"/>
    </p:embeddedFon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Lucida Sans Unicode" panose="020B0602030504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AF2E62-D164-49F7-9D7B-88521DE016BE}">
          <p14:sldIdLst>
            <p14:sldId id="256"/>
            <p14:sldId id="258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323481-94EF-48DC-A8E4-1F8702102962}">
  <a:tblStyle styleId="{00323481-94EF-48DC-A8E4-1F8702102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128" autoAdjust="0"/>
  </p:normalViewPr>
  <p:slideViewPr>
    <p:cSldViewPr snapToGrid="0">
      <p:cViewPr varScale="1">
        <p:scale>
          <a:sx n="91" d="100"/>
          <a:sy n="91" d="100"/>
        </p:scale>
        <p:origin x="78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000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3bbf523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3bbf523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3a6186f2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3a6186f2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25" y="1361163"/>
            <a:ext cx="52008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5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25" y="3364077"/>
            <a:ext cx="5200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0225" y="2155929"/>
            <a:ext cx="52008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5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312350" y="649838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132600" y="2388568"/>
            <a:ext cx="4305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4" name="Google Shape;14;p2"/>
          <p:cNvGrpSpPr/>
          <p:nvPr/>
        </p:nvGrpSpPr>
        <p:grpSpPr>
          <a:xfrm>
            <a:off x="-13346" y="653600"/>
            <a:ext cx="6366146" cy="4708916"/>
            <a:chOff x="-13346" y="653600"/>
            <a:chExt cx="6366146" cy="4708916"/>
          </a:xfrm>
        </p:grpSpPr>
        <p:grpSp>
          <p:nvGrpSpPr>
            <p:cNvPr id="15" name="Google Shape;15;p2"/>
            <p:cNvGrpSpPr/>
            <p:nvPr/>
          </p:nvGrpSpPr>
          <p:grpSpPr>
            <a:xfrm rot="5400000">
              <a:off x="2545025" y="1567867"/>
              <a:ext cx="1236278" cy="6353019"/>
              <a:chOff x="9999970" y="45296"/>
              <a:chExt cx="983280" cy="5052906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821200" y="65360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0" y="1195725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0" y="4137366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1999175" y="1698157"/>
            <a:ext cx="51456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2"/>
          </p:nvPr>
        </p:nvSpPr>
        <p:spPr>
          <a:xfrm>
            <a:off x="710225" y="346013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79498" y="2159470"/>
            <a:ext cx="430737" cy="1581808"/>
            <a:chOff x="279498" y="2247268"/>
            <a:chExt cx="430737" cy="1581808"/>
          </a:xfrm>
        </p:grpSpPr>
        <p:sp>
          <p:nvSpPr>
            <p:cNvPr id="263" name="Google Shape;263;p7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7950206" y="-42121"/>
            <a:ext cx="1236278" cy="6366146"/>
            <a:chOff x="7950206" y="-42121"/>
            <a:chExt cx="1236278" cy="6366146"/>
          </a:xfrm>
        </p:grpSpPr>
        <p:grpSp>
          <p:nvGrpSpPr>
            <p:cNvPr id="267" name="Google Shape;267;p7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268" name="Google Shape;268;p7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6" name="Google Shape;296;p7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7" name="Google Shape;297;p7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"/>
          </p:nvPr>
        </p:nvSpPr>
        <p:spPr>
          <a:xfrm>
            <a:off x="1902350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2"/>
          </p:nvPr>
        </p:nvSpPr>
        <p:spPr>
          <a:xfrm>
            <a:off x="1902346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3" hasCustomPrompt="1"/>
          </p:nvPr>
        </p:nvSpPr>
        <p:spPr>
          <a:xfrm>
            <a:off x="1061725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4"/>
          </p:nvPr>
        </p:nvSpPr>
        <p:spPr>
          <a:xfrm>
            <a:off x="5283025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5"/>
          </p:nvPr>
        </p:nvSpPr>
        <p:spPr>
          <a:xfrm>
            <a:off x="5283021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442400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7"/>
          </p:nvPr>
        </p:nvSpPr>
        <p:spPr>
          <a:xfrm>
            <a:off x="1902350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8"/>
          </p:nvPr>
        </p:nvSpPr>
        <p:spPr>
          <a:xfrm>
            <a:off x="1902346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725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3"/>
          </p:nvPr>
        </p:nvSpPr>
        <p:spPr>
          <a:xfrm>
            <a:off x="5283025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4"/>
          </p:nvPr>
        </p:nvSpPr>
        <p:spPr>
          <a:xfrm>
            <a:off x="5283021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42400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6"/>
          </p:nvPr>
        </p:nvSpPr>
        <p:spPr>
          <a:xfrm>
            <a:off x="1902350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7"/>
          </p:nvPr>
        </p:nvSpPr>
        <p:spPr>
          <a:xfrm>
            <a:off x="1902346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61725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9"/>
          </p:nvPr>
        </p:nvSpPr>
        <p:spPr>
          <a:xfrm>
            <a:off x="5283025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20"/>
          </p:nvPr>
        </p:nvSpPr>
        <p:spPr>
          <a:xfrm>
            <a:off x="5283021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42400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grpSp>
        <p:nvGrpSpPr>
          <p:cNvPr id="475" name="Google Shape;475;p13"/>
          <p:cNvGrpSpPr/>
          <p:nvPr/>
        </p:nvGrpSpPr>
        <p:grpSpPr>
          <a:xfrm>
            <a:off x="279498" y="-42121"/>
            <a:ext cx="8906986" cy="6366146"/>
            <a:chOff x="279498" y="-42121"/>
            <a:chExt cx="8906986" cy="6366146"/>
          </a:xfrm>
        </p:grpSpPr>
        <p:grpSp>
          <p:nvGrpSpPr>
            <p:cNvPr id="476" name="Google Shape;476;p1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477" name="Google Shape;477;p1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5" name="Google Shape;505;p1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6" name="Google Shape;506;p13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9" name="Google Shape;509;p13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33"/>
          <p:cNvGrpSpPr/>
          <p:nvPr/>
        </p:nvGrpSpPr>
        <p:grpSpPr>
          <a:xfrm>
            <a:off x="0" y="-42121"/>
            <a:ext cx="9186484" cy="6366146"/>
            <a:chOff x="0" y="-42121"/>
            <a:chExt cx="9186484" cy="6366146"/>
          </a:xfrm>
        </p:grpSpPr>
        <p:grpSp>
          <p:nvGrpSpPr>
            <p:cNvPr id="1457" name="Google Shape;1457;p3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1458" name="Google Shape;1458;p3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6" name="Google Shape;1486;p3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3"/>
            <p:cNvCxnSpPr/>
            <p:nvPr/>
          </p:nvCxnSpPr>
          <p:spPr>
            <a:xfrm>
              <a:off x="0" y="1270946"/>
              <a:ext cx="7970700" cy="1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8" name="Google Shape;1488;p33"/>
            <p:cNvGrpSpPr/>
            <p:nvPr/>
          </p:nvGrpSpPr>
          <p:grpSpPr>
            <a:xfrm>
              <a:off x="279498" y="2247268"/>
              <a:ext cx="430737" cy="1581808"/>
              <a:chOff x="279498" y="2247268"/>
              <a:chExt cx="430737" cy="1581808"/>
            </a:xfrm>
          </p:grpSpPr>
          <p:sp>
            <p:nvSpPr>
              <p:cNvPr id="1489" name="Google Shape;1489;p33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33"/>
            <p:cNvSpPr/>
            <p:nvPr/>
          </p:nvSpPr>
          <p:spPr>
            <a:xfrm>
              <a:off x="809650" y="867675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4"/>
          <p:cNvGrpSpPr/>
          <p:nvPr/>
        </p:nvGrpSpPr>
        <p:grpSpPr>
          <a:xfrm>
            <a:off x="-525994" y="-1876632"/>
            <a:ext cx="10196003" cy="9488819"/>
            <a:chOff x="-525994" y="-1876632"/>
            <a:chExt cx="10196003" cy="9488819"/>
          </a:xfrm>
        </p:grpSpPr>
        <p:grpSp>
          <p:nvGrpSpPr>
            <p:cNvPr id="1495" name="Google Shape;1495;p34"/>
            <p:cNvGrpSpPr/>
            <p:nvPr/>
          </p:nvGrpSpPr>
          <p:grpSpPr>
            <a:xfrm>
              <a:off x="-525994" y="-1876632"/>
              <a:ext cx="10196003" cy="9488819"/>
              <a:chOff x="-525994" y="-1876632"/>
              <a:chExt cx="10196003" cy="9488819"/>
            </a:xfrm>
          </p:grpSpPr>
          <p:grpSp>
            <p:nvGrpSpPr>
              <p:cNvPr id="1496" name="Google Shape;1496;p34"/>
              <p:cNvGrpSpPr/>
              <p:nvPr/>
            </p:nvGrpSpPr>
            <p:grpSpPr>
              <a:xfrm flipH="1">
                <a:off x="-525994" y="1259168"/>
                <a:ext cx="1236278" cy="6353019"/>
                <a:chOff x="9999970" y="45296"/>
                <a:chExt cx="983280" cy="5052906"/>
              </a:xfrm>
            </p:grpSpPr>
            <p:sp>
              <p:nvSpPr>
                <p:cNvPr id="1497" name="Google Shape;1497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4"/>
              <p:cNvGrpSpPr/>
              <p:nvPr/>
            </p:nvGrpSpPr>
            <p:grpSpPr>
              <a:xfrm flipH="1">
                <a:off x="8433731" y="-1876632"/>
                <a:ext cx="1236278" cy="6353019"/>
                <a:chOff x="9999970" y="45296"/>
                <a:chExt cx="983280" cy="5052906"/>
              </a:xfrm>
            </p:grpSpPr>
            <p:sp>
              <p:nvSpPr>
                <p:cNvPr id="1526" name="Google Shape;1526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4" name="Google Shape;1554;p34"/>
              <p:cNvCxnSpPr/>
              <p:nvPr/>
            </p:nvCxnSpPr>
            <p:spPr>
              <a:xfrm>
                <a:off x="721275" y="4435675"/>
                <a:ext cx="844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34"/>
              <p:cNvCxnSpPr/>
              <p:nvPr/>
            </p:nvCxnSpPr>
            <p:spPr>
              <a:xfrm>
                <a:off x="0" y="1270946"/>
                <a:ext cx="844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34"/>
              <p:cNvCxnSpPr/>
              <p:nvPr/>
            </p:nvCxnSpPr>
            <p:spPr>
              <a:xfrm>
                <a:off x="709850" y="1270950"/>
                <a:ext cx="0" cy="4447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34"/>
            <p:cNvGrpSpPr/>
            <p:nvPr/>
          </p:nvGrpSpPr>
          <p:grpSpPr>
            <a:xfrm>
              <a:off x="7794673" y="2076868"/>
              <a:ext cx="430737" cy="1581808"/>
              <a:chOff x="279498" y="2247268"/>
              <a:chExt cx="430737" cy="1581808"/>
            </a:xfrm>
          </p:grpSpPr>
          <p:sp>
            <p:nvSpPr>
              <p:cNvPr id="1558" name="Google Shape;1558;p34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4"/>
            <p:cNvSpPr/>
            <p:nvPr/>
          </p:nvSpPr>
          <p:spPr>
            <a:xfrm>
              <a:off x="1030000" y="472965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25" y="1152475"/>
            <a:ext cx="77235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 Condensed"/>
              <a:buChar char="●"/>
              <a:defRPr sz="1800"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79" r:id="rId4"/>
    <p:sldLayoutId id="2147483680" r:id="rId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8"/>
          <p:cNvSpPr txBox="1">
            <a:spLocks noGrp="1"/>
          </p:cNvSpPr>
          <p:nvPr>
            <p:ph type="ctrTitle"/>
          </p:nvPr>
        </p:nvSpPr>
        <p:spPr>
          <a:xfrm>
            <a:off x="563100" y="2207171"/>
            <a:ext cx="7391401" cy="88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id-ID" sz="4800" dirty="0" smtClean="0">
                <a:solidFill>
                  <a:schemeClr val="tx2"/>
                </a:solidFill>
              </a:rPr>
              <a:t>OPERASI TERMINAL KONVENSIONAL</a:t>
            </a:r>
            <a:endParaRPr sz="48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8" y="1229536"/>
            <a:ext cx="2888811" cy="394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01" y="3670026"/>
            <a:ext cx="1899443" cy="169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286500" y="1200961"/>
            <a:ext cx="283883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47700" y="560146"/>
            <a:ext cx="1619250" cy="405228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200"/>
            <a:ext cx="5456413" cy="744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2" y="-4667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4" y="1355834"/>
            <a:ext cx="7141003" cy="34053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Lamanya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waktu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untuk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mencari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lokasi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ditumpuk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diarea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Pola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aliran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penggunaan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peralatan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buruk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Rendahnya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tingkat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pemakaian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utilisasi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peralatan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Terjadi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kongesti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area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Tambahnya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pekerjaan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handling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kerana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buruknya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lokasi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penumpukkan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Memperlambat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penyerahan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jaringan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transportasi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local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Tingginya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risiko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barang-barang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rusak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hilang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id-ID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069" y="536825"/>
            <a:ext cx="7855656" cy="615600"/>
          </a:xfrm>
        </p:spPr>
        <p:txBody>
          <a:bodyPr/>
          <a:lstStyle/>
          <a:p>
            <a:r>
              <a:rPr lang="id-ID" dirty="0" smtClean="0"/>
              <a:t>Konsekuensi lemahnya pengawasan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9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0414" y="1366344"/>
            <a:ext cx="7514895" cy="37771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Barang-barang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makanan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dipisahkan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berjarak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cukup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kimia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Barang-barang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berharga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termasuk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pos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disimpan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locker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jenis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berada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blok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sama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jika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blok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terdapat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beberapa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jenis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diberi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pembatas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markah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Ketinggian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susunan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tidak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melebihi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batas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diijinkan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Jarak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antara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blok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cukup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leluasa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untuk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pergerakan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forklift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peralatan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stacking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).</a:t>
            </a:r>
            <a:endParaRPr lang="id-ID" sz="16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bag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bales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karton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agar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pallet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alas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melaksanakan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penyusunan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standa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/ symbol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(marking of goods)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menghadap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keluar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sehingga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dilihat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jelas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24" y="536825"/>
            <a:ext cx="8307601" cy="615600"/>
          </a:xfrm>
        </p:spPr>
        <p:txBody>
          <a:bodyPr/>
          <a:lstStyle/>
          <a:p>
            <a:r>
              <a:rPr lang="id-ID" dirty="0" smtClean="0"/>
              <a:t>Langkah-langkah operasi penumpukan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8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38097"/>
            <a:ext cx="9144000" cy="882868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63760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0"/>
          <p:cNvSpPr txBox="1">
            <a:spLocks noGrp="1"/>
          </p:cNvSpPr>
          <p:nvPr>
            <p:ph type="title"/>
          </p:nvPr>
        </p:nvSpPr>
        <p:spPr>
          <a:xfrm>
            <a:off x="3710152" y="401492"/>
            <a:ext cx="238584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materi</a:t>
            </a:r>
            <a:endParaRPr sz="4400" dirty="0"/>
          </a:p>
        </p:txBody>
      </p:sp>
      <p:sp>
        <p:nvSpPr>
          <p:cNvPr id="1619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1819489"/>
            <a:ext cx="2498400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Fungsi penumpukan</a:t>
            </a:r>
            <a:endParaRPr dirty="0"/>
          </a:p>
        </p:txBody>
      </p:sp>
      <p:sp>
        <p:nvSpPr>
          <p:cNvPr id="1621" name="Google Shape;1621;p40"/>
          <p:cNvSpPr txBox="1">
            <a:spLocks noGrp="1"/>
          </p:cNvSpPr>
          <p:nvPr>
            <p:ph type="title" idx="3"/>
          </p:nvPr>
        </p:nvSpPr>
        <p:spPr>
          <a:xfrm>
            <a:off x="1061725" y="1700774"/>
            <a:ext cx="764400" cy="50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5" name="Google Shape;1625;p40"/>
          <p:cNvSpPr txBox="1">
            <a:spLocks noGrp="1"/>
          </p:cNvSpPr>
          <p:nvPr>
            <p:ph type="subTitle" idx="7"/>
          </p:nvPr>
        </p:nvSpPr>
        <p:spPr>
          <a:xfrm>
            <a:off x="1902349" y="2636803"/>
            <a:ext cx="3857319" cy="78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Perencanaan &amp; pengawasan</a:t>
            </a:r>
            <a:endParaRPr dirty="0"/>
          </a:p>
        </p:txBody>
      </p:sp>
      <p:sp>
        <p:nvSpPr>
          <p:cNvPr id="1627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261188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sp>
        <p:nvSpPr>
          <p:cNvPr id="1637" name="Google Shape;1637;p40"/>
          <p:cNvSpPr/>
          <p:nvPr/>
        </p:nvSpPr>
        <p:spPr>
          <a:xfrm>
            <a:off x="1116361" y="1700774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0"/>
          <p:cNvSpPr/>
          <p:nvPr/>
        </p:nvSpPr>
        <p:spPr>
          <a:xfrm>
            <a:off x="1116361" y="2619087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0"/>
          <p:cNvSpPr/>
          <p:nvPr/>
        </p:nvSpPr>
        <p:spPr>
          <a:xfrm>
            <a:off x="809650" y="832451"/>
            <a:ext cx="1276175" cy="183275"/>
          </a:xfrm>
          <a:custGeom>
            <a:avLst/>
            <a:gdLst/>
            <a:ahLst/>
            <a:cxnLst/>
            <a:rect l="l" t="t" r="r" b="b"/>
            <a:pathLst>
              <a:path w="51047" h="7331" extrusionOk="0">
                <a:moveTo>
                  <a:pt x="0" y="2930"/>
                </a:moveTo>
                <a:lnTo>
                  <a:pt x="7709" y="2930"/>
                </a:lnTo>
                <a:lnTo>
                  <a:pt x="4791" y="1"/>
                </a:lnTo>
                <a:lnTo>
                  <a:pt x="6853" y="1"/>
                </a:lnTo>
                <a:lnTo>
                  <a:pt x="10495" y="3666"/>
                </a:lnTo>
                <a:lnTo>
                  <a:pt x="6853" y="7330"/>
                </a:lnTo>
                <a:lnTo>
                  <a:pt x="4791" y="7330"/>
                </a:lnTo>
                <a:lnTo>
                  <a:pt x="7709" y="4395"/>
                </a:lnTo>
                <a:lnTo>
                  <a:pt x="0" y="4395"/>
                </a:lnTo>
                <a:close/>
                <a:moveTo>
                  <a:pt x="20271" y="2930"/>
                </a:moveTo>
                <a:lnTo>
                  <a:pt x="27979" y="2930"/>
                </a:lnTo>
                <a:lnTo>
                  <a:pt x="25067" y="1"/>
                </a:lnTo>
                <a:lnTo>
                  <a:pt x="27129" y="1"/>
                </a:lnTo>
                <a:lnTo>
                  <a:pt x="30777" y="3666"/>
                </a:lnTo>
                <a:lnTo>
                  <a:pt x="27129" y="7330"/>
                </a:lnTo>
                <a:lnTo>
                  <a:pt x="25067" y="7330"/>
                </a:lnTo>
                <a:lnTo>
                  <a:pt x="27979" y="4395"/>
                </a:lnTo>
                <a:lnTo>
                  <a:pt x="20271" y="4395"/>
                </a:lnTo>
                <a:lnTo>
                  <a:pt x="20271" y="2936"/>
                </a:lnTo>
                <a:close/>
                <a:moveTo>
                  <a:pt x="40547" y="2930"/>
                </a:moveTo>
                <a:lnTo>
                  <a:pt x="48255" y="2930"/>
                </a:lnTo>
                <a:lnTo>
                  <a:pt x="45337" y="1"/>
                </a:lnTo>
                <a:lnTo>
                  <a:pt x="47400" y="1"/>
                </a:lnTo>
                <a:lnTo>
                  <a:pt x="51047" y="3666"/>
                </a:lnTo>
                <a:lnTo>
                  <a:pt x="47400" y="7330"/>
                </a:lnTo>
                <a:lnTo>
                  <a:pt x="45337" y="7330"/>
                </a:lnTo>
                <a:lnTo>
                  <a:pt x="48255" y="4395"/>
                </a:lnTo>
                <a:lnTo>
                  <a:pt x="40547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5029"/>
            <a:ext cx="8447619" cy="10619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sp>
        <p:nvSpPr>
          <p:cNvPr id="12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3528322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" name="Google Shape;1638;p40"/>
          <p:cNvSpPr/>
          <p:nvPr/>
        </p:nvSpPr>
        <p:spPr>
          <a:xfrm>
            <a:off x="1130879" y="3454106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3528322"/>
            <a:ext cx="4561512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Langkah-langkah operation penumpukan</a:t>
            </a:r>
            <a:endParaRPr dirty="0"/>
          </a:p>
        </p:txBody>
      </p:sp>
      <p:sp>
        <p:nvSpPr>
          <p:cNvPr id="16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130879" y="1337709"/>
            <a:ext cx="6793921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Storage operation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152425"/>
            <a:ext cx="6434550" cy="3671823"/>
          </a:xfrm>
        </p:spPr>
        <p:txBody>
          <a:bodyPr/>
          <a:lstStyle/>
          <a:p>
            <a:pPr marL="139700" indent="0" algn="just">
              <a:buNone/>
            </a:pPr>
            <a:endParaRPr lang="id-ID" dirty="0">
              <a:latin typeface="+mj-lt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r>
              <a:rPr lang="id-ID" sz="1600" dirty="0" smtClean="0">
                <a:latin typeface="+mj-lt"/>
              </a:rPr>
              <a:t>Ada beberapa definisi atau pengertian dari Storage Operation yaitu sebagai berikut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Kegiatan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Penimbunan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Sementara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Setelah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Dibongkar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Akan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Dimuat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Dari/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Penumpukan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Tahap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Penting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Pengalihan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Antara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Angkutan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Laut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Angkutan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Darat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;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Fasilitas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Keperluan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Mendasar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Khususnya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Bagi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Break-bulk Yang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Diangkut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Konvensional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General Cargo.</a:t>
            </a:r>
          </a:p>
          <a:p>
            <a:pPr marL="139700" indent="0" algn="just">
              <a:buNone/>
            </a:pPr>
            <a:endParaRPr lang="en-US" sz="1600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 algn="just">
              <a:buNone/>
            </a:pPr>
            <a:endParaRPr lang="id-ID" sz="16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storage operation ???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8"/>
          <a:stretch/>
        </p:blipFill>
        <p:spPr>
          <a:xfrm>
            <a:off x="7130602" y="1493036"/>
            <a:ext cx="2013398" cy="24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9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storage operation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78466" y="1336178"/>
            <a:ext cx="6862860" cy="3631387"/>
            <a:chOff x="304800" y="2073275"/>
            <a:chExt cx="9105900" cy="4098925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757238" y="3027363"/>
              <a:ext cx="1849437" cy="1595437"/>
              <a:chOff x="48" y="0"/>
              <a:chExt cx="2256" cy="2040"/>
            </a:xfrm>
          </p:grpSpPr>
          <p:sp>
            <p:nvSpPr>
              <p:cNvPr id="609" name="Freeform 3"/>
              <p:cNvSpPr>
                <a:spLocks/>
              </p:cNvSpPr>
              <p:nvPr/>
            </p:nvSpPr>
            <p:spPr bwMode="auto">
              <a:xfrm>
                <a:off x="48" y="0"/>
                <a:ext cx="2256" cy="2040"/>
              </a:xfrm>
              <a:custGeom>
                <a:avLst/>
                <a:gdLst>
                  <a:gd name="T0" fmla="*/ 2064 w 2256"/>
                  <a:gd name="T1" fmla="*/ 2040 h 2040"/>
                  <a:gd name="T2" fmla="*/ 2004 w 2256"/>
                  <a:gd name="T3" fmla="*/ 2040 h 2040"/>
                  <a:gd name="T4" fmla="*/ 2028 w 2256"/>
                  <a:gd name="T5" fmla="*/ 2040 h 2040"/>
                  <a:gd name="T6" fmla="*/ 1716 w 2256"/>
                  <a:gd name="T7" fmla="*/ 2028 h 2040"/>
                  <a:gd name="T8" fmla="*/ 1092 w 2256"/>
                  <a:gd name="T9" fmla="*/ 1992 h 2040"/>
                  <a:gd name="T10" fmla="*/ 516 w 2256"/>
                  <a:gd name="T11" fmla="*/ 2016 h 2040"/>
                  <a:gd name="T12" fmla="*/ 336 w 2256"/>
                  <a:gd name="T13" fmla="*/ 2016 h 2040"/>
                  <a:gd name="T14" fmla="*/ 207 w 2256"/>
                  <a:gd name="T15" fmla="*/ 2016 h 2040"/>
                  <a:gd name="T16" fmla="*/ 216 w 2256"/>
                  <a:gd name="T17" fmla="*/ 1543 h 2040"/>
                  <a:gd name="T18" fmla="*/ 0 w 2256"/>
                  <a:gd name="T19" fmla="*/ 1486 h 2040"/>
                  <a:gd name="T20" fmla="*/ 0 w 2256"/>
                  <a:gd name="T21" fmla="*/ 1155 h 2040"/>
                  <a:gd name="T22" fmla="*/ 449 w 2256"/>
                  <a:gd name="T23" fmla="*/ 1136 h 2040"/>
                  <a:gd name="T24" fmla="*/ 475 w 2256"/>
                  <a:gd name="T25" fmla="*/ 852 h 2040"/>
                  <a:gd name="T26" fmla="*/ 925 w 2256"/>
                  <a:gd name="T27" fmla="*/ 842 h 2040"/>
                  <a:gd name="T28" fmla="*/ 977 w 2256"/>
                  <a:gd name="T29" fmla="*/ 0 h 2040"/>
                  <a:gd name="T30" fmla="*/ 1262 w 2256"/>
                  <a:gd name="T31" fmla="*/ 0 h 2040"/>
                  <a:gd name="T32" fmla="*/ 1331 w 2256"/>
                  <a:gd name="T33" fmla="*/ 871 h 2040"/>
                  <a:gd name="T34" fmla="*/ 1694 w 2256"/>
                  <a:gd name="T35" fmla="*/ 871 h 2040"/>
                  <a:gd name="T36" fmla="*/ 1737 w 2256"/>
                  <a:gd name="T37" fmla="*/ 1126 h 2040"/>
                  <a:gd name="T38" fmla="*/ 2247 w 2256"/>
                  <a:gd name="T39" fmla="*/ 1164 h 2040"/>
                  <a:gd name="T40" fmla="*/ 2256 w 2256"/>
                  <a:gd name="T41" fmla="*/ 1477 h 2040"/>
                  <a:gd name="T42" fmla="*/ 2031 w 2256"/>
                  <a:gd name="T43" fmla="*/ 1533 h 2040"/>
                  <a:gd name="T44" fmla="*/ 2040 w 2256"/>
                  <a:gd name="T45" fmla="*/ 2028 h 20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56"/>
                  <a:gd name="T70" fmla="*/ 0 h 2040"/>
                  <a:gd name="T71" fmla="*/ 2256 w 2256"/>
                  <a:gd name="T72" fmla="*/ 2040 h 204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56" h="2040">
                    <a:moveTo>
                      <a:pt x="2064" y="2040"/>
                    </a:moveTo>
                    <a:lnTo>
                      <a:pt x="2004" y="2040"/>
                    </a:lnTo>
                    <a:lnTo>
                      <a:pt x="2028" y="2040"/>
                    </a:lnTo>
                    <a:lnTo>
                      <a:pt x="1716" y="2028"/>
                    </a:lnTo>
                    <a:lnTo>
                      <a:pt x="1092" y="1992"/>
                    </a:lnTo>
                    <a:lnTo>
                      <a:pt x="516" y="2016"/>
                    </a:lnTo>
                    <a:lnTo>
                      <a:pt x="336" y="2016"/>
                    </a:lnTo>
                    <a:lnTo>
                      <a:pt x="207" y="2016"/>
                    </a:lnTo>
                    <a:lnTo>
                      <a:pt x="216" y="1543"/>
                    </a:lnTo>
                    <a:lnTo>
                      <a:pt x="0" y="1486"/>
                    </a:lnTo>
                    <a:lnTo>
                      <a:pt x="0" y="1155"/>
                    </a:lnTo>
                    <a:lnTo>
                      <a:pt x="449" y="1136"/>
                    </a:lnTo>
                    <a:lnTo>
                      <a:pt x="475" y="852"/>
                    </a:lnTo>
                    <a:lnTo>
                      <a:pt x="925" y="842"/>
                    </a:lnTo>
                    <a:lnTo>
                      <a:pt x="977" y="0"/>
                    </a:lnTo>
                    <a:lnTo>
                      <a:pt x="1262" y="0"/>
                    </a:lnTo>
                    <a:lnTo>
                      <a:pt x="1331" y="871"/>
                    </a:lnTo>
                    <a:lnTo>
                      <a:pt x="1694" y="871"/>
                    </a:lnTo>
                    <a:lnTo>
                      <a:pt x="1737" y="1126"/>
                    </a:lnTo>
                    <a:lnTo>
                      <a:pt x="2247" y="1164"/>
                    </a:lnTo>
                    <a:lnTo>
                      <a:pt x="2256" y="1477"/>
                    </a:lnTo>
                    <a:lnTo>
                      <a:pt x="2031" y="1533"/>
                    </a:lnTo>
                    <a:lnTo>
                      <a:pt x="2040" y="2028"/>
                    </a:lnTo>
                  </a:path>
                </a:pathLst>
              </a:custGeom>
              <a:solidFill>
                <a:srgbClr val="EAEAEA">
                  <a:alpha val="43921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0" name="AutoShape 4"/>
              <p:cNvSpPr>
                <a:spLocks noChangeArrowheads="1"/>
              </p:cNvSpPr>
              <p:nvPr/>
            </p:nvSpPr>
            <p:spPr bwMode="auto">
              <a:xfrm>
                <a:off x="360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1" name="AutoShape 5"/>
              <p:cNvSpPr>
                <a:spLocks noChangeArrowheads="1"/>
              </p:cNvSpPr>
              <p:nvPr/>
            </p:nvSpPr>
            <p:spPr bwMode="auto">
              <a:xfrm>
                <a:off x="648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2" name="AutoShape 6"/>
              <p:cNvSpPr>
                <a:spLocks noChangeArrowheads="1"/>
              </p:cNvSpPr>
              <p:nvPr/>
            </p:nvSpPr>
            <p:spPr bwMode="auto">
              <a:xfrm>
                <a:off x="936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3" name="AutoShape 7"/>
              <p:cNvSpPr>
                <a:spLocks noChangeArrowheads="1"/>
              </p:cNvSpPr>
              <p:nvPr/>
            </p:nvSpPr>
            <p:spPr bwMode="auto">
              <a:xfrm>
                <a:off x="1224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" name="AutoShape 8"/>
              <p:cNvSpPr>
                <a:spLocks noChangeArrowheads="1"/>
              </p:cNvSpPr>
              <p:nvPr/>
            </p:nvSpPr>
            <p:spPr bwMode="auto">
              <a:xfrm>
                <a:off x="1512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" name="AutoShape 9"/>
              <p:cNvSpPr>
                <a:spLocks noChangeArrowheads="1"/>
              </p:cNvSpPr>
              <p:nvPr/>
            </p:nvSpPr>
            <p:spPr bwMode="auto">
              <a:xfrm>
                <a:off x="1800" y="1392"/>
                <a:ext cx="192" cy="288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6" name="AutoShape 10"/>
              <p:cNvSpPr>
                <a:spLocks noChangeArrowheads="1"/>
              </p:cNvSpPr>
              <p:nvPr/>
            </p:nvSpPr>
            <p:spPr bwMode="auto">
              <a:xfrm>
                <a:off x="576" y="924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7" name="AutoShape 11"/>
              <p:cNvSpPr>
                <a:spLocks noChangeArrowheads="1"/>
              </p:cNvSpPr>
              <p:nvPr/>
            </p:nvSpPr>
            <p:spPr bwMode="auto">
              <a:xfrm>
                <a:off x="912" y="924"/>
                <a:ext cx="432" cy="19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8" name="AutoShape 12"/>
              <p:cNvSpPr>
                <a:spLocks noChangeArrowheads="1"/>
              </p:cNvSpPr>
              <p:nvPr/>
            </p:nvSpPr>
            <p:spPr bwMode="auto">
              <a:xfrm>
                <a:off x="1404" y="924"/>
                <a:ext cx="288" cy="19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768350" y="5078413"/>
              <a:ext cx="1800225" cy="471487"/>
              <a:chOff x="1930" y="2168"/>
              <a:chExt cx="2198" cy="604"/>
            </a:xfrm>
          </p:grpSpPr>
          <p:grpSp>
            <p:nvGrpSpPr>
              <p:cNvPr id="571" name="Group 14"/>
              <p:cNvGrpSpPr>
                <a:grpSpLocks/>
              </p:cNvGrpSpPr>
              <p:nvPr/>
            </p:nvGrpSpPr>
            <p:grpSpPr bwMode="auto">
              <a:xfrm>
                <a:off x="3888" y="2200"/>
                <a:ext cx="240" cy="516"/>
                <a:chOff x="4416" y="2296"/>
                <a:chExt cx="240" cy="516"/>
              </a:xfrm>
            </p:grpSpPr>
            <p:sp>
              <p:nvSpPr>
                <p:cNvPr id="607" name="AutoShape 15"/>
                <p:cNvSpPr>
                  <a:spLocks noChangeArrowheads="1"/>
                </p:cNvSpPr>
                <p:nvPr/>
              </p:nvSpPr>
              <p:spPr bwMode="auto">
                <a:xfrm>
                  <a:off x="4416" y="25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8" name="AutoShape 16"/>
                <p:cNvSpPr>
                  <a:spLocks noChangeArrowheads="1"/>
                </p:cNvSpPr>
                <p:nvPr/>
              </p:nvSpPr>
              <p:spPr bwMode="auto">
                <a:xfrm>
                  <a:off x="4416" y="22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2" name="Group 17"/>
              <p:cNvGrpSpPr>
                <a:grpSpLocks/>
              </p:cNvGrpSpPr>
              <p:nvPr/>
            </p:nvGrpSpPr>
            <p:grpSpPr bwMode="auto">
              <a:xfrm>
                <a:off x="1978" y="2186"/>
                <a:ext cx="444" cy="516"/>
                <a:chOff x="1224" y="2352"/>
                <a:chExt cx="444" cy="516"/>
              </a:xfrm>
            </p:grpSpPr>
            <p:sp>
              <p:nvSpPr>
                <p:cNvPr id="603" name="AutoShape 18"/>
                <p:cNvSpPr>
                  <a:spLocks noChangeArrowheads="1"/>
                </p:cNvSpPr>
                <p:nvPr/>
              </p:nvSpPr>
              <p:spPr bwMode="auto">
                <a:xfrm>
                  <a:off x="1236" y="258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4" name="AutoShape 19"/>
                <p:cNvSpPr>
                  <a:spLocks noChangeArrowheads="1"/>
                </p:cNvSpPr>
                <p:nvPr/>
              </p:nvSpPr>
              <p:spPr bwMode="auto">
                <a:xfrm>
                  <a:off x="1428" y="258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5" name="AutoShape 20"/>
                <p:cNvSpPr>
                  <a:spLocks noChangeArrowheads="1"/>
                </p:cNvSpPr>
                <p:nvPr/>
              </p:nvSpPr>
              <p:spPr bwMode="auto">
                <a:xfrm>
                  <a:off x="1224" y="2352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6" name="AutoShape 21"/>
                <p:cNvSpPr>
                  <a:spLocks noChangeArrowheads="1"/>
                </p:cNvSpPr>
                <p:nvPr/>
              </p:nvSpPr>
              <p:spPr bwMode="auto">
                <a:xfrm>
                  <a:off x="1428" y="2352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3" name="Group 22"/>
              <p:cNvGrpSpPr>
                <a:grpSpLocks/>
              </p:cNvGrpSpPr>
              <p:nvPr/>
            </p:nvGrpSpPr>
            <p:grpSpPr bwMode="auto">
              <a:xfrm>
                <a:off x="1930" y="2256"/>
                <a:ext cx="432" cy="516"/>
                <a:chOff x="684" y="2400"/>
                <a:chExt cx="432" cy="516"/>
              </a:xfrm>
            </p:grpSpPr>
            <p:sp>
              <p:nvSpPr>
                <p:cNvPr id="599" name="AutoShape 23"/>
                <p:cNvSpPr>
                  <a:spLocks noChangeArrowheads="1"/>
                </p:cNvSpPr>
                <p:nvPr/>
              </p:nvSpPr>
              <p:spPr bwMode="auto">
                <a:xfrm>
                  <a:off x="684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0" name="AutoShape 24"/>
                <p:cNvSpPr>
                  <a:spLocks noChangeArrowheads="1"/>
                </p:cNvSpPr>
                <p:nvPr/>
              </p:nvSpPr>
              <p:spPr bwMode="auto">
                <a:xfrm>
                  <a:off x="876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1" name="AutoShape 25"/>
                <p:cNvSpPr>
                  <a:spLocks noChangeArrowheads="1"/>
                </p:cNvSpPr>
                <p:nvPr/>
              </p:nvSpPr>
              <p:spPr bwMode="auto">
                <a:xfrm>
                  <a:off x="684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2" name="AutoShape 26"/>
                <p:cNvSpPr>
                  <a:spLocks noChangeArrowheads="1"/>
                </p:cNvSpPr>
                <p:nvPr/>
              </p:nvSpPr>
              <p:spPr bwMode="auto">
                <a:xfrm>
                  <a:off x="876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4" name="Group 27"/>
              <p:cNvGrpSpPr>
                <a:grpSpLocks/>
              </p:cNvGrpSpPr>
              <p:nvPr/>
            </p:nvGrpSpPr>
            <p:grpSpPr bwMode="auto">
              <a:xfrm>
                <a:off x="2390" y="2174"/>
                <a:ext cx="432" cy="516"/>
                <a:chOff x="684" y="2400"/>
                <a:chExt cx="432" cy="516"/>
              </a:xfrm>
            </p:grpSpPr>
            <p:sp>
              <p:nvSpPr>
                <p:cNvPr id="595" name="AutoShape 28"/>
                <p:cNvSpPr>
                  <a:spLocks noChangeArrowheads="1"/>
                </p:cNvSpPr>
                <p:nvPr/>
              </p:nvSpPr>
              <p:spPr bwMode="auto">
                <a:xfrm>
                  <a:off x="684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6" name="AutoShape 29"/>
                <p:cNvSpPr>
                  <a:spLocks noChangeArrowheads="1"/>
                </p:cNvSpPr>
                <p:nvPr/>
              </p:nvSpPr>
              <p:spPr bwMode="auto">
                <a:xfrm>
                  <a:off x="876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7" name="AutoShape 30"/>
                <p:cNvSpPr>
                  <a:spLocks noChangeArrowheads="1"/>
                </p:cNvSpPr>
                <p:nvPr/>
              </p:nvSpPr>
              <p:spPr bwMode="auto">
                <a:xfrm>
                  <a:off x="684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8" name="AutoShape 31"/>
                <p:cNvSpPr>
                  <a:spLocks noChangeArrowheads="1"/>
                </p:cNvSpPr>
                <p:nvPr/>
              </p:nvSpPr>
              <p:spPr bwMode="auto">
                <a:xfrm>
                  <a:off x="876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5" name="Group 32"/>
              <p:cNvGrpSpPr>
                <a:grpSpLocks/>
              </p:cNvGrpSpPr>
              <p:nvPr/>
            </p:nvGrpSpPr>
            <p:grpSpPr bwMode="auto">
              <a:xfrm>
                <a:off x="2744" y="2168"/>
                <a:ext cx="432" cy="516"/>
                <a:chOff x="2784" y="2196"/>
                <a:chExt cx="432" cy="516"/>
              </a:xfrm>
            </p:grpSpPr>
            <p:sp>
              <p:nvSpPr>
                <p:cNvPr id="591" name="AutoShape 33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2" name="AutoShape 34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3" name="AutoShape 35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4" name="AutoShape 36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6" name="Group 37"/>
              <p:cNvGrpSpPr>
                <a:grpSpLocks/>
              </p:cNvGrpSpPr>
              <p:nvPr/>
            </p:nvGrpSpPr>
            <p:grpSpPr bwMode="auto">
              <a:xfrm>
                <a:off x="3120" y="2168"/>
                <a:ext cx="432" cy="516"/>
                <a:chOff x="2784" y="2196"/>
                <a:chExt cx="432" cy="516"/>
              </a:xfrm>
            </p:grpSpPr>
            <p:sp>
              <p:nvSpPr>
                <p:cNvPr id="587" name="AutoShape 38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8" name="AutoShape 39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9" name="AutoShape 40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90" name="AutoShape 41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7" name="Group 42"/>
              <p:cNvGrpSpPr>
                <a:grpSpLocks/>
              </p:cNvGrpSpPr>
              <p:nvPr/>
            </p:nvGrpSpPr>
            <p:grpSpPr bwMode="auto">
              <a:xfrm>
                <a:off x="3496" y="2176"/>
                <a:ext cx="432" cy="516"/>
                <a:chOff x="2784" y="2196"/>
                <a:chExt cx="432" cy="516"/>
              </a:xfrm>
            </p:grpSpPr>
            <p:sp>
              <p:nvSpPr>
                <p:cNvPr id="583" name="AutoShape 43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4" name="AutoShape 44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5" name="AutoShape 45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6" name="AutoShape 46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78" name="Group 47"/>
              <p:cNvGrpSpPr>
                <a:grpSpLocks/>
              </p:cNvGrpSpPr>
              <p:nvPr/>
            </p:nvGrpSpPr>
            <p:grpSpPr bwMode="auto">
              <a:xfrm flipH="1">
                <a:off x="3688" y="2248"/>
                <a:ext cx="432" cy="516"/>
                <a:chOff x="2784" y="2196"/>
                <a:chExt cx="432" cy="516"/>
              </a:xfrm>
            </p:grpSpPr>
            <p:sp>
              <p:nvSpPr>
                <p:cNvPr id="579" name="AutoShape 48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0" name="AutoShape 49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1" name="AutoShape 50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82" name="AutoShape 51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1204913" y="5032375"/>
              <a:ext cx="949325" cy="146050"/>
            </a:xfrm>
            <a:custGeom>
              <a:avLst/>
              <a:gdLst>
                <a:gd name="T0" fmla="*/ 0 w 1158"/>
                <a:gd name="T1" fmla="*/ 2147483647 h 186"/>
                <a:gd name="T2" fmla="*/ 2147483647 w 1158"/>
                <a:gd name="T3" fmla="*/ 0 h 186"/>
                <a:gd name="T4" fmla="*/ 2147483647 w 1158"/>
                <a:gd name="T5" fmla="*/ 2147483647 h 186"/>
                <a:gd name="T6" fmla="*/ 2147483647 w 1158"/>
                <a:gd name="T7" fmla="*/ 2147483647 h 186"/>
                <a:gd name="T8" fmla="*/ 2147483647 w 1158"/>
                <a:gd name="T9" fmla="*/ 2147483647 h 186"/>
                <a:gd name="T10" fmla="*/ 2147483647 w 1158"/>
                <a:gd name="T11" fmla="*/ 2147483647 h 186"/>
                <a:gd name="T12" fmla="*/ 2147483647 w 1158"/>
                <a:gd name="T13" fmla="*/ 2147483647 h 186"/>
                <a:gd name="T14" fmla="*/ 0 w 1158"/>
                <a:gd name="T15" fmla="*/ 2147483647 h 186"/>
                <a:gd name="T16" fmla="*/ 0 w 1158"/>
                <a:gd name="T17" fmla="*/ 2147483647 h 1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8"/>
                <a:gd name="T28" fmla="*/ 0 h 186"/>
                <a:gd name="T29" fmla="*/ 1158 w 1158"/>
                <a:gd name="T30" fmla="*/ 186 h 1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8" h="186">
                  <a:moveTo>
                    <a:pt x="0" y="102"/>
                  </a:moveTo>
                  <a:lnTo>
                    <a:pt x="72" y="0"/>
                  </a:lnTo>
                  <a:lnTo>
                    <a:pt x="1074" y="12"/>
                  </a:lnTo>
                  <a:lnTo>
                    <a:pt x="1158" y="114"/>
                  </a:lnTo>
                  <a:lnTo>
                    <a:pt x="1152" y="186"/>
                  </a:lnTo>
                  <a:lnTo>
                    <a:pt x="1068" y="72"/>
                  </a:lnTo>
                  <a:lnTo>
                    <a:pt x="78" y="54"/>
                  </a:lnTo>
                  <a:lnTo>
                    <a:pt x="0" y="186"/>
                  </a:lnTo>
                  <a:lnTo>
                    <a:pt x="0" y="96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AutoShape 53"/>
            <p:cNvSpPr>
              <a:spLocks noChangeArrowheads="1"/>
            </p:cNvSpPr>
            <p:nvPr/>
          </p:nvSpPr>
          <p:spPr bwMode="auto">
            <a:xfrm flipH="1">
              <a:off x="2360613" y="5184775"/>
              <a:ext cx="196850" cy="225425"/>
            </a:xfrm>
            <a:prstGeom prst="cube">
              <a:avLst>
                <a:gd name="adj" fmla="val 25000"/>
              </a:avLst>
            </a:prstGeom>
            <a:solidFill>
              <a:srgbClr val="FFE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" name="AutoShape 54"/>
            <p:cNvSpPr>
              <a:spLocks noChangeArrowheads="1"/>
            </p:cNvSpPr>
            <p:nvPr/>
          </p:nvSpPr>
          <p:spPr bwMode="auto">
            <a:xfrm>
              <a:off x="806450" y="5184775"/>
              <a:ext cx="196850" cy="225425"/>
            </a:xfrm>
            <a:prstGeom prst="cube">
              <a:avLst>
                <a:gd name="adj" fmla="val 25000"/>
              </a:avLst>
            </a:prstGeom>
            <a:solidFill>
              <a:srgbClr val="FFE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AutoShape 55"/>
            <p:cNvSpPr>
              <a:spLocks noChangeArrowheads="1"/>
            </p:cNvSpPr>
            <p:nvPr/>
          </p:nvSpPr>
          <p:spPr bwMode="auto">
            <a:xfrm flipH="1">
              <a:off x="2381250" y="5380038"/>
              <a:ext cx="196850" cy="225425"/>
            </a:xfrm>
            <a:prstGeom prst="cube">
              <a:avLst>
                <a:gd name="adj" fmla="val 25000"/>
              </a:avLst>
            </a:prstGeom>
            <a:solidFill>
              <a:srgbClr val="FFE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" name="AutoShape 56"/>
            <p:cNvSpPr>
              <a:spLocks noChangeArrowheads="1"/>
            </p:cNvSpPr>
            <p:nvPr/>
          </p:nvSpPr>
          <p:spPr bwMode="auto">
            <a:xfrm>
              <a:off x="806450" y="5380038"/>
              <a:ext cx="196850" cy="225425"/>
            </a:xfrm>
            <a:prstGeom prst="cube">
              <a:avLst>
                <a:gd name="adj" fmla="val 25000"/>
              </a:avLst>
            </a:prstGeom>
            <a:solidFill>
              <a:srgbClr val="FFE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762000" y="4560888"/>
              <a:ext cx="1800225" cy="471487"/>
              <a:chOff x="1930" y="2168"/>
              <a:chExt cx="2198" cy="604"/>
            </a:xfrm>
          </p:grpSpPr>
          <p:grpSp>
            <p:nvGrpSpPr>
              <p:cNvPr id="533" name="Group 58"/>
              <p:cNvGrpSpPr>
                <a:grpSpLocks/>
              </p:cNvGrpSpPr>
              <p:nvPr/>
            </p:nvGrpSpPr>
            <p:grpSpPr bwMode="auto">
              <a:xfrm>
                <a:off x="3888" y="2200"/>
                <a:ext cx="240" cy="516"/>
                <a:chOff x="4416" y="2296"/>
                <a:chExt cx="240" cy="516"/>
              </a:xfrm>
            </p:grpSpPr>
            <p:sp>
              <p:nvSpPr>
                <p:cNvPr id="569" name="AutoShape 59"/>
                <p:cNvSpPr>
                  <a:spLocks noChangeArrowheads="1"/>
                </p:cNvSpPr>
                <p:nvPr/>
              </p:nvSpPr>
              <p:spPr bwMode="auto">
                <a:xfrm>
                  <a:off x="4416" y="25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70" name="AutoShape 60"/>
                <p:cNvSpPr>
                  <a:spLocks noChangeArrowheads="1"/>
                </p:cNvSpPr>
                <p:nvPr/>
              </p:nvSpPr>
              <p:spPr bwMode="auto">
                <a:xfrm>
                  <a:off x="4416" y="22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4" name="Group 61"/>
              <p:cNvGrpSpPr>
                <a:grpSpLocks/>
              </p:cNvGrpSpPr>
              <p:nvPr/>
            </p:nvGrpSpPr>
            <p:grpSpPr bwMode="auto">
              <a:xfrm>
                <a:off x="1978" y="2186"/>
                <a:ext cx="444" cy="516"/>
                <a:chOff x="1224" y="2352"/>
                <a:chExt cx="444" cy="516"/>
              </a:xfrm>
            </p:grpSpPr>
            <p:sp>
              <p:nvSpPr>
                <p:cNvPr id="565" name="AutoShape 62"/>
                <p:cNvSpPr>
                  <a:spLocks noChangeArrowheads="1"/>
                </p:cNvSpPr>
                <p:nvPr/>
              </p:nvSpPr>
              <p:spPr bwMode="auto">
                <a:xfrm>
                  <a:off x="1236" y="258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6" name="AutoShape 63"/>
                <p:cNvSpPr>
                  <a:spLocks noChangeArrowheads="1"/>
                </p:cNvSpPr>
                <p:nvPr/>
              </p:nvSpPr>
              <p:spPr bwMode="auto">
                <a:xfrm>
                  <a:off x="1428" y="258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7" name="AutoShape 64"/>
                <p:cNvSpPr>
                  <a:spLocks noChangeArrowheads="1"/>
                </p:cNvSpPr>
                <p:nvPr/>
              </p:nvSpPr>
              <p:spPr bwMode="auto">
                <a:xfrm>
                  <a:off x="1224" y="2352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8" name="AutoShape 65"/>
                <p:cNvSpPr>
                  <a:spLocks noChangeArrowheads="1"/>
                </p:cNvSpPr>
                <p:nvPr/>
              </p:nvSpPr>
              <p:spPr bwMode="auto">
                <a:xfrm>
                  <a:off x="1428" y="2352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5" name="Group 66"/>
              <p:cNvGrpSpPr>
                <a:grpSpLocks/>
              </p:cNvGrpSpPr>
              <p:nvPr/>
            </p:nvGrpSpPr>
            <p:grpSpPr bwMode="auto">
              <a:xfrm>
                <a:off x="1930" y="2256"/>
                <a:ext cx="432" cy="516"/>
                <a:chOff x="684" y="2400"/>
                <a:chExt cx="432" cy="516"/>
              </a:xfrm>
            </p:grpSpPr>
            <p:sp>
              <p:nvSpPr>
                <p:cNvPr id="561" name="AutoShape 67"/>
                <p:cNvSpPr>
                  <a:spLocks noChangeArrowheads="1"/>
                </p:cNvSpPr>
                <p:nvPr/>
              </p:nvSpPr>
              <p:spPr bwMode="auto">
                <a:xfrm>
                  <a:off x="684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2" name="AutoShape 68"/>
                <p:cNvSpPr>
                  <a:spLocks noChangeArrowheads="1"/>
                </p:cNvSpPr>
                <p:nvPr/>
              </p:nvSpPr>
              <p:spPr bwMode="auto">
                <a:xfrm>
                  <a:off x="876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3" name="AutoShape 69"/>
                <p:cNvSpPr>
                  <a:spLocks noChangeArrowheads="1"/>
                </p:cNvSpPr>
                <p:nvPr/>
              </p:nvSpPr>
              <p:spPr bwMode="auto">
                <a:xfrm>
                  <a:off x="684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4" name="AutoShape 70"/>
                <p:cNvSpPr>
                  <a:spLocks noChangeArrowheads="1"/>
                </p:cNvSpPr>
                <p:nvPr/>
              </p:nvSpPr>
              <p:spPr bwMode="auto">
                <a:xfrm>
                  <a:off x="876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6" name="Group 71"/>
              <p:cNvGrpSpPr>
                <a:grpSpLocks/>
              </p:cNvGrpSpPr>
              <p:nvPr/>
            </p:nvGrpSpPr>
            <p:grpSpPr bwMode="auto">
              <a:xfrm>
                <a:off x="2390" y="2174"/>
                <a:ext cx="432" cy="516"/>
                <a:chOff x="684" y="2400"/>
                <a:chExt cx="432" cy="516"/>
              </a:xfrm>
            </p:grpSpPr>
            <p:sp>
              <p:nvSpPr>
                <p:cNvPr id="557" name="AutoShape 72"/>
                <p:cNvSpPr>
                  <a:spLocks noChangeArrowheads="1"/>
                </p:cNvSpPr>
                <p:nvPr/>
              </p:nvSpPr>
              <p:spPr bwMode="auto">
                <a:xfrm>
                  <a:off x="684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8" name="AutoShape 73"/>
                <p:cNvSpPr>
                  <a:spLocks noChangeArrowheads="1"/>
                </p:cNvSpPr>
                <p:nvPr/>
              </p:nvSpPr>
              <p:spPr bwMode="auto">
                <a:xfrm>
                  <a:off x="876" y="2628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9" name="AutoShape 74"/>
                <p:cNvSpPr>
                  <a:spLocks noChangeArrowheads="1"/>
                </p:cNvSpPr>
                <p:nvPr/>
              </p:nvSpPr>
              <p:spPr bwMode="auto">
                <a:xfrm>
                  <a:off x="684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60" name="AutoShape 75"/>
                <p:cNvSpPr>
                  <a:spLocks noChangeArrowheads="1"/>
                </p:cNvSpPr>
                <p:nvPr/>
              </p:nvSpPr>
              <p:spPr bwMode="auto">
                <a:xfrm>
                  <a:off x="876" y="2400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7" name="Group 76"/>
              <p:cNvGrpSpPr>
                <a:grpSpLocks/>
              </p:cNvGrpSpPr>
              <p:nvPr/>
            </p:nvGrpSpPr>
            <p:grpSpPr bwMode="auto">
              <a:xfrm>
                <a:off x="2744" y="2168"/>
                <a:ext cx="432" cy="516"/>
                <a:chOff x="2784" y="2196"/>
                <a:chExt cx="432" cy="516"/>
              </a:xfrm>
            </p:grpSpPr>
            <p:sp>
              <p:nvSpPr>
                <p:cNvPr id="553" name="AutoShape 77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5" name="AutoShape 79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6" name="AutoShape 80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8" name="Group 81"/>
              <p:cNvGrpSpPr>
                <a:grpSpLocks/>
              </p:cNvGrpSpPr>
              <p:nvPr/>
            </p:nvGrpSpPr>
            <p:grpSpPr bwMode="auto">
              <a:xfrm>
                <a:off x="3120" y="2168"/>
                <a:ext cx="432" cy="516"/>
                <a:chOff x="2784" y="2196"/>
                <a:chExt cx="432" cy="516"/>
              </a:xfrm>
            </p:grpSpPr>
            <p:sp>
              <p:nvSpPr>
                <p:cNvPr id="549" name="AutoShape 82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0" name="AutoShape 83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1" name="AutoShape 84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52" name="AutoShape 85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39" name="Group 86"/>
              <p:cNvGrpSpPr>
                <a:grpSpLocks/>
              </p:cNvGrpSpPr>
              <p:nvPr/>
            </p:nvGrpSpPr>
            <p:grpSpPr bwMode="auto">
              <a:xfrm>
                <a:off x="3496" y="2176"/>
                <a:ext cx="432" cy="516"/>
                <a:chOff x="2784" y="2196"/>
                <a:chExt cx="432" cy="516"/>
              </a:xfrm>
            </p:grpSpPr>
            <p:sp>
              <p:nvSpPr>
                <p:cNvPr id="545" name="AutoShape 87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6" name="AutoShape 88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7" name="AutoShape 89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8" name="AutoShape 90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40" name="Group 91"/>
              <p:cNvGrpSpPr>
                <a:grpSpLocks/>
              </p:cNvGrpSpPr>
              <p:nvPr/>
            </p:nvGrpSpPr>
            <p:grpSpPr bwMode="auto">
              <a:xfrm flipH="1">
                <a:off x="3688" y="2248"/>
                <a:ext cx="432" cy="516"/>
                <a:chOff x="2784" y="2196"/>
                <a:chExt cx="432" cy="516"/>
              </a:xfrm>
            </p:grpSpPr>
            <p:sp>
              <p:nvSpPr>
                <p:cNvPr id="541" name="AutoShape 92"/>
                <p:cNvSpPr>
                  <a:spLocks noChangeArrowheads="1"/>
                </p:cNvSpPr>
                <p:nvPr/>
              </p:nvSpPr>
              <p:spPr bwMode="auto">
                <a:xfrm>
                  <a:off x="2784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2" name="AutoShape 93"/>
                <p:cNvSpPr>
                  <a:spLocks noChangeArrowheads="1"/>
                </p:cNvSpPr>
                <p:nvPr/>
              </p:nvSpPr>
              <p:spPr bwMode="auto">
                <a:xfrm>
                  <a:off x="2976" y="2424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3" name="AutoShape 94"/>
                <p:cNvSpPr>
                  <a:spLocks noChangeArrowheads="1"/>
                </p:cNvSpPr>
                <p:nvPr/>
              </p:nvSpPr>
              <p:spPr bwMode="auto">
                <a:xfrm>
                  <a:off x="2784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44" name="AutoShape 95"/>
                <p:cNvSpPr>
                  <a:spLocks noChangeArrowheads="1"/>
                </p:cNvSpPr>
                <p:nvPr/>
              </p:nvSpPr>
              <p:spPr bwMode="auto">
                <a:xfrm>
                  <a:off x="2976" y="2196"/>
                  <a:ext cx="240" cy="28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" name="Freeform 96"/>
            <p:cNvSpPr>
              <a:spLocks/>
            </p:cNvSpPr>
            <p:nvPr/>
          </p:nvSpPr>
          <p:spPr bwMode="auto">
            <a:xfrm>
              <a:off x="742950" y="4467225"/>
              <a:ext cx="1857375" cy="1704975"/>
            </a:xfrm>
            <a:custGeom>
              <a:avLst/>
              <a:gdLst>
                <a:gd name="T0" fmla="*/ 2147483647 w 2267"/>
                <a:gd name="T1" fmla="*/ 2147483647 h 2181"/>
                <a:gd name="T2" fmla="*/ 2147483647 w 2267"/>
                <a:gd name="T3" fmla="*/ 0 h 2181"/>
                <a:gd name="T4" fmla="*/ 2147483647 w 2267"/>
                <a:gd name="T5" fmla="*/ 2147483647 h 2181"/>
                <a:gd name="T6" fmla="*/ 2147483647 w 2267"/>
                <a:gd name="T7" fmla="*/ 2147483647 h 2181"/>
                <a:gd name="T8" fmla="*/ 2147483647 w 2267"/>
                <a:gd name="T9" fmla="*/ 2147483647 h 2181"/>
                <a:gd name="T10" fmla="*/ 2147483647 w 2267"/>
                <a:gd name="T11" fmla="*/ 2147483647 h 2181"/>
                <a:gd name="T12" fmla="*/ 2147483647 w 2267"/>
                <a:gd name="T13" fmla="*/ 2147483647 h 2181"/>
                <a:gd name="T14" fmla="*/ 2147483647 w 2267"/>
                <a:gd name="T15" fmla="*/ 2147483647 h 2181"/>
                <a:gd name="T16" fmla="*/ 2147483647 w 2267"/>
                <a:gd name="T17" fmla="*/ 2147483647 h 2181"/>
                <a:gd name="T18" fmla="*/ 2147483647 w 2267"/>
                <a:gd name="T19" fmla="*/ 2147483647 h 2181"/>
                <a:gd name="T20" fmla="*/ 2147483647 w 2267"/>
                <a:gd name="T21" fmla="*/ 2147483647 h 2181"/>
                <a:gd name="T22" fmla="*/ 2147483647 w 2267"/>
                <a:gd name="T23" fmla="*/ 2147483647 h 2181"/>
                <a:gd name="T24" fmla="*/ 2147483647 w 2267"/>
                <a:gd name="T25" fmla="*/ 2147483647 h 2181"/>
                <a:gd name="T26" fmla="*/ 2147483647 w 2267"/>
                <a:gd name="T27" fmla="*/ 2147483647 h 2181"/>
                <a:gd name="T28" fmla="*/ 2147483647 w 2267"/>
                <a:gd name="T29" fmla="*/ 2147483647 h 2181"/>
                <a:gd name="T30" fmla="*/ 2147483647 w 2267"/>
                <a:gd name="T31" fmla="*/ 2147483647 h 2181"/>
                <a:gd name="T32" fmla="*/ 2147483647 w 2267"/>
                <a:gd name="T33" fmla="*/ 2147483647 h 2181"/>
                <a:gd name="T34" fmla="*/ 2147483647 w 2267"/>
                <a:gd name="T35" fmla="*/ 2147483647 h 2181"/>
                <a:gd name="T36" fmla="*/ 2147483647 w 2267"/>
                <a:gd name="T37" fmla="*/ 2147483647 h 2181"/>
                <a:gd name="T38" fmla="*/ 2147483647 w 2267"/>
                <a:gd name="T39" fmla="*/ 2147483647 h 2181"/>
                <a:gd name="T40" fmla="*/ 2147483647 w 2267"/>
                <a:gd name="T41" fmla="*/ 2147483647 h 2181"/>
                <a:gd name="T42" fmla="*/ 2147483647 w 2267"/>
                <a:gd name="T43" fmla="*/ 2147483647 h 2181"/>
                <a:gd name="T44" fmla="*/ 2147483647 w 2267"/>
                <a:gd name="T45" fmla="*/ 2147483647 h 2181"/>
                <a:gd name="T46" fmla="*/ 2147483647 w 2267"/>
                <a:gd name="T47" fmla="*/ 2147483647 h 2181"/>
                <a:gd name="T48" fmla="*/ 2147483647 w 2267"/>
                <a:gd name="T49" fmla="*/ 2147483647 h 2181"/>
                <a:gd name="T50" fmla="*/ 2147483647 w 2267"/>
                <a:gd name="T51" fmla="*/ 2147483647 h 2181"/>
                <a:gd name="T52" fmla="*/ 2147483647 w 2267"/>
                <a:gd name="T53" fmla="*/ 2147483647 h 2181"/>
                <a:gd name="T54" fmla="*/ 2147483647 w 2267"/>
                <a:gd name="T55" fmla="*/ 2147483647 h 2181"/>
                <a:gd name="T56" fmla="*/ 2147483647 w 2267"/>
                <a:gd name="T57" fmla="*/ 2147483647 h 2181"/>
                <a:gd name="T58" fmla="*/ 2147483647 w 2267"/>
                <a:gd name="T59" fmla="*/ 2147483647 h 2181"/>
                <a:gd name="T60" fmla="*/ 2147483647 w 2267"/>
                <a:gd name="T61" fmla="*/ 2147483647 h 2181"/>
                <a:gd name="T62" fmla="*/ 2147483647 w 2267"/>
                <a:gd name="T63" fmla="*/ 2147483647 h 21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267"/>
                <a:gd name="T97" fmla="*/ 0 h 2181"/>
                <a:gd name="T98" fmla="*/ 2267 w 2267"/>
                <a:gd name="T99" fmla="*/ 2181 h 21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267" h="2181">
                  <a:moveTo>
                    <a:pt x="2201" y="6"/>
                  </a:moveTo>
                  <a:lnTo>
                    <a:pt x="2204" y="165"/>
                  </a:lnTo>
                  <a:lnTo>
                    <a:pt x="1772" y="168"/>
                  </a:lnTo>
                  <a:lnTo>
                    <a:pt x="1751" y="0"/>
                  </a:lnTo>
                  <a:lnTo>
                    <a:pt x="1718" y="6"/>
                  </a:lnTo>
                  <a:lnTo>
                    <a:pt x="1715" y="222"/>
                  </a:lnTo>
                  <a:lnTo>
                    <a:pt x="2198" y="213"/>
                  </a:lnTo>
                  <a:lnTo>
                    <a:pt x="2198" y="219"/>
                  </a:lnTo>
                  <a:lnTo>
                    <a:pt x="2207" y="894"/>
                  </a:lnTo>
                  <a:lnTo>
                    <a:pt x="1718" y="891"/>
                  </a:lnTo>
                  <a:lnTo>
                    <a:pt x="1721" y="969"/>
                  </a:lnTo>
                  <a:lnTo>
                    <a:pt x="2207" y="969"/>
                  </a:lnTo>
                  <a:lnTo>
                    <a:pt x="2198" y="1701"/>
                  </a:lnTo>
                  <a:lnTo>
                    <a:pt x="2018" y="1779"/>
                  </a:lnTo>
                  <a:lnTo>
                    <a:pt x="248" y="1785"/>
                  </a:lnTo>
                  <a:lnTo>
                    <a:pt x="74" y="1695"/>
                  </a:lnTo>
                  <a:lnTo>
                    <a:pt x="64" y="965"/>
                  </a:lnTo>
                  <a:lnTo>
                    <a:pt x="566" y="969"/>
                  </a:lnTo>
                  <a:lnTo>
                    <a:pt x="566" y="897"/>
                  </a:lnTo>
                  <a:lnTo>
                    <a:pt x="64" y="901"/>
                  </a:lnTo>
                  <a:lnTo>
                    <a:pt x="56" y="213"/>
                  </a:lnTo>
                  <a:lnTo>
                    <a:pt x="566" y="210"/>
                  </a:lnTo>
                  <a:lnTo>
                    <a:pt x="560" y="207"/>
                  </a:lnTo>
                  <a:lnTo>
                    <a:pt x="560" y="9"/>
                  </a:lnTo>
                  <a:lnTo>
                    <a:pt x="533" y="12"/>
                  </a:lnTo>
                  <a:lnTo>
                    <a:pt x="509" y="147"/>
                  </a:lnTo>
                  <a:lnTo>
                    <a:pt x="56" y="147"/>
                  </a:lnTo>
                  <a:lnTo>
                    <a:pt x="53" y="12"/>
                  </a:lnTo>
                  <a:lnTo>
                    <a:pt x="0" y="13"/>
                  </a:lnTo>
                  <a:lnTo>
                    <a:pt x="14" y="1713"/>
                  </a:lnTo>
                  <a:lnTo>
                    <a:pt x="62" y="1809"/>
                  </a:lnTo>
                  <a:lnTo>
                    <a:pt x="136" y="1893"/>
                  </a:lnTo>
                  <a:lnTo>
                    <a:pt x="215" y="1956"/>
                  </a:lnTo>
                  <a:lnTo>
                    <a:pt x="296" y="2004"/>
                  </a:lnTo>
                  <a:lnTo>
                    <a:pt x="404" y="2055"/>
                  </a:lnTo>
                  <a:lnTo>
                    <a:pt x="491" y="2088"/>
                  </a:lnTo>
                  <a:lnTo>
                    <a:pt x="578" y="2115"/>
                  </a:lnTo>
                  <a:lnTo>
                    <a:pt x="665" y="2133"/>
                  </a:lnTo>
                  <a:lnTo>
                    <a:pt x="725" y="2145"/>
                  </a:lnTo>
                  <a:lnTo>
                    <a:pt x="797" y="2160"/>
                  </a:lnTo>
                  <a:lnTo>
                    <a:pt x="881" y="2169"/>
                  </a:lnTo>
                  <a:lnTo>
                    <a:pt x="956" y="2175"/>
                  </a:lnTo>
                  <a:lnTo>
                    <a:pt x="1043" y="2181"/>
                  </a:lnTo>
                  <a:lnTo>
                    <a:pt x="1148" y="2181"/>
                  </a:lnTo>
                  <a:lnTo>
                    <a:pt x="1226" y="2181"/>
                  </a:lnTo>
                  <a:lnTo>
                    <a:pt x="1292" y="2175"/>
                  </a:lnTo>
                  <a:lnTo>
                    <a:pt x="1346" y="2172"/>
                  </a:lnTo>
                  <a:lnTo>
                    <a:pt x="1412" y="2166"/>
                  </a:lnTo>
                  <a:lnTo>
                    <a:pt x="1475" y="2154"/>
                  </a:lnTo>
                  <a:lnTo>
                    <a:pt x="1559" y="2142"/>
                  </a:lnTo>
                  <a:lnTo>
                    <a:pt x="1640" y="2124"/>
                  </a:lnTo>
                  <a:lnTo>
                    <a:pt x="1709" y="2103"/>
                  </a:lnTo>
                  <a:lnTo>
                    <a:pt x="1784" y="2085"/>
                  </a:lnTo>
                  <a:lnTo>
                    <a:pt x="1859" y="2052"/>
                  </a:lnTo>
                  <a:lnTo>
                    <a:pt x="1928" y="2025"/>
                  </a:lnTo>
                  <a:lnTo>
                    <a:pt x="1991" y="1992"/>
                  </a:lnTo>
                  <a:lnTo>
                    <a:pt x="2057" y="1953"/>
                  </a:lnTo>
                  <a:lnTo>
                    <a:pt x="2114" y="1908"/>
                  </a:lnTo>
                  <a:lnTo>
                    <a:pt x="2174" y="1851"/>
                  </a:lnTo>
                  <a:lnTo>
                    <a:pt x="2234" y="1758"/>
                  </a:lnTo>
                  <a:lnTo>
                    <a:pt x="2261" y="1701"/>
                  </a:lnTo>
                  <a:lnTo>
                    <a:pt x="2267" y="1662"/>
                  </a:lnTo>
                  <a:lnTo>
                    <a:pt x="2255" y="12"/>
                  </a:lnTo>
                  <a:lnTo>
                    <a:pt x="2204" y="12"/>
                  </a:lnTo>
                </a:path>
              </a:pathLst>
            </a:custGeom>
            <a:solidFill>
              <a:srgbClr val="EAEAEA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" name="Group 97"/>
            <p:cNvGrpSpPr>
              <a:grpSpLocks/>
            </p:cNvGrpSpPr>
            <p:nvPr/>
          </p:nvGrpSpPr>
          <p:grpSpPr bwMode="auto">
            <a:xfrm>
              <a:off x="838200" y="2968625"/>
              <a:ext cx="2327275" cy="1576388"/>
              <a:chOff x="1260" y="144"/>
              <a:chExt cx="2840" cy="2016"/>
            </a:xfrm>
          </p:grpSpPr>
          <p:sp>
            <p:nvSpPr>
              <p:cNvPr id="505" name="Line 98"/>
              <p:cNvSpPr>
                <a:spLocks noChangeShapeType="1"/>
              </p:cNvSpPr>
              <p:nvPr/>
            </p:nvSpPr>
            <p:spPr bwMode="auto">
              <a:xfrm>
                <a:off x="3992" y="329"/>
                <a:ext cx="30" cy="42"/>
              </a:xfrm>
              <a:prstGeom prst="lin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6" name="Line 99"/>
              <p:cNvSpPr>
                <a:spLocks noChangeShapeType="1"/>
              </p:cNvSpPr>
              <p:nvPr/>
            </p:nvSpPr>
            <p:spPr bwMode="auto">
              <a:xfrm flipH="1">
                <a:off x="1638" y="382"/>
                <a:ext cx="44" cy="17"/>
              </a:xfrm>
              <a:prstGeom prst="lin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7" name="Freeform 100"/>
              <p:cNvSpPr>
                <a:spLocks/>
              </p:cNvSpPr>
              <p:nvPr/>
            </p:nvSpPr>
            <p:spPr bwMode="auto">
              <a:xfrm>
                <a:off x="2382" y="259"/>
                <a:ext cx="1560" cy="1490"/>
              </a:xfrm>
              <a:custGeom>
                <a:avLst/>
                <a:gdLst>
                  <a:gd name="T0" fmla="*/ 78 w 1560"/>
                  <a:gd name="T1" fmla="*/ 58 h 1410"/>
                  <a:gd name="T2" fmla="*/ 78 w 1560"/>
                  <a:gd name="T3" fmla="*/ 0 h 1410"/>
                  <a:gd name="T4" fmla="*/ 1554 w 1560"/>
                  <a:gd name="T5" fmla="*/ 152 h 1410"/>
                  <a:gd name="T6" fmla="*/ 1560 w 1560"/>
                  <a:gd name="T7" fmla="*/ 58 h 1410"/>
                  <a:gd name="T8" fmla="*/ 72 w 1560"/>
                  <a:gd name="T9" fmla="*/ 68 h 1410"/>
                  <a:gd name="T10" fmla="*/ 0 w 1560"/>
                  <a:gd name="T11" fmla="*/ 2733 h 1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0"/>
                  <a:gd name="T19" fmla="*/ 0 h 1410"/>
                  <a:gd name="T20" fmla="*/ 1560 w 1560"/>
                  <a:gd name="T21" fmla="*/ 1410 h 1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0" h="1410">
                    <a:moveTo>
                      <a:pt x="78" y="30"/>
                    </a:moveTo>
                    <a:lnTo>
                      <a:pt x="78" y="0"/>
                    </a:lnTo>
                    <a:lnTo>
                      <a:pt x="1554" y="78"/>
                    </a:lnTo>
                    <a:lnTo>
                      <a:pt x="1560" y="30"/>
                    </a:lnTo>
                    <a:lnTo>
                      <a:pt x="72" y="36"/>
                    </a:lnTo>
                    <a:lnTo>
                      <a:pt x="0" y="141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8" name="Oval 101"/>
              <p:cNvSpPr>
                <a:spLocks noChangeArrowheads="1"/>
              </p:cNvSpPr>
              <p:nvPr/>
            </p:nvSpPr>
            <p:spPr bwMode="auto">
              <a:xfrm>
                <a:off x="2440" y="240"/>
                <a:ext cx="68" cy="89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9" name="Freeform 102"/>
              <p:cNvSpPr>
                <a:spLocks/>
              </p:cNvSpPr>
              <p:nvPr/>
            </p:nvSpPr>
            <p:spPr bwMode="auto">
              <a:xfrm>
                <a:off x="1710" y="246"/>
                <a:ext cx="446" cy="1511"/>
              </a:xfrm>
              <a:custGeom>
                <a:avLst/>
                <a:gdLst>
                  <a:gd name="T0" fmla="*/ 366 w 446"/>
                  <a:gd name="T1" fmla="*/ 80 h 1430"/>
                  <a:gd name="T2" fmla="*/ 0 w 446"/>
                  <a:gd name="T3" fmla="*/ 267 h 1430"/>
                  <a:gd name="T4" fmla="*/ 0 w 446"/>
                  <a:gd name="T5" fmla="*/ 208 h 1430"/>
                  <a:gd name="T6" fmla="*/ 390 w 446"/>
                  <a:gd name="T7" fmla="*/ 0 h 1430"/>
                  <a:gd name="T8" fmla="*/ 446 w 446"/>
                  <a:gd name="T9" fmla="*/ 2772 h 14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6"/>
                  <a:gd name="T16" fmla="*/ 0 h 1430"/>
                  <a:gd name="T17" fmla="*/ 446 w 446"/>
                  <a:gd name="T18" fmla="*/ 1430 h 14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6" h="1430">
                    <a:moveTo>
                      <a:pt x="366" y="42"/>
                    </a:moveTo>
                    <a:lnTo>
                      <a:pt x="0" y="138"/>
                    </a:lnTo>
                    <a:lnTo>
                      <a:pt x="0" y="108"/>
                    </a:lnTo>
                    <a:lnTo>
                      <a:pt x="390" y="0"/>
                    </a:lnTo>
                    <a:lnTo>
                      <a:pt x="446" y="143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510" name="Group 103"/>
              <p:cNvGrpSpPr>
                <a:grpSpLocks/>
              </p:cNvGrpSpPr>
              <p:nvPr/>
            </p:nvGrpSpPr>
            <p:grpSpPr bwMode="auto">
              <a:xfrm>
                <a:off x="3980" y="430"/>
                <a:ext cx="104" cy="119"/>
                <a:chOff x="5328" y="1632"/>
                <a:chExt cx="144" cy="144"/>
              </a:xfrm>
            </p:grpSpPr>
            <p:sp>
              <p:nvSpPr>
                <p:cNvPr id="531" name="Oval 104"/>
                <p:cNvSpPr>
                  <a:spLocks noChangeArrowheads="1"/>
                </p:cNvSpPr>
                <p:nvPr/>
              </p:nvSpPr>
              <p:spPr bwMode="auto">
                <a:xfrm>
                  <a:off x="5328" y="1632"/>
                  <a:ext cx="144" cy="144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2" name="Oval 105"/>
                <p:cNvSpPr>
                  <a:spLocks noChangeArrowheads="1"/>
                </p:cNvSpPr>
                <p:nvPr/>
              </p:nvSpPr>
              <p:spPr bwMode="auto">
                <a:xfrm>
                  <a:off x="5352" y="1656"/>
                  <a:ext cx="96" cy="9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11" name="Freeform 106"/>
              <p:cNvSpPr>
                <a:spLocks/>
              </p:cNvSpPr>
              <p:nvPr/>
            </p:nvSpPr>
            <p:spPr bwMode="auto">
              <a:xfrm>
                <a:off x="2508" y="363"/>
                <a:ext cx="1504" cy="1797"/>
              </a:xfrm>
              <a:custGeom>
                <a:avLst/>
                <a:gdLst>
                  <a:gd name="T0" fmla="*/ 0 w 1504"/>
                  <a:gd name="T1" fmla="*/ 1656 h 1792"/>
                  <a:gd name="T2" fmla="*/ 1504 w 1504"/>
                  <a:gd name="T3" fmla="*/ 0 h 1792"/>
                  <a:gd name="T4" fmla="*/ 768 w 1504"/>
                  <a:gd name="T5" fmla="*/ 1852 h 1792"/>
                  <a:gd name="T6" fmla="*/ 0 60000 65536"/>
                  <a:gd name="T7" fmla="*/ 0 60000 65536"/>
                  <a:gd name="T8" fmla="*/ 0 60000 65536"/>
                  <a:gd name="T9" fmla="*/ 0 w 1504"/>
                  <a:gd name="T10" fmla="*/ 0 h 1792"/>
                  <a:gd name="T11" fmla="*/ 1504 w 1504"/>
                  <a:gd name="T12" fmla="*/ 1792 h 1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4" h="1792">
                    <a:moveTo>
                      <a:pt x="0" y="1600"/>
                    </a:moveTo>
                    <a:lnTo>
                      <a:pt x="1504" y="0"/>
                    </a:lnTo>
                    <a:lnTo>
                      <a:pt x="768" y="179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2" name="Freeform 107"/>
              <p:cNvSpPr>
                <a:spLocks/>
              </p:cNvSpPr>
              <p:nvPr/>
            </p:nvSpPr>
            <p:spPr bwMode="auto">
              <a:xfrm>
                <a:off x="1260" y="397"/>
                <a:ext cx="664" cy="1763"/>
              </a:xfrm>
              <a:custGeom>
                <a:avLst/>
                <a:gdLst>
                  <a:gd name="T0" fmla="*/ 0 w 664"/>
                  <a:gd name="T1" fmla="*/ 1796 h 1760"/>
                  <a:gd name="T2" fmla="*/ 376 w 664"/>
                  <a:gd name="T3" fmla="*/ 0 h 1760"/>
                  <a:gd name="T4" fmla="*/ 664 w 664"/>
                  <a:gd name="T5" fmla="*/ 1620 h 1760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1760"/>
                  <a:gd name="T11" fmla="*/ 664 w 664"/>
                  <a:gd name="T12" fmla="*/ 1760 h 17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1760">
                    <a:moveTo>
                      <a:pt x="0" y="1760"/>
                    </a:moveTo>
                    <a:lnTo>
                      <a:pt x="376" y="0"/>
                    </a:lnTo>
                    <a:lnTo>
                      <a:pt x="664" y="158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" name="Line 108"/>
              <p:cNvSpPr>
                <a:spLocks noChangeShapeType="1"/>
              </p:cNvSpPr>
              <p:nvPr/>
            </p:nvSpPr>
            <p:spPr bwMode="auto">
              <a:xfrm flipV="1">
                <a:off x="1644" y="329"/>
                <a:ext cx="2352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4" name="Freeform 109"/>
              <p:cNvSpPr>
                <a:spLocks/>
              </p:cNvSpPr>
              <p:nvPr/>
            </p:nvSpPr>
            <p:spPr bwMode="auto">
              <a:xfrm>
                <a:off x="2428" y="261"/>
                <a:ext cx="1672" cy="1488"/>
              </a:xfrm>
              <a:custGeom>
                <a:avLst/>
                <a:gdLst>
                  <a:gd name="T0" fmla="*/ 1652 w 1672"/>
                  <a:gd name="T1" fmla="*/ 0 h 1408"/>
                  <a:gd name="T2" fmla="*/ 1536 w 1672"/>
                  <a:gd name="T3" fmla="*/ 180 h 1408"/>
                  <a:gd name="T4" fmla="*/ 1488 w 1672"/>
                  <a:gd name="T5" fmla="*/ 202 h 1408"/>
                  <a:gd name="T6" fmla="*/ 136 w 1672"/>
                  <a:gd name="T7" fmla="*/ 2352 h 1408"/>
                  <a:gd name="T8" fmla="*/ 104 w 1672"/>
                  <a:gd name="T9" fmla="*/ 2459 h 1408"/>
                  <a:gd name="T10" fmla="*/ 0 w 1672"/>
                  <a:gd name="T11" fmla="*/ 2651 h 1408"/>
                  <a:gd name="T12" fmla="*/ 36 w 1672"/>
                  <a:gd name="T13" fmla="*/ 2731 h 1408"/>
                  <a:gd name="T14" fmla="*/ 136 w 1672"/>
                  <a:gd name="T15" fmla="*/ 2554 h 1408"/>
                  <a:gd name="T16" fmla="*/ 212 w 1672"/>
                  <a:gd name="T17" fmla="*/ 2485 h 1408"/>
                  <a:gd name="T18" fmla="*/ 1536 w 1672"/>
                  <a:gd name="T19" fmla="*/ 317 h 1408"/>
                  <a:gd name="T20" fmla="*/ 1560 w 1672"/>
                  <a:gd name="T21" fmla="*/ 240 h 1408"/>
                  <a:gd name="T22" fmla="*/ 1672 w 1672"/>
                  <a:gd name="T23" fmla="*/ 56 h 1408"/>
                  <a:gd name="T24" fmla="*/ 1652 w 1672"/>
                  <a:gd name="T25" fmla="*/ 4 h 14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72"/>
                  <a:gd name="T40" fmla="*/ 0 h 1408"/>
                  <a:gd name="T41" fmla="*/ 1672 w 1672"/>
                  <a:gd name="T42" fmla="*/ 1408 h 140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72" h="1408">
                    <a:moveTo>
                      <a:pt x="1652" y="0"/>
                    </a:moveTo>
                    <a:lnTo>
                      <a:pt x="1536" y="92"/>
                    </a:lnTo>
                    <a:lnTo>
                      <a:pt x="1488" y="104"/>
                    </a:lnTo>
                    <a:lnTo>
                      <a:pt x="136" y="1212"/>
                    </a:lnTo>
                    <a:lnTo>
                      <a:pt x="104" y="1268"/>
                    </a:lnTo>
                    <a:lnTo>
                      <a:pt x="0" y="1364"/>
                    </a:lnTo>
                    <a:lnTo>
                      <a:pt x="36" y="1408"/>
                    </a:lnTo>
                    <a:lnTo>
                      <a:pt x="136" y="1316"/>
                    </a:lnTo>
                    <a:lnTo>
                      <a:pt x="212" y="1280"/>
                    </a:lnTo>
                    <a:lnTo>
                      <a:pt x="1536" y="164"/>
                    </a:lnTo>
                    <a:lnTo>
                      <a:pt x="1560" y="124"/>
                    </a:lnTo>
                    <a:lnTo>
                      <a:pt x="1672" y="28"/>
                    </a:lnTo>
                    <a:lnTo>
                      <a:pt x="1652" y="4"/>
                    </a:lnTo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5" name="Oval 110"/>
              <p:cNvSpPr>
                <a:spLocks noChangeArrowheads="1"/>
              </p:cNvSpPr>
              <p:nvPr/>
            </p:nvSpPr>
            <p:spPr bwMode="auto">
              <a:xfrm>
                <a:off x="2380" y="1698"/>
                <a:ext cx="96" cy="10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6" name="Freeform 111"/>
              <p:cNvSpPr>
                <a:spLocks/>
              </p:cNvSpPr>
              <p:nvPr/>
            </p:nvSpPr>
            <p:spPr bwMode="auto">
              <a:xfrm rot="219531">
                <a:off x="1560" y="347"/>
                <a:ext cx="588" cy="1391"/>
              </a:xfrm>
              <a:custGeom>
                <a:avLst/>
                <a:gdLst>
                  <a:gd name="T0" fmla="*/ 0 w 480"/>
                  <a:gd name="T1" fmla="*/ 21 h 1317"/>
                  <a:gd name="T2" fmla="*/ 408 w 480"/>
                  <a:gd name="T3" fmla="*/ 0 h 1317"/>
                  <a:gd name="T4" fmla="*/ 692 w 480"/>
                  <a:gd name="T5" fmla="*/ 133 h 1317"/>
                  <a:gd name="T6" fmla="*/ 1022 w 480"/>
                  <a:gd name="T7" fmla="*/ 203 h 1317"/>
                  <a:gd name="T8" fmla="*/ 5136 w 480"/>
                  <a:gd name="T9" fmla="*/ 2224 h 1317"/>
                  <a:gd name="T10" fmla="*/ 5237 w 480"/>
                  <a:gd name="T11" fmla="*/ 2362 h 1317"/>
                  <a:gd name="T12" fmla="*/ 5478 w 480"/>
                  <a:gd name="T13" fmla="*/ 2513 h 1317"/>
                  <a:gd name="T14" fmla="*/ 5171 w 480"/>
                  <a:gd name="T15" fmla="*/ 2538 h 1317"/>
                  <a:gd name="T16" fmla="*/ 4834 w 480"/>
                  <a:gd name="T17" fmla="*/ 2375 h 1317"/>
                  <a:gd name="T18" fmla="*/ 4463 w 480"/>
                  <a:gd name="T19" fmla="*/ 2277 h 1317"/>
                  <a:gd name="T20" fmla="*/ 376 w 480"/>
                  <a:gd name="T21" fmla="*/ 219 h 1317"/>
                  <a:gd name="T22" fmla="*/ 307 w 480"/>
                  <a:gd name="T23" fmla="*/ 156 h 1317"/>
                  <a:gd name="T24" fmla="*/ 38 w 480"/>
                  <a:gd name="T25" fmla="*/ 24 h 13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0"/>
                  <a:gd name="T40" fmla="*/ 0 h 1317"/>
                  <a:gd name="T41" fmla="*/ 480 w 480"/>
                  <a:gd name="T42" fmla="*/ 1317 h 13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0" h="1317">
                    <a:moveTo>
                      <a:pt x="0" y="9"/>
                    </a:moveTo>
                    <a:lnTo>
                      <a:pt x="36" y="0"/>
                    </a:lnTo>
                    <a:lnTo>
                      <a:pt x="60" y="69"/>
                    </a:lnTo>
                    <a:lnTo>
                      <a:pt x="90" y="105"/>
                    </a:lnTo>
                    <a:lnTo>
                      <a:pt x="450" y="1155"/>
                    </a:lnTo>
                    <a:lnTo>
                      <a:pt x="459" y="1224"/>
                    </a:lnTo>
                    <a:lnTo>
                      <a:pt x="480" y="1305"/>
                    </a:lnTo>
                    <a:lnTo>
                      <a:pt x="453" y="1317"/>
                    </a:lnTo>
                    <a:lnTo>
                      <a:pt x="423" y="1233"/>
                    </a:lnTo>
                    <a:lnTo>
                      <a:pt x="390" y="1182"/>
                    </a:lnTo>
                    <a:lnTo>
                      <a:pt x="33" y="114"/>
                    </a:lnTo>
                    <a:lnTo>
                      <a:pt x="27" y="81"/>
                    </a:lnTo>
                    <a:lnTo>
                      <a:pt x="3" y="12"/>
                    </a:lnTo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7" name="Oval 112"/>
              <p:cNvSpPr>
                <a:spLocks noChangeArrowheads="1"/>
              </p:cNvSpPr>
              <p:nvPr/>
            </p:nvSpPr>
            <p:spPr bwMode="auto">
              <a:xfrm>
                <a:off x="2048" y="1694"/>
                <a:ext cx="96" cy="101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8" name="Oval 113"/>
              <p:cNvSpPr>
                <a:spLocks noChangeArrowheads="1"/>
              </p:cNvSpPr>
              <p:nvPr/>
            </p:nvSpPr>
            <p:spPr bwMode="auto">
              <a:xfrm>
                <a:off x="2056" y="234"/>
                <a:ext cx="68" cy="89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9" name="Oval 114"/>
              <p:cNvSpPr>
                <a:spLocks noChangeArrowheads="1"/>
              </p:cNvSpPr>
              <p:nvPr/>
            </p:nvSpPr>
            <p:spPr bwMode="auto">
              <a:xfrm>
                <a:off x="1696" y="329"/>
                <a:ext cx="68" cy="89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0" name="Oval 115"/>
              <p:cNvSpPr>
                <a:spLocks noChangeArrowheads="1"/>
              </p:cNvSpPr>
              <p:nvPr/>
            </p:nvSpPr>
            <p:spPr bwMode="auto">
              <a:xfrm>
                <a:off x="3912" y="266"/>
                <a:ext cx="68" cy="88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521" name="Group 116"/>
              <p:cNvGrpSpPr>
                <a:grpSpLocks/>
              </p:cNvGrpSpPr>
              <p:nvPr/>
            </p:nvGrpSpPr>
            <p:grpSpPr bwMode="auto">
              <a:xfrm>
                <a:off x="2400" y="411"/>
                <a:ext cx="47" cy="121"/>
                <a:chOff x="5328" y="1632"/>
                <a:chExt cx="144" cy="144"/>
              </a:xfrm>
            </p:grpSpPr>
            <p:sp>
              <p:nvSpPr>
                <p:cNvPr id="529" name="Oval 117"/>
                <p:cNvSpPr>
                  <a:spLocks noChangeArrowheads="1"/>
                </p:cNvSpPr>
                <p:nvPr/>
              </p:nvSpPr>
              <p:spPr bwMode="auto">
                <a:xfrm>
                  <a:off x="5328" y="163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30" name="Oval 118"/>
                <p:cNvSpPr>
                  <a:spLocks noChangeArrowheads="1"/>
                </p:cNvSpPr>
                <p:nvPr/>
              </p:nvSpPr>
              <p:spPr bwMode="auto">
                <a:xfrm>
                  <a:off x="5352" y="165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22" name="Group 119"/>
              <p:cNvGrpSpPr>
                <a:grpSpLocks/>
              </p:cNvGrpSpPr>
              <p:nvPr/>
            </p:nvGrpSpPr>
            <p:grpSpPr bwMode="auto">
              <a:xfrm>
                <a:off x="2106" y="405"/>
                <a:ext cx="54" cy="120"/>
                <a:chOff x="5328" y="1632"/>
                <a:chExt cx="144" cy="144"/>
              </a:xfrm>
            </p:grpSpPr>
            <p:sp>
              <p:nvSpPr>
                <p:cNvPr id="527" name="Oval 120"/>
                <p:cNvSpPr>
                  <a:spLocks noChangeArrowheads="1"/>
                </p:cNvSpPr>
                <p:nvPr/>
              </p:nvSpPr>
              <p:spPr bwMode="auto">
                <a:xfrm>
                  <a:off x="5328" y="1632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28" name="Oval 121"/>
                <p:cNvSpPr>
                  <a:spLocks noChangeArrowheads="1"/>
                </p:cNvSpPr>
                <p:nvPr/>
              </p:nvSpPr>
              <p:spPr bwMode="auto">
                <a:xfrm>
                  <a:off x="5352" y="165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23" name="Group 122"/>
              <p:cNvGrpSpPr>
                <a:grpSpLocks/>
              </p:cNvGrpSpPr>
              <p:nvPr/>
            </p:nvGrpSpPr>
            <p:grpSpPr bwMode="auto">
              <a:xfrm>
                <a:off x="1711" y="460"/>
                <a:ext cx="104" cy="118"/>
                <a:chOff x="5328" y="1632"/>
                <a:chExt cx="144" cy="144"/>
              </a:xfrm>
            </p:grpSpPr>
            <p:sp>
              <p:nvSpPr>
                <p:cNvPr id="525" name="Oval 123"/>
                <p:cNvSpPr>
                  <a:spLocks noChangeArrowheads="1"/>
                </p:cNvSpPr>
                <p:nvPr/>
              </p:nvSpPr>
              <p:spPr bwMode="auto">
                <a:xfrm>
                  <a:off x="5328" y="1632"/>
                  <a:ext cx="144" cy="144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526" name="Oval 124"/>
                <p:cNvSpPr>
                  <a:spLocks noChangeArrowheads="1"/>
                </p:cNvSpPr>
                <p:nvPr/>
              </p:nvSpPr>
              <p:spPr bwMode="auto">
                <a:xfrm>
                  <a:off x="5352" y="1656"/>
                  <a:ext cx="96" cy="9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24" name="Freeform 125"/>
              <p:cNvSpPr>
                <a:spLocks/>
              </p:cNvSpPr>
              <p:nvPr/>
            </p:nvSpPr>
            <p:spPr bwMode="auto">
              <a:xfrm>
                <a:off x="2008" y="144"/>
                <a:ext cx="516" cy="1956"/>
              </a:xfrm>
              <a:custGeom>
                <a:avLst/>
                <a:gdLst>
                  <a:gd name="T0" fmla="*/ 241 w 516"/>
                  <a:gd name="T1" fmla="*/ 3561 h 1851"/>
                  <a:gd name="T2" fmla="*/ 124 w 516"/>
                  <a:gd name="T3" fmla="*/ 3587 h 1851"/>
                  <a:gd name="T4" fmla="*/ 122 w 516"/>
                  <a:gd name="T5" fmla="*/ 3262 h 1851"/>
                  <a:gd name="T6" fmla="*/ 0 w 516"/>
                  <a:gd name="T7" fmla="*/ 3271 h 1851"/>
                  <a:gd name="T8" fmla="*/ 0 w 516"/>
                  <a:gd name="T9" fmla="*/ 3052 h 1851"/>
                  <a:gd name="T10" fmla="*/ 186 w 516"/>
                  <a:gd name="T11" fmla="*/ 2995 h 1851"/>
                  <a:gd name="T12" fmla="*/ 205 w 516"/>
                  <a:gd name="T13" fmla="*/ 483 h 1851"/>
                  <a:gd name="T14" fmla="*/ 108 w 516"/>
                  <a:gd name="T15" fmla="*/ 422 h 1851"/>
                  <a:gd name="T16" fmla="*/ 112 w 516"/>
                  <a:gd name="T17" fmla="*/ 284 h 1851"/>
                  <a:gd name="T18" fmla="*/ 220 w 516"/>
                  <a:gd name="T19" fmla="*/ 294 h 1851"/>
                  <a:gd name="T20" fmla="*/ 223 w 516"/>
                  <a:gd name="T21" fmla="*/ 0 h 1851"/>
                  <a:gd name="T22" fmla="*/ 312 w 516"/>
                  <a:gd name="T23" fmla="*/ 3 h 1851"/>
                  <a:gd name="T24" fmla="*/ 314 w 516"/>
                  <a:gd name="T25" fmla="*/ 302 h 1851"/>
                  <a:gd name="T26" fmla="*/ 424 w 516"/>
                  <a:gd name="T27" fmla="*/ 302 h 1851"/>
                  <a:gd name="T28" fmla="*/ 424 w 516"/>
                  <a:gd name="T29" fmla="*/ 444 h 1851"/>
                  <a:gd name="T30" fmla="*/ 314 w 516"/>
                  <a:gd name="T31" fmla="*/ 515 h 1851"/>
                  <a:gd name="T32" fmla="*/ 323 w 516"/>
                  <a:gd name="T33" fmla="*/ 2995 h 1851"/>
                  <a:gd name="T34" fmla="*/ 516 w 516"/>
                  <a:gd name="T35" fmla="*/ 3070 h 1851"/>
                  <a:gd name="T36" fmla="*/ 512 w 516"/>
                  <a:gd name="T37" fmla="*/ 3279 h 1851"/>
                  <a:gd name="T38" fmla="*/ 369 w 516"/>
                  <a:gd name="T39" fmla="*/ 3280 h 1851"/>
                  <a:gd name="T40" fmla="*/ 368 w 516"/>
                  <a:gd name="T41" fmla="*/ 3587 h 1851"/>
                  <a:gd name="T42" fmla="*/ 364 w 516"/>
                  <a:gd name="T43" fmla="*/ 3587 h 1851"/>
                  <a:gd name="T44" fmla="*/ 232 w 516"/>
                  <a:gd name="T45" fmla="*/ 3561 h 18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16"/>
                  <a:gd name="T70" fmla="*/ 0 h 1851"/>
                  <a:gd name="T71" fmla="*/ 516 w 516"/>
                  <a:gd name="T72" fmla="*/ 1851 h 18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16" h="1851">
                    <a:moveTo>
                      <a:pt x="241" y="1838"/>
                    </a:moveTo>
                    <a:lnTo>
                      <a:pt x="124" y="1851"/>
                    </a:lnTo>
                    <a:lnTo>
                      <a:pt x="122" y="1682"/>
                    </a:lnTo>
                    <a:lnTo>
                      <a:pt x="0" y="1687"/>
                    </a:lnTo>
                    <a:lnTo>
                      <a:pt x="0" y="1575"/>
                    </a:lnTo>
                    <a:lnTo>
                      <a:pt x="186" y="1545"/>
                    </a:lnTo>
                    <a:lnTo>
                      <a:pt x="205" y="247"/>
                    </a:lnTo>
                    <a:lnTo>
                      <a:pt x="108" y="219"/>
                    </a:lnTo>
                    <a:lnTo>
                      <a:pt x="112" y="147"/>
                    </a:lnTo>
                    <a:lnTo>
                      <a:pt x="220" y="151"/>
                    </a:lnTo>
                    <a:lnTo>
                      <a:pt x="223" y="0"/>
                    </a:lnTo>
                    <a:lnTo>
                      <a:pt x="312" y="3"/>
                    </a:lnTo>
                    <a:lnTo>
                      <a:pt x="314" y="156"/>
                    </a:lnTo>
                    <a:lnTo>
                      <a:pt x="424" y="156"/>
                    </a:lnTo>
                    <a:lnTo>
                      <a:pt x="424" y="229"/>
                    </a:lnTo>
                    <a:lnTo>
                      <a:pt x="314" y="265"/>
                    </a:lnTo>
                    <a:lnTo>
                      <a:pt x="323" y="1545"/>
                    </a:lnTo>
                    <a:lnTo>
                      <a:pt x="516" y="1583"/>
                    </a:lnTo>
                    <a:lnTo>
                      <a:pt x="512" y="1691"/>
                    </a:lnTo>
                    <a:lnTo>
                      <a:pt x="369" y="1692"/>
                    </a:lnTo>
                    <a:lnTo>
                      <a:pt x="368" y="1851"/>
                    </a:lnTo>
                    <a:lnTo>
                      <a:pt x="364" y="1851"/>
                    </a:lnTo>
                    <a:lnTo>
                      <a:pt x="232" y="1838"/>
                    </a:lnTo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7" name="Freeform 126"/>
            <p:cNvSpPr>
              <a:spLocks/>
            </p:cNvSpPr>
            <p:nvPr/>
          </p:nvSpPr>
          <p:spPr bwMode="auto">
            <a:xfrm>
              <a:off x="793750" y="4948238"/>
              <a:ext cx="1757363" cy="173037"/>
            </a:xfrm>
            <a:custGeom>
              <a:avLst/>
              <a:gdLst>
                <a:gd name="T0" fmla="*/ 0 w 2144"/>
                <a:gd name="T1" fmla="*/ 2147483647 h 220"/>
                <a:gd name="T2" fmla="*/ 2147483647 w 2144"/>
                <a:gd name="T3" fmla="*/ 2147483647 h 220"/>
                <a:gd name="T4" fmla="*/ 2147483647 w 2144"/>
                <a:gd name="T5" fmla="*/ 2147483647 h 220"/>
                <a:gd name="T6" fmla="*/ 2147483647 w 2144"/>
                <a:gd name="T7" fmla="*/ 2147483647 h 220"/>
                <a:gd name="T8" fmla="*/ 2147483647 w 2144"/>
                <a:gd name="T9" fmla="*/ 2147483647 h 220"/>
                <a:gd name="T10" fmla="*/ 2147483647 w 2144"/>
                <a:gd name="T11" fmla="*/ 2147483647 h 220"/>
                <a:gd name="T12" fmla="*/ 2147483647 w 2144"/>
                <a:gd name="T13" fmla="*/ 2147483647 h 220"/>
                <a:gd name="T14" fmla="*/ 2147483647 w 2144"/>
                <a:gd name="T15" fmla="*/ 2147483647 h 220"/>
                <a:gd name="T16" fmla="*/ 2147483647 w 2144"/>
                <a:gd name="T17" fmla="*/ 2147483647 h 220"/>
                <a:gd name="T18" fmla="*/ 2147483647 w 2144"/>
                <a:gd name="T19" fmla="*/ 2147483647 h 220"/>
                <a:gd name="T20" fmla="*/ 2147483647 w 2144"/>
                <a:gd name="T21" fmla="*/ 0 h 220"/>
                <a:gd name="T22" fmla="*/ 2147483647 w 2144"/>
                <a:gd name="T23" fmla="*/ 2147483647 h 220"/>
                <a:gd name="T24" fmla="*/ 2147483647 w 2144"/>
                <a:gd name="T25" fmla="*/ 2147483647 h 2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4"/>
                <a:gd name="T40" fmla="*/ 0 h 220"/>
                <a:gd name="T41" fmla="*/ 2144 w 2144"/>
                <a:gd name="T42" fmla="*/ 220 h 2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4" h="220">
                  <a:moveTo>
                    <a:pt x="0" y="88"/>
                  </a:moveTo>
                  <a:lnTo>
                    <a:pt x="4" y="220"/>
                  </a:lnTo>
                  <a:lnTo>
                    <a:pt x="496" y="216"/>
                  </a:lnTo>
                  <a:lnTo>
                    <a:pt x="576" y="108"/>
                  </a:lnTo>
                  <a:lnTo>
                    <a:pt x="1576" y="112"/>
                  </a:lnTo>
                  <a:lnTo>
                    <a:pt x="1656" y="212"/>
                  </a:lnTo>
                  <a:lnTo>
                    <a:pt x="2144" y="216"/>
                  </a:lnTo>
                  <a:lnTo>
                    <a:pt x="2144" y="80"/>
                  </a:lnTo>
                  <a:lnTo>
                    <a:pt x="1772" y="76"/>
                  </a:lnTo>
                  <a:lnTo>
                    <a:pt x="1708" y="8"/>
                  </a:lnTo>
                  <a:lnTo>
                    <a:pt x="408" y="0"/>
                  </a:lnTo>
                  <a:lnTo>
                    <a:pt x="328" y="88"/>
                  </a:lnTo>
                  <a:lnTo>
                    <a:pt x="4" y="88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27"/>
            <p:cNvSpPr>
              <a:spLocks/>
            </p:cNvSpPr>
            <p:nvPr/>
          </p:nvSpPr>
          <p:spPr bwMode="auto">
            <a:xfrm>
              <a:off x="1200150" y="4391025"/>
              <a:ext cx="949325" cy="177800"/>
            </a:xfrm>
            <a:custGeom>
              <a:avLst/>
              <a:gdLst>
                <a:gd name="T0" fmla="*/ 0 w 1158"/>
                <a:gd name="T1" fmla="*/ 2147483647 h 228"/>
                <a:gd name="T2" fmla="*/ 2147483647 w 1158"/>
                <a:gd name="T3" fmla="*/ 0 h 228"/>
                <a:gd name="T4" fmla="*/ 2147483647 w 1158"/>
                <a:gd name="T5" fmla="*/ 0 h 228"/>
                <a:gd name="T6" fmla="*/ 2147483647 w 1158"/>
                <a:gd name="T7" fmla="*/ 2147483647 h 228"/>
                <a:gd name="T8" fmla="*/ 2147483647 w 1158"/>
                <a:gd name="T9" fmla="*/ 2147483647 h 228"/>
                <a:gd name="T10" fmla="*/ 2147483647 w 1158"/>
                <a:gd name="T11" fmla="*/ 2147483647 h 228"/>
                <a:gd name="T12" fmla="*/ 2147483647 w 1158"/>
                <a:gd name="T13" fmla="*/ 2147483647 h 228"/>
                <a:gd name="T14" fmla="*/ 2147483647 w 1158"/>
                <a:gd name="T15" fmla="*/ 2147483647 h 228"/>
                <a:gd name="T16" fmla="*/ 0 w 1158"/>
                <a:gd name="T17" fmla="*/ 2147483647 h 2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8"/>
                <a:gd name="T28" fmla="*/ 0 h 228"/>
                <a:gd name="T29" fmla="*/ 1158 w 1158"/>
                <a:gd name="T30" fmla="*/ 228 h 2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8" h="228">
                  <a:moveTo>
                    <a:pt x="0" y="6"/>
                  </a:moveTo>
                  <a:lnTo>
                    <a:pt x="54" y="0"/>
                  </a:lnTo>
                  <a:lnTo>
                    <a:pt x="1104" y="0"/>
                  </a:lnTo>
                  <a:lnTo>
                    <a:pt x="1158" y="6"/>
                  </a:lnTo>
                  <a:lnTo>
                    <a:pt x="1152" y="228"/>
                  </a:lnTo>
                  <a:lnTo>
                    <a:pt x="1110" y="198"/>
                  </a:lnTo>
                  <a:lnTo>
                    <a:pt x="54" y="198"/>
                  </a:lnTo>
                  <a:lnTo>
                    <a:pt x="6" y="210"/>
                  </a:lnTo>
                  <a:lnTo>
                    <a:pt x="0" y="6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" name="Group 128"/>
            <p:cNvGrpSpPr>
              <a:grpSpLocks/>
            </p:cNvGrpSpPr>
            <p:nvPr/>
          </p:nvGrpSpPr>
          <p:grpSpPr bwMode="auto">
            <a:xfrm>
              <a:off x="1282700" y="3276600"/>
              <a:ext cx="1866900" cy="2335213"/>
              <a:chOff x="856" y="2044"/>
              <a:chExt cx="1176" cy="1539"/>
            </a:xfrm>
          </p:grpSpPr>
          <p:sp>
            <p:nvSpPr>
              <p:cNvPr id="489" name="Freeform 129"/>
              <p:cNvSpPr>
                <a:spLocks/>
              </p:cNvSpPr>
              <p:nvPr/>
            </p:nvSpPr>
            <p:spPr bwMode="auto">
              <a:xfrm>
                <a:off x="856" y="2044"/>
                <a:ext cx="1176" cy="1148"/>
              </a:xfrm>
              <a:custGeom>
                <a:avLst/>
                <a:gdLst>
                  <a:gd name="T0" fmla="*/ 1176 w 1176"/>
                  <a:gd name="T1" fmla="*/ 8 h 1148"/>
                  <a:gd name="T2" fmla="*/ 260 w 1176"/>
                  <a:gd name="T3" fmla="*/ 1148 h 1148"/>
                  <a:gd name="T4" fmla="*/ 0 w 1176"/>
                  <a:gd name="T5" fmla="*/ 0 h 1148"/>
                  <a:gd name="T6" fmla="*/ 0 60000 65536"/>
                  <a:gd name="T7" fmla="*/ 0 60000 65536"/>
                  <a:gd name="T8" fmla="*/ 0 60000 65536"/>
                  <a:gd name="T9" fmla="*/ 0 w 1176"/>
                  <a:gd name="T10" fmla="*/ 0 h 1148"/>
                  <a:gd name="T11" fmla="*/ 1176 w 1176"/>
                  <a:gd name="T12" fmla="*/ 1148 h 1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6" h="1148">
                    <a:moveTo>
                      <a:pt x="1176" y="8"/>
                    </a:moveTo>
                    <a:lnTo>
                      <a:pt x="260" y="114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90" name="Group 130"/>
              <p:cNvGrpSpPr>
                <a:grpSpLocks/>
              </p:cNvGrpSpPr>
              <p:nvPr/>
            </p:nvGrpSpPr>
            <p:grpSpPr bwMode="auto">
              <a:xfrm>
                <a:off x="992" y="3164"/>
                <a:ext cx="228" cy="419"/>
                <a:chOff x="989" y="3172"/>
                <a:chExt cx="228" cy="419"/>
              </a:xfrm>
            </p:grpSpPr>
            <p:grpSp>
              <p:nvGrpSpPr>
                <p:cNvPr id="491" name="Group 131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99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503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504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500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501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502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92" name="Group 138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93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95" name="AutoShap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96" name="AutoShap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97" name="AutoShap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98" name="AutoShap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94" name="Freeform 144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0" name="Group 145"/>
            <p:cNvGrpSpPr>
              <a:grpSpLocks/>
            </p:cNvGrpSpPr>
            <p:nvPr/>
          </p:nvGrpSpPr>
          <p:grpSpPr bwMode="auto">
            <a:xfrm>
              <a:off x="1289050" y="3259138"/>
              <a:ext cx="1873250" cy="1546225"/>
              <a:chOff x="860" y="2056"/>
              <a:chExt cx="1180" cy="1019"/>
            </a:xfrm>
          </p:grpSpPr>
          <p:sp>
            <p:nvSpPr>
              <p:cNvPr id="473" name="Freeform 146"/>
              <p:cNvSpPr>
                <a:spLocks/>
              </p:cNvSpPr>
              <p:nvPr/>
            </p:nvSpPr>
            <p:spPr bwMode="auto">
              <a:xfrm>
                <a:off x="860" y="2056"/>
                <a:ext cx="1180" cy="628"/>
              </a:xfrm>
              <a:custGeom>
                <a:avLst/>
                <a:gdLst>
                  <a:gd name="T0" fmla="*/ 1180 w 1180"/>
                  <a:gd name="T1" fmla="*/ 4 h 628"/>
                  <a:gd name="T2" fmla="*/ 264 w 1180"/>
                  <a:gd name="T3" fmla="*/ 628 h 628"/>
                  <a:gd name="T4" fmla="*/ 0 w 1180"/>
                  <a:gd name="T5" fmla="*/ 0 h 628"/>
                  <a:gd name="T6" fmla="*/ 0 60000 65536"/>
                  <a:gd name="T7" fmla="*/ 0 60000 65536"/>
                  <a:gd name="T8" fmla="*/ 0 60000 65536"/>
                  <a:gd name="T9" fmla="*/ 0 w 1180"/>
                  <a:gd name="T10" fmla="*/ 0 h 628"/>
                  <a:gd name="T11" fmla="*/ 1180 w 1180"/>
                  <a:gd name="T12" fmla="*/ 628 h 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0" h="628">
                    <a:moveTo>
                      <a:pt x="1180" y="4"/>
                    </a:moveTo>
                    <a:lnTo>
                      <a:pt x="264" y="62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74" name="Group 147"/>
              <p:cNvGrpSpPr>
                <a:grpSpLocks/>
              </p:cNvGrpSpPr>
              <p:nvPr/>
            </p:nvGrpSpPr>
            <p:grpSpPr bwMode="auto">
              <a:xfrm>
                <a:off x="1000" y="2656"/>
                <a:ext cx="228" cy="419"/>
                <a:chOff x="989" y="3172"/>
                <a:chExt cx="228" cy="419"/>
              </a:xfrm>
            </p:grpSpPr>
            <p:grpSp>
              <p:nvGrpSpPr>
                <p:cNvPr id="475" name="Group 148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83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487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88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484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85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86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76" name="Group 155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77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79" name="AutoShap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80" name="AutoShap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81" name="AutoShap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82" name="AutoShap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78" name="Freeform 161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1" name="Group 162"/>
            <p:cNvGrpSpPr>
              <a:grpSpLocks/>
            </p:cNvGrpSpPr>
            <p:nvPr/>
          </p:nvGrpSpPr>
          <p:grpSpPr bwMode="auto">
            <a:xfrm>
              <a:off x="1295400" y="3236913"/>
              <a:ext cx="1860550" cy="1054100"/>
              <a:chOff x="860" y="2052"/>
              <a:chExt cx="1172" cy="695"/>
            </a:xfrm>
          </p:grpSpPr>
          <p:sp>
            <p:nvSpPr>
              <p:cNvPr id="457" name="Freeform 163"/>
              <p:cNvSpPr>
                <a:spLocks/>
              </p:cNvSpPr>
              <p:nvPr/>
            </p:nvSpPr>
            <p:spPr bwMode="auto">
              <a:xfrm>
                <a:off x="860" y="2052"/>
                <a:ext cx="1172" cy="304"/>
              </a:xfrm>
              <a:custGeom>
                <a:avLst/>
                <a:gdLst>
                  <a:gd name="T0" fmla="*/ 1172 w 1172"/>
                  <a:gd name="T1" fmla="*/ 20 h 304"/>
                  <a:gd name="T2" fmla="*/ 492 w 1172"/>
                  <a:gd name="T3" fmla="*/ 304 h 304"/>
                  <a:gd name="T4" fmla="*/ 0 w 1172"/>
                  <a:gd name="T5" fmla="*/ 0 h 304"/>
                  <a:gd name="T6" fmla="*/ 0 60000 65536"/>
                  <a:gd name="T7" fmla="*/ 0 60000 65536"/>
                  <a:gd name="T8" fmla="*/ 0 60000 65536"/>
                  <a:gd name="T9" fmla="*/ 0 w 1172"/>
                  <a:gd name="T10" fmla="*/ 0 h 304"/>
                  <a:gd name="T11" fmla="*/ 1172 w 1172"/>
                  <a:gd name="T12" fmla="*/ 304 h 3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2" h="304">
                    <a:moveTo>
                      <a:pt x="1172" y="20"/>
                    </a:moveTo>
                    <a:lnTo>
                      <a:pt x="492" y="30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58" name="Group 164"/>
              <p:cNvGrpSpPr>
                <a:grpSpLocks/>
              </p:cNvGrpSpPr>
              <p:nvPr/>
            </p:nvGrpSpPr>
            <p:grpSpPr bwMode="auto">
              <a:xfrm>
                <a:off x="1228" y="2328"/>
                <a:ext cx="228" cy="419"/>
                <a:chOff x="989" y="3172"/>
                <a:chExt cx="228" cy="419"/>
              </a:xfrm>
            </p:grpSpPr>
            <p:grpSp>
              <p:nvGrpSpPr>
                <p:cNvPr id="459" name="Group 165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67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471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72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468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69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70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0" name="Group 172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61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63" name="AutoShap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64" name="AutoShap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65" name="AutoShap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66" name="AutoShap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62" name="Freeform 178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2" name="Group 179"/>
            <p:cNvGrpSpPr>
              <a:grpSpLocks/>
            </p:cNvGrpSpPr>
            <p:nvPr/>
          </p:nvGrpSpPr>
          <p:grpSpPr bwMode="auto">
            <a:xfrm>
              <a:off x="1301750" y="3248025"/>
              <a:ext cx="1841500" cy="1038225"/>
              <a:chOff x="1864" y="2052"/>
              <a:chExt cx="1160" cy="684"/>
            </a:xfrm>
          </p:grpSpPr>
          <p:sp>
            <p:nvSpPr>
              <p:cNvPr id="441" name="Freeform 180"/>
              <p:cNvSpPr>
                <a:spLocks/>
              </p:cNvSpPr>
              <p:nvPr/>
            </p:nvSpPr>
            <p:spPr bwMode="auto">
              <a:xfrm>
                <a:off x="1864" y="2052"/>
                <a:ext cx="1160" cy="293"/>
              </a:xfrm>
              <a:custGeom>
                <a:avLst/>
                <a:gdLst>
                  <a:gd name="T0" fmla="*/ 1160 w 1160"/>
                  <a:gd name="T1" fmla="*/ 12 h 293"/>
                  <a:gd name="T2" fmla="*/ 864 w 1160"/>
                  <a:gd name="T3" fmla="*/ 293 h 293"/>
                  <a:gd name="T4" fmla="*/ 0 w 1160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160"/>
                  <a:gd name="T10" fmla="*/ 0 h 293"/>
                  <a:gd name="T11" fmla="*/ 1160 w 1160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0" h="293">
                    <a:moveTo>
                      <a:pt x="1160" y="12"/>
                    </a:moveTo>
                    <a:lnTo>
                      <a:pt x="864" y="2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42" name="Group 181"/>
              <p:cNvGrpSpPr>
                <a:grpSpLocks/>
              </p:cNvGrpSpPr>
              <p:nvPr/>
            </p:nvGrpSpPr>
            <p:grpSpPr bwMode="auto">
              <a:xfrm>
                <a:off x="2596" y="2317"/>
                <a:ext cx="228" cy="419"/>
                <a:chOff x="989" y="3172"/>
                <a:chExt cx="228" cy="419"/>
              </a:xfrm>
            </p:grpSpPr>
            <p:grpSp>
              <p:nvGrpSpPr>
                <p:cNvPr id="443" name="Group 182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51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455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56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452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53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54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44" name="Group 189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45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47" name="AutoShap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48" name="AutoShap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49" name="AutoShap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50" name="AutoShap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46" name="Freeform 195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3" name="Group 196"/>
            <p:cNvGrpSpPr>
              <a:grpSpLocks/>
            </p:cNvGrpSpPr>
            <p:nvPr/>
          </p:nvGrpSpPr>
          <p:grpSpPr bwMode="auto">
            <a:xfrm>
              <a:off x="1276350" y="3251200"/>
              <a:ext cx="1955800" cy="1509713"/>
              <a:chOff x="852" y="2052"/>
              <a:chExt cx="1232" cy="995"/>
            </a:xfrm>
          </p:grpSpPr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852" y="2052"/>
                <a:ext cx="1172" cy="604"/>
              </a:xfrm>
              <a:custGeom>
                <a:avLst/>
                <a:gdLst>
                  <a:gd name="T0" fmla="*/ 1172 w 1172"/>
                  <a:gd name="T1" fmla="*/ 16 h 604"/>
                  <a:gd name="T2" fmla="*/ 1128 w 1172"/>
                  <a:gd name="T3" fmla="*/ 604 h 604"/>
                  <a:gd name="T4" fmla="*/ 0 w 1172"/>
                  <a:gd name="T5" fmla="*/ 0 h 604"/>
                  <a:gd name="T6" fmla="*/ 0 60000 65536"/>
                  <a:gd name="T7" fmla="*/ 0 60000 65536"/>
                  <a:gd name="T8" fmla="*/ 0 60000 65536"/>
                  <a:gd name="T9" fmla="*/ 0 w 1172"/>
                  <a:gd name="T10" fmla="*/ 0 h 604"/>
                  <a:gd name="T11" fmla="*/ 1172 w 1172"/>
                  <a:gd name="T12" fmla="*/ 604 h 6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2" h="604">
                    <a:moveTo>
                      <a:pt x="1172" y="16"/>
                    </a:moveTo>
                    <a:lnTo>
                      <a:pt x="1128" y="60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26" name="Group 198"/>
              <p:cNvGrpSpPr>
                <a:grpSpLocks/>
              </p:cNvGrpSpPr>
              <p:nvPr/>
            </p:nvGrpSpPr>
            <p:grpSpPr bwMode="auto">
              <a:xfrm>
                <a:off x="1856" y="2628"/>
                <a:ext cx="228" cy="419"/>
                <a:chOff x="989" y="3172"/>
                <a:chExt cx="228" cy="419"/>
              </a:xfrm>
            </p:grpSpPr>
            <p:grpSp>
              <p:nvGrpSpPr>
                <p:cNvPr id="427" name="Group 199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35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439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40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436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37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38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28" name="Group 206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29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31" name="AutoShap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32" name="AutoShap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33" name="AutoShap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34" name="AutoShap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30" name="Freeform 212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4" name="Group 213"/>
            <p:cNvGrpSpPr>
              <a:grpSpLocks/>
            </p:cNvGrpSpPr>
            <p:nvPr/>
          </p:nvGrpSpPr>
          <p:grpSpPr bwMode="auto">
            <a:xfrm>
              <a:off x="1314450" y="3290888"/>
              <a:ext cx="1962150" cy="1973262"/>
              <a:chOff x="860" y="2064"/>
              <a:chExt cx="1236" cy="1300"/>
            </a:xfrm>
          </p:grpSpPr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860" y="2064"/>
                <a:ext cx="1156" cy="913"/>
              </a:xfrm>
              <a:custGeom>
                <a:avLst/>
                <a:gdLst>
                  <a:gd name="T0" fmla="*/ 1156 w 1156"/>
                  <a:gd name="T1" fmla="*/ 4 h 913"/>
                  <a:gd name="T2" fmla="*/ 1144 w 1156"/>
                  <a:gd name="T3" fmla="*/ 913 h 913"/>
                  <a:gd name="T4" fmla="*/ 0 w 1156"/>
                  <a:gd name="T5" fmla="*/ 0 h 913"/>
                  <a:gd name="T6" fmla="*/ 0 60000 65536"/>
                  <a:gd name="T7" fmla="*/ 0 60000 65536"/>
                  <a:gd name="T8" fmla="*/ 0 60000 65536"/>
                  <a:gd name="T9" fmla="*/ 0 w 1156"/>
                  <a:gd name="T10" fmla="*/ 0 h 913"/>
                  <a:gd name="T11" fmla="*/ 1156 w 1156"/>
                  <a:gd name="T12" fmla="*/ 913 h 9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6" h="913">
                    <a:moveTo>
                      <a:pt x="1156" y="4"/>
                    </a:moveTo>
                    <a:lnTo>
                      <a:pt x="1144" y="91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10" name="Group 215"/>
              <p:cNvGrpSpPr>
                <a:grpSpLocks/>
              </p:cNvGrpSpPr>
              <p:nvPr/>
            </p:nvGrpSpPr>
            <p:grpSpPr bwMode="auto">
              <a:xfrm>
                <a:off x="1868" y="2945"/>
                <a:ext cx="228" cy="419"/>
                <a:chOff x="989" y="3172"/>
                <a:chExt cx="228" cy="419"/>
              </a:xfrm>
            </p:grpSpPr>
            <p:grpSp>
              <p:nvGrpSpPr>
                <p:cNvPr id="411" name="Group 216"/>
                <p:cNvGrpSpPr>
                  <a:grpSpLocks/>
                </p:cNvGrpSpPr>
                <p:nvPr/>
              </p:nvGrpSpPr>
              <p:grpSpPr bwMode="auto">
                <a:xfrm>
                  <a:off x="1094" y="3172"/>
                  <a:ext cx="41" cy="109"/>
                  <a:chOff x="5298" y="1758"/>
                  <a:chExt cx="92" cy="335"/>
                </a:xfrm>
              </p:grpSpPr>
              <p:grpSp>
                <p:nvGrpSpPr>
                  <p:cNvPr id="419" name="Group 1886"/>
                  <p:cNvGrpSpPr>
                    <a:grpSpLocks/>
                  </p:cNvGrpSpPr>
                  <p:nvPr/>
                </p:nvGrpSpPr>
                <p:grpSpPr bwMode="auto">
                  <a:xfrm>
                    <a:off x="5298" y="1904"/>
                    <a:ext cx="92" cy="189"/>
                    <a:chOff x="2493" y="2132"/>
                    <a:chExt cx="92" cy="189"/>
                  </a:xfrm>
                </p:grpSpPr>
                <p:sp>
                  <p:nvSpPr>
                    <p:cNvPr id="423" name="AutoShape 1887"/>
                    <p:cNvSpPr>
                      <a:spLocks noChangeArrowheads="1"/>
                    </p:cNvSpPr>
                    <p:nvPr/>
                  </p:nvSpPr>
                  <p:spPr bwMode="auto">
                    <a:xfrm rot="20859655" flipV="1">
                      <a:off x="2493" y="2132"/>
                      <a:ext cx="74" cy="18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w 21600"/>
                        <a:gd name="T9" fmla="*/ 0 h 21600"/>
                        <a:gd name="T10" fmla="*/ 0 w 21600"/>
                        <a:gd name="T11" fmla="*/ 0 h 216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3211 w 21600"/>
                        <a:gd name="T19" fmla="*/ 3200 h 21600"/>
                        <a:gd name="T20" fmla="*/ 18389 w 21600"/>
                        <a:gd name="T21" fmla="*/ 18400 h 216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600" h="21600">
                          <a:moveTo>
                            <a:pt x="16200" y="10800"/>
                          </a:moveTo>
                          <a:cubicBezTo>
                            <a:pt x="16200" y="7817"/>
                            <a:pt x="13782" y="5400"/>
                            <a:pt x="10800" y="5400"/>
                          </a:cubicBezTo>
                          <a:cubicBezTo>
                            <a:pt x="7817" y="5400"/>
                            <a:pt x="5400" y="7817"/>
                            <a:pt x="5400" y="10800"/>
                          </a:cubicBezTo>
                          <a:lnTo>
                            <a:pt x="0" y="10800"/>
                          </a:ln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4" y="0"/>
                            <a:pt x="21599" y="4835"/>
                            <a:pt x="21600" y="10799"/>
                          </a:cubicBezTo>
                          <a:lnTo>
                            <a:pt x="21600" y="10800"/>
                          </a:lnTo>
                          <a:lnTo>
                            <a:pt x="24300" y="10800"/>
                          </a:lnTo>
                          <a:lnTo>
                            <a:pt x="18900" y="16200"/>
                          </a:lnTo>
                          <a:lnTo>
                            <a:pt x="13500" y="10800"/>
                          </a:lnTo>
                          <a:lnTo>
                            <a:pt x="16200" y="10800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24" name="Rectangle 18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1" y="2179"/>
                      <a:ext cx="74" cy="32"/>
                    </a:xfrm>
                    <a:prstGeom prst="rect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just">
                        <a:spcBef>
                          <a:spcPct val="50000"/>
                        </a:spcBef>
                        <a:buFontTx/>
                        <a:buNone/>
                      </a:pPr>
                      <a:endParaRPr lang="id-ID" sz="3600" i="0">
                        <a:solidFill>
                          <a:srgbClr val="0066FF"/>
                        </a:solidFill>
                        <a:latin typeface="Bookman Old Style" pitchFamily="18" charset="0"/>
                      </a:endParaRPr>
                    </a:p>
                  </p:txBody>
                </p:sp>
              </p:grpSp>
              <p:sp>
                <p:nvSpPr>
                  <p:cNvPr id="420" name="Oval 188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11" y="1869"/>
                    <a:ext cx="74" cy="63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421" name="Line 1890"/>
                  <p:cNvSpPr>
                    <a:spLocks noChangeShapeType="1"/>
                  </p:cNvSpPr>
                  <p:nvPr/>
                </p:nvSpPr>
                <p:spPr bwMode="auto">
                  <a:xfrm>
                    <a:off x="5353" y="1932"/>
                    <a:ext cx="0" cy="26"/>
                  </a:xfrm>
                  <a:prstGeom prst="line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22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5322" y="1758"/>
                    <a:ext cx="48" cy="108"/>
                  </a:xfrm>
                  <a:prstGeom prst="ellipse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12" name="Group 223"/>
                <p:cNvGrpSpPr>
                  <a:grpSpLocks/>
                </p:cNvGrpSpPr>
                <p:nvPr/>
              </p:nvGrpSpPr>
              <p:grpSpPr bwMode="auto">
                <a:xfrm>
                  <a:off x="989" y="3263"/>
                  <a:ext cx="228" cy="328"/>
                  <a:chOff x="2987" y="2005"/>
                  <a:chExt cx="423" cy="720"/>
                </a:xfrm>
              </p:grpSpPr>
              <p:grpSp>
                <p:nvGrpSpPr>
                  <p:cNvPr id="413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2990" y="2257"/>
                    <a:ext cx="420" cy="465"/>
                    <a:chOff x="2984" y="2857"/>
                    <a:chExt cx="420" cy="465"/>
                  </a:xfrm>
                </p:grpSpPr>
                <p:sp>
                  <p:nvSpPr>
                    <p:cNvPr id="415" name="AutoShap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3060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16" name="AutoShap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3059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17" name="AutoShap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418" name="AutoShap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2857"/>
                      <a:ext cx="240" cy="262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CC88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14" name="Freeform 229"/>
                  <p:cNvSpPr>
                    <a:spLocks/>
                  </p:cNvSpPr>
                  <p:nvPr/>
                </p:nvSpPr>
                <p:spPr bwMode="auto">
                  <a:xfrm>
                    <a:off x="2987" y="2005"/>
                    <a:ext cx="423" cy="720"/>
                  </a:xfrm>
                  <a:custGeom>
                    <a:avLst/>
                    <a:gdLst>
                      <a:gd name="T0" fmla="*/ 0 w 423"/>
                      <a:gd name="T1" fmla="*/ 303 h 720"/>
                      <a:gd name="T2" fmla="*/ 231 w 423"/>
                      <a:gd name="T3" fmla="*/ 0 h 720"/>
                      <a:gd name="T4" fmla="*/ 360 w 423"/>
                      <a:gd name="T5" fmla="*/ 309 h 720"/>
                      <a:gd name="T6" fmla="*/ 366 w 423"/>
                      <a:gd name="T7" fmla="*/ 714 h 720"/>
                      <a:gd name="T8" fmla="*/ 0 w 423"/>
                      <a:gd name="T9" fmla="*/ 720 h 720"/>
                      <a:gd name="T10" fmla="*/ 0 w 423"/>
                      <a:gd name="T11" fmla="*/ 306 h 720"/>
                      <a:gd name="T12" fmla="*/ 72 w 423"/>
                      <a:gd name="T13" fmla="*/ 249 h 720"/>
                      <a:gd name="T14" fmla="*/ 228 w 423"/>
                      <a:gd name="T15" fmla="*/ 3 h 720"/>
                      <a:gd name="T16" fmla="*/ 417 w 423"/>
                      <a:gd name="T17" fmla="*/ 258 h 720"/>
                      <a:gd name="T18" fmla="*/ 423 w 423"/>
                      <a:gd name="T19" fmla="*/ 651 h 7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3"/>
                      <a:gd name="T31" fmla="*/ 0 h 720"/>
                      <a:gd name="T32" fmla="*/ 423 w 423"/>
                      <a:gd name="T33" fmla="*/ 720 h 7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3" h="720">
                        <a:moveTo>
                          <a:pt x="0" y="303"/>
                        </a:moveTo>
                        <a:lnTo>
                          <a:pt x="231" y="0"/>
                        </a:lnTo>
                        <a:lnTo>
                          <a:pt x="360" y="309"/>
                        </a:lnTo>
                        <a:lnTo>
                          <a:pt x="366" y="714"/>
                        </a:lnTo>
                        <a:lnTo>
                          <a:pt x="0" y="720"/>
                        </a:lnTo>
                        <a:lnTo>
                          <a:pt x="0" y="306"/>
                        </a:lnTo>
                        <a:lnTo>
                          <a:pt x="72" y="249"/>
                        </a:lnTo>
                        <a:lnTo>
                          <a:pt x="228" y="3"/>
                        </a:lnTo>
                        <a:lnTo>
                          <a:pt x="417" y="258"/>
                        </a:lnTo>
                        <a:lnTo>
                          <a:pt x="423" y="65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25" name="Group 230"/>
            <p:cNvGrpSpPr>
              <a:grpSpLocks/>
            </p:cNvGrpSpPr>
            <p:nvPr/>
          </p:nvGrpSpPr>
          <p:grpSpPr bwMode="auto">
            <a:xfrm>
              <a:off x="1276350" y="3228975"/>
              <a:ext cx="1879600" cy="1184275"/>
              <a:chOff x="852" y="2048"/>
              <a:chExt cx="1184" cy="780"/>
            </a:xfrm>
          </p:grpSpPr>
          <p:sp>
            <p:nvSpPr>
              <p:cNvPr id="401" name="Freeform 231"/>
              <p:cNvSpPr>
                <a:spLocks/>
              </p:cNvSpPr>
              <p:nvPr/>
            </p:nvSpPr>
            <p:spPr bwMode="auto">
              <a:xfrm>
                <a:off x="852" y="2048"/>
                <a:ext cx="1184" cy="703"/>
              </a:xfrm>
              <a:custGeom>
                <a:avLst/>
                <a:gdLst>
                  <a:gd name="T0" fmla="*/ 1184 w 1184"/>
                  <a:gd name="T1" fmla="*/ 12 h 703"/>
                  <a:gd name="T2" fmla="*/ 1060 w 1184"/>
                  <a:gd name="T3" fmla="*/ 703 h 703"/>
                  <a:gd name="T4" fmla="*/ 0 w 1184"/>
                  <a:gd name="T5" fmla="*/ 0 h 703"/>
                  <a:gd name="T6" fmla="*/ 0 60000 65536"/>
                  <a:gd name="T7" fmla="*/ 0 60000 65536"/>
                  <a:gd name="T8" fmla="*/ 0 60000 65536"/>
                  <a:gd name="T9" fmla="*/ 0 w 1184"/>
                  <a:gd name="T10" fmla="*/ 0 h 703"/>
                  <a:gd name="T11" fmla="*/ 1184 w 1184"/>
                  <a:gd name="T12" fmla="*/ 703 h 7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4" h="703">
                    <a:moveTo>
                      <a:pt x="1184" y="12"/>
                    </a:moveTo>
                    <a:lnTo>
                      <a:pt x="1060" y="70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02" name="Group 232"/>
              <p:cNvGrpSpPr>
                <a:grpSpLocks/>
              </p:cNvGrpSpPr>
              <p:nvPr/>
            </p:nvGrpSpPr>
            <p:grpSpPr bwMode="auto">
              <a:xfrm>
                <a:off x="1884" y="2719"/>
                <a:ext cx="41" cy="109"/>
                <a:chOff x="5298" y="1758"/>
                <a:chExt cx="92" cy="335"/>
              </a:xfrm>
            </p:grpSpPr>
            <p:grpSp>
              <p:nvGrpSpPr>
                <p:cNvPr id="403" name="Group 1886"/>
                <p:cNvGrpSpPr>
                  <a:grpSpLocks/>
                </p:cNvGrpSpPr>
                <p:nvPr/>
              </p:nvGrpSpPr>
              <p:grpSpPr bwMode="auto">
                <a:xfrm>
                  <a:off x="5298" y="1904"/>
                  <a:ext cx="92" cy="189"/>
                  <a:chOff x="2493" y="2132"/>
                  <a:chExt cx="92" cy="189"/>
                </a:xfrm>
              </p:grpSpPr>
              <p:sp>
                <p:nvSpPr>
                  <p:cNvPr id="407" name="AutoShape 1887"/>
                  <p:cNvSpPr>
                    <a:spLocks noChangeArrowheads="1"/>
                  </p:cNvSpPr>
                  <p:nvPr/>
                </p:nvSpPr>
                <p:spPr bwMode="auto">
                  <a:xfrm rot="20859655" flipV="1">
                    <a:off x="2493" y="2132"/>
                    <a:ext cx="74" cy="18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211 w 21600"/>
                      <a:gd name="T19" fmla="*/ 3200 h 21600"/>
                      <a:gd name="T20" fmla="*/ 18389 w 21600"/>
                      <a:gd name="T21" fmla="*/ 1840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6200" y="10800"/>
                        </a:moveTo>
                        <a:cubicBezTo>
                          <a:pt x="16200" y="7817"/>
                          <a:pt x="13782" y="5400"/>
                          <a:pt x="10800" y="5400"/>
                        </a:cubicBezTo>
                        <a:cubicBezTo>
                          <a:pt x="7817" y="5400"/>
                          <a:pt x="5400" y="7817"/>
                          <a:pt x="5400" y="10800"/>
                        </a:cubicBezTo>
                        <a:lnTo>
                          <a:pt x="0" y="10800"/>
                        </a:ln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4" y="0"/>
                          <a:pt x="21599" y="4835"/>
                          <a:pt x="21600" y="10799"/>
                        </a:cubicBezTo>
                        <a:lnTo>
                          <a:pt x="21600" y="10800"/>
                        </a:lnTo>
                        <a:lnTo>
                          <a:pt x="24300" y="10800"/>
                        </a:lnTo>
                        <a:lnTo>
                          <a:pt x="18900" y="16200"/>
                        </a:lnTo>
                        <a:lnTo>
                          <a:pt x="13500" y="10800"/>
                        </a:lnTo>
                        <a:lnTo>
                          <a:pt x="16200" y="10800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408" name="Rectangle 188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511" y="2179"/>
                    <a:ext cx="74" cy="32"/>
                  </a:xfrm>
                  <a:prstGeom prst="rect">
                    <a:avLst/>
                  </a:prstGeom>
                  <a:solidFill>
                    <a:srgbClr val="CC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>
                      <a:spcBef>
                        <a:spcPct val="50000"/>
                      </a:spcBef>
                      <a:buFontTx/>
                      <a:buNone/>
                    </a:pPr>
                    <a:endParaRPr lang="id-ID" sz="3600" i="0">
                      <a:solidFill>
                        <a:srgbClr val="0066FF"/>
                      </a:solidFill>
                      <a:latin typeface="Bookman Old Style" pitchFamily="18" charset="0"/>
                    </a:endParaRPr>
                  </a:p>
                </p:txBody>
              </p:sp>
            </p:grpSp>
            <p:sp>
              <p:nvSpPr>
                <p:cNvPr id="404" name="Oval 1889"/>
                <p:cNvSpPr>
                  <a:spLocks noChangeArrowheads="1"/>
                </p:cNvSpPr>
                <p:nvPr/>
              </p:nvSpPr>
              <p:spPr bwMode="auto">
                <a:xfrm flipH="1">
                  <a:off x="5311" y="1869"/>
                  <a:ext cx="74" cy="63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>
                    <a:spcBef>
                      <a:spcPct val="50000"/>
                    </a:spcBef>
                    <a:buFontTx/>
                    <a:buNone/>
                  </a:pPr>
                  <a:endParaRPr lang="id-ID" sz="3600" i="0">
                    <a:solidFill>
                      <a:srgbClr val="0066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05" name="Line 1890"/>
                <p:cNvSpPr>
                  <a:spLocks noChangeShapeType="1"/>
                </p:cNvSpPr>
                <p:nvPr/>
              </p:nvSpPr>
              <p:spPr bwMode="auto">
                <a:xfrm>
                  <a:off x="5353" y="1932"/>
                  <a:ext cx="0" cy="26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06" name="Oval 238"/>
                <p:cNvSpPr>
                  <a:spLocks noChangeArrowheads="1"/>
                </p:cNvSpPr>
                <p:nvPr/>
              </p:nvSpPr>
              <p:spPr bwMode="auto">
                <a:xfrm>
                  <a:off x="5322" y="1758"/>
                  <a:ext cx="48" cy="108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6" name="Group 239"/>
            <p:cNvGrpSpPr>
              <a:grpSpLocks/>
            </p:cNvGrpSpPr>
            <p:nvPr/>
          </p:nvGrpSpPr>
          <p:grpSpPr bwMode="auto">
            <a:xfrm>
              <a:off x="2914650" y="4954588"/>
              <a:ext cx="358775" cy="322262"/>
              <a:chOff x="2984" y="2857"/>
              <a:chExt cx="420" cy="465"/>
            </a:xfrm>
          </p:grpSpPr>
          <p:sp>
            <p:nvSpPr>
              <p:cNvPr id="397" name="AutoShape 240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CC88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AutoShape 241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CC88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AutoShape 242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CC88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AutoShape 243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CC88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7" name="AutoShape 244"/>
            <p:cNvSpPr>
              <a:spLocks noChangeArrowheads="1"/>
            </p:cNvSpPr>
            <p:nvPr/>
          </p:nvSpPr>
          <p:spPr bwMode="auto">
            <a:xfrm>
              <a:off x="1828800" y="2381250"/>
              <a:ext cx="1981200" cy="363538"/>
            </a:xfrm>
            <a:prstGeom prst="curvedDownArrow">
              <a:avLst>
                <a:gd name="adj1" fmla="val 108995"/>
                <a:gd name="adj2" fmla="val 217991"/>
                <a:gd name="adj3" fmla="val 33333"/>
              </a:avLst>
            </a:prstGeom>
            <a:solidFill>
              <a:srgbClr val="0000E6">
                <a:alpha val="10980"/>
              </a:srgbClr>
            </a:solidFill>
            <a:ln w="317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45"/>
            <p:cNvSpPr txBox="1">
              <a:spLocks noChangeArrowheads="1"/>
            </p:cNvSpPr>
            <p:nvPr/>
          </p:nvSpPr>
          <p:spPr bwMode="auto">
            <a:xfrm>
              <a:off x="1397000" y="2073275"/>
              <a:ext cx="3048000" cy="336550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>
              <a:outerShdw dist="12700" algn="ctr" rotWithShape="0">
                <a:schemeClr val="tx1"/>
              </a:outerShdw>
            </a:effectLst>
          </p:spPr>
          <p:txBody>
            <a:bodyPr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sz="1600">
                  <a:solidFill>
                    <a:srgbClr val="000099"/>
                  </a:solidFill>
                  <a:latin typeface="Lucida Sans Unicode" pitchFamily="34" charset="0"/>
                </a:rPr>
                <a:t>SHIP OPERATIONS</a:t>
              </a:r>
            </a:p>
          </p:txBody>
        </p:sp>
        <p:grpSp>
          <p:nvGrpSpPr>
            <p:cNvPr id="29" name="Group 246"/>
            <p:cNvGrpSpPr>
              <a:grpSpLocks/>
            </p:cNvGrpSpPr>
            <p:nvPr/>
          </p:nvGrpSpPr>
          <p:grpSpPr bwMode="auto">
            <a:xfrm>
              <a:off x="304800" y="5259388"/>
              <a:ext cx="9105900" cy="592137"/>
              <a:chOff x="240" y="3344"/>
              <a:chExt cx="5736" cy="390"/>
            </a:xfrm>
          </p:grpSpPr>
          <p:sp>
            <p:nvSpPr>
              <p:cNvPr id="395" name="Freeform 247"/>
              <p:cNvSpPr>
                <a:spLocks/>
              </p:cNvSpPr>
              <p:nvPr/>
            </p:nvSpPr>
            <p:spPr bwMode="auto">
              <a:xfrm>
                <a:off x="1644" y="3344"/>
                <a:ext cx="4332" cy="390"/>
              </a:xfrm>
              <a:custGeom>
                <a:avLst/>
                <a:gdLst>
                  <a:gd name="T0" fmla="*/ 4332 w 4332"/>
                  <a:gd name="T1" fmla="*/ 0 h 390"/>
                  <a:gd name="T2" fmla="*/ 124 w 4332"/>
                  <a:gd name="T3" fmla="*/ 29 h 390"/>
                  <a:gd name="T4" fmla="*/ 124 w 4332"/>
                  <a:gd name="T5" fmla="*/ 148 h 390"/>
                  <a:gd name="T6" fmla="*/ 60 w 4332"/>
                  <a:gd name="T7" fmla="*/ 187 h 390"/>
                  <a:gd name="T8" fmla="*/ 56 w 4332"/>
                  <a:gd name="T9" fmla="*/ 263 h 390"/>
                  <a:gd name="T10" fmla="*/ 133 w 4332"/>
                  <a:gd name="T11" fmla="*/ 299 h 390"/>
                  <a:gd name="T12" fmla="*/ 129 w 4332"/>
                  <a:gd name="T13" fmla="*/ 384 h 390"/>
                  <a:gd name="T14" fmla="*/ 91 w 4332"/>
                  <a:gd name="T15" fmla="*/ 381 h 390"/>
                  <a:gd name="T16" fmla="*/ 36 w 4332"/>
                  <a:gd name="T17" fmla="*/ 390 h 390"/>
                  <a:gd name="T18" fmla="*/ 0 w 4332"/>
                  <a:gd name="T19" fmla="*/ 371 h 390"/>
                  <a:gd name="T20" fmla="*/ 5 w 4332"/>
                  <a:gd name="T21" fmla="*/ 374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32"/>
                  <a:gd name="T34" fmla="*/ 0 h 390"/>
                  <a:gd name="T35" fmla="*/ 4332 w 4332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32" h="390">
                    <a:moveTo>
                      <a:pt x="4332" y="0"/>
                    </a:moveTo>
                    <a:lnTo>
                      <a:pt x="124" y="29"/>
                    </a:lnTo>
                    <a:lnTo>
                      <a:pt x="124" y="148"/>
                    </a:lnTo>
                    <a:lnTo>
                      <a:pt x="60" y="187"/>
                    </a:lnTo>
                    <a:lnTo>
                      <a:pt x="56" y="263"/>
                    </a:lnTo>
                    <a:lnTo>
                      <a:pt x="133" y="299"/>
                    </a:lnTo>
                    <a:lnTo>
                      <a:pt x="129" y="384"/>
                    </a:lnTo>
                    <a:lnTo>
                      <a:pt x="91" y="381"/>
                    </a:lnTo>
                    <a:lnTo>
                      <a:pt x="36" y="390"/>
                    </a:lnTo>
                    <a:lnTo>
                      <a:pt x="0" y="371"/>
                    </a:lnTo>
                    <a:lnTo>
                      <a:pt x="5" y="374"/>
                    </a:lnTo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6" name="Freeform 248"/>
              <p:cNvSpPr>
                <a:spLocks/>
              </p:cNvSpPr>
              <p:nvPr/>
            </p:nvSpPr>
            <p:spPr bwMode="auto">
              <a:xfrm>
                <a:off x="240" y="3706"/>
                <a:ext cx="265" cy="17"/>
              </a:xfrm>
              <a:custGeom>
                <a:avLst/>
                <a:gdLst>
                  <a:gd name="T0" fmla="*/ 1 w 468"/>
                  <a:gd name="T1" fmla="*/ 1 h 30"/>
                  <a:gd name="T2" fmla="*/ 1 w 468"/>
                  <a:gd name="T3" fmla="*/ 0 h 30"/>
                  <a:gd name="T4" fmla="*/ 1 w 468"/>
                  <a:gd name="T5" fmla="*/ 1 h 30"/>
                  <a:gd name="T6" fmla="*/ 1 w 468"/>
                  <a:gd name="T7" fmla="*/ 1 h 30"/>
                  <a:gd name="T8" fmla="*/ 1 w 468"/>
                  <a:gd name="T9" fmla="*/ 1 h 30"/>
                  <a:gd name="T10" fmla="*/ 1 w 468"/>
                  <a:gd name="T11" fmla="*/ 1 h 30"/>
                  <a:gd name="T12" fmla="*/ 0 w 468"/>
                  <a:gd name="T13" fmla="*/ 1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8"/>
                  <a:gd name="T22" fmla="*/ 0 h 30"/>
                  <a:gd name="T23" fmla="*/ 468 w 468"/>
                  <a:gd name="T24" fmla="*/ 30 h 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8" h="30">
                    <a:moveTo>
                      <a:pt x="468" y="12"/>
                    </a:moveTo>
                    <a:lnTo>
                      <a:pt x="366" y="0"/>
                    </a:lnTo>
                    <a:lnTo>
                      <a:pt x="300" y="30"/>
                    </a:lnTo>
                    <a:lnTo>
                      <a:pt x="216" y="6"/>
                    </a:lnTo>
                    <a:lnTo>
                      <a:pt x="138" y="24"/>
                    </a:lnTo>
                    <a:lnTo>
                      <a:pt x="60" y="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30" name="Group 249"/>
            <p:cNvGrpSpPr>
              <a:grpSpLocks/>
            </p:cNvGrpSpPr>
            <p:nvPr/>
          </p:nvGrpSpPr>
          <p:grpSpPr bwMode="auto">
            <a:xfrm>
              <a:off x="3733800" y="3509963"/>
              <a:ext cx="4343400" cy="1743075"/>
              <a:chOff x="2832" y="1200"/>
              <a:chExt cx="2304" cy="957"/>
            </a:xfrm>
          </p:grpSpPr>
          <p:sp>
            <p:nvSpPr>
              <p:cNvPr id="389" name="Freeform 250"/>
              <p:cNvSpPr>
                <a:spLocks/>
              </p:cNvSpPr>
              <p:nvPr/>
            </p:nvSpPr>
            <p:spPr bwMode="auto">
              <a:xfrm>
                <a:off x="2832" y="1200"/>
                <a:ext cx="2304" cy="957"/>
              </a:xfrm>
              <a:custGeom>
                <a:avLst/>
                <a:gdLst>
                  <a:gd name="T0" fmla="*/ 1914 w 2304"/>
                  <a:gd name="T1" fmla="*/ 957 h 957"/>
                  <a:gd name="T2" fmla="*/ 1911 w 2304"/>
                  <a:gd name="T3" fmla="*/ 573 h 957"/>
                  <a:gd name="T4" fmla="*/ 2052 w 2304"/>
                  <a:gd name="T5" fmla="*/ 552 h 957"/>
                  <a:gd name="T6" fmla="*/ 2050 w 2304"/>
                  <a:gd name="T7" fmla="*/ 272 h 957"/>
                  <a:gd name="T8" fmla="*/ 2284 w 2304"/>
                  <a:gd name="T9" fmla="*/ 342 h 957"/>
                  <a:gd name="T10" fmla="*/ 2304 w 2304"/>
                  <a:gd name="T11" fmla="*/ 324 h 957"/>
                  <a:gd name="T12" fmla="*/ 1169 w 2304"/>
                  <a:gd name="T13" fmla="*/ 0 h 957"/>
                  <a:gd name="T14" fmla="*/ 0 w 2304"/>
                  <a:gd name="T15" fmla="*/ 329 h 957"/>
                  <a:gd name="T16" fmla="*/ 20 w 2304"/>
                  <a:gd name="T17" fmla="*/ 347 h 957"/>
                  <a:gd name="T18" fmla="*/ 295 w 2304"/>
                  <a:gd name="T19" fmla="*/ 276 h 957"/>
                  <a:gd name="T20" fmla="*/ 292 w 2304"/>
                  <a:gd name="T21" fmla="*/ 546 h 957"/>
                  <a:gd name="T22" fmla="*/ 435 w 2304"/>
                  <a:gd name="T23" fmla="*/ 570 h 957"/>
                  <a:gd name="T24" fmla="*/ 428 w 2304"/>
                  <a:gd name="T25" fmla="*/ 951 h 957"/>
                  <a:gd name="T26" fmla="*/ 425 w 2304"/>
                  <a:gd name="T27" fmla="*/ 957 h 957"/>
                  <a:gd name="T28" fmla="*/ 445 w 2304"/>
                  <a:gd name="T29" fmla="*/ 954 h 957"/>
                  <a:gd name="T30" fmla="*/ 448 w 2304"/>
                  <a:gd name="T31" fmla="*/ 564 h 957"/>
                  <a:gd name="T32" fmla="*/ 315 w 2304"/>
                  <a:gd name="T33" fmla="*/ 540 h 957"/>
                  <a:gd name="T34" fmla="*/ 314 w 2304"/>
                  <a:gd name="T35" fmla="*/ 272 h 957"/>
                  <a:gd name="T36" fmla="*/ 1174 w 2304"/>
                  <a:gd name="T37" fmla="*/ 20 h 957"/>
                  <a:gd name="T38" fmla="*/ 2025 w 2304"/>
                  <a:gd name="T39" fmla="*/ 270 h 957"/>
                  <a:gd name="T40" fmla="*/ 2028 w 2304"/>
                  <a:gd name="T41" fmla="*/ 537 h 957"/>
                  <a:gd name="T42" fmla="*/ 1890 w 2304"/>
                  <a:gd name="T43" fmla="*/ 561 h 957"/>
                  <a:gd name="T44" fmla="*/ 1890 w 2304"/>
                  <a:gd name="T45" fmla="*/ 954 h 957"/>
                  <a:gd name="T46" fmla="*/ 1914 w 2304"/>
                  <a:gd name="T47" fmla="*/ 957 h 95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304"/>
                  <a:gd name="T73" fmla="*/ 0 h 957"/>
                  <a:gd name="T74" fmla="*/ 2304 w 2304"/>
                  <a:gd name="T75" fmla="*/ 957 h 95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304" h="957">
                    <a:moveTo>
                      <a:pt x="1914" y="957"/>
                    </a:moveTo>
                    <a:lnTo>
                      <a:pt x="1911" y="573"/>
                    </a:lnTo>
                    <a:lnTo>
                      <a:pt x="2052" y="552"/>
                    </a:lnTo>
                    <a:lnTo>
                      <a:pt x="2050" y="272"/>
                    </a:lnTo>
                    <a:lnTo>
                      <a:pt x="2284" y="342"/>
                    </a:lnTo>
                    <a:lnTo>
                      <a:pt x="2304" y="324"/>
                    </a:lnTo>
                    <a:lnTo>
                      <a:pt x="1169" y="0"/>
                    </a:lnTo>
                    <a:lnTo>
                      <a:pt x="0" y="329"/>
                    </a:lnTo>
                    <a:lnTo>
                      <a:pt x="20" y="347"/>
                    </a:lnTo>
                    <a:lnTo>
                      <a:pt x="295" y="276"/>
                    </a:lnTo>
                    <a:lnTo>
                      <a:pt x="292" y="546"/>
                    </a:lnTo>
                    <a:lnTo>
                      <a:pt x="435" y="570"/>
                    </a:lnTo>
                    <a:lnTo>
                      <a:pt x="428" y="951"/>
                    </a:lnTo>
                    <a:lnTo>
                      <a:pt x="425" y="957"/>
                    </a:lnTo>
                    <a:lnTo>
                      <a:pt x="445" y="954"/>
                    </a:lnTo>
                    <a:lnTo>
                      <a:pt x="448" y="564"/>
                    </a:lnTo>
                    <a:lnTo>
                      <a:pt x="315" y="540"/>
                    </a:lnTo>
                    <a:lnTo>
                      <a:pt x="314" y="272"/>
                    </a:lnTo>
                    <a:lnTo>
                      <a:pt x="1174" y="20"/>
                    </a:lnTo>
                    <a:lnTo>
                      <a:pt x="2025" y="270"/>
                    </a:lnTo>
                    <a:lnTo>
                      <a:pt x="2028" y="537"/>
                    </a:lnTo>
                    <a:lnTo>
                      <a:pt x="1890" y="561"/>
                    </a:lnTo>
                    <a:lnTo>
                      <a:pt x="1890" y="954"/>
                    </a:lnTo>
                    <a:lnTo>
                      <a:pt x="1914" y="957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0" name="Line 251"/>
              <p:cNvSpPr>
                <a:spLocks noChangeShapeType="1"/>
              </p:cNvSpPr>
              <p:nvPr/>
            </p:nvSpPr>
            <p:spPr bwMode="auto">
              <a:xfrm flipV="1">
                <a:off x="3283" y="2048"/>
                <a:ext cx="279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1" name="Line 252"/>
              <p:cNvSpPr>
                <a:spLocks noChangeShapeType="1"/>
              </p:cNvSpPr>
              <p:nvPr/>
            </p:nvSpPr>
            <p:spPr bwMode="auto">
              <a:xfrm flipH="1" flipV="1">
                <a:off x="4485" y="1980"/>
                <a:ext cx="232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2" name="Line 253"/>
              <p:cNvSpPr>
                <a:spLocks noChangeShapeType="1"/>
              </p:cNvSpPr>
              <p:nvPr/>
            </p:nvSpPr>
            <p:spPr bwMode="auto">
              <a:xfrm>
                <a:off x="3150" y="1476"/>
                <a:ext cx="319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3" name="Line 254"/>
              <p:cNvSpPr>
                <a:spLocks noChangeShapeType="1"/>
              </p:cNvSpPr>
              <p:nvPr/>
            </p:nvSpPr>
            <p:spPr bwMode="auto">
              <a:xfrm flipV="1">
                <a:off x="4570" y="1464"/>
                <a:ext cx="279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4" name="Line 255"/>
              <p:cNvSpPr>
                <a:spLocks noChangeShapeType="1"/>
              </p:cNvSpPr>
              <p:nvPr/>
            </p:nvSpPr>
            <p:spPr bwMode="auto">
              <a:xfrm>
                <a:off x="3999" y="1233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31" name="Group 256"/>
            <p:cNvGrpSpPr>
              <a:grpSpLocks/>
            </p:cNvGrpSpPr>
            <p:nvPr/>
          </p:nvGrpSpPr>
          <p:grpSpPr bwMode="auto">
            <a:xfrm>
              <a:off x="6645275" y="4598988"/>
              <a:ext cx="469900" cy="569912"/>
              <a:chOff x="4320" y="2928"/>
              <a:chExt cx="296" cy="376"/>
            </a:xfrm>
          </p:grpSpPr>
          <p:grpSp>
            <p:nvGrpSpPr>
              <p:cNvPr id="338" name="Group 257"/>
              <p:cNvGrpSpPr>
                <a:grpSpLocks/>
              </p:cNvGrpSpPr>
              <p:nvPr/>
            </p:nvGrpSpPr>
            <p:grpSpPr bwMode="auto">
              <a:xfrm>
                <a:off x="4320" y="2928"/>
                <a:ext cx="218" cy="310"/>
                <a:chOff x="5236" y="2389"/>
                <a:chExt cx="350" cy="533"/>
              </a:xfrm>
            </p:grpSpPr>
            <p:grpSp>
              <p:nvGrpSpPr>
                <p:cNvPr id="369" name="Group 258"/>
                <p:cNvGrpSpPr>
                  <a:grpSpLocks/>
                </p:cNvGrpSpPr>
                <p:nvPr/>
              </p:nvGrpSpPr>
              <p:grpSpPr bwMode="auto">
                <a:xfrm flipH="1">
                  <a:off x="5236" y="2598"/>
                  <a:ext cx="264" cy="251"/>
                  <a:chOff x="2984" y="2857"/>
                  <a:chExt cx="420" cy="465"/>
                </a:xfrm>
              </p:grpSpPr>
              <p:sp>
                <p:nvSpPr>
                  <p:cNvPr id="385" name="AutoShape 259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6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7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8" name="AutoShape 262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70" name="Group 263"/>
                <p:cNvGrpSpPr>
                  <a:grpSpLocks/>
                </p:cNvGrpSpPr>
                <p:nvPr/>
              </p:nvGrpSpPr>
              <p:grpSpPr bwMode="auto">
                <a:xfrm flipH="1">
                  <a:off x="5276" y="2635"/>
                  <a:ext cx="264" cy="251"/>
                  <a:chOff x="2984" y="2857"/>
                  <a:chExt cx="420" cy="465"/>
                </a:xfrm>
              </p:grpSpPr>
              <p:sp>
                <p:nvSpPr>
                  <p:cNvPr id="381" name="AutoShape 264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2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3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4" name="AutoShape 267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71" name="Group 268"/>
                <p:cNvGrpSpPr>
                  <a:grpSpLocks/>
                </p:cNvGrpSpPr>
                <p:nvPr/>
              </p:nvGrpSpPr>
              <p:grpSpPr bwMode="auto">
                <a:xfrm flipH="1">
                  <a:off x="5322" y="2671"/>
                  <a:ext cx="264" cy="251"/>
                  <a:chOff x="2984" y="2857"/>
                  <a:chExt cx="420" cy="465"/>
                </a:xfrm>
              </p:grpSpPr>
              <p:sp>
                <p:nvSpPr>
                  <p:cNvPr id="377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8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9" name="AutoShape 271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0" name="AutoShape 272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72" name="Group 273"/>
                <p:cNvGrpSpPr>
                  <a:grpSpLocks/>
                </p:cNvGrpSpPr>
                <p:nvPr/>
              </p:nvGrpSpPr>
              <p:grpSpPr bwMode="auto">
                <a:xfrm flipH="1">
                  <a:off x="5240" y="2389"/>
                  <a:ext cx="264" cy="251"/>
                  <a:chOff x="2984" y="2857"/>
                  <a:chExt cx="420" cy="465"/>
                </a:xfrm>
              </p:grpSpPr>
              <p:sp>
                <p:nvSpPr>
                  <p:cNvPr id="373" name="AutoShape 274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4" name="AutoShape 275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5" name="AutoShape 276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6" name="AutoShape 277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39" name="Group 278"/>
              <p:cNvGrpSpPr>
                <a:grpSpLocks/>
              </p:cNvGrpSpPr>
              <p:nvPr/>
            </p:nvGrpSpPr>
            <p:grpSpPr bwMode="auto">
              <a:xfrm flipH="1">
                <a:off x="4398" y="3116"/>
                <a:ext cx="165" cy="146"/>
                <a:chOff x="2984" y="2857"/>
                <a:chExt cx="420" cy="465"/>
              </a:xfrm>
            </p:grpSpPr>
            <p:sp>
              <p:nvSpPr>
                <p:cNvPr id="365" name="AutoShape 279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6" name="AutoShape 280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7" name="AutoShape 281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8" name="AutoShape 282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0" name="Group 283"/>
              <p:cNvGrpSpPr>
                <a:grpSpLocks/>
              </p:cNvGrpSpPr>
              <p:nvPr/>
            </p:nvGrpSpPr>
            <p:grpSpPr bwMode="auto">
              <a:xfrm flipH="1">
                <a:off x="4423" y="3137"/>
                <a:ext cx="164" cy="146"/>
                <a:chOff x="2984" y="2857"/>
                <a:chExt cx="420" cy="465"/>
              </a:xfrm>
            </p:grpSpPr>
            <p:sp>
              <p:nvSpPr>
                <p:cNvPr id="361" name="AutoShape 284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2" name="AutoShape 285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3" name="AutoShape 286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4" name="AutoShape 287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1" name="Group 288"/>
              <p:cNvGrpSpPr>
                <a:grpSpLocks/>
              </p:cNvGrpSpPr>
              <p:nvPr/>
            </p:nvGrpSpPr>
            <p:grpSpPr bwMode="auto">
              <a:xfrm flipH="1">
                <a:off x="4452" y="3158"/>
                <a:ext cx="164" cy="146"/>
                <a:chOff x="2984" y="2857"/>
                <a:chExt cx="420" cy="465"/>
              </a:xfrm>
            </p:grpSpPr>
            <p:sp>
              <p:nvSpPr>
                <p:cNvPr id="357" name="AutoShape 289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8" name="AutoShape 290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9" name="AutoShape 291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60" name="AutoShape 292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2" name="Group 293"/>
              <p:cNvGrpSpPr>
                <a:grpSpLocks/>
              </p:cNvGrpSpPr>
              <p:nvPr/>
            </p:nvGrpSpPr>
            <p:grpSpPr bwMode="auto">
              <a:xfrm flipH="1">
                <a:off x="4353" y="2945"/>
                <a:ext cx="164" cy="146"/>
                <a:chOff x="2984" y="2857"/>
                <a:chExt cx="420" cy="465"/>
              </a:xfrm>
            </p:grpSpPr>
            <p:sp>
              <p:nvSpPr>
                <p:cNvPr id="353" name="AutoShape 294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4" name="AutoShape 295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5" name="AutoShape 296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6" name="AutoShape 297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3" name="Group 298"/>
              <p:cNvGrpSpPr>
                <a:grpSpLocks/>
              </p:cNvGrpSpPr>
              <p:nvPr/>
            </p:nvGrpSpPr>
            <p:grpSpPr bwMode="auto">
              <a:xfrm flipH="1">
                <a:off x="4394" y="2968"/>
                <a:ext cx="164" cy="145"/>
                <a:chOff x="2984" y="2857"/>
                <a:chExt cx="420" cy="465"/>
              </a:xfrm>
            </p:grpSpPr>
            <p:sp>
              <p:nvSpPr>
                <p:cNvPr id="349" name="AutoShape 299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0" name="AutoShape 300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1" name="AutoShape 301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2" name="AutoShape 302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44" name="Group 303"/>
              <p:cNvGrpSpPr>
                <a:grpSpLocks/>
              </p:cNvGrpSpPr>
              <p:nvPr/>
            </p:nvGrpSpPr>
            <p:grpSpPr bwMode="auto">
              <a:xfrm flipH="1">
                <a:off x="4409" y="2988"/>
                <a:ext cx="164" cy="146"/>
                <a:chOff x="2984" y="2857"/>
                <a:chExt cx="420" cy="465"/>
              </a:xfrm>
            </p:grpSpPr>
            <p:sp>
              <p:nvSpPr>
                <p:cNvPr id="345" name="AutoShape 304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46" name="AutoShape 305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47" name="AutoShape 306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48" name="AutoShape 307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" name="Group 308"/>
            <p:cNvGrpSpPr>
              <a:grpSpLocks/>
            </p:cNvGrpSpPr>
            <p:nvPr/>
          </p:nvGrpSpPr>
          <p:grpSpPr bwMode="auto">
            <a:xfrm>
              <a:off x="4889500" y="4578350"/>
              <a:ext cx="460375" cy="579438"/>
              <a:chOff x="3230" y="2915"/>
              <a:chExt cx="290" cy="382"/>
            </a:xfrm>
          </p:grpSpPr>
          <p:grpSp>
            <p:nvGrpSpPr>
              <p:cNvPr id="287" name="Group 309"/>
              <p:cNvGrpSpPr>
                <a:grpSpLocks/>
              </p:cNvGrpSpPr>
              <p:nvPr/>
            </p:nvGrpSpPr>
            <p:grpSpPr bwMode="auto">
              <a:xfrm rot="53793" flipH="1">
                <a:off x="3308" y="2915"/>
                <a:ext cx="212" cy="316"/>
                <a:chOff x="5236" y="2389"/>
                <a:chExt cx="350" cy="533"/>
              </a:xfrm>
            </p:grpSpPr>
            <p:grpSp>
              <p:nvGrpSpPr>
                <p:cNvPr id="318" name="Group 310"/>
                <p:cNvGrpSpPr>
                  <a:grpSpLocks/>
                </p:cNvGrpSpPr>
                <p:nvPr/>
              </p:nvGrpSpPr>
              <p:grpSpPr bwMode="auto">
                <a:xfrm flipH="1">
                  <a:off x="5236" y="2598"/>
                  <a:ext cx="264" cy="251"/>
                  <a:chOff x="2984" y="2857"/>
                  <a:chExt cx="420" cy="465"/>
                </a:xfrm>
              </p:grpSpPr>
              <p:sp>
                <p:nvSpPr>
                  <p:cNvPr id="334" name="AutoShape 311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5" name="AutoShape 312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6" name="AutoShape 313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19" name="Group 315"/>
                <p:cNvGrpSpPr>
                  <a:grpSpLocks/>
                </p:cNvGrpSpPr>
                <p:nvPr/>
              </p:nvGrpSpPr>
              <p:grpSpPr bwMode="auto">
                <a:xfrm flipH="1">
                  <a:off x="5276" y="2635"/>
                  <a:ext cx="264" cy="251"/>
                  <a:chOff x="2984" y="2857"/>
                  <a:chExt cx="420" cy="465"/>
                </a:xfrm>
              </p:grpSpPr>
              <p:sp>
                <p:nvSpPr>
                  <p:cNvPr id="330" name="AutoShape 316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1" name="AutoShape 317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2" name="AutoShape 318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3" name="AutoShape 319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20" name="Group 320"/>
                <p:cNvGrpSpPr>
                  <a:grpSpLocks/>
                </p:cNvGrpSpPr>
                <p:nvPr/>
              </p:nvGrpSpPr>
              <p:grpSpPr bwMode="auto">
                <a:xfrm flipH="1">
                  <a:off x="5322" y="2671"/>
                  <a:ext cx="264" cy="251"/>
                  <a:chOff x="2984" y="2857"/>
                  <a:chExt cx="420" cy="465"/>
                </a:xfrm>
              </p:grpSpPr>
              <p:sp>
                <p:nvSpPr>
                  <p:cNvPr id="326" name="AutoShape 321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7" name="AutoShape 322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" name="AutoShape 323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9" name="AutoShape 324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21" name="Group 325"/>
                <p:cNvGrpSpPr>
                  <a:grpSpLocks/>
                </p:cNvGrpSpPr>
                <p:nvPr/>
              </p:nvGrpSpPr>
              <p:grpSpPr bwMode="auto">
                <a:xfrm flipH="1">
                  <a:off x="5240" y="2389"/>
                  <a:ext cx="264" cy="251"/>
                  <a:chOff x="2984" y="2857"/>
                  <a:chExt cx="420" cy="465"/>
                </a:xfrm>
              </p:grpSpPr>
              <p:sp>
                <p:nvSpPr>
                  <p:cNvPr id="322" name="AutoShape 326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3" name="AutoShape 327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4" name="AutoShape 328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5" name="AutoShape 329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EFC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88" name="Group 330"/>
              <p:cNvGrpSpPr>
                <a:grpSpLocks/>
              </p:cNvGrpSpPr>
              <p:nvPr/>
            </p:nvGrpSpPr>
            <p:grpSpPr bwMode="auto">
              <a:xfrm rot="53793">
                <a:off x="3282" y="3106"/>
                <a:ext cx="160" cy="149"/>
                <a:chOff x="2984" y="2857"/>
                <a:chExt cx="420" cy="465"/>
              </a:xfrm>
            </p:grpSpPr>
            <p:sp>
              <p:nvSpPr>
                <p:cNvPr id="314" name="AutoShape 331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5" name="AutoShape 332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6" name="AutoShape 333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" name="AutoShape 334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89" name="Group 335"/>
              <p:cNvGrpSpPr>
                <a:grpSpLocks/>
              </p:cNvGrpSpPr>
              <p:nvPr/>
            </p:nvGrpSpPr>
            <p:grpSpPr bwMode="auto">
              <a:xfrm rot="53793">
                <a:off x="3258" y="3128"/>
                <a:ext cx="160" cy="149"/>
                <a:chOff x="2984" y="2857"/>
                <a:chExt cx="420" cy="465"/>
              </a:xfrm>
            </p:grpSpPr>
            <p:sp>
              <p:nvSpPr>
                <p:cNvPr id="310" name="AutoShape 336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" name="AutoShape 337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0" name="Group 340"/>
              <p:cNvGrpSpPr>
                <a:grpSpLocks/>
              </p:cNvGrpSpPr>
              <p:nvPr/>
            </p:nvGrpSpPr>
            <p:grpSpPr bwMode="auto">
              <a:xfrm rot="53793">
                <a:off x="3230" y="3148"/>
                <a:ext cx="160" cy="149"/>
                <a:chOff x="2984" y="2857"/>
                <a:chExt cx="420" cy="465"/>
              </a:xfrm>
            </p:grpSpPr>
            <p:sp>
              <p:nvSpPr>
                <p:cNvPr id="306" name="AutoShape 341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" name="AutoShape 342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" name="AutoShape 343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9" name="AutoShape 344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1" name="Group 345"/>
              <p:cNvGrpSpPr>
                <a:grpSpLocks/>
              </p:cNvGrpSpPr>
              <p:nvPr/>
            </p:nvGrpSpPr>
            <p:grpSpPr bwMode="auto">
              <a:xfrm rot="53793">
                <a:off x="3329" y="2932"/>
                <a:ext cx="160" cy="149"/>
                <a:chOff x="2984" y="2857"/>
                <a:chExt cx="420" cy="465"/>
              </a:xfrm>
            </p:grpSpPr>
            <p:sp>
              <p:nvSpPr>
                <p:cNvPr id="302" name="AutoShape 346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3" name="AutoShape 347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4" name="AutoShape 348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5" name="AutoShape 349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2" name="Group 350"/>
              <p:cNvGrpSpPr>
                <a:grpSpLocks/>
              </p:cNvGrpSpPr>
              <p:nvPr/>
            </p:nvGrpSpPr>
            <p:grpSpPr bwMode="auto">
              <a:xfrm rot="53793">
                <a:off x="3289" y="2954"/>
                <a:ext cx="160" cy="149"/>
                <a:chOff x="2984" y="2857"/>
                <a:chExt cx="420" cy="465"/>
              </a:xfrm>
            </p:grpSpPr>
            <p:sp>
              <p:nvSpPr>
                <p:cNvPr id="298" name="AutoShape 351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9" name="AutoShape 352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0" name="AutoShape 353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1" name="AutoShape 354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3" name="Group 355"/>
              <p:cNvGrpSpPr>
                <a:grpSpLocks/>
              </p:cNvGrpSpPr>
              <p:nvPr/>
            </p:nvGrpSpPr>
            <p:grpSpPr bwMode="auto">
              <a:xfrm rot="53793">
                <a:off x="3274" y="2976"/>
                <a:ext cx="159" cy="149"/>
                <a:chOff x="2984" y="2857"/>
                <a:chExt cx="420" cy="465"/>
              </a:xfrm>
            </p:grpSpPr>
            <p:sp>
              <p:nvSpPr>
                <p:cNvPr id="294" name="AutoShape 356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5" name="AutoShape 357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6" name="AutoShape 358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" name="AutoShape 359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EFC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3" name="Group 360"/>
            <p:cNvGrpSpPr>
              <a:grpSpLocks/>
            </p:cNvGrpSpPr>
            <p:nvPr/>
          </p:nvGrpSpPr>
          <p:grpSpPr bwMode="auto">
            <a:xfrm rot="53793" flipH="1">
              <a:off x="5260975" y="4559300"/>
              <a:ext cx="336550" cy="481013"/>
              <a:chOff x="5236" y="2389"/>
              <a:chExt cx="350" cy="533"/>
            </a:xfrm>
          </p:grpSpPr>
          <p:grpSp>
            <p:nvGrpSpPr>
              <p:cNvPr id="267" name="Group 361"/>
              <p:cNvGrpSpPr>
                <a:grpSpLocks/>
              </p:cNvGrpSpPr>
              <p:nvPr/>
            </p:nvGrpSpPr>
            <p:grpSpPr bwMode="auto">
              <a:xfrm flipH="1">
                <a:off x="5236" y="2598"/>
                <a:ext cx="264" cy="251"/>
                <a:chOff x="2984" y="2857"/>
                <a:chExt cx="420" cy="465"/>
              </a:xfrm>
            </p:grpSpPr>
            <p:sp>
              <p:nvSpPr>
                <p:cNvPr id="283" name="AutoShape 362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4" name="AutoShape 363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5" name="AutoShape 364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6" name="AutoShape 365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8" name="Group 366"/>
              <p:cNvGrpSpPr>
                <a:grpSpLocks/>
              </p:cNvGrpSpPr>
              <p:nvPr/>
            </p:nvGrpSpPr>
            <p:grpSpPr bwMode="auto">
              <a:xfrm flipH="1">
                <a:off x="5276" y="2635"/>
                <a:ext cx="264" cy="251"/>
                <a:chOff x="2984" y="2857"/>
                <a:chExt cx="420" cy="465"/>
              </a:xfrm>
            </p:grpSpPr>
            <p:sp>
              <p:nvSpPr>
                <p:cNvPr id="279" name="AutoShape 367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0" name="AutoShape 368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1" name="AutoShape 369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82" name="AutoShape 370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69" name="Group 371"/>
              <p:cNvGrpSpPr>
                <a:grpSpLocks/>
              </p:cNvGrpSpPr>
              <p:nvPr/>
            </p:nvGrpSpPr>
            <p:grpSpPr bwMode="auto">
              <a:xfrm flipH="1">
                <a:off x="5322" y="2671"/>
                <a:ext cx="264" cy="251"/>
                <a:chOff x="2984" y="2857"/>
                <a:chExt cx="420" cy="465"/>
              </a:xfrm>
            </p:grpSpPr>
            <p:sp>
              <p:nvSpPr>
                <p:cNvPr id="275" name="AutoShape 372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" name="AutoShape 373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" name="AutoShape 374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8" name="AutoShape 375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70" name="Group 376"/>
              <p:cNvGrpSpPr>
                <a:grpSpLocks/>
              </p:cNvGrpSpPr>
              <p:nvPr/>
            </p:nvGrpSpPr>
            <p:grpSpPr bwMode="auto">
              <a:xfrm flipH="1">
                <a:off x="5240" y="2389"/>
                <a:ext cx="264" cy="251"/>
                <a:chOff x="2984" y="2857"/>
                <a:chExt cx="420" cy="465"/>
              </a:xfrm>
            </p:grpSpPr>
            <p:sp>
              <p:nvSpPr>
                <p:cNvPr id="271" name="AutoShape 377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2" name="AutoShape 378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3" name="AutoShape 379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4" name="AutoShape 380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4" name="Group 381"/>
            <p:cNvGrpSpPr>
              <a:grpSpLocks/>
            </p:cNvGrpSpPr>
            <p:nvPr/>
          </p:nvGrpSpPr>
          <p:grpSpPr bwMode="auto">
            <a:xfrm rot="53793">
              <a:off x="5219700" y="4851400"/>
              <a:ext cx="254000" cy="227013"/>
              <a:chOff x="2984" y="2857"/>
              <a:chExt cx="420" cy="465"/>
            </a:xfrm>
          </p:grpSpPr>
          <p:sp>
            <p:nvSpPr>
              <p:cNvPr id="263" name="AutoShape 382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AutoShape 383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AutoShape 384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AutoShape 385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386"/>
            <p:cNvGrpSpPr>
              <a:grpSpLocks/>
            </p:cNvGrpSpPr>
            <p:nvPr/>
          </p:nvGrpSpPr>
          <p:grpSpPr bwMode="auto">
            <a:xfrm rot="53793">
              <a:off x="5181600" y="4886325"/>
              <a:ext cx="254000" cy="227013"/>
              <a:chOff x="2984" y="2857"/>
              <a:chExt cx="420" cy="465"/>
            </a:xfrm>
          </p:grpSpPr>
          <p:sp>
            <p:nvSpPr>
              <p:cNvPr id="259" name="AutoShape 387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AutoShape 388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AutoShape 389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AutoShape 390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6" name="Group 391"/>
            <p:cNvGrpSpPr>
              <a:grpSpLocks/>
            </p:cNvGrpSpPr>
            <p:nvPr/>
          </p:nvGrpSpPr>
          <p:grpSpPr bwMode="auto">
            <a:xfrm rot="53793">
              <a:off x="5137150" y="4918075"/>
              <a:ext cx="254000" cy="227013"/>
              <a:chOff x="2984" y="2857"/>
              <a:chExt cx="420" cy="465"/>
            </a:xfrm>
          </p:grpSpPr>
          <p:sp>
            <p:nvSpPr>
              <p:cNvPr id="255" name="AutoShape 392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AutoShape 393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AutoShape 394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AutoShape 395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96"/>
            <p:cNvGrpSpPr>
              <a:grpSpLocks/>
            </p:cNvGrpSpPr>
            <p:nvPr/>
          </p:nvGrpSpPr>
          <p:grpSpPr bwMode="auto">
            <a:xfrm rot="53793">
              <a:off x="5294313" y="4575175"/>
              <a:ext cx="254000" cy="227013"/>
              <a:chOff x="2984" y="2857"/>
              <a:chExt cx="420" cy="465"/>
            </a:xfrm>
          </p:grpSpPr>
          <p:sp>
            <p:nvSpPr>
              <p:cNvPr id="251" name="AutoShape 397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AutoShape 398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AutoShape 399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AutoShape 400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8" name="Group 401"/>
            <p:cNvGrpSpPr>
              <a:grpSpLocks/>
            </p:cNvGrpSpPr>
            <p:nvPr/>
          </p:nvGrpSpPr>
          <p:grpSpPr bwMode="auto">
            <a:xfrm rot="53793">
              <a:off x="5230813" y="4610100"/>
              <a:ext cx="254000" cy="227013"/>
              <a:chOff x="2984" y="2857"/>
              <a:chExt cx="420" cy="465"/>
            </a:xfrm>
          </p:grpSpPr>
          <p:sp>
            <p:nvSpPr>
              <p:cNvPr id="247" name="AutoShape 402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AutoShape 403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AutoShape 404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AutoShape 405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" name="Group 406"/>
            <p:cNvGrpSpPr>
              <a:grpSpLocks/>
            </p:cNvGrpSpPr>
            <p:nvPr/>
          </p:nvGrpSpPr>
          <p:grpSpPr bwMode="auto">
            <a:xfrm rot="53793">
              <a:off x="5207000" y="4645025"/>
              <a:ext cx="252413" cy="227013"/>
              <a:chOff x="2984" y="2857"/>
              <a:chExt cx="420" cy="465"/>
            </a:xfrm>
          </p:grpSpPr>
          <p:sp>
            <p:nvSpPr>
              <p:cNvPr id="243" name="AutoShape 407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AutoShape 408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AutoShape 409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AutoShape 410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0" name="Group 411"/>
            <p:cNvGrpSpPr>
              <a:grpSpLocks/>
            </p:cNvGrpSpPr>
            <p:nvPr/>
          </p:nvGrpSpPr>
          <p:grpSpPr bwMode="auto">
            <a:xfrm>
              <a:off x="6388100" y="4595813"/>
              <a:ext cx="346075" cy="469900"/>
              <a:chOff x="5236" y="2389"/>
              <a:chExt cx="350" cy="533"/>
            </a:xfrm>
          </p:grpSpPr>
          <p:grpSp>
            <p:nvGrpSpPr>
              <p:cNvPr id="223" name="Group 412"/>
              <p:cNvGrpSpPr>
                <a:grpSpLocks/>
              </p:cNvGrpSpPr>
              <p:nvPr/>
            </p:nvGrpSpPr>
            <p:grpSpPr bwMode="auto">
              <a:xfrm flipH="1">
                <a:off x="5236" y="2598"/>
                <a:ext cx="264" cy="251"/>
                <a:chOff x="2984" y="2857"/>
                <a:chExt cx="420" cy="465"/>
              </a:xfrm>
            </p:grpSpPr>
            <p:sp>
              <p:nvSpPr>
                <p:cNvPr id="239" name="AutoShape 413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0" name="AutoShape 414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1" name="AutoShape 415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42" name="AutoShape 416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4" name="Group 417"/>
              <p:cNvGrpSpPr>
                <a:grpSpLocks/>
              </p:cNvGrpSpPr>
              <p:nvPr/>
            </p:nvGrpSpPr>
            <p:grpSpPr bwMode="auto">
              <a:xfrm flipH="1">
                <a:off x="5276" y="2635"/>
                <a:ext cx="264" cy="251"/>
                <a:chOff x="2984" y="2857"/>
                <a:chExt cx="420" cy="465"/>
              </a:xfrm>
            </p:grpSpPr>
            <p:sp>
              <p:nvSpPr>
                <p:cNvPr id="235" name="AutoShape 418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6" name="AutoShape 419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7" name="AutoShape 420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8" name="AutoShape 421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5" name="Group 422"/>
              <p:cNvGrpSpPr>
                <a:grpSpLocks/>
              </p:cNvGrpSpPr>
              <p:nvPr/>
            </p:nvGrpSpPr>
            <p:grpSpPr bwMode="auto">
              <a:xfrm flipH="1">
                <a:off x="5322" y="2671"/>
                <a:ext cx="264" cy="251"/>
                <a:chOff x="2984" y="2857"/>
                <a:chExt cx="420" cy="465"/>
              </a:xfrm>
            </p:grpSpPr>
            <p:sp>
              <p:nvSpPr>
                <p:cNvPr id="231" name="AutoShape 423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2" name="AutoShape 424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3" name="AutoShape 425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4" name="AutoShape 426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6" name="Group 427"/>
              <p:cNvGrpSpPr>
                <a:grpSpLocks/>
              </p:cNvGrpSpPr>
              <p:nvPr/>
            </p:nvGrpSpPr>
            <p:grpSpPr bwMode="auto">
              <a:xfrm flipH="1">
                <a:off x="5240" y="2389"/>
                <a:ext cx="264" cy="251"/>
                <a:chOff x="2984" y="2857"/>
                <a:chExt cx="420" cy="465"/>
              </a:xfrm>
            </p:grpSpPr>
            <p:sp>
              <p:nvSpPr>
                <p:cNvPr id="227" name="AutoShape 428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8" name="AutoShape 429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9" name="AutoShape 430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0" name="AutoShape 431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1" name="Group 432"/>
            <p:cNvGrpSpPr>
              <a:grpSpLocks/>
            </p:cNvGrpSpPr>
            <p:nvPr/>
          </p:nvGrpSpPr>
          <p:grpSpPr bwMode="auto">
            <a:xfrm flipH="1">
              <a:off x="6511925" y="4881563"/>
              <a:ext cx="261938" cy="222250"/>
              <a:chOff x="2984" y="2857"/>
              <a:chExt cx="420" cy="465"/>
            </a:xfrm>
          </p:grpSpPr>
          <p:sp>
            <p:nvSpPr>
              <p:cNvPr id="219" name="AutoShape 433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0" name="AutoShape 434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1" name="AutoShape 435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2" name="AutoShape 436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2" name="Group 437"/>
            <p:cNvGrpSpPr>
              <a:grpSpLocks/>
            </p:cNvGrpSpPr>
            <p:nvPr/>
          </p:nvGrpSpPr>
          <p:grpSpPr bwMode="auto">
            <a:xfrm flipH="1">
              <a:off x="6551613" y="4914900"/>
              <a:ext cx="260350" cy="222250"/>
              <a:chOff x="2984" y="2857"/>
              <a:chExt cx="420" cy="465"/>
            </a:xfrm>
          </p:grpSpPr>
          <p:sp>
            <p:nvSpPr>
              <p:cNvPr id="215" name="AutoShape 438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AutoShape 439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AutoShape 440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AutoShape 441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3" name="Group 442"/>
            <p:cNvGrpSpPr>
              <a:grpSpLocks/>
            </p:cNvGrpSpPr>
            <p:nvPr/>
          </p:nvGrpSpPr>
          <p:grpSpPr bwMode="auto">
            <a:xfrm flipH="1">
              <a:off x="6597650" y="4948238"/>
              <a:ext cx="260350" cy="222250"/>
              <a:chOff x="2984" y="2857"/>
              <a:chExt cx="420" cy="465"/>
            </a:xfrm>
          </p:grpSpPr>
          <p:sp>
            <p:nvSpPr>
              <p:cNvPr id="211" name="AutoShape 443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AutoShape 444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AutoShape 445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AutoShape 446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447"/>
            <p:cNvGrpSpPr>
              <a:grpSpLocks/>
            </p:cNvGrpSpPr>
            <p:nvPr/>
          </p:nvGrpSpPr>
          <p:grpSpPr bwMode="auto">
            <a:xfrm flipH="1">
              <a:off x="6440488" y="4610100"/>
              <a:ext cx="260350" cy="222250"/>
              <a:chOff x="2984" y="2857"/>
              <a:chExt cx="420" cy="465"/>
            </a:xfrm>
          </p:grpSpPr>
          <p:sp>
            <p:nvSpPr>
              <p:cNvPr id="207" name="AutoShape 448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AutoShape 449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AutoShape 450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AutoShape 451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5" name="Group 452"/>
            <p:cNvGrpSpPr>
              <a:grpSpLocks/>
            </p:cNvGrpSpPr>
            <p:nvPr/>
          </p:nvGrpSpPr>
          <p:grpSpPr bwMode="auto">
            <a:xfrm flipH="1">
              <a:off x="6505575" y="4646613"/>
              <a:ext cx="260350" cy="220662"/>
              <a:chOff x="2984" y="2857"/>
              <a:chExt cx="420" cy="465"/>
            </a:xfrm>
          </p:grpSpPr>
          <p:sp>
            <p:nvSpPr>
              <p:cNvPr id="203" name="AutoShape 453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AutoShape 454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AutoShape 455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AutoShape 456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6" name="Group 457"/>
            <p:cNvGrpSpPr>
              <a:grpSpLocks/>
            </p:cNvGrpSpPr>
            <p:nvPr/>
          </p:nvGrpSpPr>
          <p:grpSpPr bwMode="auto">
            <a:xfrm flipH="1">
              <a:off x="6529388" y="4678363"/>
              <a:ext cx="260350" cy="222250"/>
              <a:chOff x="2984" y="2857"/>
              <a:chExt cx="420" cy="465"/>
            </a:xfrm>
          </p:grpSpPr>
          <p:sp>
            <p:nvSpPr>
              <p:cNvPr id="199" name="AutoShape 458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AutoShape 459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AutoShape 460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AutoShape 461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7" name="Group 462"/>
            <p:cNvGrpSpPr>
              <a:grpSpLocks/>
            </p:cNvGrpSpPr>
            <p:nvPr/>
          </p:nvGrpSpPr>
          <p:grpSpPr bwMode="auto">
            <a:xfrm>
              <a:off x="2819400" y="4614863"/>
              <a:ext cx="863600" cy="655637"/>
              <a:chOff x="1920" y="3477"/>
              <a:chExt cx="690" cy="603"/>
            </a:xfrm>
          </p:grpSpPr>
          <p:grpSp>
            <p:nvGrpSpPr>
              <p:cNvPr id="167" name="Group 463"/>
              <p:cNvGrpSpPr>
                <a:grpSpLocks/>
              </p:cNvGrpSpPr>
              <p:nvPr/>
            </p:nvGrpSpPr>
            <p:grpSpPr bwMode="auto">
              <a:xfrm flipH="1">
                <a:off x="1920" y="3643"/>
                <a:ext cx="399" cy="437"/>
                <a:chOff x="2769" y="3835"/>
                <a:chExt cx="399" cy="437"/>
              </a:xfrm>
            </p:grpSpPr>
            <p:sp>
              <p:nvSpPr>
                <p:cNvPr id="175" name="Freeform 464"/>
                <p:cNvSpPr>
                  <a:spLocks/>
                </p:cNvSpPr>
                <p:nvPr/>
              </p:nvSpPr>
              <p:spPr bwMode="auto">
                <a:xfrm>
                  <a:off x="2797" y="3966"/>
                  <a:ext cx="66" cy="133"/>
                </a:xfrm>
                <a:custGeom>
                  <a:avLst/>
                  <a:gdLst>
                    <a:gd name="T0" fmla="*/ 0 w 140"/>
                    <a:gd name="T1" fmla="*/ 1 h 244"/>
                    <a:gd name="T2" fmla="*/ 0 w 140"/>
                    <a:gd name="T3" fmla="*/ 1 h 244"/>
                    <a:gd name="T4" fmla="*/ 0 w 140"/>
                    <a:gd name="T5" fmla="*/ 0 h 244"/>
                    <a:gd name="T6" fmla="*/ 0 w 140"/>
                    <a:gd name="T7" fmla="*/ 1 h 244"/>
                    <a:gd name="T8" fmla="*/ 0 w 140"/>
                    <a:gd name="T9" fmla="*/ 1 h 244"/>
                    <a:gd name="T10" fmla="*/ 0 w 140"/>
                    <a:gd name="T11" fmla="*/ 1 h 244"/>
                    <a:gd name="T12" fmla="*/ 0 w 140"/>
                    <a:gd name="T13" fmla="*/ 1 h 244"/>
                    <a:gd name="T14" fmla="*/ 0 w 140"/>
                    <a:gd name="T15" fmla="*/ 1 h 244"/>
                    <a:gd name="T16" fmla="*/ 0 w 140"/>
                    <a:gd name="T17" fmla="*/ 1 h 244"/>
                    <a:gd name="T18" fmla="*/ 0 w 140"/>
                    <a:gd name="T19" fmla="*/ 1 h 244"/>
                    <a:gd name="T20" fmla="*/ 0 w 140"/>
                    <a:gd name="T21" fmla="*/ 1 h 2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0"/>
                    <a:gd name="T34" fmla="*/ 0 h 244"/>
                    <a:gd name="T35" fmla="*/ 140 w 140"/>
                    <a:gd name="T36" fmla="*/ 244 h 2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0" h="244">
                      <a:moveTo>
                        <a:pt x="68" y="48"/>
                      </a:moveTo>
                      <a:lnTo>
                        <a:pt x="28" y="12"/>
                      </a:lnTo>
                      <a:lnTo>
                        <a:pt x="44" y="0"/>
                      </a:lnTo>
                      <a:lnTo>
                        <a:pt x="140" y="64"/>
                      </a:lnTo>
                      <a:lnTo>
                        <a:pt x="136" y="76"/>
                      </a:lnTo>
                      <a:lnTo>
                        <a:pt x="92" y="64"/>
                      </a:lnTo>
                      <a:lnTo>
                        <a:pt x="64" y="144"/>
                      </a:lnTo>
                      <a:lnTo>
                        <a:pt x="48" y="244"/>
                      </a:lnTo>
                      <a:lnTo>
                        <a:pt x="8" y="232"/>
                      </a:lnTo>
                      <a:lnTo>
                        <a:pt x="0" y="176"/>
                      </a:lnTo>
                      <a:lnTo>
                        <a:pt x="68" y="48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76" name="Group 465"/>
                <p:cNvGrpSpPr>
                  <a:grpSpLocks/>
                </p:cNvGrpSpPr>
                <p:nvPr/>
              </p:nvGrpSpPr>
              <p:grpSpPr bwMode="auto">
                <a:xfrm>
                  <a:off x="3081" y="4162"/>
                  <a:ext cx="87" cy="106"/>
                  <a:chOff x="4448" y="1296"/>
                  <a:chExt cx="184" cy="192"/>
                </a:xfrm>
              </p:grpSpPr>
              <p:sp>
                <p:nvSpPr>
                  <p:cNvPr id="197" name="Oval 466"/>
                  <p:cNvSpPr>
                    <a:spLocks noChangeArrowheads="1"/>
                  </p:cNvSpPr>
                  <p:nvPr/>
                </p:nvSpPr>
                <p:spPr bwMode="auto">
                  <a:xfrm>
                    <a:off x="4448" y="1296"/>
                    <a:ext cx="184" cy="1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8" name="Oval 467"/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341"/>
                    <a:ext cx="104" cy="99"/>
                  </a:xfrm>
                  <a:prstGeom prst="ellipse">
                    <a:avLst/>
                  </a:prstGeom>
                  <a:solidFill>
                    <a:srgbClr val="FF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7" name="Freeform 468"/>
                <p:cNvSpPr>
                  <a:spLocks/>
                </p:cNvSpPr>
                <p:nvPr/>
              </p:nvSpPr>
              <p:spPr bwMode="auto">
                <a:xfrm>
                  <a:off x="2783" y="3835"/>
                  <a:ext cx="385" cy="382"/>
                </a:xfrm>
                <a:custGeom>
                  <a:avLst/>
                  <a:gdLst>
                    <a:gd name="T0" fmla="*/ 0 w 808"/>
                    <a:gd name="T1" fmla="*/ 1 h 700"/>
                    <a:gd name="T2" fmla="*/ 0 w 808"/>
                    <a:gd name="T3" fmla="*/ 1 h 700"/>
                    <a:gd name="T4" fmla="*/ 0 w 808"/>
                    <a:gd name="T5" fmla="*/ 1 h 700"/>
                    <a:gd name="T6" fmla="*/ 0 w 808"/>
                    <a:gd name="T7" fmla="*/ 1 h 700"/>
                    <a:gd name="T8" fmla="*/ 0 w 808"/>
                    <a:gd name="T9" fmla="*/ 1 h 700"/>
                    <a:gd name="T10" fmla="*/ 0 w 808"/>
                    <a:gd name="T11" fmla="*/ 1 h 700"/>
                    <a:gd name="T12" fmla="*/ 0 w 808"/>
                    <a:gd name="T13" fmla="*/ 1 h 700"/>
                    <a:gd name="T14" fmla="*/ 0 w 808"/>
                    <a:gd name="T15" fmla="*/ 1 h 700"/>
                    <a:gd name="T16" fmla="*/ 0 w 808"/>
                    <a:gd name="T17" fmla="*/ 1 h 700"/>
                    <a:gd name="T18" fmla="*/ 0 w 808"/>
                    <a:gd name="T19" fmla="*/ 1 h 700"/>
                    <a:gd name="T20" fmla="*/ 0 w 808"/>
                    <a:gd name="T21" fmla="*/ 1 h 700"/>
                    <a:gd name="T22" fmla="*/ 0 w 808"/>
                    <a:gd name="T23" fmla="*/ 1 h 700"/>
                    <a:gd name="T24" fmla="*/ 0 w 808"/>
                    <a:gd name="T25" fmla="*/ 1 h 700"/>
                    <a:gd name="T26" fmla="*/ 0 w 808"/>
                    <a:gd name="T27" fmla="*/ 1 h 700"/>
                    <a:gd name="T28" fmla="*/ 0 w 808"/>
                    <a:gd name="T29" fmla="*/ 1 h 700"/>
                    <a:gd name="T30" fmla="*/ 0 w 808"/>
                    <a:gd name="T31" fmla="*/ 1 h 700"/>
                    <a:gd name="T32" fmla="*/ 0 w 808"/>
                    <a:gd name="T33" fmla="*/ 1 h 700"/>
                    <a:gd name="T34" fmla="*/ 0 w 808"/>
                    <a:gd name="T35" fmla="*/ 1 h 700"/>
                    <a:gd name="T36" fmla="*/ 0 w 808"/>
                    <a:gd name="T37" fmla="*/ 1 h 700"/>
                    <a:gd name="T38" fmla="*/ 0 w 808"/>
                    <a:gd name="T39" fmla="*/ 1 h 700"/>
                    <a:gd name="T40" fmla="*/ 0 w 808"/>
                    <a:gd name="T41" fmla="*/ 0 h 700"/>
                    <a:gd name="T42" fmla="*/ 0 w 808"/>
                    <a:gd name="T43" fmla="*/ 1 h 700"/>
                    <a:gd name="T44" fmla="*/ 0 w 808"/>
                    <a:gd name="T45" fmla="*/ 1 h 700"/>
                    <a:gd name="T46" fmla="*/ 0 w 808"/>
                    <a:gd name="T47" fmla="*/ 1 h 700"/>
                    <a:gd name="T48" fmla="*/ 0 w 808"/>
                    <a:gd name="T49" fmla="*/ 1 h 700"/>
                    <a:gd name="T50" fmla="*/ 0 w 808"/>
                    <a:gd name="T51" fmla="*/ 1 h 700"/>
                    <a:gd name="T52" fmla="*/ 0 w 808"/>
                    <a:gd name="T53" fmla="*/ 1 h 700"/>
                    <a:gd name="T54" fmla="*/ 0 w 808"/>
                    <a:gd name="T55" fmla="*/ 1 h 700"/>
                    <a:gd name="T56" fmla="*/ 0 w 808"/>
                    <a:gd name="T57" fmla="*/ 1 h 700"/>
                    <a:gd name="T58" fmla="*/ 0 w 808"/>
                    <a:gd name="T59" fmla="*/ 1 h 700"/>
                    <a:gd name="T60" fmla="*/ 0 w 808"/>
                    <a:gd name="T61" fmla="*/ 1 h 700"/>
                    <a:gd name="T62" fmla="*/ 0 w 808"/>
                    <a:gd name="T63" fmla="*/ 1 h 700"/>
                    <a:gd name="T64" fmla="*/ 0 w 808"/>
                    <a:gd name="T65" fmla="*/ 1 h 700"/>
                    <a:gd name="T66" fmla="*/ 0 w 808"/>
                    <a:gd name="T67" fmla="*/ 1 h 700"/>
                    <a:gd name="T68" fmla="*/ 0 w 808"/>
                    <a:gd name="T69" fmla="*/ 1 h 700"/>
                    <a:gd name="T70" fmla="*/ 0 w 808"/>
                    <a:gd name="T71" fmla="*/ 1 h 700"/>
                    <a:gd name="T72" fmla="*/ 0 w 808"/>
                    <a:gd name="T73" fmla="*/ 1 h 700"/>
                    <a:gd name="T74" fmla="*/ 0 w 808"/>
                    <a:gd name="T75" fmla="*/ 1 h 700"/>
                    <a:gd name="T76" fmla="*/ 0 w 808"/>
                    <a:gd name="T77" fmla="*/ 1 h 700"/>
                    <a:gd name="T78" fmla="*/ 0 w 808"/>
                    <a:gd name="T79" fmla="*/ 1 h 700"/>
                    <a:gd name="T80" fmla="*/ 0 w 808"/>
                    <a:gd name="T81" fmla="*/ 1 h 700"/>
                    <a:gd name="T82" fmla="*/ 0 w 808"/>
                    <a:gd name="T83" fmla="*/ 1 h 700"/>
                    <a:gd name="T84" fmla="*/ 0 w 808"/>
                    <a:gd name="T85" fmla="*/ 1 h 700"/>
                    <a:gd name="T86" fmla="*/ 0 w 808"/>
                    <a:gd name="T87" fmla="*/ 1 h 700"/>
                    <a:gd name="T88" fmla="*/ 0 w 808"/>
                    <a:gd name="T89" fmla="*/ 1 h 700"/>
                    <a:gd name="T90" fmla="*/ 0 w 808"/>
                    <a:gd name="T91" fmla="*/ 1 h 700"/>
                    <a:gd name="T92" fmla="*/ 0 w 808"/>
                    <a:gd name="T93" fmla="*/ 1 h 70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08"/>
                    <a:gd name="T142" fmla="*/ 0 h 700"/>
                    <a:gd name="T143" fmla="*/ 808 w 808"/>
                    <a:gd name="T144" fmla="*/ 700 h 70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08" h="700">
                      <a:moveTo>
                        <a:pt x="16" y="292"/>
                      </a:moveTo>
                      <a:lnTo>
                        <a:pt x="72" y="376"/>
                      </a:lnTo>
                      <a:lnTo>
                        <a:pt x="48" y="404"/>
                      </a:lnTo>
                      <a:lnTo>
                        <a:pt x="108" y="500"/>
                      </a:lnTo>
                      <a:lnTo>
                        <a:pt x="256" y="516"/>
                      </a:lnTo>
                      <a:lnTo>
                        <a:pt x="280" y="392"/>
                      </a:lnTo>
                      <a:lnTo>
                        <a:pt x="332" y="360"/>
                      </a:lnTo>
                      <a:lnTo>
                        <a:pt x="540" y="348"/>
                      </a:lnTo>
                      <a:lnTo>
                        <a:pt x="664" y="336"/>
                      </a:lnTo>
                      <a:lnTo>
                        <a:pt x="624" y="244"/>
                      </a:lnTo>
                      <a:lnTo>
                        <a:pt x="600" y="240"/>
                      </a:lnTo>
                      <a:lnTo>
                        <a:pt x="596" y="300"/>
                      </a:lnTo>
                      <a:lnTo>
                        <a:pt x="552" y="300"/>
                      </a:lnTo>
                      <a:lnTo>
                        <a:pt x="560" y="164"/>
                      </a:lnTo>
                      <a:lnTo>
                        <a:pt x="600" y="148"/>
                      </a:lnTo>
                      <a:lnTo>
                        <a:pt x="580" y="36"/>
                      </a:lnTo>
                      <a:lnTo>
                        <a:pt x="144" y="32"/>
                      </a:lnTo>
                      <a:lnTo>
                        <a:pt x="40" y="328"/>
                      </a:lnTo>
                      <a:lnTo>
                        <a:pt x="20" y="292"/>
                      </a:lnTo>
                      <a:lnTo>
                        <a:pt x="96" y="28"/>
                      </a:lnTo>
                      <a:lnTo>
                        <a:pt x="64" y="0"/>
                      </a:lnTo>
                      <a:lnTo>
                        <a:pt x="668" y="8"/>
                      </a:lnTo>
                      <a:lnTo>
                        <a:pt x="632" y="28"/>
                      </a:lnTo>
                      <a:lnTo>
                        <a:pt x="744" y="352"/>
                      </a:lnTo>
                      <a:lnTo>
                        <a:pt x="724" y="380"/>
                      </a:lnTo>
                      <a:lnTo>
                        <a:pt x="808" y="544"/>
                      </a:lnTo>
                      <a:lnTo>
                        <a:pt x="796" y="572"/>
                      </a:lnTo>
                      <a:lnTo>
                        <a:pt x="756" y="572"/>
                      </a:lnTo>
                      <a:lnTo>
                        <a:pt x="727" y="576"/>
                      </a:lnTo>
                      <a:lnTo>
                        <a:pt x="697" y="588"/>
                      </a:lnTo>
                      <a:lnTo>
                        <a:pt x="664" y="609"/>
                      </a:lnTo>
                      <a:lnTo>
                        <a:pt x="636" y="652"/>
                      </a:lnTo>
                      <a:lnTo>
                        <a:pt x="628" y="700"/>
                      </a:lnTo>
                      <a:lnTo>
                        <a:pt x="552" y="692"/>
                      </a:lnTo>
                      <a:lnTo>
                        <a:pt x="516" y="692"/>
                      </a:lnTo>
                      <a:lnTo>
                        <a:pt x="352" y="692"/>
                      </a:lnTo>
                      <a:lnTo>
                        <a:pt x="442" y="687"/>
                      </a:lnTo>
                      <a:lnTo>
                        <a:pt x="284" y="696"/>
                      </a:lnTo>
                      <a:lnTo>
                        <a:pt x="212" y="692"/>
                      </a:lnTo>
                      <a:lnTo>
                        <a:pt x="208" y="651"/>
                      </a:lnTo>
                      <a:lnTo>
                        <a:pt x="190" y="588"/>
                      </a:lnTo>
                      <a:lnTo>
                        <a:pt x="136" y="544"/>
                      </a:lnTo>
                      <a:lnTo>
                        <a:pt x="46" y="525"/>
                      </a:lnTo>
                      <a:lnTo>
                        <a:pt x="8" y="492"/>
                      </a:lnTo>
                      <a:lnTo>
                        <a:pt x="0" y="380"/>
                      </a:lnTo>
                      <a:lnTo>
                        <a:pt x="16" y="300"/>
                      </a:lnTo>
                      <a:lnTo>
                        <a:pt x="16" y="296"/>
                      </a:lnTo>
                    </a:path>
                  </a:pathLst>
                </a:cu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78" name="Group 469"/>
                <p:cNvGrpSpPr>
                  <a:grpSpLocks/>
                </p:cNvGrpSpPr>
                <p:nvPr/>
              </p:nvGrpSpPr>
              <p:grpSpPr bwMode="auto">
                <a:xfrm>
                  <a:off x="2769" y="4132"/>
                  <a:ext cx="111" cy="140"/>
                  <a:chOff x="3752" y="1248"/>
                  <a:chExt cx="232" cy="256"/>
                </a:xfrm>
              </p:grpSpPr>
              <p:sp>
                <p:nvSpPr>
                  <p:cNvPr id="195" name="Oval 470"/>
                  <p:cNvSpPr>
                    <a:spLocks noChangeArrowheads="1"/>
                  </p:cNvSpPr>
                  <p:nvPr/>
                </p:nvSpPr>
                <p:spPr bwMode="auto">
                  <a:xfrm>
                    <a:off x="3752" y="1248"/>
                    <a:ext cx="232" cy="256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6" name="Oval 471"/>
                  <p:cNvSpPr>
                    <a:spLocks noChangeArrowheads="1"/>
                  </p:cNvSpPr>
                  <p:nvPr/>
                </p:nvSpPr>
                <p:spPr bwMode="auto">
                  <a:xfrm>
                    <a:off x="3802" y="1308"/>
                    <a:ext cx="132" cy="132"/>
                  </a:xfrm>
                  <a:prstGeom prst="ellipse">
                    <a:avLst/>
                  </a:prstGeom>
                  <a:solidFill>
                    <a:srgbClr val="FF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9" name="Freeform 472"/>
                <p:cNvSpPr>
                  <a:spLocks/>
                </p:cNvSpPr>
                <p:nvPr/>
              </p:nvSpPr>
              <p:spPr bwMode="auto">
                <a:xfrm>
                  <a:off x="3036" y="3915"/>
                  <a:ext cx="15" cy="81"/>
                </a:xfrm>
                <a:custGeom>
                  <a:avLst/>
                  <a:gdLst>
                    <a:gd name="T0" fmla="*/ 0 w 32"/>
                    <a:gd name="T1" fmla="*/ 1 h 148"/>
                    <a:gd name="T2" fmla="*/ 0 w 32"/>
                    <a:gd name="T3" fmla="*/ 1 h 148"/>
                    <a:gd name="T4" fmla="*/ 0 w 32"/>
                    <a:gd name="T5" fmla="*/ 0 h 148"/>
                    <a:gd name="T6" fmla="*/ 0 w 32"/>
                    <a:gd name="T7" fmla="*/ 1 h 148"/>
                    <a:gd name="T8" fmla="*/ 0 w 32"/>
                    <a:gd name="T9" fmla="*/ 1 h 1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48"/>
                    <a:gd name="T17" fmla="*/ 32 w 32"/>
                    <a:gd name="T18" fmla="*/ 148 h 1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48">
                      <a:moveTo>
                        <a:pt x="24" y="148"/>
                      </a:moveTo>
                      <a:lnTo>
                        <a:pt x="24" y="148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0" y="148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80" name="Freeform 473"/>
                <p:cNvSpPr>
                  <a:spLocks/>
                </p:cNvSpPr>
                <p:nvPr/>
              </p:nvSpPr>
              <p:spPr bwMode="auto">
                <a:xfrm>
                  <a:off x="2928" y="4004"/>
                  <a:ext cx="112" cy="30"/>
                </a:xfrm>
                <a:custGeom>
                  <a:avLst/>
                  <a:gdLst>
                    <a:gd name="T0" fmla="*/ 0 w 234"/>
                    <a:gd name="T1" fmla="*/ 1 h 52"/>
                    <a:gd name="T2" fmla="*/ 0 w 234"/>
                    <a:gd name="T3" fmla="*/ 1 h 52"/>
                    <a:gd name="T4" fmla="*/ 0 w 234"/>
                    <a:gd name="T5" fmla="*/ 0 h 52"/>
                    <a:gd name="T6" fmla="*/ 0 w 234"/>
                    <a:gd name="T7" fmla="*/ 1 h 52"/>
                    <a:gd name="T8" fmla="*/ 0 w 234"/>
                    <a:gd name="T9" fmla="*/ 1 h 52"/>
                    <a:gd name="T10" fmla="*/ 0 w 234"/>
                    <a:gd name="T11" fmla="*/ 1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4"/>
                    <a:gd name="T19" fmla="*/ 0 h 52"/>
                    <a:gd name="T20" fmla="*/ 234 w 234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4" h="52">
                      <a:moveTo>
                        <a:pt x="0" y="48"/>
                      </a:moveTo>
                      <a:lnTo>
                        <a:pt x="170" y="26"/>
                      </a:lnTo>
                      <a:lnTo>
                        <a:pt x="204" y="0"/>
                      </a:lnTo>
                      <a:lnTo>
                        <a:pt x="232" y="20"/>
                      </a:lnTo>
                      <a:lnTo>
                        <a:pt x="234" y="34"/>
                      </a:lnTo>
                      <a:lnTo>
                        <a:pt x="2" y="52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81" name="Group 474"/>
                <p:cNvGrpSpPr>
                  <a:grpSpLocks/>
                </p:cNvGrpSpPr>
                <p:nvPr/>
              </p:nvGrpSpPr>
              <p:grpSpPr bwMode="auto">
                <a:xfrm flipH="1">
                  <a:off x="2816" y="3861"/>
                  <a:ext cx="201" cy="269"/>
                  <a:chOff x="942" y="1109"/>
                  <a:chExt cx="464" cy="712"/>
                </a:xfrm>
              </p:grpSpPr>
              <p:sp>
                <p:nvSpPr>
                  <p:cNvPr id="182" name="Freeform 475"/>
                  <p:cNvSpPr>
                    <a:spLocks/>
                  </p:cNvSpPr>
                  <p:nvPr/>
                </p:nvSpPr>
                <p:spPr bwMode="auto">
                  <a:xfrm rot="19920497" flipH="1">
                    <a:off x="1019" y="1341"/>
                    <a:ext cx="228" cy="480"/>
                  </a:xfrm>
                  <a:custGeom>
                    <a:avLst/>
                    <a:gdLst>
                      <a:gd name="T0" fmla="*/ 1 w 420"/>
                      <a:gd name="T1" fmla="*/ 1 h 688"/>
                      <a:gd name="T2" fmla="*/ 1 w 420"/>
                      <a:gd name="T3" fmla="*/ 1 h 688"/>
                      <a:gd name="T4" fmla="*/ 1 w 420"/>
                      <a:gd name="T5" fmla="*/ 1 h 688"/>
                      <a:gd name="T6" fmla="*/ 1 w 420"/>
                      <a:gd name="T7" fmla="*/ 1 h 688"/>
                      <a:gd name="T8" fmla="*/ 1 w 420"/>
                      <a:gd name="T9" fmla="*/ 2 h 688"/>
                      <a:gd name="T10" fmla="*/ 1 w 420"/>
                      <a:gd name="T11" fmla="*/ 3 h 688"/>
                      <a:gd name="T12" fmla="*/ 1 w 420"/>
                      <a:gd name="T13" fmla="*/ 3 h 688"/>
                      <a:gd name="T14" fmla="*/ 1 w 420"/>
                      <a:gd name="T15" fmla="*/ 3 h 688"/>
                      <a:gd name="T16" fmla="*/ 1 w 420"/>
                      <a:gd name="T17" fmla="*/ 4 h 688"/>
                      <a:gd name="T18" fmla="*/ 1 w 420"/>
                      <a:gd name="T19" fmla="*/ 4 h 688"/>
                      <a:gd name="T20" fmla="*/ 1 w 420"/>
                      <a:gd name="T21" fmla="*/ 5 h 688"/>
                      <a:gd name="T22" fmla="*/ 1 w 420"/>
                      <a:gd name="T23" fmla="*/ 5 h 688"/>
                      <a:gd name="T24" fmla="*/ 1 w 420"/>
                      <a:gd name="T25" fmla="*/ 5 h 688"/>
                      <a:gd name="T26" fmla="*/ 1 w 420"/>
                      <a:gd name="T27" fmla="*/ 6 h 688"/>
                      <a:gd name="T28" fmla="*/ 1 w 420"/>
                      <a:gd name="T29" fmla="*/ 7 h 688"/>
                      <a:gd name="T30" fmla="*/ 1 w 420"/>
                      <a:gd name="T31" fmla="*/ 8 h 688"/>
                      <a:gd name="T32" fmla="*/ 1 w 420"/>
                      <a:gd name="T33" fmla="*/ 9 h 688"/>
                      <a:gd name="T34" fmla="*/ 1 w 420"/>
                      <a:gd name="T35" fmla="*/ 9 h 688"/>
                      <a:gd name="T36" fmla="*/ 1 w 420"/>
                      <a:gd name="T37" fmla="*/ 9 h 688"/>
                      <a:gd name="T38" fmla="*/ 1 w 420"/>
                      <a:gd name="T39" fmla="*/ 9 h 688"/>
                      <a:gd name="T40" fmla="*/ 1 w 420"/>
                      <a:gd name="T41" fmla="*/ 9 h 688"/>
                      <a:gd name="T42" fmla="*/ 1 w 420"/>
                      <a:gd name="T43" fmla="*/ 7 h 688"/>
                      <a:gd name="T44" fmla="*/ 1 w 420"/>
                      <a:gd name="T45" fmla="*/ 7 h 688"/>
                      <a:gd name="T46" fmla="*/ 1 w 420"/>
                      <a:gd name="T47" fmla="*/ 6 h 688"/>
                      <a:gd name="T48" fmla="*/ 0 w 420"/>
                      <a:gd name="T49" fmla="*/ 5 h 688"/>
                      <a:gd name="T50" fmla="*/ 1 w 420"/>
                      <a:gd name="T51" fmla="*/ 5 h 688"/>
                      <a:gd name="T52" fmla="*/ 1 w 420"/>
                      <a:gd name="T53" fmla="*/ 4 h 688"/>
                      <a:gd name="T54" fmla="*/ 1 w 420"/>
                      <a:gd name="T55" fmla="*/ 3 h 688"/>
                      <a:gd name="T56" fmla="*/ 1 w 420"/>
                      <a:gd name="T57" fmla="*/ 3 h 688"/>
                      <a:gd name="T58" fmla="*/ 1 w 420"/>
                      <a:gd name="T59" fmla="*/ 3 h 688"/>
                      <a:gd name="T60" fmla="*/ 1 w 420"/>
                      <a:gd name="T61" fmla="*/ 3 h 688"/>
                      <a:gd name="T62" fmla="*/ 1 w 420"/>
                      <a:gd name="T63" fmla="*/ 2 h 688"/>
                      <a:gd name="T64" fmla="*/ 1 w 420"/>
                      <a:gd name="T65" fmla="*/ 2 h 688"/>
                      <a:gd name="T66" fmla="*/ 1 w 420"/>
                      <a:gd name="T67" fmla="*/ 2 h 688"/>
                      <a:gd name="T68" fmla="*/ 1 w 420"/>
                      <a:gd name="T69" fmla="*/ 1 h 688"/>
                      <a:gd name="T70" fmla="*/ 1 w 420"/>
                      <a:gd name="T71" fmla="*/ 1 h 688"/>
                      <a:gd name="T72" fmla="*/ 1 w 420"/>
                      <a:gd name="T73" fmla="*/ 0 h 688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420"/>
                      <a:gd name="T112" fmla="*/ 0 h 688"/>
                      <a:gd name="T113" fmla="*/ 420 w 420"/>
                      <a:gd name="T114" fmla="*/ 688 h 688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420" h="688">
                        <a:moveTo>
                          <a:pt x="328" y="8"/>
                        </a:moveTo>
                        <a:lnTo>
                          <a:pt x="368" y="32"/>
                        </a:lnTo>
                        <a:lnTo>
                          <a:pt x="384" y="88"/>
                        </a:lnTo>
                        <a:lnTo>
                          <a:pt x="404" y="128"/>
                        </a:lnTo>
                        <a:lnTo>
                          <a:pt x="420" y="164"/>
                        </a:lnTo>
                        <a:lnTo>
                          <a:pt x="412" y="212"/>
                        </a:lnTo>
                        <a:lnTo>
                          <a:pt x="384" y="244"/>
                        </a:lnTo>
                        <a:lnTo>
                          <a:pt x="344" y="276"/>
                        </a:lnTo>
                        <a:lnTo>
                          <a:pt x="304" y="304"/>
                        </a:lnTo>
                        <a:lnTo>
                          <a:pt x="264" y="332"/>
                        </a:lnTo>
                        <a:lnTo>
                          <a:pt x="224" y="344"/>
                        </a:lnTo>
                        <a:lnTo>
                          <a:pt x="196" y="372"/>
                        </a:lnTo>
                        <a:lnTo>
                          <a:pt x="176" y="380"/>
                        </a:lnTo>
                        <a:lnTo>
                          <a:pt x="188" y="460"/>
                        </a:lnTo>
                        <a:lnTo>
                          <a:pt x="184" y="548"/>
                        </a:lnTo>
                        <a:lnTo>
                          <a:pt x="184" y="620"/>
                        </a:lnTo>
                        <a:lnTo>
                          <a:pt x="188" y="656"/>
                        </a:lnTo>
                        <a:lnTo>
                          <a:pt x="136" y="676"/>
                        </a:lnTo>
                        <a:lnTo>
                          <a:pt x="92" y="684"/>
                        </a:lnTo>
                        <a:lnTo>
                          <a:pt x="44" y="688"/>
                        </a:lnTo>
                        <a:lnTo>
                          <a:pt x="12" y="672"/>
                        </a:lnTo>
                        <a:lnTo>
                          <a:pt x="12" y="572"/>
                        </a:lnTo>
                        <a:lnTo>
                          <a:pt x="16" y="500"/>
                        </a:lnTo>
                        <a:lnTo>
                          <a:pt x="20" y="436"/>
                        </a:lnTo>
                        <a:lnTo>
                          <a:pt x="0" y="388"/>
                        </a:lnTo>
                        <a:lnTo>
                          <a:pt x="4" y="344"/>
                        </a:lnTo>
                        <a:lnTo>
                          <a:pt x="36" y="312"/>
                        </a:lnTo>
                        <a:lnTo>
                          <a:pt x="52" y="276"/>
                        </a:lnTo>
                        <a:lnTo>
                          <a:pt x="88" y="244"/>
                        </a:lnTo>
                        <a:lnTo>
                          <a:pt x="116" y="224"/>
                        </a:lnTo>
                        <a:lnTo>
                          <a:pt x="168" y="200"/>
                        </a:lnTo>
                        <a:lnTo>
                          <a:pt x="208" y="176"/>
                        </a:lnTo>
                        <a:lnTo>
                          <a:pt x="248" y="152"/>
                        </a:lnTo>
                        <a:lnTo>
                          <a:pt x="292" y="140"/>
                        </a:lnTo>
                        <a:lnTo>
                          <a:pt x="324" y="112"/>
                        </a:lnTo>
                        <a:lnTo>
                          <a:pt x="332" y="68"/>
                        </a:lnTo>
                        <a:lnTo>
                          <a:pt x="332" y="0"/>
                        </a:lnTo>
                      </a:path>
                    </a:pathLst>
                  </a:custGeom>
                  <a:solidFill>
                    <a:srgbClr val="6699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83" name="Group 476"/>
                  <p:cNvGrpSpPr>
                    <a:grpSpLocks/>
                  </p:cNvGrpSpPr>
                  <p:nvPr/>
                </p:nvGrpSpPr>
                <p:grpSpPr bwMode="auto">
                  <a:xfrm rot="19533156" flipH="1">
                    <a:off x="1101" y="1228"/>
                    <a:ext cx="243" cy="320"/>
                    <a:chOff x="5400" y="2416"/>
                    <a:chExt cx="448" cy="510"/>
                  </a:xfrm>
                </p:grpSpPr>
                <p:sp>
                  <p:nvSpPr>
                    <p:cNvPr id="193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5400" y="2716"/>
                      <a:ext cx="182" cy="210"/>
                    </a:xfrm>
                    <a:custGeom>
                      <a:avLst/>
                      <a:gdLst>
                        <a:gd name="T0" fmla="*/ 128 w 182"/>
                        <a:gd name="T1" fmla="*/ 0 h 210"/>
                        <a:gd name="T2" fmla="*/ 165 w 182"/>
                        <a:gd name="T3" fmla="*/ 15 h 210"/>
                        <a:gd name="T4" fmla="*/ 182 w 182"/>
                        <a:gd name="T5" fmla="*/ 47 h 210"/>
                        <a:gd name="T6" fmla="*/ 156 w 182"/>
                        <a:gd name="T7" fmla="*/ 85 h 210"/>
                        <a:gd name="T8" fmla="*/ 134 w 182"/>
                        <a:gd name="T9" fmla="*/ 114 h 210"/>
                        <a:gd name="T10" fmla="*/ 116 w 182"/>
                        <a:gd name="T11" fmla="*/ 153 h 210"/>
                        <a:gd name="T12" fmla="*/ 86 w 182"/>
                        <a:gd name="T13" fmla="*/ 210 h 210"/>
                        <a:gd name="T14" fmla="*/ 60 w 182"/>
                        <a:gd name="T15" fmla="*/ 205 h 210"/>
                        <a:gd name="T16" fmla="*/ 20 w 182"/>
                        <a:gd name="T17" fmla="*/ 209 h 210"/>
                        <a:gd name="T18" fmla="*/ 0 w 182"/>
                        <a:gd name="T19" fmla="*/ 185 h 210"/>
                        <a:gd name="T20" fmla="*/ 12 w 182"/>
                        <a:gd name="T21" fmla="*/ 173 h 210"/>
                        <a:gd name="T22" fmla="*/ 12 w 182"/>
                        <a:gd name="T23" fmla="*/ 189 h 210"/>
                        <a:gd name="T24" fmla="*/ 36 w 182"/>
                        <a:gd name="T25" fmla="*/ 145 h 210"/>
                        <a:gd name="T26" fmla="*/ 8 w 182"/>
                        <a:gd name="T27" fmla="*/ 129 h 210"/>
                        <a:gd name="T28" fmla="*/ 8 w 182"/>
                        <a:gd name="T29" fmla="*/ 117 h 210"/>
                        <a:gd name="T30" fmla="*/ 58 w 182"/>
                        <a:gd name="T31" fmla="*/ 93 h 210"/>
                        <a:gd name="T32" fmla="*/ 94 w 182"/>
                        <a:gd name="T33" fmla="*/ 59 h 210"/>
                        <a:gd name="T34" fmla="*/ 116 w 182"/>
                        <a:gd name="T35" fmla="*/ 28 h 210"/>
                        <a:gd name="T36" fmla="*/ 128 w 182"/>
                        <a:gd name="T37" fmla="*/ 0 h 21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82"/>
                        <a:gd name="T58" fmla="*/ 0 h 210"/>
                        <a:gd name="T59" fmla="*/ 182 w 182"/>
                        <a:gd name="T60" fmla="*/ 210 h 21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82" h="210">
                          <a:moveTo>
                            <a:pt x="128" y="0"/>
                          </a:moveTo>
                          <a:lnTo>
                            <a:pt x="165" y="15"/>
                          </a:lnTo>
                          <a:lnTo>
                            <a:pt x="182" y="47"/>
                          </a:lnTo>
                          <a:lnTo>
                            <a:pt x="156" y="85"/>
                          </a:lnTo>
                          <a:lnTo>
                            <a:pt x="134" y="114"/>
                          </a:lnTo>
                          <a:lnTo>
                            <a:pt x="116" y="153"/>
                          </a:lnTo>
                          <a:lnTo>
                            <a:pt x="86" y="210"/>
                          </a:lnTo>
                          <a:lnTo>
                            <a:pt x="60" y="205"/>
                          </a:lnTo>
                          <a:lnTo>
                            <a:pt x="20" y="209"/>
                          </a:lnTo>
                          <a:lnTo>
                            <a:pt x="0" y="185"/>
                          </a:lnTo>
                          <a:lnTo>
                            <a:pt x="12" y="173"/>
                          </a:lnTo>
                          <a:lnTo>
                            <a:pt x="12" y="189"/>
                          </a:lnTo>
                          <a:lnTo>
                            <a:pt x="36" y="145"/>
                          </a:lnTo>
                          <a:lnTo>
                            <a:pt x="8" y="129"/>
                          </a:lnTo>
                          <a:lnTo>
                            <a:pt x="8" y="117"/>
                          </a:lnTo>
                          <a:lnTo>
                            <a:pt x="58" y="93"/>
                          </a:lnTo>
                          <a:lnTo>
                            <a:pt x="94" y="59"/>
                          </a:lnTo>
                          <a:lnTo>
                            <a:pt x="116" y="28"/>
                          </a:lnTo>
                          <a:lnTo>
                            <a:pt x="128" y="0"/>
                          </a:lnTo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94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5496" y="2416"/>
                      <a:ext cx="352" cy="380"/>
                    </a:xfrm>
                    <a:custGeom>
                      <a:avLst/>
                      <a:gdLst>
                        <a:gd name="T0" fmla="*/ 180 w 352"/>
                        <a:gd name="T1" fmla="*/ 72 h 380"/>
                        <a:gd name="T2" fmla="*/ 156 w 352"/>
                        <a:gd name="T3" fmla="*/ 120 h 380"/>
                        <a:gd name="T4" fmla="*/ 136 w 352"/>
                        <a:gd name="T5" fmla="*/ 168 h 380"/>
                        <a:gd name="T6" fmla="*/ 100 w 352"/>
                        <a:gd name="T7" fmla="*/ 220 h 380"/>
                        <a:gd name="T8" fmla="*/ 64 w 352"/>
                        <a:gd name="T9" fmla="*/ 248 h 380"/>
                        <a:gd name="T10" fmla="*/ 44 w 352"/>
                        <a:gd name="T11" fmla="*/ 264 h 380"/>
                        <a:gd name="T12" fmla="*/ 0 w 352"/>
                        <a:gd name="T13" fmla="*/ 308 h 380"/>
                        <a:gd name="T14" fmla="*/ 20 w 352"/>
                        <a:gd name="T15" fmla="*/ 324 h 380"/>
                        <a:gd name="T16" fmla="*/ 48 w 352"/>
                        <a:gd name="T17" fmla="*/ 352 h 380"/>
                        <a:gd name="T18" fmla="*/ 80 w 352"/>
                        <a:gd name="T19" fmla="*/ 380 h 380"/>
                        <a:gd name="T20" fmla="*/ 132 w 352"/>
                        <a:gd name="T21" fmla="*/ 352 h 380"/>
                        <a:gd name="T22" fmla="*/ 160 w 352"/>
                        <a:gd name="T23" fmla="*/ 316 h 380"/>
                        <a:gd name="T24" fmla="*/ 188 w 352"/>
                        <a:gd name="T25" fmla="*/ 272 h 380"/>
                        <a:gd name="T26" fmla="*/ 220 w 352"/>
                        <a:gd name="T27" fmla="*/ 240 h 380"/>
                        <a:gd name="T28" fmla="*/ 248 w 352"/>
                        <a:gd name="T29" fmla="*/ 224 h 380"/>
                        <a:gd name="T30" fmla="*/ 272 w 352"/>
                        <a:gd name="T31" fmla="*/ 176 h 380"/>
                        <a:gd name="T32" fmla="*/ 312 w 352"/>
                        <a:gd name="T33" fmla="*/ 144 h 380"/>
                        <a:gd name="T34" fmla="*/ 340 w 352"/>
                        <a:gd name="T35" fmla="*/ 108 h 380"/>
                        <a:gd name="T36" fmla="*/ 352 w 352"/>
                        <a:gd name="T37" fmla="*/ 76 h 380"/>
                        <a:gd name="T38" fmla="*/ 332 w 352"/>
                        <a:gd name="T39" fmla="*/ 44 h 380"/>
                        <a:gd name="T40" fmla="*/ 300 w 352"/>
                        <a:gd name="T41" fmla="*/ 4 h 380"/>
                        <a:gd name="T42" fmla="*/ 256 w 352"/>
                        <a:gd name="T43" fmla="*/ 0 h 380"/>
                        <a:gd name="T44" fmla="*/ 208 w 352"/>
                        <a:gd name="T45" fmla="*/ 12 h 380"/>
                        <a:gd name="T46" fmla="*/ 172 w 352"/>
                        <a:gd name="T47" fmla="*/ 72 h 38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352"/>
                        <a:gd name="T73" fmla="*/ 0 h 380"/>
                        <a:gd name="T74" fmla="*/ 352 w 352"/>
                        <a:gd name="T75" fmla="*/ 380 h 380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352" h="380">
                          <a:moveTo>
                            <a:pt x="180" y="72"/>
                          </a:moveTo>
                          <a:lnTo>
                            <a:pt x="156" y="120"/>
                          </a:lnTo>
                          <a:lnTo>
                            <a:pt x="136" y="168"/>
                          </a:lnTo>
                          <a:lnTo>
                            <a:pt x="100" y="220"/>
                          </a:lnTo>
                          <a:lnTo>
                            <a:pt x="64" y="248"/>
                          </a:lnTo>
                          <a:lnTo>
                            <a:pt x="44" y="264"/>
                          </a:lnTo>
                          <a:lnTo>
                            <a:pt x="0" y="308"/>
                          </a:lnTo>
                          <a:lnTo>
                            <a:pt x="20" y="324"/>
                          </a:lnTo>
                          <a:lnTo>
                            <a:pt x="48" y="352"/>
                          </a:lnTo>
                          <a:lnTo>
                            <a:pt x="80" y="380"/>
                          </a:lnTo>
                          <a:lnTo>
                            <a:pt x="132" y="352"/>
                          </a:lnTo>
                          <a:lnTo>
                            <a:pt x="160" y="316"/>
                          </a:lnTo>
                          <a:lnTo>
                            <a:pt x="188" y="272"/>
                          </a:lnTo>
                          <a:lnTo>
                            <a:pt x="220" y="240"/>
                          </a:lnTo>
                          <a:lnTo>
                            <a:pt x="248" y="224"/>
                          </a:lnTo>
                          <a:lnTo>
                            <a:pt x="272" y="176"/>
                          </a:lnTo>
                          <a:lnTo>
                            <a:pt x="312" y="144"/>
                          </a:lnTo>
                          <a:lnTo>
                            <a:pt x="340" y="108"/>
                          </a:lnTo>
                          <a:lnTo>
                            <a:pt x="352" y="76"/>
                          </a:lnTo>
                          <a:lnTo>
                            <a:pt x="332" y="44"/>
                          </a:lnTo>
                          <a:lnTo>
                            <a:pt x="300" y="4"/>
                          </a:lnTo>
                          <a:lnTo>
                            <a:pt x="256" y="0"/>
                          </a:lnTo>
                          <a:lnTo>
                            <a:pt x="208" y="12"/>
                          </a:lnTo>
                          <a:lnTo>
                            <a:pt x="172" y="72"/>
                          </a:lnTo>
                        </a:path>
                      </a:pathLst>
                    </a:custGeom>
                    <a:solidFill>
                      <a:srgbClr val="6699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184" name="Freeform 479"/>
                  <p:cNvSpPr>
                    <a:spLocks/>
                  </p:cNvSpPr>
                  <p:nvPr/>
                </p:nvSpPr>
                <p:spPr bwMode="auto">
                  <a:xfrm>
                    <a:off x="942" y="1248"/>
                    <a:ext cx="189" cy="301"/>
                  </a:xfrm>
                  <a:custGeom>
                    <a:avLst/>
                    <a:gdLst>
                      <a:gd name="T0" fmla="*/ 126 w 189"/>
                      <a:gd name="T1" fmla="*/ 2 h 301"/>
                      <a:gd name="T2" fmla="*/ 124 w 189"/>
                      <a:gd name="T3" fmla="*/ 27 h 301"/>
                      <a:gd name="T4" fmla="*/ 103 w 189"/>
                      <a:gd name="T5" fmla="*/ 21 h 301"/>
                      <a:gd name="T6" fmla="*/ 86 w 189"/>
                      <a:gd name="T7" fmla="*/ 41 h 301"/>
                      <a:gd name="T8" fmla="*/ 75 w 189"/>
                      <a:gd name="T9" fmla="*/ 70 h 301"/>
                      <a:gd name="T10" fmla="*/ 70 w 189"/>
                      <a:gd name="T11" fmla="*/ 98 h 301"/>
                      <a:gd name="T12" fmla="*/ 64 w 189"/>
                      <a:gd name="T13" fmla="*/ 127 h 301"/>
                      <a:gd name="T14" fmla="*/ 54 w 189"/>
                      <a:gd name="T15" fmla="*/ 108 h 301"/>
                      <a:gd name="T16" fmla="*/ 8 w 189"/>
                      <a:gd name="T17" fmla="*/ 175 h 301"/>
                      <a:gd name="T18" fmla="*/ 23 w 189"/>
                      <a:gd name="T19" fmla="*/ 138 h 301"/>
                      <a:gd name="T20" fmla="*/ 29 w 189"/>
                      <a:gd name="T21" fmla="*/ 177 h 301"/>
                      <a:gd name="T22" fmla="*/ 22 w 189"/>
                      <a:gd name="T23" fmla="*/ 142 h 301"/>
                      <a:gd name="T24" fmla="*/ 0 w 189"/>
                      <a:gd name="T25" fmla="*/ 200 h 301"/>
                      <a:gd name="T26" fmla="*/ 13 w 189"/>
                      <a:gd name="T27" fmla="*/ 231 h 301"/>
                      <a:gd name="T28" fmla="*/ 21 w 189"/>
                      <a:gd name="T29" fmla="*/ 228 h 301"/>
                      <a:gd name="T30" fmla="*/ 36 w 189"/>
                      <a:gd name="T31" fmla="*/ 241 h 301"/>
                      <a:gd name="T32" fmla="*/ 54 w 189"/>
                      <a:gd name="T33" fmla="*/ 250 h 301"/>
                      <a:gd name="T34" fmla="*/ 73 w 189"/>
                      <a:gd name="T35" fmla="*/ 257 h 301"/>
                      <a:gd name="T36" fmla="*/ 89 w 189"/>
                      <a:gd name="T37" fmla="*/ 266 h 301"/>
                      <a:gd name="T38" fmla="*/ 109 w 189"/>
                      <a:gd name="T39" fmla="*/ 289 h 301"/>
                      <a:gd name="T40" fmla="*/ 124 w 189"/>
                      <a:gd name="T41" fmla="*/ 301 h 301"/>
                      <a:gd name="T42" fmla="*/ 134 w 189"/>
                      <a:gd name="T43" fmla="*/ 286 h 301"/>
                      <a:gd name="T44" fmla="*/ 131 w 189"/>
                      <a:gd name="T45" fmla="*/ 280 h 301"/>
                      <a:gd name="T46" fmla="*/ 131 w 189"/>
                      <a:gd name="T47" fmla="*/ 289 h 301"/>
                      <a:gd name="T48" fmla="*/ 144 w 189"/>
                      <a:gd name="T49" fmla="*/ 286 h 301"/>
                      <a:gd name="T50" fmla="*/ 149 w 189"/>
                      <a:gd name="T51" fmla="*/ 277 h 301"/>
                      <a:gd name="T52" fmla="*/ 162 w 189"/>
                      <a:gd name="T53" fmla="*/ 267 h 301"/>
                      <a:gd name="T54" fmla="*/ 174 w 189"/>
                      <a:gd name="T55" fmla="*/ 261 h 301"/>
                      <a:gd name="T56" fmla="*/ 188 w 189"/>
                      <a:gd name="T57" fmla="*/ 237 h 301"/>
                      <a:gd name="T58" fmla="*/ 186 w 189"/>
                      <a:gd name="T59" fmla="*/ 222 h 301"/>
                      <a:gd name="T60" fmla="*/ 171 w 189"/>
                      <a:gd name="T61" fmla="*/ 189 h 301"/>
                      <a:gd name="T62" fmla="*/ 107 w 189"/>
                      <a:gd name="T63" fmla="*/ 160 h 301"/>
                      <a:gd name="T64" fmla="*/ 103 w 189"/>
                      <a:gd name="T65" fmla="*/ 115 h 301"/>
                      <a:gd name="T66" fmla="*/ 113 w 189"/>
                      <a:gd name="T67" fmla="*/ 86 h 301"/>
                      <a:gd name="T68" fmla="*/ 128 w 189"/>
                      <a:gd name="T69" fmla="*/ 74 h 301"/>
                      <a:gd name="T70" fmla="*/ 144 w 189"/>
                      <a:gd name="T71" fmla="*/ 106 h 301"/>
                      <a:gd name="T72" fmla="*/ 167 w 189"/>
                      <a:gd name="T73" fmla="*/ 133 h 301"/>
                      <a:gd name="T74" fmla="*/ 175 w 189"/>
                      <a:gd name="T75" fmla="*/ 98 h 301"/>
                      <a:gd name="T76" fmla="*/ 184 w 189"/>
                      <a:gd name="T77" fmla="*/ 126 h 301"/>
                      <a:gd name="T78" fmla="*/ 189 w 189"/>
                      <a:gd name="T79" fmla="*/ 128 h 301"/>
                      <a:gd name="T80" fmla="*/ 187 w 189"/>
                      <a:gd name="T81" fmla="*/ 92 h 301"/>
                      <a:gd name="T82" fmla="*/ 180 w 189"/>
                      <a:gd name="T83" fmla="*/ 57 h 301"/>
                      <a:gd name="T84" fmla="*/ 172 w 189"/>
                      <a:gd name="T85" fmla="*/ 77 h 301"/>
                      <a:gd name="T86" fmla="*/ 160 w 189"/>
                      <a:gd name="T87" fmla="*/ 55 h 301"/>
                      <a:gd name="T88" fmla="*/ 142 w 189"/>
                      <a:gd name="T89" fmla="*/ 33 h 301"/>
                      <a:gd name="T90" fmla="*/ 125 w 189"/>
                      <a:gd name="T91" fmla="*/ 0 h 30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89"/>
                      <a:gd name="T139" fmla="*/ 0 h 301"/>
                      <a:gd name="T140" fmla="*/ 189 w 189"/>
                      <a:gd name="T141" fmla="*/ 301 h 30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89" h="301">
                        <a:moveTo>
                          <a:pt x="126" y="2"/>
                        </a:moveTo>
                        <a:lnTo>
                          <a:pt x="124" y="27"/>
                        </a:lnTo>
                        <a:lnTo>
                          <a:pt x="103" y="21"/>
                        </a:lnTo>
                        <a:lnTo>
                          <a:pt x="86" y="41"/>
                        </a:lnTo>
                        <a:lnTo>
                          <a:pt x="75" y="70"/>
                        </a:lnTo>
                        <a:lnTo>
                          <a:pt x="70" y="98"/>
                        </a:lnTo>
                        <a:lnTo>
                          <a:pt x="64" y="127"/>
                        </a:lnTo>
                        <a:lnTo>
                          <a:pt x="54" y="108"/>
                        </a:lnTo>
                        <a:lnTo>
                          <a:pt x="8" y="175"/>
                        </a:lnTo>
                        <a:lnTo>
                          <a:pt x="23" y="138"/>
                        </a:lnTo>
                        <a:lnTo>
                          <a:pt x="29" y="177"/>
                        </a:lnTo>
                        <a:lnTo>
                          <a:pt x="22" y="142"/>
                        </a:lnTo>
                        <a:lnTo>
                          <a:pt x="0" y="200"/>
                        </a:lnTo>
                        <a:lnTo>
                          <a:pt x="13" y="231"/>
                        </a:lnTo>
                        <a:lnTo>
                          <a:pt x="21" y="228"/>
                        </a:lnTo>
                        <a:lnTo>
                          <a:pt x="36" y="241"/>
                        </a:lnTo>
                        <a:lnTo>
                          <a:pt x="54" y="250"/>
                        </a:lnTo>
                        <a:lnTo>
                          <a:pt x="73" y="257"/>
                        </a:lnTo>
                        <a:lnTo>
                          <a:pt x="89" y="266"/>
                        </a:lnTo>
                        <a:lnTo>
                          <a:pt x="109" y="289"/>
                        </a:lnTo>
                        <a:lnTo>
                          <a:pt x="124" y="301"/>
                        </a:lnTo>
                        <a:lnTo>
                          <a:pt x="134" y="286"/>
                        </a:lnTo>
                        <a:lnTo>
                          <a:pt x="131" y="280"/>
                        </a:lnTo>
                        <a:lnTo>
                          <a:pt x="131" y="289"/>
                        </a:lnTo>
                        <a:lnTo>
                          <a:pt x="144" y="286"/>
                        </a:lnTo>
                        <a:lnTo>
                          <a:pt x="149" y="277"/>
                        </a:lnTo>
                        <a:lnTo>
                          <a:pt x="162" y="267"/>
                        </a:lnTo>
                        <a:lnTo>
                          <a:pt x="174" y="261"/>
                        </a:lnTo>
                        <a:lnTo>
                          <a:pt x="188" y="237"/>
                        </a:lnTo>
                        <a:lnTo>
                          <a:pt x="186" y="222"/>
                        </a:lnTo>
                        <a:lnTo>
                          <a:pt x="171" y="189"/>
                        </a:lnTo>
                        <a:lnTo>
                          <a:pt x="107" y="160"/>
                        </a:lnTo>
                        <a:lnTo>
                          <a:pt x="103" y="115"/>
                        </a:lnTo>
                        <a:lnTo>
                          <a:pt x="113" y="86"/>
                        </a:lnTo>
                        <a:lnTo>
                          <a:pt x="128" y="74"/>
                        </a:lnTo>
                        <a:lnTo>
                          <a:pt x="144" y="106"/>
                        </a:lnTo>
                        <a:lnTo>
                          <a:pt x="167" y="133"/>
                        </a:lnTo>
                        <a:lnTo>
                          <a:pt x="175" y="98"/>
                        </a:lnTo>
                        <a:lnTo>
                          <a:pt x="184" y="126"/>
                        </a:lnTo>
                        <a:lnTo>
                          <a:pt x="189" y="128"/>
                        </a:lnTo>
                        <a:lnTo>
                          <a:pt x="187" y="92"/>
                        </a:lnTo>
                        <a:lnTo>
                          <a:pt x="180" y="57"/>
                        </a:lnTo>
                        <a:lnTo>
                          <a:pt x="172" y="77"/>
                        </a:lnTo>
                        <a:lnTo>
                          <a:pt x="160" y="55"/>
                        </a:lnTo>
                        <a:lnTo>
                          <a:pt x="142" y="33"/>
                        </a:lnTo>
                        <a:lnTo>
                          <a:pt x="125" y="0"/>
                        </a:lnTo>
                      </a:path>
                    </a:pathLst>
                  </a:custGeom>
                  <a:solidFill>
                    <a:srgbClr val="FF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85" name="Group 480"/>
                  <p:cNvGrpSpPr>
                    <a:grpSpLocks/>
                  </p:cNvGrpSpPr>
                  <p:nvPr/>
                </p:nvGrpSpPr>
                <p:grpSpPr bwMode="auto">
                  <a:xfrm rot="19416369" flipH="1">
                    <a:off x="1077" y="1264"/>
                    <a:ext cx="243" cy="320"/>
                    <a:chOff x="5400" y="2416"/>
                    <a:chExt cx="448" cy="510"/>
                  </a:xfrm>
                </p:grpSpPr>
                <p:sp>
                  <p:nvSpPr>
                    <p:cNvPr id="191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5400" y="2716"/>
                      <a:ext cx="182" cy="210"/>
                    </a:xfrm>
                    <a:custGeom>
                      <a:avLst/>
                      <a:gdLst>
                        <a:gd name="T0" fmla="*/ 128 w 182"/>
                        <a:gd name="T1" fmla="*/ 0 h 210"/>
                        <a:gd name="T2" fmla="*/ 165 w 182"/>
                        <a:gd name="T3" fmla="*/ 15 h 210"/>
                        <a:gd name="T4" fmla="*/ 182 w 182"/>
                        <a:gd name="T5" fmla="*/ 47 h 210"/>
                        <a:gd name="T6" fmla="*/ 156 w 182"/>
                        <a:gd name="T7" fmla="*/ 85 h 210"/>
                        <a:gd name="T8" fmla="*/ 134 w 182"/>
                        <a:gd name="T9" fmla="*/ 114 h 210"/>
                        <a:gd name="T10" fmla="*/ 116 w 182"/>
                        <a:gd name="T11" fmla="*/ 153 h 210"/>
                        <a:gd name="T12" fmla="*/ 86 w 182"/>
                        <a:gd name="T13" fmla="*/ 210 h 210"/>
                        <a:gd name="T14" fmla="*/ 60 w 182"/>
                        <a:gd name="T15" fmla="*/ 205 h 210"/>
                        <a:gd name="T16" fmla="*/ 20 w 182"/>
                        <a:gd name="T17" fmla="*/ 209 h 210"/>
                        <a:gd name="T18" fmla="*/ 0 w 182"/>
                        <a:gd name="T19" fmla="*/ 185 h 210"/>
                        <a:gd name="T20" fmla="*/ 12 w 182"/>
                        <a:gd name="T21" fmla="*/ 173 h 210"/>
                        <a:gd name="T22" fmla="*/ 12 w 182"/>
                        <a:gd name="T23" fmla="*/ 189 h 210"/>
                        <a:gd name="T24" fmla="*/ 36 w 182"/>
                        <a:gd name="T25" fmla="*/ 145 h 210"/>
                        <a:gd name="T26" fmla="*/ 8 w 182"/>
                        <a:gd name="T27" fmla="*/ 129 h 210"/>
                        <a:gd name="T28" fmla="*/ 8 w 182"/>
                        <a:gd name="T29" fmla="*/ 117 h 210"/>
                        <a:gd name="T30" fmla="*/ 58 w 182"/>
                        <a:gd name="T31" fmla="*/ 93 h 210"/>
                        <a:gd name="T32" fmla="*/ 94 w 182"/>
                        <a:gd name="T33" fmla="*/ 59 h 210"/>
                        <a:gd name="T34" fmla="*/ 116 w 182"/>
                        <a:gd name="T35" fmla="*/ 28 h 210"/>
                        <a:gd name="T36" fmla="*/ 128 w 182"/>
                        <a:gd name="T37" fmla="*/ 0 h 21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82"/>
                        <a:gd name="T58" fmla="*/ 0 h 210"/>
                        <a:gd name="T59" fmla="*/ 182 w 182"/>
                        <a:gd name="T60" fmla="*/ 210 h 21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82" h="210">
                          <a:moveTo>
                            <a:pt x="128" y="0"/>
                          </a:moveTo>
                          <a:lnTo>
                            <a:pt x="165" y="15"/>
                          </a:lnTo>
                          <a:lnTo>
                            <a:pt x="182" y="47"/>
                          </a:lnTo>
                          <a:lnTo>
                            <a:pt x="156" y="85"/>
                          </a:lnTo>
                          <a:lnTo>
                            <a:pt x="134" y="114"/>
                          </a:lnTo>
                          <a:lnTo>
                            <a:pt x="116" y="153"/>
                          </a:lnTo>
                          <a:lnTo>
                            <a:pt x="86" y="210"/>
                          </a:lnTo>
                          <a:lnTo>
                            <a:pt x="60" y="205"/>
                          </a:lnTo>
                          <a:lnTo>
                            <a:pt x="20" y="209"/>
                          </a:lnTo>
                          <a:lnTo>
                            <a:pt x="0" y="185"/>
                          </a:lnTo>
                          <a:lnTo>
                            <a:pt x="12" y="173"/>
                          </a:lnTo>
                          <a:lnTo>
                            <a:pt x="12" y="189"/>
                          </a:lnTo>
                          <a:lnTo>
                            <a:pt x="36" y="145"/>
                          </a:lnTo>
                          <a:lnTo>
                            <a:pt x="8" y="129"/>
                          </a:lnTo>
                          <a:lnTo>
                            <a:pt x="8" y="117"/>
                          </a:lnTo>
                          <a:lnTo>
                            <a:pt x="58" y="93"/>
                          </a:lnTo>
                          <a:lnTo>
                            <a:pt x="94" y="59"/>
                          </a:lnTo>
                          <a:lnTo>
                            <a:pt x="116" y="28"/>
                          </a:lnTo>
                          <a:lnTo>
                            <a:pt x="128" y="0"/>
                          </a:lnTo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92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5496" y="2416"/>
                      <a:ext cx="352" cy="380"/>
                    </a:xfrm>
                    <a:custGeom>
                      <a:avLst/>
                      <a:gdLst>
                        <a:gd name="T0" fmla="*/ 180 w 352"/>
                        <a:gd name="T1" fmla="*/ 72 h 380"/>
                        <a:gd name="T2" fmla="*/ 156 w 352"/>
                        <a:gd name="T3" fmla="*/ 120 h 380"/>
                        <a:gd name="T4" fmla="*/ 136 w 352"/>
                        <a:gd name="T5" fmla="*/ 168 h 380"/>
                        <a:gd name="T6" fmla="*/ 100 w 352"/>
                        <a:gd name="T7" fmla="*/ 220 h 380"/>
                        <a:gd name="T8" fmla="*/ 64 w 352"/>
                        <a:gd name="T9" fmla="*/ 248 h 380"/>
                        <a:gd name="T10" fmla="*/ 44 w 352"/>
                        <a:gd name="T11" fmla="*/ 264 h 380"/>
                        <a:gd name="T12" fmla="*/ 0 w 352"/>
                        <a:gd name="T13" fmla="*/ 308 h 380"/>
                        <a:gd name="T14" fmla="*/ 20 w 352"/>
                        <a:gd name="T15" fmla="*/ 324 h 380"/>
                        <a:gd name="T16" fmla="*/ 48 w 352"/>
                        <a:gd name="T17" fmla="*/ 352 h 380"/>
                        <a:gd name="T18" fmla="*/ 80 w 352"/>
                        <a:gd name="T19" fmla="*/ 380 h 380"/>
                        <a:gd name="T20" fmla="*/ 132 w 352"/>
                        <a:gd name="T21" fmla="*/ 352 h 380"/>
                        <a:gd name="T22" fmla="*/ 160 w 352"/>
                        <a:gd name="T23" fmla="*/ 316 h 380"/>
                        <a:gd name="T24" fmla="*/ 188 w 352"/>
                        <a:gd name="T25" fmla="*/ 272 h 380"/>
                        <a:gd name="T26" fmla="*/ 220 w 352"/>
                        <a:gd name="T27" fmla="*/ 240 h 380"/>
                        <a:gd name="T28" fmla="*/ 248 w 352"/>
                        <a:gd name="T29" fmla="*/ 224 h 380"/>
                        <a:gd name="T30" fmla="*/ 272 w 352"/>
                        <a:gd name="T31" fmla="*/ 176 h 380"/>
                        <a:gd name="T32" fmla="*/ 312 w 352"/>
                        <a:gd name="T33" fmla="*/ 144 h 380"/>
                        <a:gd name="T34" fmla="*/ 340 w 352"/>
                        <a:gd name="T35" fmla="*/ 108 h 380"/>
                        <a:gd name="T36" fmla="*/ 352 w 352"/>
                        <a:gd name="T37" fmla="*/ 76 h 380"/>
                        <a:gd name="T38" fmla="*/ 332 w 352"/>
                        <a:gd name="T39" fmla="*/ 44 h 380"/>
                        <a:gd name="T40" fmla="*/ 300 w 352"/>
                        <a:gd name="T41" fmla="*/ 4 h 380"/>
                        <a:gd name="T42" fmla="*/ 256 w 352"/>
                        <a:gd name="T43" fmla="*/ 0 h 380"/>
                        <a:gd name="T44" fmla="*/ 208 w 352"/>
                        <a:gd name="T45" fmla="*/ 12 h 380"/>
                        <a:gd name="T46" fmla="*/ 172 w 352"/>
                        <a:gd name="T47" fmla="*/ 72 h 38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352"/>
                        <a:gd name="T73" fmla="*/ 0 h 380"/>
                        <a:gd name="T74" fmla="*/ 352 w 352"/>
                        <a:gd name="T75" fmla="*/ 380 h 380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352" h="380">
                          <a:moveTo>
                            <a:pt x="180" y="72"/>
                          </a:moveTo>
                          <a:lnTo>
                            <a:pt x="156" y="120"/>
                          </a:lnTo>
                          <a:lnTo>
                            <a:pt x="136" y="168"/>
                          </a:lnTo>
                          <a:lnTo>
                            <a:pt x="100" y="220"/>
                          </a:lnTo>
                          <a:lnTo>
                            <a:pt x="64" y="248"/>
                          </a:lnTo>
                          <a:lnTo>
                            <a:pt x="44" y="264"/>
                          </a:lnTo>
                          <a:lnTo>
                            <a:pt x="0" y="308"/>
                          </a:lnTo>
                          <a:lnTo>
                            <a:pt x="20" y="324"/>
                          </a:lnTo>
                          <a:lnTo>
                            <a:pt x="48" y="352"/>
                          </a:lnTo>
                          <a:lnTo>
                            <a:pt x="80" y="380"/>
                          </a:lnTo>
                          <a:lnTo>
                            <a:pt x="132" y="352"/>
                          </a:lnTo>
                          <a:lnTo>
                            <a:pt x="160" y="316"/>
                          </a:lnTo>
                          <a:lnTo>
                            <a:pt x="188" y="272"/>
                          </a:lnTo>
                          <a:lnTo>
                            <a:pt x="220" y="240"/>
                          </a:lnTo>
                          <a:lnTo>
                            <a:pt x="248" y="224"/>
                          </a:lnTo>
                          <a:lnTo>
                            <a:pt x="272" y="176"/>
                          </a:lnTo>
                          <a:lnTo>
                            <a:pt x="312" y="144"/>
                          </a:lnTo>
                          <a:lnTo>
                            <a:pt x="340" y="108"/>
                          </a:lnTo>
                          <a:lnTo>
                            <a:pt x="352" y="76"/>
                          </a:lnTo>
                          <a:lnTo>
                            <a:pt x="332" y="44"/>
                          </a:lnTo>
                          <a:lnTo>
                            <a:pt x="300" y="4"/>
                          </a:lnTo>
                          <a:lnTo>
                            <a:pt x="256" y="0"/>
                          </a:lnTo>
                          <a:lnTo>
                            <a:pt x="208" y="12"/>
                          </a:lnTo>
                          <a:lnTo>
                            <a:pt x="172" y="72"/>
                          </a:lnTo>
                        </a:path>
                      </a:pathLst>
                    </a:custGeom>
                    <a:solidFill>
                      <a:srgbClr val="6699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186" name="Freeform 483"/>
                  <p:cNvSpPr>
                    <a:spLocks/>
                  </p:cNvSpPr>
                  <p:nvPr/>
                </p:nvSpPr>
                <p:spPr bwMode="auto">
                  <a:xfrm rot="20990706" flipH="1">
                    <a:off x="1248" y="1721"/>
                    <a:ext cx="158" cy="55"/>
                  </a:xfrm>
                  <a:custGeom>
                    <a:avLst/>
                    <a:gdLst>
                      <a:gd name="T0" fmla="*/ 1 w 292"/>
                      <a:gd name="T1" fmla="*/ 1 h 88"/>
                      <a:gd name="T2" fmla="*/ 1 w 292"/>
                      <a:gd name="T3" fmla="*/ 1 h 88"/>
                      <a:gd name="T4" fmla="*/ 1 w 292"/>
                      <a:gd name="T5" fmla="*/ 1 h 88"/>
                      <a:gd name="T6" fmla="*/ 1 w 292"/>
                      <a:gd name="T7" fmla="*/ 1 h 88"/>
                      <a:gd name="T8" fmla="*/ 1 w 292"/>
                      <a:gd name="T9" fmla="*/ 1 h 88"/>
                      <a:gd name="T10" fmla="*/ 1 w 292"/>
                      <a:gd name="T11" fmla="*/ 1 h 88"/>
                      <a:gd name="T12" fmla="*/ 1 w 292"/>
                      <a:gd name="T13" fmla="*/ 1 h 88"/>
                      <a:gd name="T14" fmla="*/ 1 w 292"/>
                      <a:gd name="T15" fmla="*/ 1 h 88"/>
                      <a:gd name="T16" fmla="*/ 1 w 292"/>
                      <a:gd name="T17" fmla="*/ 1 h 88"/>
                      <a:gd name="T18" fmla="*/ 1 w 292"/>
                      <a:gd name="T19" fmla="*/ 1 h 88"/>
                      <a:gd name="T20" fmla="*/ 1 w 292"/>
                      <a:gd name="T21" fmla="*/ 1 h 88"/>
                      <a:gd name="T22" fmla="*/ 1 w 292"/>
                      <a:gd name="T23" fmla="*/ 1 h 88"/>
                      <a:gd name="T24" fmla="*/ 1 w 292"/>
                      <a:gd name="T25" fmla="*/ 1 h 88"/>
                      <a:gd name="T26" fmla="*/ 1 w 292"/>
                      <a:gd name="T27" fmla="*/ 0 h 88"/>
                      <a:gd name="T28" fmla="*/ 1 w 292"/>
                      <a:gd name="T29" fmla="*/ 1 h 88"/>
                      <a:gd name="T30" fmla="*/ 0 w 292"/>
                      <a:gd name="T31" fmla="*/ 1 h 8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92"/>
                      <a:gd name="T49" fmla="*/ 0 h 88"/>
                      <a:gd name="T50" fmla="*/ 292 w 292"/>
                      <a:gd name="T51" fmla="*/ 88 h 8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92" h="88">
                        <a:moveTo>
                          <a:pt x="8" y="64"/>
                        </a:moveTo>
                        <a:lnTo>
                          <a:pt x="64" y="88"/>
                        </a:lnTo>
                        <a:lnTo>
                          <a:pt x="116" y="88"/>
                        </a:lnTo>
                        <a:lnTo>
                          <a:pt x="160" y="84"/>
                        </a:lnTo>
                        <a:lnTo>
                          <a:pt x="196" y="72"/>
                        </a:lnTo>
                        <a:lnTo>
                          <a:pt x="228" y="64"/>
                        </a:lnTo>
                        <a:lnTo>
                          <a:pt x="280" y="52"/>
                        </a:lnTo>
                        <a:lnTo>
                          <a:pt x="292" y="32"/>
                        </a:lnTo>
                        <a:lnTo>
                          <a:pt x="240" y="28"/>
                        </a:lnTo>
                        <a:lnTo>
                          <a:pt x="192" y="24"/>
                        </a:lnTo>
                        <a:lnTo>
                          <a:pt x="160" y="4"/>
                        </a:lnTo>
                        <a:lnTo>
                          <a:pt x="136" y="16"/>
                        </a:lnTo>
                        <a:lnTo>
                          <a:pt x="96" y="4"/>
                        </a:lnTo>
                        <a:lnTo>
                          <a:pt x="48" y="0"/>
                        </a:lnTo>
                        <a:lnTo>
                          <a:pt x="24" y="1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87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19" y="1109"/>
                    <a:ext cx="193" cy="203"/>
                    <a:chOff x="1019" y="1109"/>
                    <a:chExt cx="193" cy="203"/>
                  </a:xfrm>
                </p:grpSpPr>
                <p:sp>
                  <p:nvSpPr>
                    <p:cNvPr id="188" name="Freeform 485"/>
                    <p:cNvSpPr>
                      <a:spLocks/>
                    </p:cNvSpPr>
                    <p:nvPr/>
                  </p:nvSpPr>
                  <p:spPr bwMode="auto">
                    <a:xfrm rot="21248197" flipH="1">
                      <a:off x="1067" y="1151"/>
                      <a:ext cx="133" cy="161"/>
                    </a:xfrm>
                    <a:custGeom>
                      <a:avLst/>
                      <a:gdLst>
                        <a:gd name="T0" fmla="*/ 0 w 286"/>
                        <a:gd name="T1" fmla="*/ 0 h 293"/>
                        <a:gd name="T2" fmla="*/ 0 w 286"/>
                        <a:gd name="T3" fmla="*/ 1 h 293"/>
                        <a:gd name="T4" fmla="*/ 0 w 286"/>
                        <a:gd name="T5" fmla="*/ 1 h 293"/>
                        <a:gd name="T6" fmla="*/ 0 w 286"/>
                        <a:gd name="T7" fmla="*/ 1 h 293"/>
                        <a:gd name="T8" fmla="*/ 0 w 286"/>
                        <a:gd name="T9" fmla="*/ 1 h 293"/>
                        <a:gd name="T10" fmla="*/ 0 w 286"/>
                        <a:gd name="T11" fmla="*/ 1 h 293"/>
                        <a:gd name="T12" fmla="*/ 0 w 286"/>
                        <a:gd name="T13" fmla="*/ 1 h 293"/>
                        <a:gd name="T14" fmla="*/ 0 w 286"/>
                        <a:gd name="T15" fmla="*/ 1 h 293"/>
                        <a:gd name="T16" fmla="*/ 0 w 286"/>
                        <a:gd name="T17" fmla="*/ 1 h 293"/>
                        <a:gd name="T18" fmla="*/ 0 w 286"/>
                        <a:gd name="T19" fmla="*/ 1 h 293"/>
                        <a:gd name="T20" fmla="*/ 0 w 286"/>
                        <a:gd name="T21" fmla="*/ 1 h 293"/>
                        <a:gd name="T22" fmla="*/ 0 w 286"/>
                        <a:gd name="T23" fmla="*/ 1 h 293"/>
                        <a:gd name="T24" fmla="*/ 0 w 286"/>
                        <a:gd name="T25" fmla="*/ 1 h 293"/>
                        <a:gd name="T26" fmla="*/ 0 w 286"/>
                        <a:gd name="T27" fmla="*/ 1 h 293"/>
                        <a:gd name="T28" fmla="*/ 0 w 286"/>
                        <a:gd name="T29" fmla="*/ 1 h 293"/>
                        <a:gd name="T30" fmla="*/ 0 w 286"/>
                        <a:gd name="T31" fmla="*/ 1 h 293"/>
                        <a:gd name="T32" fmla="*/ 0 w 286"/>
                        <a:gd name="T33" fmla="*/ 1 h 293"/>
                        <a:gd name="T34" fmla="*/ 0 w 286"/>
                        <a:gd name="T35" fmla="*/ 1 h 293"/>
                        <a:gd name="T36" fmla="*/ 0 w 286"/>
                        <a:gd name="T37" fmla="*/ 1 h 293"/>
                        <a:gd name="T38" fmla="*/ 0 w 286"/>
                        <a:gd name="T39" fmla="*/ 1 h 293"/>
                        <a:gd name="T40" fmla="*/ 0 w 286"/>
                        <a:gd name="T41" fmla="*/ 1 h 293"/>
                        <a:gd name="T42" fmla="*/ 0 w 286"/>
                        <a:gd name="T43" fmla="*/ 1 h 293"/>
                        <a:gd name="T44" fmla="*/ 0 w 286"/>
                        <a:gd name="T45" fmla="*/ 1 h 293"/>
                        <a:gd name="T46" fmla="*/ 0 w 286"/>
                        <a:gd name="T47" fmla="*/ 1 h 293"/>
                        <a:gd name="T48" fmla="*/ 0 w 286"/>
                        <a:gd name="T49" fmla="*/ 1 h 293"/>
                        <a:gd name="T50" fmla="*/ 0 w 286"/>
                        <a:gd name="T51" fmla="*/ 1 h 293"/>
                        <a:gd name="T52" fmla="*/ 0 w 286"/>
                        <a:gd name="T53" fmla="*/ 1 h 293"/>
                        <a:gd name="T54" fmla="*/ 0 w 286"/>
                        <a:gd name="T55" fmla="*/ 1 h 293"/>
                        <a:gd name="T56" fmla="*/ 0 w 286"/>
                        <a:gd name="T57" fmla="*/ 1 h 293"/>
                        <a:gd name="T58" fmla="*/ 0 w 286"/>
                        <a:gd name="T59" fmla="*/ 1 h 293"/>
                        <a:gd name="T60" fmla="*/ 0 w 286"/>
                        <a:gd name="T61" fmla="*/ 1 h 293"/>
                        <a:gd name="T62" fmla="*/ 0 w 286"/>
                        <a:gd name="T63" fmla="*/ 0 h 293"/>
                        <a:gd name="T64" fmla="*/ 0 w 286"/>
                        <a:gd name="T65" fmla="*/ 1 h 293"/>
                        <a:gd name="T66" fmla="*/ 0 w 286"/>
                        <a:gd name="T67" fmla="*/ 1 h 293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286"/>
                        <a:gd name="T103" fmla="*/ 0 h 293"/>
                        <a:gd name="T104" fmla="*/ 286 w 286"/>
                        <a:gd name="T105" fmla="*/ 293 h 293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286" h="293">
                          <a:moveTo>
                            <a:pt x="66" y="0"/>
                          </a:moveTo>
                          <a:lnTo>
                            <a:pt x="41" y="7"/>
                          </a:lnTo>
                          <a:lnTo>
                            <a:pt x="31" y="24"/>
                          </a:lnTo>
                          <a:lnTo>
                            <a:pt x="17" y="45"/>
                          </a:lnTo>
                          <a:lnTo>
                            <a:pt x="10" y="83"/>
                          </a:lnTo>
                          <a:lnTo>
                            <a:pt x="17" y="100"/>
                          </a:lnTo>
                          <a:lnTo>
                            <a:pt x="0" y="148"/>
                          </a:lnTo>
                          <a:lnTo>
                            <a:pt x="14" y="167"/>
                          </a:lnTo>
                          <a:lnTo>
                            <a:pt x="34" y="170"/>
                          </a:lnTo>
                          <a:lnTo>
                            <a:pt x="31" y="208"/>
                          </a:lnTo>
                          <a:lnTo>
                            <a:pt x="31" y="242"/>
                          </a:lnTo>
                          <a:lnTo>
                            <a:pt x="45" y="273"/>
                          </a:lnTo>
                          <a:lnTo>
                            <a:pt x="68" y="293"/>
                          </a:lnTo>
                          <a:lnTo>
                            <a:pt x="98" y="293"/>
                          </a:lnTo>
                          <a:lnTo>
                            <a:pt x="129" y="287"/>
                          </a:lnTo>
                          <a:lnTo>
                            <a:pt x="157" y="263"/>
                          </a:lnTo>
                          <a:lnTo>
                            <a:pt x="199" y="235"/>
                          </a:lnTo>
                          <a:lnTo>
                            <a:pt x="216" y="215"/>
                          </a:lnTo>
                          <a:lnTo>
                            <a:pt x="234" y="197"/>
                          </a:lnTo>
                          <a:lnTo>
                            <a:pt x="188" y="249"/>
                          </a:lnTo>
                          <a:lnTo>
                            <a:pt x="209" y="280"/>
                          </a:lnTo>
                          <a:lnTo>
                            <a:pt x="244" y="242"/>
                          </a:lnTo>
                          <a:lnTo>
                            <a:pt x="269" y="204"/>
                          </a:lnTo>
                          <a:lnTo>
                            <a:pt x="286" y="163"/>
                          </a:lnTo>
                          <a:lnTo>
                            <a:pt x="255" y="132"/>
                          </a:lnTo>
                          <a:lnTo>
                            <a:pt x="234" y="100"/>
                          </a:lnTo>
                          <a:lnTo>
                            <a:pt x="237" y="66"/>
                          </a:lnTo>
                          <a:lnTo>
                            <a:pt x="209" y="76"/>
                          </a:lnTo>
                          <a:lnTo>
                            <a:pt x="181" y="66"/>
                          </a:lnTo>
                          <a:lnTo>
                            <a:pt x="174" y="31"/>
                          </a:lnTo>
                          <a:lnTo>
                            <a:pt x="153" y="7"/>
                          </a:lnTo>
                          <a:lnTo>
                            <a:pt x="129" y="0"/>
                          </a:lnTo>
                          <a:lnTo>
                            <a:pt x="108" y="3"/>
                          </a:lnTo>
                          <a:lnTo>
                            <a:pt x="76" y="3"/>
                          </a:lnTo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89" name="Freeform 486"/>
                    <p:cNvSpPr>
                      <a:spLocks/>
                    </p:cNvSpPr>
                    <p:nvPr/>
                  </p:nvSpPr>
                  <p:spPr bwMode="auto">
                    <a:xfrm rot="21086652" flipH="1">
                      <a:off x="1019" y="1109"/>
                      <a:ext cx="193" cy="151"/>
                    </a:xfrm>
                    <a:custGeom>
                      <a:avLst/>
                      <a:gdLst>
                        <a:gd name="T0" fmla="*/ 0 w 436"/>
                        <a:gd name="T1" fmla="*/ 0 h 336"/>
                        <a:gd name="T2" fmla="*/ 0 w 436"/>
                        <a:gd name="T3" fmla="*/ 0 h 336"/>
                        <a:gd name="T4" fmla="*/ 0 w 436"/>
                        <a:gd name="T5" fmla="*/ 0 h 336"/>
                        <a:gd name="T6" fmla="*/ 0 w 436"/>
                        <a:gd name="T7" fmla="*/ 0 h 336"/>
                        <a:gd name="T8" fmla="*/ 0 w 436"/>
                        <a:gd name="T9" fmla="*/ 0 h 336"/>
                        <a:gd name="T10" fmla="*/ 0 w 436"/>
                        <a:gd name="T11" fmla="*/ 0 h 336"/>
                        <a:gd name="T12" fmla="*/ 0 w 436"/>
                        <a:gd name="T13" fmla="*/ 0 h 336"/>
                        <a:gd name="T14" fmla="*/ 0 w 436"/>
                        <a:gd name="T15" fmla="*/ 0 h 336"/>
                        <a:gd name="T16" fmla="*/ 0 w 436"/>
                        <a:gd name="T17" fmla="*/ 0 h 336"/>
                        <a:gd name="T18" fmla="*/ 0 w 436"/>
                        <a:gd name="T19" fmla="*/ 0 h 336"/>
                        <a:gd name="T20" fmla="*/ 0 w 436"/>
                        <a:gd name="T21" fmla="*/ 0 h 336"/>
                        <a:gd name="T22" fmla="*/ 0 w 436"/>
                        <a:gd name="T23" fmla="*/ 0 h 336"/>
                        <a:gd name="T24" fmla="*/ 0 w 436"/>
                        <a:gd name="T25" fmla="*/ 0 h 336"/>
                        <a:gd name="T26" fmla="*/ 0 w 436"/>
                        <a:gd name="T27" fmla="*/ 0 h 336"/>
                        <a:gd name="T28" fmla="*/ 0 w 436"/>
                        <a:gd name="T29" fmla="*/ 0 h 336"/>
                        <a:gd name="T30" fmla="*/ 0 w 436"/>
                        <a:gd name="T31" fmla="*/ 0 h 336"/>
                        <a:gd name="T32" fmla="*/ 0 w 436"/>
                        <a:gd name="T33" fmla="*/ 0 h 336"/>
                        <a:gd name="T34" fmla="*/ 0 w 436"/>
                        <a:gd name="T35" fmla="*/ 0 h 336"/>
                        <a:gd name="T36" fmla="*/ 0 w 436"/>
                        <a:gd name="T37" fmla="*/ 0 h 336"/>
                        <a:gd name="T38" fmla="*/ 0 w 436"/>
                        <a:gd name="T39" fmla="*/ 0 h 336"/>
                        <a:gd name="T40" fmla="*/ 0 w 436"/>
                        <a:gd name="T41" fmla="*/ 0 h 336"/>
                        <a:gd name="T42" fmla="*/ 0 w 436"/>
                        <a:gd name="T43" fmla="*/ 0 h 336"/>
                        <a:gd name="T44" fmla="*/ 0 w 436"/>
                        <a:gd name="T45" fmla="*/ 0 h 336"/>
                        <a:gd name="T46" fmla="*/ 0 w 436"/>
                        <a:gd name="T47" fmla="*/ 0 h 336"/>
                        <a:gd name="T48" fmla="*/ 0 w 436"/>
                        <a:gd name="T49" fmla="*/ 0 h 3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436"/>
                        <a:gd name="T76" fmla="*/ 0 h 336"/>
                        <a:gd name="T77" fmla="*/ 436 w 436"/>
                        <a:gd name="T78" fmla="*/ 336 h 3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436" h="336">
                          <a:moveTo>
                            <a:pt x="299" y="4"/>
                          </a:moveTo>
                          <a:lnTo>
                            <a:pt x="362" y="25"/>
                          </a:lnTo>
                          <a:lnTo>
                            <a:pt x="408" y="64"/>
                          </a:lnTo>
                          <a:lnTo>
                            <a:pt x="431" y="113"/>
                          </a:lnTo>
                          <a:lnTo>
                            <a:pt x="436" y="126"/>
                          </a:lnTo>
                          <a:lnTo>
                            <a:pt x="436" y="155"/>
                          </a:lnTo>
                          <a:lnTo>
                            <a:pt x="426" y="193"/>
                          </a:lnTo>
                          <a:lnTo>
                            <a:pt x="411" y="244"/>
                          </a:lnTo>
                          <a:lnTo>
                            <a:pt x="382" y="277"/>
                          </a:lnTo>
                          <a:lnTo>
                            <a:pt x="348" y="336"/>
                          </a:lnTo>
                          <a:lnTo>
                            <a:pt x="333" y="290"/>
                          </a:lnTo>
                          <a:lnTo>
                            <a:pt x="289" y="248"/>
                          </a:lnTo>
                          <a:lnTo>
                            <a:pt x="224" y="196"/>
                          </a:lnTo>
                          <a:lnTo>
                            <a:pt x="180" y="168"/>
                          </a:lnTo>
                          <a:lnTo>
                            <a:pt x="112" y="144"/>
                          </a:lnTo>
                          <a:lnTo>
                            <a:pt x="48" y="126"/>
                          </a:lnTo>
                          <a:lnTo>
                            <a:pt x="20" y="120"/>
                          </a:lnTo>
                          <a:lnTo>
                            <a:pt x="8" y="108"/>
                          </a:lnTo>
                          <a:lnTo>
                            <a:pt x="0" y="76"/>
                          </a:lnTo>
                          <a:lnTo>
                            <a:pt x="28" y="56"/>
                          </a:lnTo>
                          <a:lnTo>
                            <a:pt x="53" y="46"/>
                          </a:lnTo>
                          <a:lnTo>
                            <a:pt x="117" y="55"/>
                          </a:lnTo>
                          <a:lnTo>
                            <a:pt x="181" y="13"/>
                          </a:lnTo>
                          <a:lnTo>
                            <a:pt x="245" y="0"/>
                          </a:lnTo>
                          <a:lnTo>
                            <a:pt x="299" y="4"/>
                          </a:lnTo>
                        </a:path>
                      </a:pathLst>
                    </a:custGeom>
                    <a:solidFill>
                      <a:srgbClr val="FFCC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90" name="Freeform 487"/>
                    <p:cNvSpPr>
                      <a:spLocks/>
                    </p:cNvSpPr>
                    <p:nvPr/>
                  </p:nvSpPr>
                  <p:spPr bwMode="auto">
                    <a:xfrm rot="496803" flipH="1">
                      <a:off x="1060" y="1146"/>
                      <a:ext cx="140" cy="126"/>
                    </a:xfrm>
                    <a:custGeom>
                      <a:avLst/>
                      <a:gdLst>
                        <a:gd name="T0" fmla="*/ 0 w 296"/>
                        <a:gd name="T1" fmla="*/ 1 h 232"/>
                        <a:gd name="T2" fmla="*/ 0 w 296"/>
                        <a:gd name="T3" fmla="*/ 1 h 232"/>
                        <a:gd name="T4" fmla="*/ 0 w 296"/>
                        <a:gd name="T5" fmla="*/ 1 h 232"/>
                        <a:gd name="T6" fmla="*/ 0 w 296"/>
                        <a:gd name="T7" fmla="*/ 1 h 232"/>
                        <a:gd name="T8" fmla="*/ 0 w 296"/>
                        <a:gd name="T9" fmla="*/ 1 h 232"/>
                        <a:gd name="T10" fmla="*/ 0 w 296"/>
                        <a:gd name="T11" fmla="*/ 1 h 232"/>
                        <a:gd name="T12" fmla="*/ 0 w 296"/>
                        <a:gd name="T13" fmla="*/ 1 h 232"/>
                        <a:gd name="T14" fmla="*/ 0 w 296"/>
                        <a:gd name="T15" fmla="*/ 1 h 232"/>
                        <a:gd name="T16" fmla="*/ 0 w 296"/>
                        <a:gd name="T17" fmla="*/ 1 h 232"/>
                        <a:gd name="T18" fmla="*/ 0 w 296"/>
                        <a:gd name="T19" fmla="*/ 1 h 232"/>
                        <a:gd name="T20" fmla="*/ 0 w 296"/>
                        <a:gd name="T21" fmla="*/ 1 h 232"/>
                        <a:gd name="T22" fmla="*/ 0 w 296"/>
                        <a:gd name="T23" fmla="*/ 1 h 232"/>
                        <a:gd name="T24" fmla="*/ 0 w 296"/>
                        <a:gd name="T25" fmla="*/ 0 h 232"/>
                        <a:gd name="T26" fmla="*/ 0 w 296"/>
                        <a:gd name="T27" fmla="*/ 1 h 232"/>
                        <a:gd name="T28" fmla="*/ 0 w 296"/>
                        <a:gd name="T29" fmla="*/ 1 h 232"/>
                        <a:gd name="T30" fmla="*/ 0 w 296"/>
                        <a:gd name="T31" fmla="*/ 1 h 232"/>
                        <a:gd name="T32" fmla="*/ 0 w 296"/>
                        <a:gd name="T33" fmla="*/ 1 h 232"/>
                        <a:gd name="T34" fmla="*/ 0 w 296"/>
                        <a:gd name="T35" fmla="*/ 1 h 232"/>
                        <a:gd name="T36" fmla="*/ 0 w 296"/>
                        <a:gd name="T37" fmla="*/ 1 h 232"/>
                        <a:gd name="T38" fmla="*/ 0 w 296"/>
                        <a:gd name="T39" fmla="*/ 1 h 232"/>
                        <a:gd name="T40" fmla="*/ 0 w 296"/>
                        <a:gd name="T41" fmla="*/ 1 h 232"/>
                        <a:gd name="T42" fmla="*/ 0 w 296"/>
                        <a:gd name="T43" fmla="*/ 1 h 232"/>
                        <a:gd name="T44" fmla="*/ 0 w 296"/>
                        <a:gd name="T45" fmla="*/ 1 h 232"/>
                        <a:gd name="T46" fmla="*/ 0 w 296"/>
                        <a:gd name="T47" fmla="*/ 1 h 232"/>
                        <a:gd name="T48" fmla="*/ 0 w 296"/>
                        <a:gd name="T49" fmla="*/ 1 h 232"/>
                        <a:gd name="T50" fmla="*/ 0 w 296"/>
                        <a:gd name="T51" fmla="*/ 1 h 232"/>
                        <a:gd name="T52" fmla="*/ 0 w 296"/>
                        <a:gd name="T53" fmla="*/ 1 h 232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296"/>
                        <a:gd name="T82" fmla="*/ 0 h 232"/>
                        <a:gd name="T83" fmla="*/ 296 w 296"/>
                        <a:gd name="T84" fmla="*/ 232 h 232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296" h="232">
                          <a:moveTo>
                            <a:pt x="272" y="232"/>
                          </a:moveTo>
                          <a:lnTo>
                            <a:pt x="296" y="200"/>
                          </a:lnTo>
                          <a:lnTo>
                            <a:pt x="244" y="196"/>
                          </a:lnTo>
                          <a:lnTo>
                            <a:pt x="292" y="176"/>
                          </a:lnTo>
                          <a:lnTo>
                            <a:pt x="272" y="132"/>
                          </a:lnTo>
                          <a:lnTo>
                            <a:pt x="248" y="108"/>
                          </a:lnTo>
                          <a:lnTo>
                            <a:pt x="224" y="84"/>
                          </a:lnTo>
                          <a:lnTo>
                            <a:pt x="188" y="48"/>
                          </a:lnTo>
                          <a:lnTo>
                            <a:pt x="164" y="24"/>
                          </a:lnTo>
                          <a:lnTo>
                            <a:pt x="120" y="4"/>
                          </a:lnTo>
                          <a:lnTo>
                            <a:pt x="84" y="4"/>
                          </a:lnTo>
                          <a:lnTo>
                            <a:pt x="52" y="4"/>
                          </a:lnTo>
                          <a:lnTo>
                            <a:pt x="32" y="0"/>
                          </a:lnTo>
                          <a:lnTo>
                            <a:pt x="0" y="20"/>
                          </a:lnTo>
                          <a:lnTo>
                            <a:pt x="36" y="16"/>
                          </a:lnTo>
                          <a:lnTo>
                            <a:pt x="80" y="16"/>
                          </a:lnTo>
                          <a:lnTo>
                            <a:pt x="116" y="28"/>
                          </a:lnTo>
                          <a:lnTo>
                            <a:pt x="140" y="60"/>
                          </a:lnTo>
                          <a:lnTo>
                            <a:pt x="152" y="104"/>
                          </a:lnTo>
                          <a:lnTo>
                            <a:pt x="160" y="136"/>
                          </a:lnTo>
                          <a:lnTo>
                            <a:pt x="184" y="116"/>
                          </a:lnTo>
                          <a:lnTo>
                            <a:pt x="204" y="104"/>
                          </a:lnTo>
                          <a:lnTo>
                            <a:pt x="216" y="132"/>
                          </a:lnTo>
                          <a:lnTo>
                            <a:pt x="228" y="148"/>
                          </a:lnTo>
                          <a:lnTo>
                            <a:pt x="252" y="188"/>
                          </a:lnTo>
                          <a:lnTo>
                            <a:pt x="284" y="180"/>
                          </a:lnTo>
                          <a:lnTo>
                            <a:pt x="276" y="232"/>
                          </a:lnTo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</p:grpSp>
          </p:grpSp>
          <p:grpSp>
            <p:nvGrpSpPr>
              <p:cNvPr id="168" name="Group 488"/>
              <p:cNvGrpSpPr>
                <a:grpSpLocks/>
              </p:cNvGrpSpPr>
              <p:nvPr/>
            </p:nvGrpSpPr>
            <p:grpSpPr bwMode="auto">
              <a:xfrm flipH="1">
                <a:off x="2268" y="3477"/>
                <a:ext cx="342" cy="506"/>
                <a:chOff x="2472" y="3610"/>
                <a:chExt cx="342" cy="506"/>
              </a:xfrm>
            </p:grpSpPr>
            <p:sp>
              <p:nvSpPr>
                <p:cNvPr id="169" name="Freeform 489"/>
                <p:cNvSpPr>
                  <a:spLocks/>
                </p:cNvSpPr>
                <p:nvPr/>
              </p:nvSpPr>
              <p:spPr bwMode="auto">
                <a:xfrm>
                  <a:off x="2542" y="3610"/>
                  <a:ext cx="272" cy="506"/>
                </a:xfrm>
                <a:custGeom>
                  <a:avLst/>
                  <a:gdLst>
                    <a:gd name="T0" fmla="*/ 0 w 596"/>
                    <a:gd name="T1" fmla="*/ 1 h 926"/>
                    <a:gd name="T2" fmla="*/ 0 w 596"/>
                    <a:gd name="T3" fmla="*/ 1 h 926"/>
                    <a:gd name="T4" fmla="*/ 0 w 596"/>
                    <a:gd name="T5" fmla="*/ 1 h 926"/>
                    <a:gd name="T6" fmla="*/ 0 w 596"/>
                    <a:gd name="T7" fmla="*/ 0 h 926"/>
                    <a:gd name="T8" fmla="*/ 0 w 596"/>
                    <a:gd name="T9" fmla="*/ 1 h 926"/>
                    <a:gd name="T10" fmla="*/ 0 w 596"/>
                    <a:gd name="T11" fmla="*/ 1 h 926"/>
                    <a:gd name="T12" fmla="*/ 0 w 596"/>
                    <a:gd name="T13" fmla="*/ 1 h 926"/>
                    <a:gd name="T14" fmla="*/ 0 w 596"/>
                    <a:gd name="T15" fmla="*/ 1 h 926"/>
                    <a:gd name="T16" fmla="*/ 0 w 596"/>
                    <a:gd name="T17" fmla="*/ 1 h 9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6"/>
                    <a:gd name="T28" fmla="*/ 0 h 926"/>
                    <a:gd name="T29" fmla="*/ 596 w 596"/>
                    <a:gd name="T30" fmla="*/ 926 h 9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6" h="926">
                      <a:moveTo>
                        <a:pt x="0" y="813"/>
                      </a:moveTo>
                      <a:lnTo>
                        <a:pt x="3" y="792"/>
                      </a:lnTo>
                      <a:lnTo>
                        <a:pt x="392" y="856"/>
                      </a:lnTo>
                      <a:lnTo>
                        <a:pt x="537" y="0"/>
                      </a:lnTo>
                      <a:lnTo>
                        <a:pt x="596" y="13"/>
                      </a:lnTo>
                      <a:lnTo>
                        <a:pt x="435" y="926"/>
                      </a:lnTo>
                      <a:lnTo>
                        <a:pt x="303" y="900"/>
                      </a:lnTo>
                      <a:lnTo>
                        <a:pt x="165" y="861"/>
                      </a:lnTo>
                      <a:lnTo>
                        <a:pt x="3" y="816"/>
                      </a:lnTo>
                    </a:path>
                  </a:pathLst>
                </a:cu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70" name="Group 490"/>
                <p:cNvGrpSpPr>
                  <a:grpSpLocks/>
                </p:cNvGrpSpPr>
                <p:nvPr/>
              </p:nvGrpSpPr>
              <p:grpSpPr bwMode="auto">
                <a:xfrm rot="652031" flipH="1">
                  <a:off x="2472" y="3810"/>
                  <a:ext cx="264" cy="251"/>
                  <a:chOff x="2984" y="2857"/>
                  <a:chExt cx="420" cy="465"/>
                </a:xfrm>
              </p:grpSpPr>
              <p:sp>
                <p:nvSpPr>
                  <p:cNvPr id="171" name="AutoShape 491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3060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2" name="AutoShape 492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3059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3" name="AutoShape 493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" name="AutoShape 494"/>
                  <p:cNvSpPr>
                    <a:spLocks noChangeArrowheads="1"/>
                  </p:cNvSpPr>
                  <p:nvPr/>
                </p:nvSpPr>
                <p:spPr bwMode="auto">
                  <a:xfrm>
                    <a:off x="3164" y="2857"/>
                    <a:ext cx="240" cy="262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48" name="AutoShape 495"/>
            <p:cNvSpPr>
              <a:spLocks noChangeArrowheads="1"/>
            </p:cNvSpPr>
            <p:nvPr/>
          </p:nvSpPr>
          <p:spPr bwMode="auto">
            <a:xfrm>
              <a:off x="3810000" y="2984500"/>
              <a:ext cx="2286000" cy="2921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663300">
                <a:alpha val="29019"/>
              </a:srgbClr>
            </a:solidFill>
            <a:ln w="317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9" name="Text Box 496"/>
            <p:cNvSpPr txBox="1">
              <a:spLocks noChangeArrowheads="1"/>
            </p:cNvSpPr>
            <p:nvPr/>
          </p:nvSpPr>
          <p:spPr bwMode="auto">
            <a:xfrm>
              <a:off x="3263900" y="2720975"/>
              <a:ext cx="3733800" cy="336550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>
              <a:outerShdw dist="12700" algn="ctr" rotWithShape="0">
                <a:schemeClr val="tx1"/>
              </a:outerShdw>
            </a:effectLst>
          </p:spPr>
          <p:txBody>
            <a:bodyPr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sz="1600">
                  <a:solidFill>
                    <a:srgbClr val="663300"/>
                  </a:solidFill>
                  <a:latin typeface="Lucida Sans Unicode" pitchFamily="34" charset="0"/>
                </a:rPr>
                <a:t>QUAY TANSFER OPERATIONS</a:t>
              </a:r>
            </a:p>
          </p:txBody>
        </p:sp>
        <p:sp>
          <p:nvSpPr>
            <p:cNvPr id="50" name="Text Box 497"/>
            <p:cNvSpPr txBox="1">
              <a:spLocks noChangeArrowheads="1"/>
            </p:cNvSpPr>
            <p:nvPr/>
          </p:nvSpPr>
          <p:spPr bwMode="auto">
            <a:xfrm>
              <a:off x="4152900" y="3838575"/>
              <a:ext cx="3733800" cy="336550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>
              <a:outerShdw dist="12700" algn="ctr" rotWithShape="0">
                <a:schemeClr val="tx1"/>
              </a:outerShdw>
            </a:effectLst>
          </p:spPr>
          <p:txBody>
            <a:bodyPr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sz="1600">
                  <a:solidFill>
                    <a:srgbClr val="CC0000"/>
                  </a:solidFill>
                  <a:latin typeface="Lucida Sans Unicode" pitchFamily="34" charset="0"/>
                </a:rPr>
                <a:t>STORAGE OPERATIONS</a:t>
              </a:r>
            </a:p>
          </p:txBody>
        </p:sp>
        <p:sp>
          <p:nvSpPr>
            <p:cNvPr id="51" name="AutoShape 498"/>
            <p:cNvSpPr>
              <a:spLocks noChangeArrowheads="1"/>
            </p:cNvSpPr>
            <p:nvPr/>
          </p:nvSpPr>
          <p:spPr bwMode="auto">
            <a:xfrm>
              <a:off x="5143500" y="4114800"/>
              <a:ext cx="1739900" cy="292100"/>
            </a:xfrm>
            <a:prstGeom prst="leftRightArrow">
              <a:avLst>
                <a:gd name="adj1" fmla="val 50000"/>
                <a:gd name="adj2" fmla="val 119130"/>
              </a:avLst>
            </a:prstGeom>
            <a:solidFill>
              <a:srgbClr val="CC0000">
                <a:alpha val="34901"/>
              </a:srgbClr>
            </a:solidFill>
            <a:ln w="31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endParaRPr lang="id-ID" sz="28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52" name="Group 513"/>
            <p:cNvGrpSpPr>
              <a:grpSpLocks/>
            </p:cNvGrpSpPr>
            <p:nvPr/>
          </p:nvGrpSpPr>
          <p:grpSpPr bwMode="auto">
            <a:xfrm>
              <a:off x="7505700" y="4448175"/>
              <a:ext cx="1866900" cy="796925"/>
              <a:chOff x="396" y="1539"/>
              <a:chExt cx="4663" cy="1528"/>
            </a:xfrm>
          </p:grpSpPr>
          <p:grpSp>
            <p:nvGrpSpPr>
              <p:cNvPr id="137" name="Group 514"/>
              <p:cNvGrpSpPr>
                <a:grpSpLocks/>
              </p:cNvGrpSpPr>
              <p:nvPr/>
            </p:nvGrpSpPr>
            <p:grpSpPr bwMode="auto">
              <a:xfrm rot="202516">
                <a:off x="2329" y="1539"/>
                <a:ext cx="2730" cy="1528"/>
                <a:chOff x="2325" y="1540"/>
                <a:chExt cx="2730" cy="1528"/>
              </a:xfrm>
            </p:grpSpPr>
            <p:sp>
              <p:nvSpPr>
                <p:cNvPr id="146" name="Freeform 515"/>
                <p:cNvSpPr>
                  <a:spLocks/>
                </p:cNvSpPr>
                <p:nvPr/>
              </p:nvSpPr>
              <p:spPr bwMode="auto">
                <a:xfrm rot="-122725">
                  <a:off x="2325" y="1695"/>
                  <a:ext cx="2697" cy="1098"/>
                </a:xfrm>
                <a:custGeom>
                  <a:avLst/>
                  <a:gdLst>
                    <a:gd name="T0" fmla="*/ 2370 w 2697"/>
                    <a:gd name="T1" fmla="*/ 294 h 1098"/>
                    <a:gd name="T2" fmla="*/ 2649 w 2697"/>
                    <a:gd name="T3" fmla="*/ 372 h 1098"/>
                    <a:gd name="T4" fmla="*/ 2697 w 2697"/>
                    <a:gd name="T5" fmla="*/ 423 h 1098"/>
                    <a:gd name="T6" fmla="*/ 2680 w 2697"/>
                    <a:gd name="T7" fmla="*/ 832 h 1098"/>
                    <a:gd name="T8" fmla="*/ 2336 w 2697"/>
                    <a:gd name="T9" fmla="*/ 872 h 1098"/>
                    <a:gd name="T10" fmla="*/ 2292 w 2697"/>
                    <a:gd name="T11" fmla="*/ 828 h 1098"/>
                    <a:gd name="T12" fmla="*/ 2224 w 2697"/>
                    <a:gd name="T13" fmla="*/ 824 h 1098"/>
                    <a:gd name="T14" fmla="*/ 2178 w 2697"/>
                    <a:gd name="T15" fmla="*/ 834 h 1098"/>
                    <a:gd name="T16" fmla="*/ 2136 w 2697"/>
                    <a:gd name="T17" fmla="*/ 856 h 1098"/>
                    <a:gd name="T18" fmla="*/ 2106 w 2697"/>
                    <a:gd name="T19" fmla="*/ 870 h 1098"/>
                    <a:gd name="T20" fmla="*/ 2088 w 2697"/>
                    <a:gd name="T21" fmla="*/ 894 h 1098"/>
                    <a:gd name="T22" fmla="*/ 2064 w 2697"/>
                    <a:gd name="T23" fmla="*/ 918 h 1098"/>
                    <a:gd name="T24" fmla="*/ 2052 w 2697"/>
                    <a:gd name="T25" fmla="*/ 948 h 1098"/>
                    <a:gd name="T26" fmla="*/ 2028 w 2697"/>
                    <a:gd name="T27" fmla="*/ 978 h 1098"/>
                    <a:gd name="T28" fmla="*/ 2016 w 2697"/>
                    <a:gd name="T29" fmla="*/ 1026 h 1098"/>
                    <a:gd name="T30" fmla="*/ 1974 w 2697"/>
                    <a:gd name="T31" fmla="*/ 1026 h 1098"/>
                    <a:gd name="T32" fmla="*/ 1974 w 2697"/>
                    <a:gd name="T33" fmla="*/ 822 h 1098"/>
                    <a:gd name="T34" fmla="*/ 1938 w 2697"/>
                    <a:gd name="T35" fmla="*/ 786 h 1098"/>
                    <a:gd name="T36" fmla="*/ 1608 w 2697"/>
                    <a:gd name="T37" fmla="*/ 792 h 1098"/>
                    <a:gd name="T38" fmla="*/ 1560 w 2697"/>
                    <a:gd name="T39" fmla="*/ 828 h 1098"/>
                    <a:gd name="T40" fmla="*/ 1548 w 2697"/>
                    <a:gd name="T41" fmla="*/ 984 h 1098"/>
                    <a:gd name="T42" fmla="*/ 1518 w 2697"/>
                    <a:gd name="T43" fmla="*/ 1026 h 1098"/>
                    <a:gd name="T44" fmla="*/ 1074 w 2697"/>
                    <a:gd name="T45" fmla="*/ 1056 h 1098"/>
                    <a:gd name="T46" fmla="*/ 1050 w 2697"/>
                    <a:gd name="T47" fmla="*/ 1002 h 1098"/>
                    <a:gd name="T48" fmla="*/ 876 w 2697"/>
                    <a:gd name="T49" fmla="*/ 840 h 1098"/>
                    <a:gd name="T50" fmla="*/ 276 w 2697"/>
                    <a:gd name="T51" fmla="*/ 852 h 1098"/>
                    <a:gd name="T52" fmla="*/ 186 w 2697"/>
                    <a:gd name="T53" fmla="*/ 1032 h 1098"/>
                    <a:gd name="T54" fmla="*/ 156 w 2697"/>
                    <a:gd name="T55" fmla="*/ 1092 h 1098"/>
                    <a:gd name="T56" fmla="*/ 18 w 2697"/>
                    <a:gd name="T57" fmla="*/ 1098 h 1098"/>
                    <a:gd name="T58" fmla="*/ 0 w 2697"/>
                    <a:gd name="T59" fmla="*/ 1062 h 1098"/>
                    <a:gd name="T60" fmla="*/ 0 w 2697"/>
                    <a:gd name="T61" fmla="*/ 906 h 1098"/>
                    <a:gd name="T62" fmla="*/ 24 w 2697"/>
                    <a:gd name="T63" fmla="*/ 864 h 1098"/>
                    <a:gd name="T64" fmla="*/ 132 w 2697"/>
                    <a:gd name="T65" fmla="*/ 864 h 1098"/>
                    <a:gd name="T66" fmla="*/ 192 w 2697"/>
                    <a:gd name="T67" fmla="*/ 738 h 1098"/>
                    <a:gd name="T68" fmla="*/ 1062 w 2697"/>
                    <a:gd name="T69" fmla="*/ 714 h 1098"/>
                    <a:gd name="T70" fmla="*/ 1110 w 2697"/>
                    <a:gd name="T71" fmla="*/ 774 h 1098"/>
                    <a:gd name="T72" fmla="*/ 1656 w 2697"/>
                    <a:gd name="T73" fmla="*/ 744 h 1098"/>
                    <a:gd name="T74" fmla="*/ 1704 w 2697"/>
                    <a:gd name="T75" fmla="*/ 48 h 1098"/>
                    <a:gd name="T76" fmla="*/ 1740 w 2697"/>
                    <a:gd name="T77" fmla="*/ 0 h 1098"/>
                    <a:gd name="T78" fmla="*/ 2196 w 2697"/>
                    <a:gd name="T79" fmla="*/ 12 h 1098"/>
                    <a:gd name="T80" fmla="*/ 2250 w 2697"/>
                    <a:gd name="T81" fmla="*/ 66 h 1098"/>
                    <a:gd name="T82" fmla="*/ 2388 w 2697"/>
                    <a:gd name="T83" fmla="*/ 294 h 109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697"/>
                    <a:gd name="T127" fmla="*/ 0 h 1098"/>
                    <a:gd name="T128" fmla="*/ 2697 w 2697"/>
                    <a:gd name="T129" fmla="*/ 1098 h 109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697" h="1098">
                      <a:moveTo>
                        <a:pt x="2370" y="294"/>
                      </a:moveTo>
                      <a:lnTo>
                        <a:pt x="2649" y="372"/>
                      </a:lnTo>
                      <a:lnTo>
                        <a:pt x="2697" y="423"/>
                      </a:lnTo>
                      <a:lnTo>
                        <a:pt x="2680" y="832"/>
                      </a:lnTo>
                      <a:lnTo>
                        <a:pt x="2336" y="872"/>
                      </a:lnTo>
                      <a:lnTo>
                        <a:pt x="2292" y="828"/>
                      </a:lnTo>
                      <a:lnTo>
                        <a:pt x="2224" y="824"/>
                      </a:lnTo>
                      <a:lnTo>
                        <a:pt x="2178" y="834"/>
                      </a:lnTo>
                      <a:lnTo>
                        <a:pt x="2136" y="856"/>
                      </a:lnTo>
                      <a:lnTo>
                        <a:pt x="2106" y="870"/>
                      </a:lnTo>
                      <a:lnTo>
                        <a:pt x="2088" y="894"/>
                      </a:lnTo>
                      <a:lnTo>
                        <a:pt x="2064" y="918"/>
                      </a:lnTo>
                      <a:lnTo>
                        <a:pt x="2052" y="948"/>
                      </a:lnTo>
                      <a:lnTo>
                        <a:pt x="2028" y="978"/>
                      </a:lnTo>
                      <a:lnTo>
                        <a:pt x="2016" y="1026"/>
                      </a:lnTo>
                      <a:lnTo>
                        <a:pt x="1974" y="1026"/>
                      </a:lnTo>
                      <a:lnTo>
                        <a:pt x="1974" y="822"/>
                      </a:lnTo>
                      <a:lnTo>
                        <a:pt x="1938" y="786"/>
                      </a:lnTo>
                      <a:lnTo>
                        <a:pt x="1608" y="792"/>
                      </a:lnTo>
                      <a:lnTo>
                        <a:pt x="1560" y="828"/>
                      </a:lnTo>
                      <a:lnTo>
                        <a:pt x="1548" y="984"/>
                      </a:lnTo>
                      <a:lnTo>
                        <a:pt x="1518" y="1026"/>
                      </a:lnTo>
                      <a:lnTo>
                        <a:pt x="1074" y="1056"/>
                      </a:lnTo>
                      <a:lnTo>
                        <a:pt x="1050" y="1002"/>
                      </a:lnTo>
                      <a:lnTo>
                        <a:pt x="876" y="840"/>
                      </a:lnTo>
                      <a:lnTo>
                        <a:pt x="276" y="852"/>
                      </a:lnTo>
                      <a:lnTo>
                        <a:pt x="186" y="1032"/>
                      </a:lnTo>
                      <a:lnTo>
                        <a:pt x="156" y="1092"/>
                      </a:lnTo>
                      <a:lnTo>
                        <a:pt x="18" y="1098"/>
                      </a:lnTo>
                      <a:lnTo>
                        <a:pt x="0" y="1062"/>
                      </a:lnTo>
                      <a:lnTo>
                        <a:pt x="0" y="906"/>
                      </a:lnTo>
                      <a:lnTo>
                        <a:pt x="24" y="864"/>
                      </a:lnTo>
                      <a:lnTo>
                        <a:pt x="132" y="864"/>
                      </a:lnTo>
                      <a:lnTo>
                        <a:pt x="192" y="738"/>
                      </a:lnTo>
                      <a:lnTo>
                        <a:pt x="1062" y="714"/>
                      </a:lnTo>
                      <a:lnTo>
                        <a:pt x="1110" y="774"/>
                      </a:lnTo>
                      <a:lnTo>
                        <a:pt x="1656" y="744"/>
                      </a:lnTo>
                      <a:lnTo>
                        <a:pt x="1704" y="48"/>
                      </a:lnTo>
                      <a:lnTo>
                        <a:pt x="1740" y="0"/>
                      </a:lnTo>
                      <a:lnTo>
                        <a:pt x="2196" y="12"/>
                      </a:lnTo>
                      <a:lnTo>
                        <a:pt x="2250" y="66"/>
                      </a:lnTo>
                      <a:lnTo>
                        <a:pt x="2388" y="294"/>
                      </a:lnTo>
                    </a:path>
                  </a:pathLst>
                </a:custGeom>
                <a:solidFill>
                  <a:srgbClr val="0099C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47" name="Freeform 516"/>
                <p:cNvSpPr>
                  <a:spLocks/>
                </p:cNvSpPr>
                <p:nvPr/>
              </p:nvSpPr>
              <p:spPr bwMode="auto">
                <a:xfrm rot="-122725">
                  <a:off x="3849" y="2449"/>
                  <a:ext cx="468" cy="258"/>
                </a:xfrm>
                <a:custGeom>
                  <a:avLst/>
                  <a:gdLst>
                    <a:gd name="T0" fmla="*/ 133 w 420"/>
                    <a:gd name="T1" fmla="*/ 557 h 240"/>
                    <a:gd name="T2" fmla="*/ 1344 w 420"/>
                    <a:gd name="T3" fmla="*/ 542 h 240"/>
                    <a:gd name="T4" fmla="*/ 1517 w 420"/>
                    <a:gd name="T5" fmla="*/ 514 h 240"/>
                    <a:gd name="T6" fmla="*/ 1537 w 420"/>
                    <a:gd name="T7" fmla="*/ 87 h 240"/>
                    <a:gd name="T8" fmla="*/ 1365 w 420"/>
                    <a:gd name="T9" fmla="*/ 0 h 240"/>
                    <a:gd name="T10" fmla="*/ 133 w 420"/>
                    <a:gd name="T11" fmla="*/ 43 h 240"/>
                    <a:gd name="T12" fmla="*/ 0 w 420"/>
                    <a:gd name="T13" fmla="*/ 128 h 240"/>
                    <a:gd name="T14" fmla="*/ 22 w 420"/>
                    <a:gd name="T15" fmla="*/ 514 h 240"/>
                    <a:gd name="T16" fmla="*/ 174 w 420"/>
                    <a:gd name="T17" fmla="*/ 572 h 2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0"/>
                    <a:gd name="T28" fmla="*/ 0 h 240"/>
                    <a:gd name="T29" fmla="*/ 420 w 420"/>
                    <a:gd name="T30" fmla="*/ 240 h 2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0" h="240">
                      <a:moveTo>
                        <a:pt x="36" y="234"/>
                      </a:moveTo>
                      <a:lnTo>
                        <a:pt x="366" y="228"/>
                      </a:lnTo>
                      <a:lnTo>
                        <a:pt x="414" y="216"/>
                      </a:lnTo>
                      <a:lnTo>
                        <a:pt x="420" y="36"/>
                      </a:lnTo>
                      <a:lnTo>
                        <a:pt x="372" y="0"/>
                      </a:lnTo>
                      <a:lnTo>
                        <a:pt x="36" y="18"/>
                      </a:lnTo>
                      <a:lnTo>
                        <a:pt x="0" y="54"/>
                      </a:lnTo>
                      <a:lnTo>
                        <a:pt x="6" y="216"/>
                      </a:lnTo>
                      <a:lnTo>
                        <a:pt x="48" y="240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48" name="Freeform 517"/>
                <p:cNvSpPr>
                  <a:spLocks/>
                </p:cNvSpPr>
                <p:nvPr/>
              </p:nvSpPr>
              <p:spPr bwMode="auto">
                <a:xfrm rot="-122725">
                  <a:off x="4106" y="1770"/>
                  <a:ext cx="318" cy="228"/>
                </a:xfrm>
                <a:custGeom>
                  <a:avLst/>
                  <a:gdLst>
                    <a:gd name="T0" fmla="*/ 6 w 318"/>
                    <a:gd name="T1" fmla="*/ 228 h 228"/>
                    <a:gd name="T2" fmla="*/ 0 w 318"/>
                    <a:gd name="T3" fmla="*/ 54 h 228"/>
                    <a:gd name="T4" fmla="*/ 48 w 318"/>
                    <a:gd name="T5" fmla="*/ 0 h 228"/>
                    <a:gd name="T6" fmla="*/ 282 w 318"/>
                    <a:gd name="T7" fmla="*/ 0 h 228"/>
                    <a:gd name="T8" fmla="*/ 312 w 318"/>
                    <a:gd name="T9" fmla="*/ 36 h 228"/>
                    <a:gd name="T10" fmla="*/ 318 w 318"/>
                    <a:gd name="T11" fmla="*/ 216 h 228"/>
                    <a:gd name="T12" fmla="*/ 12 w 318"/>
                    <a:gd name="T13" fmla="*/ 222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18"/>
                    <a:gd name="T22" fmla="*/ 0 h 228"/>
                    <a:gd name="T23" fmla="*/ 318 w 318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18" h="228">
                      <a:moveTo>
                        <a:pt x="6" y="228"/>
                      </a:moveTo>
                      <a:lnTo>
                        <a:pt x="0" y="54"/>
                      </a:lnTo>
                      <a:lnTo>
                        <a:pt x="48" y="0"/>
                      </a:lnTo>
                      <a:lnTo>
                        <a:pt x="282" y="0"/>
                      </a:lnTo>
                      <a:lnTo>
                        <a:pt x="312" y="36"/>
                      </a:lnTo>
                      <a:lnTo>
                        <a:pt x="318" y="216"/>
                      </a:lnTo>
                      <a:lnTo>
                        <a:pt x="12" y="222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49" name="Freeform 518"/>
                <p:cNvSpPr>
                  <a:spLocks/>
                </p:cNvSpPr>
                <p:nvPr/>
              </p:nvSpPr>
              <p:spPr bwMode="auto">
                <a:xfrm rot="-122725">
                  <a:off x="4520" y="1752"/>
                  <a:ext cx="174" cy="234"/>
                </a:xfrm>
                <a:custGeom>
                  <a:avLst/>
                  <a:gdLst>
                    <a:gd name="T0" fmla="*/ 168 w 174"/>
                    <a:gd name="T1" fmla="*/ 216 h 234"/>
                    <a:gd name="T2" fmla="*/ 120 w 174"/>
                    <a:gd name="T3" fmla="*/ 234 h 234"/>
                    <a:gd name="T4" fmla="*/ 0 w 174"/>
                    <a:gd name="T5" fmla="*/ 192 h 234"/>
                    <a:gd name="T6" fmla="*/ 6 w 174"/>
                    <a:gd name="T7" fmla="*/ 12 h 234"/>
                    <a:gd name="T8" fmla="*/ 54 w 174"/>
                    <a:gd name="T9" fmla="*/ 0 h 234"/>
                    <a:gd name="T10" fmla="*/ 174 w 174"/>
                    <a:gd name="T11" fmla="*/ 204 h 2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4"/>
                    <a:gd name="T19" fmla="*/ 0 h 234"/>
                    <a:gd name="T20" fmla="*/ 174 w 174"/>
                    <a:gd name="T21" fmla="*/ 234 h 2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4" h="234">
                      <a:moveTo>
                        <a:pt x="168" y="216"/>
                      </a:moveTo>
                      <a:lnTo>
                        <a:pt x="120" y="234"/>
                      </a:lnTo>
                      <a:lnTo>
                        <a:pt x="0" y="192"/>
                      </a:lnTo>
                      <a:lnTo>
                        <a:pt x="6" y="12"/>
                      </a:lnTo>
                      <a:lnTo>
                        <a:pt x="54" y="0"/>
                      </a:lnTo>
                      <a:lnTo>
                        <a:pt x="174" y="204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0" name="Freeform 519"/>
                <p:cNvSpPr>
                  <a:spLocks/>
                </p:cNvSpPr>
                <p:nvPr/>
              </p:nvSpPr>
              <p:spPr bwMode="auto">
                <a:xfrm rot="-122725">
                  <a:off x="4665" y="2469"/>
                  <a:ext cx="390" cy="203"/>
                </a:xfrm>
                <a:custGeom>
                  <a:avLst/>
                  <a:gdLst>
                    <a:gd name="T0" fmla="*/ 333 w 390"/>
                    <a:gd name="T1" fmla="*/ 7 h 203"/>
                    <a:gd name="T2" fmla="*/ 390 w 390"/>
                    <a:gd name="T3" fmla="*/ 41 h 203"/>
                    <a:gd name="T4" fmla="*/ 384 w 390"/>
                    <a:gd name="T5" fmla="*/ 173 h 203"/>
                    <a:gd name="T6" fmla="*/ 358 w 390"/>
                    <a:gd name="T7" fmla="*/ 203 h 203"/>
                    <a:gd name="T8" fmla="*/ 119 w 390"/>
                    <a:gd name="T9" fmla="*/ 203 h 203"/>
                    <a:gd name="T10" fmla="*/ 0 w 390"/>
                    <a:gd name="T11" fmla="*/ 29 h 203"/>
                    <a:gd name="T12" fmla="*/ 94 w 390"/>
                    <a:gd name="T13" fmla="*/ 22 h 203"/>
                    <a:gd name="T14" fmla="*/ 192 w 390"/>
                    <a:gd name="T15" fmla="*/ 17 h 203"/>
                    <a:gd name="T16" fmla="*/ 314 w 390"/>
                    <a:gd name="T17" fmla="*/ 0 h 2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90"/>
                    <a:gd name="T28" fmla="*/ 0 h 203"/>
                    <a:gd name="T29" fmla="*/ 390 w 390"/>
                    <a:gd name="T30" fmla="*/ 203 h 2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90" h="203">
                      <a:moveTo>
                        <a:pt x="333" y="7"/>
                      </a:moveTo>
                      <a:lnTo>
                        <a:pt x="390" y="41"/>
                      </a:lnTo>
                      <a:lnTo>
                        <a:pt x="384" y="173"/>
                      </a:lnTo>
                      <a:lnTo>
                        <a:pt x="358" y="203"/>
                      </a:lnTo>
                      <a:lnTo>
                        <a:pt x="119" y="203"/>
                      </a:lnTo>
                      <a:lnTo>
                        <a:pt x="0" y="29"/>
                      </a:lnTo>
                      <a:lnTo>
                        <a:pt x="94" y="22"/>
                      </a:lnTo>
                      <a:lnTo>
                        <a:pt x="192" y="17"/>
                      </a:lnTo>
                      <a:lnTo>
                        <a:pt x="314" y="0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1" name="Freeform 520"/>
                <p:cNvSpPr>
                  <a:spLocks/>
                </p:cNvSpPr>
                <p:nvPr/>
              </p:nvSpPr>
              <p:spPr bwMode="auto">
                <a:xfrm rot="-122725">
                  <a:off x="4333" y="2483"/>
                  <a:ext cx="450" cy="207"/>
                </a:xfrm>
                <a:custGeom>
                  <a:avLst/>
                  <a:gdLst>
                    <a:gd name="T0" fmla="*/ 381 w 450"/>
                    <a:gd name="T1" fmla="*/ 93 h 207"/>
                    <a:gd name="T2" fmla="*/ 414 w 450"/>
                    <a:gd name="T3" fmla="*/ 144 h 207"/>
                    <a:gd name="T4" fmla="*/ 408 w 450"/>
                    <a:gd name="T5" fmla="*/ 141 h 207"/>
                    <a:gd name="T6" fmla="*/ 450 w 450"/>
                    <a:gd name="T7" fmla="*/ 198 h 207"/>
                    <a:gd name="T8" fmla="*/ 363 w 450"/>
                    <a:gd name="T9" fmla="*/ 189 h 207"/>
                    <a:gd name="T10" fmla="*/ 285 w 450"/>
                    <a:gd name="T11" fmla="*/ 147 h 207"/>
                    <a:gd name="T12" fmla="*/ 231 w 450"/>
                    <a:gd name="T13" fmla="*/ 111 h 207"/>
                    <a:gd name="T14" fmla="*/ 159 w 450"/>
                    <a:gd name="T15" fmla="*/ 123 h 207"/>
                    <a:gd name="T16" fmla="*/ 81 w 450"/>
                    <a:gd name="T17" fmla="*/ 153 h 207"/>
                    <a:gd name="T18" fmla="*/ 0 w 450"/>
                    <a:gd name="T19" fmla="*/ 207 h 207"/>
                    <a:gd name="T20" fmla="*/ 18 w 450"/>
                    <a:gd name="T21" fmla="*/ 162 h 207"/>
                    <a:gd name="T22" fmla="*/ 42 w 450"/>
                    <a:gd name="T23" fmla="*/ 120 h 207"/>
                    <a:gd name="T24" fmla="*/ 90 w 450"/>
                    <a:gd name="T25" fmla="*/ 66 h 207"/>
                    <a:gd name="T26" fmla="*/ 153 w 450"/>
                    <a:gd name="T27" fmla="*/ 27 h 207"/>
                    <a:gd name="T28" fmla="*/ 201 w 450"/>
                    <a:gd name="T29" fmla="*/ 3 h 207"/>
                    <a:gd name="T30" fmla="*/ 285 w 450"/>
                    <a:gd name="T31" fmla="*/ 0 h 207"/>
                    <a:gd name="T32" fmla="*/ 351 w 450"/>
                    <a:gd name="T33" fmla="*/ 39 h 207"/>
                    <a:gd name="T34" fmla="*/ 369 w 450"/>
                    <a:gd name="T35" fmla="*/ 69 h 207"/>
                    <a:gd name="T36" fmla="*/ 411 w 450"/>
                    <a:gd name="T37" fmla="*/ 138 h 20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50"/>
                    <a:gd name="T58" fmla="*/ 0 h 207"/>
                    <a:gd name="T59" fmla="*/ 450 w 450"/>
                    <a:gd name="T60" fmla="*/ 207 h 20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50" h="207">
                      <a:moveTo>
                        <a:pt x="381" y="93"/>
                      </a:moveTo>
                      <a:lnTo>
                        <a:pt x="414" y="144"/>
                      </a:lnTo>
                      <a:lnTo>
                        <a:pt x="408" y="141"/>
                      </a:lnTo>
                      <a:lnTo>
                        <a:pt x="450" y="198"/>
                      </a:lnTo>
                      <a:lnTo>
                        <a:pt x="363" y="189"/>
                      </a:lnTo>
                      <a:lnTo>
                        <a:pt x="285" y="147"/>
                      </a:lnTo>
                      <a:lnTo>
                        <a:pt x="231" y="111"/>
                      </a:lnTo>
                      <a:lnTo>
                        <a:pt x="159" y="123"/>
                      </a:lnTo>
                      <a:lnTo>
                        <a:pt x="81" y="153"/>
                      </a:lnTo>
                      <a:lnTo>
                        <a:pt x="0" y="207"/>
                      </a:lnTo>
                      <a:lnTo>
                        <a:pt x="18" y="162"/>
                      </a:lnTo>
                      <a:lnTo>
                        <a:pt x="42" y="120"/>
                      </a:lnTo>
                      <a:lnTo>
                        <a:pt x="90" y="66"/>
                      </a:lnTo>
                      <a:lnTo>
                        <a:pt x="153" y="27"/>
                      </a:lnTo>
                      <a:lnTo>
                        <a:pt x="201" y="3"/>
                      </a:lnTo>
                      <a:lnTo>
                        <a:pt x="285" y="0"/>
                      </a:lnTo>
                      <a:lnTo>
                        <a:pt x="351" y="39"/>
                      </a:lnTo>
                      <a:lnTo>
                        <a:pt x="369" y="69"/>
                      </a:lnTo>
                      <a:lnTo>
                        <a:pt x="411" y="138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52" name="Group 521"/>
                <p:cNvGrpSpPr>
                  <a:grpSpLocks/>
                </p:cNvGrpSpPr>
                <p:nvPr/>
              </p:nvGrpSpPr>
              <p:grpSpPr bwMode="auto">
                <a:xfrm rot="-122725">
                  <a:off x="4320" y="2594"/>
                  <a:ext cx="480" cy="432"/>
                  <a:chOff x="4302" y="2658"/>
                  <a:chExt cx="480" cy="432"/>
                </a:xfrm>
              </p:grpSpPr>
              <p:sp>
                <p:nvSpPr>
                  <p:cNvPr id="165" name="Oval 522"/>
                  <p:cNvSpPr>
                    <a:spLocks noChangeArrowheads="1"/>
                  </p:cNvSpPr>
                  <p:nvPr/>
                </p:nvSpPr>
                <p:spPr bwMode="auto">
                  <a:xfrm>
                    <a:off x="4302" y="2658"/>
                    <a:ext cx="480" cy="4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66" name="Oval 523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778"/>
                    <a:ext cx="234" cy="216"/>
                  </a:xfrm>
                  <a:prstGeom prst="ellipse">
                    <a:avLst/>
                  </a:prstGeom>
                  <a:solidFill>
                    <a:srgbClr val="0099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53" name="Freeform 524"/>
                <p:cNvSpPr>
                  <a:spLocks/>
                </p:cNvSpPr>
                <p:nvPr/>
              </p:nvSpPr>
              <p:spPr bwMode="auto">
                <a:xfrm rot="-122725">
                  <a:off x="2484" y="2543"/>
                  <a:ext cx="960" cy="282"/>
                </a:xfrm>
                <a:custGeom>
                  <a:avLst/>
                  <a:gdLst>
                    <a:gd name="T0" fmla="*/ 3062 w 864"/>
                    <a:gd name="T1" fmla="*/ 1372 h 240"/>
                    <a:gd name="T2" fmla="*/ 0 w 864"/>
                    <a:gd name="T3" fmla="*/ 1659 h 240"/>
                    <a:gd name="T4" fmla="*/ 444 w 864"/>
                    <a:gd name="T5" fmla="*/ 0 h 240"/>
                    <a:gd name="T6" fmla="*/ 2486 w 864"/>
                    <a:gd name="T7" fmla="*/ 0 h 240"/>
                    <a:gd name="T8" fmla="*/ 3062 w 864"/>
                    <a:gd name="T9" fmla="*/ 12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240"/>
                    <a:gd name="T17" fmla="*/ 864 w 864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240">
                      <a:moveTo>
                        <a:pt x="864" y="198"/>
                      </a:moveTo>
                      <a:lnTo>
                        <a:pt x="0" y="240"/>
                      </a:lnTo>
                      <a:lnTo>
                        <a:pt x="126" y="0"/>
                      </a:lnTo>
                      <a:lnTo>
                        <a:pt x="702" y="0"/>
                      </a:lnTo>
                      <a:lnTo>
                        <a:pt x="864" y="180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54" name="Group 525"/>
                <p:cNvGrpSpPr>
                  <a:grpSpLocks/>
                </p:cNvGrpSpPr>
                <p:nvPr/>
              </p:nvGrpSpPr>
              <p:grpSpPr bwMode="auto">
                <a:xfrm rot="-122725">
                  <a:off x="3006" y="2648"/>
                  <a:ext cx="420" cy="396"/>
                  <a:chOff x="4302" y="2658"/>
                  <a:chExt cx="480" cy="432"/>
                </a:xfrm>
              </p:grpSpPr>
              <p:sp>
                <p:nvSpPr>
                  <p:cNvPr id="163" name="Oval 526"/>
                  <p:cNvSpPr>
                    <a:spLocks noChangeArrowheads="1"/>
                  </p:cNvSpPr>
                  <p:nvPr/>
                </p:nvSpPr>
                <p:spPr bwMode="auto">
                  <a:xfrm>
                    <a:off x="4302" y="2658"/>
                    <a:ext cx="480" cy="4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64" name="Oval 527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778"/>
                    <a:ext cx="234" cy="216"/>
                  </a:xfrm>
                  <a:prstGeom prst="ellipse">
                    <a:avLst/>
                  </a:prstGeom>
                  <a:solidFill>
                    <a:srgbClr val="0099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55" name="Group 528"/>
                <p:cNvGrpSpPr>
                  <a:grpSpLocks/>
                </p:cNvGrpSpPr>
                <p:nvPr/>
              </p:nvGrpSpPr>
              <p:grpSpPr bwMode="auto">
                <a:xfrm rot="-122725">
                  <a:off x="2503" y="2678"/>
                  <a:ext cx="438" cy="390"/>
                  <a:chOff x="4302" y="2658"/>
                  <a:chExt cx="480" cy="432"/>
                </a:xfrm>
              </p:grpSpPr>
              <p:sp>
                <p:nvSpPr>
                  <p:cNvPr id="161" name="Oval 529"/>
                  <p:cNvSpPr>
                    <a:spLocks noChangeArrowheads="1"/>
                  </p:cNvSpPr>
                  <p:nvPr/>
                </p:nvSpPr>
                <p:spPr bwMode="auto">
                  <a:xfrm>
                    <a:off x="4302" y="2658"/>
                    <a:ext cx="480" cy="4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62" name="Oval 530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778"/>
                    <a:ext cx="234" cy="216"/>
                  </a:xfrm>
                  <a:prstGeom prst="ellipse">
                    <a:avLst/>
                  </a:prstGeom>
                  <a:solidFill>
                    <a:srgbClr val="0099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56" name="Freeform 531"/>
                <p:cNvSpPr>
                  <a:spLocks/>
                </p:cNvSpPr>
                <p:nvPr/>
              </p:nvSpPr>
              <p:spPr bwMode="auto">
                <a:xfrm rot="-122725">
                  <a:off x="2828" y="2355"/>
                  <a:ext cx="366" cy="84"/>
                </a:xfrm>
                <a:custGeom>
                  <a:avLst/>
                  <a:gdLst>
                    <a:gd name="T0" fmla="*/ 0 w 366"/>
                    <a:gd name="T1" fmla="*/ 12 h 84"/>
                    <a:gd name="T2" fmla="*/ 330 w 366"/>
                    <a:gd name="T3" fmla="*/ 0 h 84"/>
                    <a:gd name="T4" fmla="*/ 366 w 366"/>
                    <a:gd name="T5" fmla="*/ 78 h 84"/>
                    <a:gd name="T6" fmla="*/ 0 w 366"/>
                    <a:gd name="T7" fmla="*/ 84 h 84"/>
                    <a:gd name="T8" fmla="*/ 12 w 366"/>
                    <a:gd name="T9" fmla="*/ 18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6"/>
                    <a:gd name="T16" fmla="*/ 0 h 84"/>
                    <a:gd name="T17" fmla="*/ 366 w 3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6" h="84">
                      <a:moveTo>
                        <a:pt x="0" y="12"/>
                      </a:moveTo>
                      <a:lnTo>
                        <a:pt x="330" y="0"/>
                      </a:lnTo>
                      <a:lnTo>
                        <a:pt x="366" y="78"/>
                      </a:lnTo>
                      <a:lnTo>
                        <a:pt x="0" y="84"/>
                      </a:lnTo>
                      <a:lnTo>
                        <a:pt x="12" y="18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57" name="Group 532"/>
                <p:cNvGrpSpPr>
                  <a:grpSpLocks/>
                </p:cNvGrpSpPr>
                <p:nvPr/>
              </p:nvGrpSpPr>
              <p:grpSpPr bwMode="auto">
                <a:xfrm rot="-122725">
                  <a:off x="3716" y="1540"/>
                  <a:ext cx="264" cy="909"/>
                  <a:chOff x="3666" y="1575"/>
                  <a:chExt cx="264" cy="909"/>
                </a:xfrm>
              </p:grpSpPr>
              <p:sp>
                <p:nvSpPr>
                  <p:cNvPr id="158" name="Freeform 533"/>
                  <p:cNvSpPr>
                    <a:spLocks/>
                  </p:cNvSpPr>
                  <p:nvPr/>
                </p:nvSpPr>
                <p:spPr bwMode="auto">
                  <a:xfrm>
                    <a:off x="3678" y="2382"/>
                    <a:ext cx="126" cy="102"/>
                  </a:xfrm>
                  <a:custGeom>
                    <a:avLst/>
                    <a:gdLst>
                      <a:gd name="T0" fmla="*/ 0 w 126"/>
                      <a:gd name="T1" fmla="*/ 78 h 102"/>
                      <a:gd name="T2" fmla="*/ 6 w 126"/>
                      <a:gd name="T3" fmla="*/ 24 h 102"/>
                      <a:gd name="T4" fmla="*/ 39 w 126"/>
                      <a:gd name="T5" fmla="*/ 0 h 102"/>
                      <a:gd name="T6" fmla="*/ 78 w 126"/>
                      <a:gd name="T7" fmla="*/ 12 h 102"/>
                      <a:gd name="T8" fmla="*/ 123 w 126"/>
                      <a:gd name="T9" fmla="*/ 24 h 102"/>
                      <a:gd name="T10" fmla="*/ 126 w 126"/>
                      <a:gd name="T11" fmla="*/ 84 h 102"/>
                      <a:gd name="T12" fmla="*/ 90 w 126"/>
                      <a:gd name="T13" fmla="*/ 99 h 102"/>
                      <a:gd name="T14" fmla="*/ 30 w 126"/>
                      <a:gd name="T15" fmla="*/ 102 h 102"/>
                      <a:gd name="T16" fmla="*/ 3 w 126"/>
                      <a:gd name="T17" fmla="*/ 81 h 10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6"/>
                      <a:gd name="T28" fmla="*/ 0 h 102"/>
                      <a:gd name="T29" fmla="*/ 126 w 126"/>
                      <a:gd name="T30" fmla="*/ 102 h 10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6" h="102">
                        <a:moveTo>
                          <a:pt x="0" y="78"/>
                        </a:moveTo>
                        <a:lnTo>
                          <a:pt x="6" y="24"/>
                        </a:lnTo>
                        <a:lnTo>
                          <a:pt x="39" y="0"/>
                        </a:lnTo>
                        <a:lnTo>
                          <a:pt x="78" y="12"/>
                        </a:lnTo>
                        <a:lnTo>
                          <a:pt x="123" y="24"/>
                        </a:lnTo>
                        <a:lnTo>
                          <a:pt x="126" y="84"/>
                        </a:lnTo>
                        <a:lnTo>
                          <a:pt x="90" y="99"/>
                        </a:lnTo>
                        <a:lnTo>
                          <a:pt x="30" y="102"/>
                        </a:lnTo>
                        <a:lnTo>
                          <a:pt x="3" y="81"/>
                        </a:lnTo>
                      </a:path>
                    </a:pathLst>
                  </a:custGeom>
                  <a:solidFill>
                    <a:schemeClr val="hlink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59" name="Freeform 534"/>
                  <p:cNvSpPr>
                    <a:spLocks/>
                  </p:cNvSpPr>
                  <p:nvPr/>
                </p:nvSpPr>
                <p:spPr bwMode="auto">
                  <a:xfrm>
                    <a:off x="3666" y="1815"/>
                    <a:ext cx="264" cy="597"/>
                  </a:xfrm>
                  <a:custGeom>
                    <a:avLst/>
                    <a:gdLst>
                      <a:gd name="T0" fmla="*/ 120 w 264"/>
                      <a:gd name="T1" fmla="*/ 597 h 597"/>
                      <a:gd name="T2" fmla="*/ 36 w 264"/>
                      <a:gd name="T3" fmla="*/ 588 h 597"/>
                      <a:gd name="T4" fmla="*/ 24 w 264"/>
                      <a:gd name="T5" fmla="*/ 534 h 597"/>
                      <a:gd name="T6" fmla="*/ 9 w 264"/>
                      <a:gd name="T7" fmla="*/ 498 h 597"/>
                      <a:gd name="T8" fmla="*/ 0 w 264"/>
                      <a:gd name="T9" fmla="*/ 435 h 597"/>
                      <a:gd name="T10" fmla="*/ 12 w 264"/>
                      <a:gd name="T11" fmla="*/ 387 h 597"/>
                      <a:gd name="T12" fmla="*/ 24 w 264"/>
                      <a:gd name="T13" fmla="*/ 333 h 597"/>
                      <a:gd name="T14" fmla="*/ 30 w 264"/>
                      <a:gd name="T15" fmla="*/ 285 h 597"/>
                      <a:gd name="T16" fmla="*/ 42 w 264"/>
                      <a:gd name="T17" fmla="*/ 201 h 597"/>
                      <a:gd name="T18" fmla="*/ 63 w 264"/>
                      <a:gd name="T19" fmla="*/ 159 h 597"/>
                      <a:gd name="T20" fmla="*/ 72 w 264"/>
                      <a:gd name="T21" fmla="*/ 99 h 597"/>
                      <a:gd name="T22" fmla="*/ 90 w 264"/>
                      <a:gd name="T23" fmla="*/ 51 h 597"/>
                      <a:gd name="T24" fmla="*/ 117 w 264"/>
                      <a:gd name="T25" fmla="*/ 12 h 597"/>
                      <a:gd name="T26" fmla="*/ 147 w 264"/>
                      <a:gd name="T27" fmla="*/ 0 h 597"/>
                      <a:gd name="T28" fmla="*/ 162 w 264"/>
                      <a:gd name="T29" fmla="*/ 15 h 597"/>
                      <a:gd name="T30" fmla="*/ 183 w 264"/>
                      <a:gd name="T31" fmla="*/ 27 h 597"/>
                      <a:gd name="T32" fmla="*/ 219 w 264"/>
                      <a:gd name="T33" fmla="*/ 24 h 597"/>
                      <a:gd name="T34" fmla="*/ 246 w 264"/>
                      <a:gd name="T35" fmla="*/ 27 h 597"/>
                      <a:gd name="T36" fmla="*/ 264 w 264"/>
                      <a:gd name="T37" fmla="*/ 51 h 597"/>
                      <a:gd name="T38" fmla="*/ 252 w 264"/>
                      <a:gd name="T39" fmla="*/ 84 h 597"/>
                      <a:gd name="T40" fmla="*/ 246 w 264"/>
                      <a:gd name="T41" fmla="*/ 147 h 597"/>
                      <a:gd name="T42" fmla="*/ 246 w 264"/>
                      <a:gd name="T43" fmla="*/ 210 h 597"/>
                      <a:gd name="T44" fmla="*/ 237 w 264"/>
                      <a:gd name="T45" fmla="*/ 273 h 597"/>
                      <a:gd name="T46" fmla="*/ 231 w 264"/>
                      <a:gd name="T47" fmla="*/ 327 h 597"/>
                      <a:gd name="T48" fmla="*/ 228 w 264"/>
                      <a:gd name="T49" fmla="*/ 381 h 597"/>
                      <a:gd name="T50" fmla="*/ 228 w 264"/>
                      <a:gd name="T51" fmla="*/ 432 h 597"/>
                      <a:gd name="T52" fmla="*/ 213 w 264"/>
                      <a:gd name="T53" fmla="*/ 510 h 597"/>
                      <a:gd name="T54" fmla="*/ 195 w 264"/>
                      <a:gd name="T55" fmla="*/ 534 h 597"/>
                      <a:gd name="T56" fmla="*/ 162 w 264"/>
                      <a:gd name="T57" fmla="*/ 555 h 597"/>
                      <a:gd name="T58" fmla="*/ 135 w 264"/>
                      <a:gd name="T59" fmla="*/ 570 h 597"/>
                      <a:gd name="T60" fmla="*/ 129 w 264"/>
                      <a:gd name="T61" fmla="*/ 594 h 59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64"/>
                      <a:gd name="T94" fmla="*/ 0 h 597"/>
                      <a:gd name="T95" fmla="*/ 264 w 264"/>
                      <a:gd name="T96" fmla="*/ 597 h 597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64" h="597">
                        <a:moveTo>
                          <a:pt x="120" y="597"/>
                        </a:moveTo>
                        <a:lnTo>
                          <a:pt x="36" y="588"/>
                        </a:lnTo>
                        <a:lnTo>
                          <a:pt x="24" y="534"/>
                        </a:lnTo>
                        <a:lnTo>
                          <a:pt x="9" y="498"/>
                        </a:lnTo>
                        <a:lnTo>
                          <a:pt x="0" y="435"/>
                        </a:lnTo>
                        <a:lnTo>
                          <a:pt x="12" y="387"/>
                        </a:lnTo>
                        <a:lnTo>
                          <a:pt x="24" y="333"/>
                        </a:lnTo>
                        <a:lnTo>
                          <a:pt x="30" y="285"/>
                        </a:lnTo>
                        <a:lnTo>
                          <a:pt x="42" y="201"/>
                        </a:lnTo>
                        <a:lnTo>
                          <a:pt x="63" y="159"/>
                        </a:lnTo>
                        <a:lnTo>
                          <a:pt x="72" y="99"/>
                        </a:lnTo>
                        <a:lnTo>
                          <a:pt x="90" y="51"/>
                        </a:lnTo>
                        <a:lnTo>
                          <a:pt x="117" y="12"/>
                        </a:lnTo>
                        <a:lnTo>
                          <a:pt x="147" y="0"/>
                        </a:lnTo>
                        <a:lnTo>
                          <a:pt x="162" y="15"/>
                        </a:lnTo>
                        <a:lnTo>
                          <a:pt x="183" y="27"/>
                        </a:lnTo>
                        <a:lnTo>
                          <a:pt x="219" y="24"/>
                        </a:lnTo>
                        <a:lnTo>
                          <a:pt x="246" y="27"/>
                        </a:lnTo>
                        <a:lnTo>
                          <a:pt x="264" y="51"/>
                        </a:lnTo>
                        <a:lnTo>
                          <a:pt x="252" y="84"/>
                        </a:lnTo>
                        <a:lnTo>
                          <a:pt x="246" y="147"/>
                        </a:lnTo>
                        <a:lnTo>
                          <a:pt x="246" y="210"/>
                        </a:lnTo>
                        <a:lnTo>
                          <a:pt x="237" y="273"/>
                        </a:lnTo>
                        <a:lnTo>
                          <a:pt x="231" y="327"/>
                        </a:lnTo>
                        <a:lnTo>
                          <a:pt x="228" y="381"/>
                        </a:lnTo>
                        <a:lnTo>
                          <a:pt x="228" y="432"/>
                        </a:lnTo>
                        <a:lnTo>
                          <a:pt x="213" y="510"/>
                        </a:lnTo>
                        <a:lnTo>
                          <a:pt x="195" y="534"/>
                        </a:lnTo>
                        <a:lnTo>
                          <a:pt x="162" y="555"/>
                        </a:lnTo>
                        <a:lnTo>
                          <a:pt x="135" y="570"/>
                        </a:lnTo>
                        <a:lnTo>
                          <a:pt x="129" y="594"/>
                        </a:lnTo>
                      </a:path>
                    </a:pathLst>
                  </a:custGeom>
                  <a:solidFill>
                    <a:schemeClr val="hlink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0" name="Freeform 535"/>
                  <p:cNvSpPr>
                    <a:spLocks/>
                  </p:cNvSpPr>
                  <p:nvPr/>
                </p:nvSpPr>
                <p:spPr bwMode="auto">
                  <a:xfrm>
                    <a:off x="3813" y="1575"/>
                    <a:ext cx="102" cy="279"/>
                  </a:xfrm>
                  <a:custGeom>
                    <a:avLst/>
                    <a:gdLst>
                      <a:gd name="T0" fmla="*/ 27 w 102"/>
                      <a:gd name="T1" fmla="*/ 9 h 279"/>
                      <a:gd name="T2" fmla="*/ 66 w 102"/>
                      <a:gd name="T3" fmla="*/ 36 h 279"/>
                      <a:gd name="T4" fmla="*/ 81 w 102"/>
                      <a:gd name="T5" fmla="*/ 69 h 279"/>
                      <a:gd name="T6" fmla="*/ 93 w 102"/>
                      <a:gd name="T7" fmla="*/ 108 h 279"/>
                      <a:gd name="T8" fmla="*/ 102 w 102"/>
                      <a:gd name="T9" fmla="*/ 156 h 279"/>
                      <a:gd name="T10" fmla="*/ 90 w 102"/>
                      <a:gd name="T11" fmla="*/ 201 h 279"/>
                      <a:gd name="T12" fmla="*/ 69 w 102"/>
                      <a:gd name="T13" fmla="*/ 255 h 279"/>
                      <a:gd name="T14" fmla="*/ 54 w 102"/>
                      <a:gd name="T15" fmla="*/ 279 h 279"/>
                      <a:gd name="T16" fmla="*/ 21 w 102"/>
                      <a:gd name="T17" fmla="*/ 270 h 279"/>
                      <a:gd name="T18" fmla="*/ 0 w 102"/>
                      <a:gd name="T19" fmla="*/ 258 h 279"/>
                      <a:gd name="T20" fmla="*/ 12 w 102"/>
                      <a:gd name="T21" fmla="*/ 231 h 279"/>
                      <a:gd name="T22" fmla="*/ 30 w 102"/>
                      <a:gd name="T23" fmla="*/ 189 h 279"/>
                      <a:gd name="T24" fmla="*/ 33 w 102"/>
                      <a:gd name="T25" fmla="*/ 150 h 279"/>
                      <a:gd name="T26" fmla="*/ 33 w 102"/>
                      <a:gd name="T27" fmla="*/ 114 h 279"/>
                      <a:gd name="T28" fmla="*/ 27 w 102"/>
                      <a:gd name="T29" fmla="*/ 81 h 279"/>
                      <a:gd name="T30" fmla="*/ 0 w 102"/>
                      <a:gd name="T31" fmla="*/ 57 h 279"/>
                      <a:gd name="T32" fmla="*/ 24 w 102"/>
                      <a:gd name="T33" fmla="*/ 0 h 27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02"/>
                      <a:gd name="T52" fmla="*/ 0 h 279"/>
                      <a:gd name="T53" fmla="*/ 102 w 102"/>
                      <a:gd name="T54" fmla="*/ 279 h 27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02" h="279">
                        <a:moveTo>
                          <a:pt x="27" y="9"/>
                        </a:moveTo>
                        <a:lnTo>
                          <a:pt x="66" y="36"/>
                        </a:lnTo>
                        <a:lnTo>
                          <a:pt x="81" y="69"/>
                        </a:lnTo>
                        <a:lnTo>
                          <a:pt x="93" y="108"/>
                        </a:lnTo>
                        <a:lnTo>
                          <a:pt x="102" y="156"/>
                        </a:lnTo>
                        <a:lnTo>
                          <a:pt x="90" y="201"/>
                        </a:lnTo>
                        <a:lnTo>
                          <a:pt x="69" y="255"/>
                        </a:lnTo>
                        <a:lnTo>
                          <a:pt x="54" y="279"/>
                        </a:lnTo>
                        <a:lnTo>
                          <a:pt x="21" y="270"/>
                        </a:lnTo>
                        <a:lnTo>
                          <a:pt x="0" y="258"/>
                        </a:lnTo>
                        <a:lnTo>
                          <a:pt x="12" y="231"/>
                        </a:lnTo>
                        <a:lnTo>
                          <a:pt x="30" y="189"/>
                        </a:lnTo>
                        <a:lnTo>
                          <a:pt x="33" y="150"/>
                        </a:lnTo>
                        <a:lnTo>
                          <a:pt x="33" y="114"/>
                        </a:lnTo>
                        <a:lnTo>
                          <a:pt x="27" y="81"/>
                        </a:lnTo>
                        <a:lnTo>
                          <a:pt x="0" y="57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  <p:sp>
            <p:nvSpPr>
              <p:cNvPr id="138" name="Freeform 536"/>
              <p:cNvSpPr>
                <a:spLocks/>
              </p:cNvSpPr>
              <p:nvPr/>
            </p:nvSpPr>
            <p:spPr bwMode="auto">
              <a:xfrm rot="-122725">
                <a:off x="753" y="2452"/>
                <a:ext cx="680" cy="338"/>
              </a:xfrm>
              <a:custGeom>
                <a:avLst/>
                <a:gdLst>
                  <a:gd name="T0" fmla="*/ 680 w 680"/>
                  <a:gd name="T1" fmla="*/ 0 h 338"/>
                  <a:gd name="T2" fmla="*/ 0 w 680"/>
                  <a:gd name="T3" fmla="*/ 26 h 338"/>
                  <a:gd name="T4" fmla="*/ 78 w 680"/>
                  <a:gd name="T5" fmla="*/ 338 h 338"/>
                  <a:gd name="T6" fmla="*/ 504 w 680"/>
                  <a:gd name="T7" fmla="*/ 332 h 338"/>
                  <a:gd name="T8" fmla="*/ 672 w 680"/>
                  <a:gd name="T9" fmla="*/ 32 h 3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0"/>
                  <a:gd name="T16" fmla="*/ 0 h 338"/>
                  <a:gd name="T17" fmla="*/ 680 w 680"/>
                  <a:gd name="T18" fmla="*/ 338 h 3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0" h="338">
                    <a:moveTo>
                      <a:pt x="680" y="0"/>
                    </a:moveTo>
                    <a:lnTo>
                      <a:pt x="0" y="26"/>
                    </a:lnTo>
                    <a:lnTo>
                      <a:pt x="78" y="338"/>
                    </a:lnTo>
                    <a:lnTo>
                      <a:pt x="504" y="332"/>
                    </a:lnTo>
                    <a:lnTo>
                      <a:pt x="672" y="32"/>
                    </a:lnTo>
                  </a:path>
                </a:pathLst>
              </a:custGeom>
              <a:solidFill>
                <a:schemeClr val="bg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39" name="Group 537"/>
              <p:cNvGrpSpPr>
                <a:grpSpLocks/>
              </p:cNvGrpSpPr>
              <p:nvPr/>
            </p:nvGrpSpPr>
            <p:grpSpPr bwMode="auto">
              <a:xfrm rot="-122725">
                <a:off x="598" y="2632"/>
                <a:ext cx="438" cy="390"/>
                <a:chOff x="4302" y="2658"/>
                <a:chExt cx="480" cy="432"/>
              </a:xfrm>
            </p:grpSpPr>
            <p:sp>
              <p:nvSpPr>
                <p:cNvPr id="144" name="Oval 538"/>
                <p:cNvSpPr>
                  <a:spLocks noChangeArrowheads="1"/>
                </p:cNvSpPr>
                <p:nvPr/>
              </p:nvSpPr>
              <p:spPr bwMode="auto">
                <a:xfrm>
                  <a:off x="4302" y="2658"/>
                  <a:ext cx="480" cy="43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5" name="Oval 539"/>
                <p:cNvSpPr>
                  <a:spLocks noChangeArrowheads="1"/>
                </p:cNvSpPr>
                <p:nvPr/>
              </p:nvSpPr>
              <p:spPr bwMode="auto">
                <a:xfrm>
                  <a:off x="4422" y="2778"/>
                  <a:ext cx="234" cy="216"/>
                </a:xfrm>
                <a:prstGeom prst="ellipse">
                  <a:avLst/>
                </a:prstGeom>
                <a:solidFill>
                  <a:srgbClr val="0099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0" name="Group 540"/>
              <p:cNvGrpSpPr>
                <a:grpSpLocks/>
              </p:cNvGrpSpPr>
              <p:nvPr/>
            </p:nvGrpSpPr>
            <p:grpSpPr bwMode="auto">
              <a:xfrm rot="-122725">
                <a:off x="1065" y="2609"/>
                <a:ext cx="438" cy="390"/>
                <a:chOff x="4302" y="2658"/>
                <a:chExt cx="480" cy="432"/>
              </a:xfrm>
            </p:grpSpPr>
            <p:sp>
              <p:nvSpPr>
                <p:cNvPr id="142" name="Oval 541"/>
                <p:cNvSpPr>
                  <a:spLocks noChangeArrowheads="1"/>
                </p:cNvSpPr>
                <p:nvPr/>
              </p:nvSpPr>
              <p:spPr bwMode="auto">
                <a:xfrm>
                  <a:off x="4302" y="2658"/>
                  <a:ext cx="480" cy="43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" name="Oval 542"/>
                <p:cNvSpPr>
                  <a:spLocks noChangeArrowheads="1"/>
                </p:cNvSpPr>
                <p:nvPr/>
              </p:nvSpPr>
              <p:spPr bwMode="auto">
                <a:xfrm>
                  <a:off x="4422" y="2778"/>
                  <a:ext cx="234" cy="216"/>
                </a:xfrm>
                <a:prstGeom prst="ellipse">
                  <a:avLst/>
                </a:prstGeom>
                <a:solidFill>
                  <a:srgbClr val="0099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1" name="Freeform 543"/>
              <p:cNvSpPr>
                <a:spLocks/>
              </p:cNvSpPr>
              <p:nvPr/>
            </p:nvSpPr>
            <p:spPr bwMode="auto">
              <a:xfrm rot="-122725">
                <a:off x="396" y="1925"/>
                <a:ext cx="2988" cy="534"/>
              </a:xfrm>
              <a:custGeom>
                <a:avLst/>
                <a:gdLst>
                  <a:gd name="T0" fmla="*/ 2976 w 2988"/>
                  <a:gd name="T1" fmla="*/ 456 h 534"/>
                  <a:gd name="T2" fmla="*/ 0 w 2988"/>
                  <a:gd name="T3" fmla="*/ 534 h 534"/>
                  <a:gd name="T4" fmla="*/ 6 w 2988"/>
                  <a:gd name="T5" fmla="*/ 408 h 534"/>
                  <a:gd name="T6" fmla="*/ 2844 w 2988"/>
                  <a:gd name="T7" fmla="*/ 348 h 534"/>
                  <a:gd name="T8" fmla="*/ 2916 w 2988"/>
                  <a:gd name="T9" fmla="*/ 252 h 534"/>
                  <a:gd name="T10" fmla="*/ 2934 w 2988"/>
                  <a:gd name="T11" fmla="*/ 0 h 534"/>
                  <a:gd name="T12" fmla="*/ 2988 w 2988"/>
                  <a:gd name="T13" fmla="*/ 6 h 534"/>
                  <a:gd name="T14" fmla="*/ 2982 w 2988"/>
                  <a:gd name="T15" fmla="*/ 462 h 5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88"/>
                  <a:gd name="T25" fmla="*/ 0 h 534"/>
                  <a:gd name="T26" fmla="*/ 2988 w 2988"/>
                  <a:gd name="T27" fmla="*/ 534 h 5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88" h="534">
                    <a:moveTo>
                      <a:pt x="2976" y="456"/>
                    </a:moveTo>
                    <a:lnTo>
                      <a:pt x="0" y="534"/>
                    </a:lnTo>
                    <a:lnTo>
                      <a:pt x="6" y="408"/>
                    </a:lnTo>
                    <a:lnTo>
                      <a:pt x="2844" y="348"/>
                    </a:lnTo>
                    <a:lnTo>
                      <a:pt x="2916" y="252"/>
                    </a:lnTo>
                    <a:lnTo>
                      <a:pt x="2934" y="0"/>
                    </a:lnTo>
                    <a:lnTo>
                      <a:pt x="2988" y="6"/>
                    </a:lnTo>
                    <a:lnTo>
                      <a:pt x="2982" y="462"/>
                    </a:lnTo>
                  </a:path>
                </a:pathLst>
              </a:custGeom>
              <a:solidFill>
                <a:srgbClr val="0099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53" name="Group 544"/>
            <p:cNvGrpSpPr>
              <a:grpSpLocks/>
            </p:cNvGrpSpPr>
            <p:nvPr/>
          </p:nvGrpSpPr>
          <p:grpSpPr bwMode="auto">
            <a:xfrm flipH="1">
              <a:off x="8401050" y="4581525"/>
              <a:ext cx="260350" cy="222250"/>
              <a:chOff x="2984" y="2857"/>
              <a:chExt cx="420" cy="465"/>
            </a:xfrm>
          </p:grpSpPr>
          <p:sp>
            <p:nvSpPr>
              <p:cNvPr id="133" name="AutoShape 545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AutoShape 546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AutoShape 547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AutoShape 548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4" name="Group 549"/>
            <p:cNvGrpSpPr>
              <a:grpSpLocks/>
            </p:cNvGrpSpPr>
            <p:nvPr/>
          </p:nvGrpSpPr>
          <p:grpSpPr bwMode="auto">
            <a:xfrm flipH="1">
              <a:off x="8166100" y="4591050"/>
              <a:ext cx="260350" cy="222250"/>
              <a:chOff x="2984" y="2857"/>
              <a:chExt cx="420" cy="465"/>
            </a:xfrm>
          </p:grpSpPr>
          <p:sp>
            <p:nvSpPr>
              <p:cNvPr id="129" name="AutoShape 550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AutoShape 551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AutoShape 552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AutoShape 553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5" name="Group 554"/>
            <p:cNvGrpSpPr>
              <a:grpSpLocks/>
            </p:cNvGrpSpPr>
            <p:nvPr/>
          </p:nvGrpSpPr>
          <p:grpSpPr bwMode="auto">
            <a:xfrm flipH="1">
              <a:off x="7931150" y="4600575"/>
              <a:ext cx="260350" cy="222250"/>
              <a:chOff x="2984" y="2857"/>
              <a:chExt cx="420" cy="465"/>
            </a:xfrm>
          </p:grpSpPr>
          <p:sp>
            <p:nvSpPr>
              <p:cNvPr id="125" name="AutoShape 555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AutoShape 556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AutoShape 557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AutoShape 558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6" name="Group 559"/>
            <p:cNvGrpSpPr>
              <a:grpSpLocks/>
            </p:cNvGrpSpPr>
            <p:nvPr/>
          </p:nvGrpSpPr>
          <p:grpSpPr bwMode="auto">
            <a:xfrm flipH="1">
              <a:off x="7696200" y="4610100"/>
              <a:ext cx="260350" cy="222250"/>
              <a:chOff x="2984" y="2857"/>
              <a:chExt cx="420" cy="465"/>
            </a:xfrm>
          </p:grpSpPr>
          <p:sp>
            <p:nvSpPr>
              <p:cNvPr id="121" name="AutoShape 560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AutoShape 561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AutoShape 562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AutoShape 563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7" name="Group 564"/>
            <p:cNvGrpSpPr>
              <a:grpSpLocks/>
            </p:cNvGrpSpPr>
            <p:nvPr/>
          </p:nvGrpSpPr>
          <p:grpSpPr bwMode="auto">
            <a:xfrm flipH="1">
              <a:off x="7512050" y="4619625"/>
              <a:ext cx="260350" cy="222250"/>
              <a:chOff x="2984" y="2857"/>
              <a:chExt cx="420" cy="465"/>
            </a:xfrm>
          </p:grpSpPr>
          <p:sp>
            <p:nvSpPr>
              <p:cNvPr id="117" name="AutoShape 565"/>
              <p:cNvSpPr>
                <a:spLocks noChangeArrowheads="1"/>
              </p:cNvSpPr>
              <p:nvPr/>
            </p:nvSpPr>
            <p:spPr bwMode="auto">
              <a:xfrm>
                <a:off x="2984" y="3060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AutoShape 566"/>
              <p:cNvSpPr>
                <a:spLocks noChangeArrowheads="1"/>
              </p:cNvSpPr>
              <p:nvPr/>
            </p:nvSpPr>
            <p:spPr bwMode="auto">
              <a:xfrm>
                <a:off x="3164" y="3059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AutoShape 567"/>
              <p:cNvSpPr>
                <a:spLocks noChangeArrowheads="1"/>
              </p:cNvSpPr>
              <p:nvPr/>
            </p:nvSpPr>
            <p:spPr bwMode="auto">
              <a:xfrm>
                <a:off x="298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AutoShape 568"/>
              <p:cNvSpPr>
                <a:spLocks noChangeArrowheads="1"/>
              </p:cNvSpPr>
              <p:nvPr/>
            </p:nvSpPr>
            <p:spPr bwMode="auto">
              <a:xfrm>
                <a:off x="3164" y="2857"/>
                <a:ext cx="240" cy="262"/>
              </a:xfrm>
              <a:prstGeom prst="cube">
                <a:avLst>
                  <a:gd name="adj" fmla="val 25000"/>
                </a:avLst>
              </a:prstGeom>
              <a:solidFill>
                <a:srgbClr val="FFA14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Tx/>
                  <a:buNone/>
                </a:pPr>
                <a:endParaRPr lang="id-ID" sz="28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8" name="Group 569"/>
            <p:cNvGrpSpPr>
              <a:grpSpLocks/>
            </p:cNvGrpSpPr>
            <p:nvPr/>
          </p:nvGrpSpPr>
          <p:grpSpPr bwMode="auto">
            <a:xfrm>
              <a:off x="7486650" y="4460875"/>
              <a:ext cx="1885950" cy="796925"/>
              <a:chOff x="4452" y="3507"/>
              <a:chExt cx="1188" cy="525"/>
            </a:xfrm>
          </p:grpSpPr>
          <p:grpSp>
            <p:nvGrpSpPr>
              <p:cNvPr id="61" name="Group 570"/>
              <p:cNvGrpSpPr>
                <a:grpSpLocks/>
              </p:cNvGrpSpPr>
              <p:nvPr/>
            </p:nvGrpSpPr>
            <p:grpSpPr bwMode="auto">
              <a:xfrm>
                <a:off x="4464" y="3507"/>
                <a:ext cx="1176" cy="525"/>
                <a:chOff x="396" y="1539"/>
                <a:chExt cx="4663" cy="1528"/>
              </a:xfrm>
            </p:grpSpPr>
            <p:grpSp>
              <p:nvGrpSpPr>
                <p:cNvPr id="87" name="Group 571"/>
                <p:cNvGrpSpPr>
                  <a:grpSpLocks/>
                </p:cNvGrpSpPr>
                <p:nvPr/>
              </p:nvGrpSpPr>
              <p:grpSpPr bwMode="auto">
                <a:xfrm rot="202516">
                  <a:off x="2329" y="1539"/>
                  <a:ext cx="2730" cy="1528"/>
                  <a:chOff x="2325" y="1540"/>
                  <a:chExt cx="2730" cy="1528"/>
                </a:xfrm>
              </p:grpSpPr>
              <p:sp>
                <p:nvSpPr>
                  <p:cNvPr id="96" name="Freeform 572"/>
                  <p:cNvSpPr>
                    <a:spLocks/>
                  </p:cNvSpPr>
                  <p:nvPr/>
                </p:nvSpPr>
                <p:spPr bwMode="auto">
                  <a:xfrm rot="-122725">
                    <a:off x="2325" y="1695"/>
                    <a:ext cx="2697" cy="1098"/>
                  </a:xfrm>
                  <a:custGeom>
                    <a:avLst/>
                    <a:gdLst>
                      <a:gd name="T0" fmla="*/ 2370 w 2697"/>
                      <a:gd name="T1" fmla="*/ 294 h 1098"/>
                      <a:gd name="T2" fmla="*/ 2649 w 2697"/>
                      <a:gd name="T3" fmla="*/ 372 h 1098"/>
                      <a:gd name="T4" fmla="*/ 2697 w 2697"/>
                      <a:gd name="T5" fmla="*/ 423 h 1098"/>
                      <a:gd name="T6" fmla="*/ 2680 w 2697"/>
                      <a:gd name="T7" fmla="*/ 832 h 1098"/>
                      <a:gd name="T8" fmla="*/ 2336 w 2697"/>
                      <a:gd name="T9" fmla="*/ 872 h 1098"/>
                      <a:gd name="T10" fmla="*/ 2292 w 2697"/>
                      <a:gd name="T11" fmla="*/ 828 h 1098"/>
                      <a:gd name="T12" fmla="*/ 2224 w 2697"/>
                      <a:gd name="T13" fmla="*/ 824 h 1098"/>
                      <a:gd name="T14" fmla="*/ 2178 w 2697"/>
                      <a:gd name="T15" fmla="*/ 834 h 1098"/>
                      <a:gd name="T16" fmla="*/ 2136 w 2697"/>
                      <a:gd name="T17" fmla="*/ 856 h 1098"/>
                      <a:gd name="T18" fmla="*/ 2106 w 2697"/>
                      <a:gd name="T19" fmla="*/ 870 h 1098"/>
                      <a:gd name="T20" fmla="*/ 2088 w 2697"/>
                      <a:gd name="T21" fmla="*/ 894 h 1098"/>
                      <a:gd name="T22" fmla="*/ 2064 w 2697"/>
                      <a:gd name="T23" fmla="*/ 918 h 1098"/>
                      <a:gd name="T24" fmla="*/ 2052 w 2697"/>
                      <a:gd name="T25" fmla="*/ 948 h 1098"/>
                      <a:gd name="T26" fmla="*/ 2028 w 2697"/>
                      <a:gd name="T27" fmla="*/ 978 h 1098"/>
                      <a:gd name="T28" fmla="*/ 2016 w 2697"/>
                      <a:gd name="T29" fmla="*/ 1026 h 1098"/>
                      <a:gd name="T30" fmla="*/ 1974 w 2697"/>
                      <a:gd name="T31" fmla="*/ 1026 h 1098"/>
                      <a:gd name="T32" fmla="*/ 1974 w 2697"/>
                      <a:gd name="T33" fmla="*/ 822 h 1098"/>
                      <a:gd name="T34" fmla="*/ 1938 w 2697"/>
                      <a:gd name="T35" fmla="*/ 786 h 1098"/>
                      <a:gd name="T36" fmla="*/ 1608 w 2697"/>
                      <a:gd name="T37" fmla="*/ 792 h 1098"/>
                      <a:gd name="T38" fmla="*/ 1560 w 2697"/>
                      <a:gd name="T39" fmla="*/ 828 h 1098"/>
                      <a:gd name="T40" fmla="*/ 1548 w 2697"/>
                      <a:gd name="T41" fmla="*/ 984 h 1098"/>
                      <a:gd name="T42" fmla="*/ 1518 w 2697"/>
                      <a:gd name="T43" fmla="*/ 1026 h 1098"/>
                      <a:gd name="T44" fmla="*/ 1074 w 2697"/>
                      <a:gd name="T45" fmla="*/ 1056 h 1098"/>
                      <a:gd name="T46" fmla="*/ 1050 w 2697"/>
                      <a:gd name="T47" fmla="*/ 1002 h 1098"/>
                      <a:gd name="T48" fmla="*/ 876 w 2697"/>
                      <a:gd name="T49" fmla="*/ 840 h 1098"/>
                      <a:gd name="T50" fmla="*/ 276 w 2697"/>
                      <a:gd name="T51" fmla="*/ 852 h 1098"/>
                      <a:gd name="T52" fmla="*/ 186 w 2697"/>
                      <a:gd name="T53" fmla="*/ 1032 h 1098"/>
                      <a:gd name="T54" fmla="*/ 156 w 2697"/>
                      <a:gd name="T55" fmla="*/ 1092 h 1098"/>
                      <a:gd name="T56" fmla="*/ 18 w 2697"/>
                      <a:gd name="T57" fmla="*/ 1098 h 1098"/>
                      <a:gd name="T58" fmla="*/ 0 w 2697"/>
                      <a:gd name="T59" fmla="*/ 1062 h 1098"/>
                      <a:gd name="T60" fmla="*/ 0 w 2697"/>
                      <a:gd name="T61" fmla="*/ 906 h 1098"/>
                      <a:gd name="T62" fmla="*/ 24 w 2697"/>
                      <a:gd name="T63" fmla="*/ 864 h 1098"/>
                      <a:gd name="T64" fmla="*/ 132 w 2697"/>
                      <a:gd name="T65" fmla="*/ 864 h 1098"/>
                      <a:gd name="T66" fmla="*/ 192 w 2697"/>
                      <a:gd name="T67" fmla="*/ 738 h 1098"/>
                      <a:gd name="T68" fmla="*/ 1062 w 2697"/>
                      <a:gd name="T69" fmla="*/ 714 h 1098"/>
                      <a:gd name="T70" fmla="*/ 1110 w 2697"/>
                      <a:gd name="T71" fmla="*/ 774 h 1098"/>
                      <a:gd name="T72" fmla="*/ 1656 w 2697"/>
                      <a:gd name="T73" fmla="*/ 744 h 1098"/>
                      <a:gd name="T74" fmla="*/ 1704 w 2697"/>
                      <a:gd name="T75" fmla="*/ 48 h 1098"/>
                      <a:gd name="T76" fmla="*/ 1740 w 2697"/>
                      <a:gd name="T77" fmla="*/ 0 h 1098"/>
                      <a:gd name="T78" fmla="*/ 2196 w 2697"/>
                      <a:gd name="T79" fmla="*/ 12 h 1098"/>
                      <a:gd name="T80" fmla="*/ 2250 w 2697"/>
                      <a:gd name="T81" fmla="*/ 66 h 1098"/>
                      <a:gd name="T82" fmla="*/ 2388 w 2697"/>
                      <a:gd name="T83" fmla="*/ 294 h 1098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697"/>
                      <a:gd name="T127" fmla="*/ 0 h 1098"/>
                      <a:gd name="T128" fmla="*/ 2697 w 2697"/>
                      <a:gd name="T129" fmla="*/ 1098 h 1098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697" h="1098">
                        <a:moveTo>
                          <a:pt x="2370" y="294"/>
                        </a:moveTo>
                        <a:lnTo>
                          <a:pt x="2649" y="372"/>
                        </a:lnTo>
                        <a:lnTo>
                          <a:pt x="2697" y="423"/>
                        </a:lnTo>
                        <a:lnTo>
                          <a:pt x="2680" y="832"/>
                        </a:lnTo>
                        <a:lnTo>
                          <a:pt x="2336" y="872"/>
                        </a:lnTo>
                        <a:lnTo>
                          <a:pt x="2292" y="828"/>
                        </a:lnTo>
                        <a:lnTo>
                          <a:pt x="2224" y="824"/>
                        </a:lnTo>
                        <a:lnTo>
                          <a:pt x="2178" y="834"/>
                        </a:lnTo>
                        <a:lnTo>
                          <a:pt x="2136" y="856"/>
                        </a:lnTo>
                        <a:lnTo>
                          <a:pt x="2106" y="870"/>
                        </a:lnTo>
                        <a:lnTo>
                          <a:pt x="2088" y="894"/>
                        </a:lnTo>
                        <a:lnTo>
                          <a:pt x="2064" y="918"/>
                        </a:lnTo>
                        <a:lnTo>
                          <a:pt x="2052" y="948"/>
                        </a:lnTo>
                        <a:lnTo>
                          <a:pt x="2028" y="978"/>
                        </a:lnTo>
                        <a:lnTo>
                          <a:pt x="2016" y="1026"/>
                        </a:lnTo>
                        <a:lnTo>
                          <a:pt x="1974" y="1026"/>
                        </a:lnTo>
                        <a:lnTo>
                          <a:pt x="1974" y="822"/>
                        </a:lnTo>
                        <a:lnTo>
                          <a:pt x="1938" y="786"/>
                        </a:lnTo>
                        <a:lnTo>
                          <a:pt x="1608" y="792"/>
                        </a:lnTo>
                        <a:lnTo>
                          <a:pt x="1560" y="828"/>
                        </a:lnTo>
                        <a:lnTo>
                          <a:pt x="1548" y="984"/>
                        </a:lnTo>
                        <a:lnTo>
                          <a:pt x="1518" y="1026"/>
                        </a:lnTo>
                        <a:lnTo>
                          <a:pt x="1074" y="1056"/>
                        </a:lnTo>
                        <a:lnTo>
                          <a:pt x="1050" y="1002"/>
                        </a:lnTo>
                        <a:lnTo>
                          <a:pt x="876" y="840"/>
                        </a:lnTo>
                        <a:lnTo>
                          <a:pt x="276" y="852"/>
                        </a:lnTo>
                        <a:lnTo>
                          <a:pt x="186" y="1032"/>
                        </a:lnTo>
                        <a:lnTo>
                          <a:pt x="156" y="1092"/>
                        </a:lnTo>
                        <a:lnTo>
                          <a:pt x="18" y="1098"/>
                        </a:lnTo>
                        <a:lnTo>
                          <a:pt x="0" y="1062"/>
                        </a:lnTo>
                        <a:lnTo>
                          <a:pt x="0" y="906"/>
                        </a:lnTo>
                        <a:lnTo>
                          <a:pt x="24" y="864"/>
                        </a:lnTo>
                        <a:lnTo>
                          <a:pt x="132" y="864"/>
                        </a:lnTo>
                        <a:lnTo>
                          <a:pt x="192" y="738"/>
                        </a:lnTo>
                        <a:lnTo>
                          <a:pt x="1062" y="714"/>
                        </a:lnTo>
                        <a:lnTo>
                          <a:pt x="1110" y="774"/>
                        </a:lnTo>
                        <a:lnTo>
                          <a:pt x="1656" y="744"/>
                        </a:lnTo>
                        <a:lnTo>
                          <a:pt x="1704" y="48"/>
                        </a:lnTo>
                        <a:lnTo>
                          <a:pt x="1740" y="0"/>
                        </a:lnTo>
                        <a:lnTo>
                          <a:pt x="2196" y="12"/>
                        </a:lnTo>
                        <a:lnTo>
                          <a:pt x="2250" y="66"/>
                        </a:lnTo>
                        <a:lnTo>
                          <a:pt x="2388" y="294"/>
                        </a:lnTo>
                      </a:path>
                    </a:pathLst>
                  </a:custGeom>
                  <a:solidFill>
                    <a:srgbClr val="0099CC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97" name="Freeform 573"/>
                  <p:cNvSpPr>
                    <a:spLocks/>
                  </p:cNvSpPr>
                  <p:nvPr/>
                </p:nvSpPr>
                <p:spPr bwMode="auto">
                  <a:xfrm rot="-122725">
                    <a:off x="3849" y="2449"/>
                    <a:ext cx="468" cy="258"/>
                  </a:xfrm>
                  <a:custGeom>
                    <a:avLst/>
                    <a:gdLst>
                      <a:gd name="T0" fmla="*/ 133 w 420"/>
                      <a:gd name="T1" fmla="*/ 557 h 240"/>
                      <a:gd name="T2" fmla="*/ 1344 w 420"/>
                      <a:gd name="T3" fmla="*/ 542 h 240"/>
                      <a:gd name="T4" fmla="*/ 1517 w 420"/>
                      <a:gd name="T5" fmla="*/ 514 h 240"/>
                      <a:gd name="T6" fmla="*/ 1537 w 420"/>
                      <a:gd name="T7" fmla="*/ 87 h 240"/>
                      <a:gd name="T8" fmla="*/ 1365 w 420"/>
                      <a:gd name="T9" fmla="*/ 0 h 240"/>
                      <a:gd name="T10" fmla="*/ 133 w 420"/>
                      <a:gd name="T11" fmla="*/ 43 h 240"/>
                      <a:gd name="T12" fmla="*/ 0 w 420"/>
                      <a:gd name="T13" fmla="*/ 128 h 240"/>
                      <a:gd name="T14" fmla="*/ 22 w 420"/>
                      <a:gd name="T15" fmla="*/ 514 h 240"/>
                      <a:gd name="T16" fmla="*/ 174 w 420"/>
                      <a:gd name="T17" fmla="*/ 572 h 2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20"/>
                      <a:gd name="T28" fmla="*/ 0 h 240"/>
                      <a:gd name="T29" fmla="*/ 420 w 420"/>
                      <a:gd name="T30" fmla="*/ 240 h 24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20" h="240">
                        <a:moveTo>
                          <a:pt x="36" y="234"/>
                        </a:moveTo>
                        <a:lnTo>
                          <a:pt x="366" y="228"/>
                        </a:lnTo>
                        <a:lnTo>
                          <a:pt x="414" y="216"/>
                        </a:lnTo>
                        <a:lnTo>
                          <a:pt x="420" y="36"/>
                        </a:lnTo>
                        <a:lnTo>
                          <a:pt x="372" y="0"/>
                        </a:lnTo>
                        <a:lnTo>
                          <a:pt x="36" y="18"/>
                        </a:lnTo>
                        <a:lnTo>
                          <a:pt x="0" y="54"/>
                        </a:lnTo>
                        <a:lnTo>
                          <a:pt x="6" y="216"/>
                        </a:lnTo>
                        <a:lnTo>
                          <a:pt x="48" y="240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98" name="Freeform 574"/>
                  <p:cNvSpPr>
                    <a:spLocks/>
                  </p:cNvSpPr>
                  <p:nvPr/>
                </p:nvSpPr>
                <p:spPr bwMode="auto">
                  <a:xfrm rot="-122725">
                    <a:off x="4106" y="1770"/>
                    <a:ext cx="318" cy="228"/>
                  </a:xfrm>
                  <a:custGeom>
                    <a:avLst/>
                    <a:gdLst>
                      <a:gd name="T0" fmla="*/ 6 w 318"/>
                      <a:gd name="T1" fmla="*/ 228 h 228"/>
                      <a:gd name="T2" fmla="*/ 0 w 318"/>
                      <a:gd name="T3" fmla="*/ 54 h 228"/>
                      <a:gd name="T4" fmla="*/ 48 w 318"/>
                      <a:gd name="T5" fmla="*/ 0 h 228"/>
                      <a:gd name="T6" fmla="*/ 282 w 318"/>
                      <a:gd name="T7" fmla="*/ 0 h 228"/>
                      <a:gd name="T8" fmla="*/ 312 w 318"/>
                      <a:gd name="T9" fmla="*/ 36 h 228"/>
                      <a:gd name="T10" fmla="*/ 318 w 318"/>
                      <a:gd name="T11" fmla="*/ 216 h 228"/>
                      <a:gd name="T12" fmla="*/ 12 w 318"/>
                      <a:gd name="T13" fmla="*/ 222 h 22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18"/>
                      <a:gd name="T22" fmla="*/ 0 h 228"/>
                      <a:gd name="T23" fmla="*/ 318 w 318"/>
                      <a:gd name="T24" fmla="*/ 228 h 22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18" h="228">
                        <a:moveTo>
                          <a:pt x="6" y="228"/>
                        </a:moveTo>
                        <a:lnTo>
                          <a:pt x="0" y="54"/>
                        </a:lnTo>
                        <a:lnTo>
                          <a:pt x="48" y="0"/>
                        </a:lnTo>
                        <a:lnTo>
                          <a:pt x="282" y="0"/>
                        </a:lnTo>
                        <a:lnTo>
                          <a:pt x="312" y="36"/>
                        </a:lnTo>
                        <a:lnTo>
                          <a:pt x="318" y="216"/>
                        </a:lnTo>
                        <a:lnTo>
                          <a:pt x="12" y="222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99" name="Freeform 575"/>
                  <p:cNvSpPr>
                    <a:spLocks/>
                  </p:cNvSpPr>
                  <p:nvPr/>
                </p:nvSpPr>
                <p:spPr bwMode="auto">
                  <a:xfrm rot="-122725">
                    <a:off x="4520" y="1752"/>
                    <a:ext cx="174" cy="234"/>
                  </a:xfrm>
                  <a:custGeom>
                    <a:avLst/>
                    <a:gdLst>
                      <a:gd name="T0" fmla="*/ 168 w 174"/>
                      <a:gd name="T1" fmla="*/ 216 h 234"/>
                      <a:gd name="T2" fmla="*/ 120 w 174"/>
                      <a:gd name="T3" fmla="*/ 234 h 234"/>
                      <a:gd name="T4" fmla="*/ 0 w 174"/>
                      <a:gd name="T5" fmla="*/ 192 h 234"/>
                      <a:gd name="T6" fmla="*/ 6 w 174"/>
                      <a:gd name="T7" fmla="*/ 12 h 234"/>
                      <a:gd name="T8" fmla="*/ 54 w 174"/>
                      <a:gd name="T9" fmla="*/ 0 h 234"/>
                      <a:gd name="T10" fmla="*/ 174 w 174"/>
                      <a:gd name="T11" fmla="*/ 204 h 2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4"/>
                      <a:gd name="T19" fmla="*/ 0 h 234"/>
                      <a:gd name="T20" fmla="*/ 174 w 174"/>
                      <a:gd name="T21" fmla="*/ 234 h 2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4" h="234">
                        <a:moveTo>
                          <a:pt x="168" y="216"/>
                        </a:moveTo>
                        <a:lnTo>
                          <a:pt x="120" y="234"/>
                        </a:lnTo>
                        <a:lnTo>
                          <a:pt x="0" y="192"/>
                        </a:lnTo>
                        <a:lnTo>
                          <a:pt x="6" y="12"/>
                        </a:lnTo>
                        <a:lnTo>
                          <a:pt x="54" y="0"/>
                        </a:lnTo>
                        <a:lnTo>
                          <a:pt x="174" y="204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00" name="Freeform 576"/>
                  <p:cNvSpPr>
                    <a:spLocks/>
                  </p:cNvSpPr>
                  <p:nvPr/>
                </p:nvSpPr>
                <p:spPr bwMode="auto">
                  <a:xfrm rot="-122725">
                    <a:off x="4665" y="2469"/>
                    <a:ext cx="390" cy="203"/>
                  </a:xfrm>
                  <a:custGeom>
                    <a:avLst/>
                    <a:gdLst>
                      <a:gd name="T0" fmla="*/ 333 w 390"/>
                      <a:gd name="T1" fmla="*/ 7 h 203"/>
                      <a:gd name="T2" fmla="*/ 390 w 390"/>
                      <a:gd name="T3" fmla="*/ 41 h 203"/>
                      <a:gd name="T4" fmla="*/ 384 w 390"/>
                      <a:gd name="T5" fmla="*/ 173 h 203"/>
                      <a:gd name="T6" fmla="*/ 358 w 390"/>
                      <a:gd name="T7" fmla="*/ 203 h 203"/>
                      <a:gd name="T8" fmla="*/ 119 w 390"/>
                      <a:gd name="T9" fmla="*/ 203 h 203"/>
                      <a:gd name="T10" fmla="*/ 0 w 390"/>
                      <a:gd name="T11" fmla="*/ 29 h 203"/>
                      <a:gd name="T12" fmla="*/ 94 w 390"/>
                      <a:gd name="T13" fmla="*/ 22 h 203"/>
                      <a:gd name="T14" fmla="*/ 192 w 390"/>
                      <a:gd name="T15" fmla="*/ 17 h 203"/>
                      <a:gd name="T16" fmla="*/ 314 w 390"/>
                      <a:gd name="T17" fmla="*/ 0 h 20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0"/>
                      <a:gd name="T28" fmla="*/ 0 h 203"/>
                      <a:gd name="T29" fmla="*/ 390 w 390"/>
                      <a:gd name="T30" fmla="*/ 203 h 20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0" h="203">
                        <a:moveTo>
                          <a:pt x="333" y="7"/>
                        </a:moveTo>
                        <a:lnTo>
                          <a:pt x="390" y="41"/>
                        </a:lnTo>
                        <a:lnTo>
                          <a:pt x="384" y="173"/>
                        </a:lnTo>
                        <a:lnTo>
                          <a:pt x="358" y="203"/>
                        </a:lnTo>
                        <a:lnTo>
                          <a:pt x="119" y="203"/>
                        </a:lnTo>
                        <a:lnTo>
                          <a:pt x="0" y="29"/>
                        </a:lnTo>
                        <a:lnTo>
                          <a:pt x="94" y="22"/>
                        </a:lnTo>
                        <a:lnTo>
                          <a:pt x="192" y="17"/>
                        </a:lnTo>
                        <a:lnTo>
                          <a:pt x="314" y="0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01" name="Freeform 577"/>
                  <p:cNvSpPr>
                    <a:spLocks/>
                  </p:cNvSpPr>
                  <p:nvPr/>
                </p:nvSpPr>
                <p:spPr bwMode="auto">
                  <a:xfrm rot="-122725">
                    <a:off x="4333" y="2483"/>
                    <a:ext cx="450" cy="207"/>
                  </a:xfrm>
                  <a:custGeom>
                    <a:avLst/>
                    <a:gdLst>
                      <a:gd name="T0" fmla="*/ 381 w 450"/>
                      <a:gd name="T1" fmla="*/ 93 h 207"/>
                      <a:gd name="T2" fmla="*/ 414 w 450"/>
                      <a:gd name="T3" fmla="*/ 144 h 207"/>
                      <a:gd name="T4" fmla="*/ 408 w 450"/>
                      <a:gd name="T5" fmla="*/ 141 h 207"/>
                      <a:gd name="T6" fmla="*/ 450 w 450"/>
                      <a:gd name="T7" fmla="*/ 198 h 207"/>
                      <a:gd name="T8" fmla="*/ 363 w 450"/>
                      <a:gd name="T9" fmla="*/ 189 h 207"/>
                      <a:gd name="T10" fmla="*/ 285 w 450"/>
                      <a:gd name="T11" fmla="*/ 147 h 207"/>
                      <a:gd name="T12" fmla="*/ 231 w 450"/>
                      <a:gd name="T13" fmla="*/ 111 h 207"/>
                      <a:gd name="T14" fmla="*/ 159 w 450"/>
                      <a:gd name="T15" fmla="*/ 123 h 207"/>
                      <a:gd name="T16" fmla="*/ 81 w 450"/>
                      <a:gd name="T17" fmla="*/ 153 h 207"/>
                      <a:gd name="T18" fmla="*/ 0 w 450"/>
                      <a:gd name="T19" fmla="*/ 207 h 207"/>
                      <a:gd name="T20" fmla="*/ 18 w 450"/>
                      <a:gd name="T21" fmla="*/ 162 h 207"/>
                      <a:gd name="T22" fmla="*/ 42 w 450"/>
                      <a:gd name="T23" fmla="*/ 120 h 207"/>
                      <a:gd name="T24" fmla="*/ 90 w 450"/>
                      <a:gd name="T25" fmla="*/ 66 h 207"/>
                      <a:gd name="T26" fmla="*/ 153 w 450"/>
                      <a:gd name="T27" fmla="*/ 27 h 207"/>
                      <a:gd name="T28" fmla="*/ 201 w 450"/>
                      <a:gd name="T29" fmla="*/ 3 h 207"/>
                      <a:gd name="T30" fmla="*/ 285 w 450"/>
                      <a:gd name="T31" fmla="*/ 0 h 207"/>
                      <a:gd name="T32" fmla="*/ 351 w 450"/>
                      <a:gd name="T33" fmla="*/ 39 h 207"/>
                      <a:gd name="T34" fmla="*/ 369 w 450"/>
                      <a:gd name="T35" fmla="*/ 69 h 207"/>
                      <a:gd name="T36" fmla="*/ 411 w 450"/>
                      <a:gd name="T37" fmla="*/ 138 h 20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50"/>
                      <a:gd name="T58" fmla="*/ 0 h 207"/>
                      <a:gd name="T59" fmla="*/ 450 w 450"/>
                      <a:gd name="T60" fmla="*/ 207 h 20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50" h="207">
                        <a:moveTo>
                          <a:pt x="381" y="93"/>
                        </a:moveTo>
                        <a:lnTo>
                          <a:pt x="414" y="144"/>
                        </a:lnTo>
                        <a:lnTo>
                          <a:pt x="408" y="141"/>
                        </a:lnTo>
                        <a:lnTo>
                          <a:pt x="450" y="198"/>
                        </a:lnTo>
                        <a:lnTo>
                          <a:pt x="363" y="189"/>
                        </a:lnTo>
                        <a:lnTo>
                          <a:pt x="285" y="147"/>
                        </a:lnTo>
                        <a:lnTo>
                          <a:pt x="231" y="111"/>
                        </a:lnTo>
                        <a:lnTo>
                          <a:pt x="159" y="123"/>
                        </a:lnTo>
                        <a:lnTo>
                          <a:pt x="81" y="153"/>
                        </a:lnTo>
                        <a:lnTo>
                          <a:pt x="0" y="207"/>
                        </a:lnTo>
                        <a:lnTo>
                          <a:pt x="18" y="162"/>
                        </a:lnTo>
                        <a:lnTo>
                          <a:pt x="42" y="120"/>
                        </a:lnTo>
                        <a:lnTo>
                          <a:pt x="90" y="66"/>
                        </a:lnTo>
                        <a:lnTo>
                          <a:pt x="153" y="27"/>
                        </a:lnTo>
                        <a:lnTo>
                          <a:pt x="201" y="3"/>
                        </a:lnTo>
                        <a:lnTo>
                          <a:pt x="285" y="0"/>
                        </a:lnTo>
                        <a:lnTo>
                          <a:pt x="351" y="39"/>
                        </a:lnTo>
                        <a:lnTo>
                          <a:pt x="369" y="69"/>
                        </a:lnTo>
                        <a:lnTo>
                          <a:pt x="411" y="138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02" name="Group 578"/>
                  <p:cNvGrpSpPr>
                    <a:grpSpLocks/>
                  </p:cNvGrpSpPr>
                  <p:nvPr/>
                </p:nvGrpSpPr>
                <p:grpSpPr bwMode="auto">
                  <a:xfrm rot="-122725">
                    <a:off x="4320" y="2594"/>
                    <a:ext cx="480" cy="432"/>
                    <a:chOff x="4302" y="2658"/>
                    <a:chExt cx="480" cy="432"/>
                  </a:xfrm>
                </p:grpSpPr>
                <p:sp>
                  <p:nvSpPr>
                    <p:cNvPr id="115" name="Oval 5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2" y="2658"/>
                      <a:ext cx="480" cy="4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16" name="Oval 5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778"/>
                      <a:ext cx="234" cy="216"/>
                    </a:xfrm>
                    <a:prstGeom prst="ellipse">
                      <a:avLst/>
                    </a:prstGeom>
                    <a:solidFill>
                      <a:srgbClr val="0099CC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03" name="Freeform 581"/>
                  <p:cNvSpPr>
                    <a:spLocks/>
                  </p:cNvSpPr>
                  <p:nvPr/>
                </p:nvSpPr>
                <p:spPr bwMode="auto">
                  <a:xfrm rot="-122725">
                    <a:off x="2484" y="2543"/>
                    <a:ext cx="960" cy="282"/>
                  </a:xfrm>
                  <a:custGeom>
                    <a:avLst/>
                    <a:gdLst>
                      <a:gd name="T0" fmla="*/ 3062 w 864"/>
                      <a:gd name="T1" fmla="*/ 1372 h 240"/>
                      <a:gd name="T2" fmla="*/ 0 w 864"/>
                      <a:gd name="T3" fmla="*/ 1659 h 240"/>
                      <a:gd name="T4" fmla="*/ 444 w 864"/>
                      <a:gd name="T5" fmla="*/ 0 h 240"/>
                      <a:gd name="T6" fmla="*/ 2486 w 864"/>
                      <a:gd name="T7" fmla="*/ 0 h 240"/>
                      <a:gd name="T8" fmla="*/ 3062 w 864"/>
                      <a:gd name="T9" fmla="*/ 125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4"/>
                      <a:gd name="T16" fmla="*/ 0 h 240"/>
                      <a:gd name="T17" fmla="*/ 864 w 864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4" h="240">
                        <a:moveTo>
                          <a:pt x="864" y="198"/>
                        </a:moveTo>
                        <a:lnTo>
                          <a:pt x="0" y="240"/>
                        </a:lnTo>
                        <a:lnTo>
                          <a:pt x="126" y="0"/>
                        </a:lnTo>
                        <a:lnTo>
                          <a:pt x="702" y="0"/>
                        </a:lnTo>
                        <a:lnTo>
                          <a:pt x="864" y="180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04" name="Group 582"/>
                  <p:cNvGrpSpPr>
                    <a:grpSpLocks/>
                  </p:cNvGrpSpPr>
                  <p:nvPr/>
                </p:nvGrpSpPr>
                <p:grpSpPr bwMode="auto">
                  <a:xfrm rot="-122725">
                    <a:off x="3006" y="2648"/>
                    <a:ext cx="420" cy="396"/>
                    <a:chOff x="4302" y="2658"/>
                    <a:chExt cx="480" cy="432"/>
                  </a:xfrm>
                </p:grpSpPr>
                <p:sp>
                  <p:nvSpPr>
                    <p:cNvPr id="113" name="Oval 5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2" y="2658"/>
                      <a:ext cx="480" cy="4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14" name="Oval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778"/>
                      <a:ext cx="234" cy="216"/>
                    </a:xfrm>
                    <a:prstGeom prst="ellipse">
                      <a:avLst/>
                    </a:prstGeom>
                    <a:solidFill>
                      <a:srgbClr val="0099CC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105" name="Group 585"/>
                  <p:cNvGrpSpPr>
                    <a:grpSpLocks/>
                  </p:cNvGrpSpPr>
                  <p:nvPr/>
                </p:nvGrpSpPr>
                <p:grpSpPr bwMode="auto">
                  <a:xfrm rot="-122725">
                    <a:off x="2503" y="2678"/>
                    <a:ext cx="438" cy="390"/>
                    <a:chOff x="4302" y="2658"/>
                    <a:chExt cx="480" cy="432"/>
                  </a:xfrm>
                </p:grpSpPr>
                <p:sp>
                  <p:nvSpPr>
                    <p:cNvPr id="111" name="Oval 5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2" y="2658"/>
                      <a:ext cx="480" cy="4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12" name="Oval 5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778"/>
                      <a:ext cx="234" cy="216"/>
                    </a:xfrm>
                    <a:prstGeom prst="ellipse">
                      <a:avLst/>
                    </a:prstGeom>
                    <a:solidFill>
                      <a:srgbClr val="0099CC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buFontTx/>
                        <a:buNone/>
                      </a:pPr>
                      <a:endParaRPr lang="id-ID" sz="2800" b="0" i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06" name="Freeform 588"/>
                  <p:cNvSpPr>
                    <a:spLocks/>
                  </p:cNvSpPr>
                  <p:nvPr/>
                </p:nvSpPr>
                <p:spPr bwMode="auto">
                  <a:xfrm rot="-122725">
                    <a:off x="2828" y="2355"/>
                    <a:ext cx="366" cy="84"/>
                  </a:xfrm>
                  <a:custGeom>
                    <a:avLst/>
                    <a:gdLst>
                      <a:gd name="T0" fmla="*/ 0 w 366"/>
                      <a:gd name="T1" fmla="*/ 12 h 84"/>
                      <a:gd name="T2" fmla="*/ 330 w 366"/>
                      <a:gd name="T3" fmla="*/ 0 h 84"/>
                      <a:gd name="T4" fmla="*/ 366 w 366"/>
                      <a:gd name="T5" fmla="*/ 78 h 84"/>
                      <a:gd name="T6" fmla="*/ 0 w 366"/>
                      <a:gd name="T7" fmla="*/ 84 h 84"/>
                      <a:gd name="T8" fmla="*/ 12 w 366"/>
                      <a:gd name="T9" fmla="*/ 18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6"/>
                      <a:gd name="T16" fmla="*/ 0 h 84"/>
                      <a:gd name="T17" fmla="*/ 366 w 366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6" h="84">
                        <a:moveTo>
                          <a:pt x="0" y="12"/>
                        </a:moveTo>
                        <a:lnTo>
                          <a:pt x="330" y="0"/>
                        </a:lnTo>
                        <a:lnTo>
                          <a:pt x="366" y="78"/>
                        </a:lnTo>
                        <a:lnTo>
                          <a:pt x="0" y="84"/>
                        </a:lnTo>
                        <a:lnTo>
                          <a:pt x="12" y="18"/>
                        </a:lnTo>
                      </a:path>
                    </a:pathLst>
                  </a:custGeom>
                  <a:solidFill>
                    <a:schemeClr val="bg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107" name="Group 589"/>
                  <p:cNvGrpSpPr>
                    <a:grpSpLocks/>
                  </p:cNvGrpSpPr>
                  <p:nvPr/>
                </p:nvGrpSpPr>
                <p:grpSpPr bwMode="auto">
                  <a:xfrm rot="-122725">
                    <a:off x="3716" y="1540"/>
                    <a:ext cx="264" cy="909"/>
                    <a:chOff x="3666" y="1575"/>
                    <a:chExt cx="264" cy="909"/>
                  </a:xfrm>
                </p:grpSpPr>
                <p:sp>
                  <p:nvSpPr>
                    <p:cNvPr id="108" name="Freeform 590"/>
                    <p:cNvSpPr>
                      <a:spLocks/>
                    </p:cNvSpPr>
                    <p:nvPr/>
                  </p:nvSpPr>
                  <p:spPr bwMode="auto">
                    <a:xfrm>
                      <a:off x="3678" y="2382"/>
                      <a:ext cx="126" cy="102"/>
                    </a:xfrm>
                    <a:custGeom>
                      <a:avLst/>
                      <a:gdLst>
                        <a:gd name="T0" fmla="*/ 0 w 126"/>
                        <a:gd name="T1" fmla="*/ 78 h 102"/>
                        <a:gd name="T2" fmla="*/ 6 w 126"/>
                        <a:gd name="T3" fmla="*/ 24 h 102"/>
                        <a:gd name="T4" fmla="*/ 39 w 126"/>
                        <a:gd name="T5" fmla="*/ 0 h 102"/>
                        <a:gd name="T6" fmla="*/ 78 w 126"/>
                        <a:gd name="T7" fmla="*/ 12 h 102"/>
                        <a:gd name="T8" fmla="*/ 123 w 126"/>
                        <a:gd name="T9" fmla="*/ 24 h 102"/>
                        <a:gd name="T10" fmla="*/ 126 w 126"/>
                        <a:gd name="T11" fmla="*/ 84 h 102"/>
                        <a:gd name="T12" fmla="*/ 90 w 126"/>
                        <a:gd name="T13" fmla="*/ 99 h 102"/>
                        <a:gd name="T14" fmla="*/ 30 w 126"/>
                        <a:gd name="T15" fmla="*/ 102 h 102"/>
                        <a:gd name="T16" fmla="*/ 3 w 126"/>
                        <a:gd name="T17" fmla="*/ 81 h 10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26"/>
                        <a:gd name="T28" fmla="*/ 0 h 102"/>
                        <a:gd name="T29" fmla="*/ 126 w 126"/>
                        <a:gd name="T30" fmla="*/ 102 h 10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26" h="102">
                          <a:moveTo>
                            <a:pt x="0" y="78"/>
                          </a:moveTo>
                          <a:lnTo>
                            <a:pt x="6" y="24"/>
                          </a:lnTo>
                          <a:lnTo>
                            <a:pt x="39" y="0"/>
                          </a:lnTo>
                          <a:lnTo>
                            <a:pt x="78" y="12"/>
                          </a:lnTo>
                          <a:lnTo>
                            <a:pt x="123" y="24"/>
                          </a:lnTo>
                          <a:lnTo>
                            <a:pt x="126" y="84"/>
                          </a:lnTo>
                          <a:lnTo>
                            <a:pt x="90" y="99"/>
                          </a:lnTo>
                          <a:lnTo>
                            <a:pt x="30" y="102"/>
                          </a:lnTo>
                          <a:lnTo>
                            <a:pt x="3" y="81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09" name="Freeform 591"/>
                    <p:cNvSpPr>
                      <a:spLocks/>
                    </p:cNvSpPr>
                    <p:nvPr/>
                  </p:nvSpPr>
                  <p:spPr bwMode="auto">
                    <a:xfrm>
                      <a:off x="3666" y="1815"/>
                      <a:ext cx="264" cy="597"/>
                    </a:xfrm>
                    <a:custGeom>
                      <a:avLst/>
                      <a:gdLst>
                        <a:gd name="T0" fmla="*/ 120 w 264"/>
                        <a:gd name="T1" fmla="*/ 597 h 597"/>
                        <a:gd name="T2" fmla="*/ 36 w 264"/>
                        <a:gd name="T3" fmla="*/ 588 h 597"/>
                        <a:gd name="T4" fmla="*/ 24 w 264"/>
                        <a:gd name="T5" fmla="*/ 534 h 597"/>
                        <a:gd name="T6" fmla="*/ 9 w 264"/>
                        <a:gd name="T7" fmla="*/ 498 h 597"/>
                        <a:gd name="T8" fmla="*/ 0 w 264"/>
                        <a:gd name="T9" fmla="*/ 435 h 597"/>
                        <a:gd name="T10" fmla="*/ 12 w 264"/>
                        <a:gd name="T11" fmla="*/ 387 h 597"/>
                        <a:gd name="T12" fmla="*/ 24 w 264"/>
                        <a:gd name="T13" fmla="*/ 333 h 597"/>
                        <a:gd name="T14" fmla="*/ 30 w 264"/>
                        <a:gd name="T15" fmla="*/ 285 h 597"/>
                        <a:gd name="T16" fmla="*/ 42 w 264"/>
                        <a:gd name="T17" fmla="*/ 201 h 597"/>
                        <a:gd name="T18" fmla="*/ 63 w 264"/>
                        <a:gd name="T19" fmla="*/ 159 h 597"/>
                        <a:gd name="T20" fmla="*/ 72 w 264"/>
                        <a:gd name="T21" fmla="*/ 99 h 597"/>
                        <a:gd name="T22" fmla="*/ 90 w 264"/>
                        <a:gd name="T23" fmla="*/ 51 h 597"/>
                        <a:gd name="T24" fmla="*/ 117 w 264"/>
                        <a:gd name="T25" fmla="*/ 12 h 597"/>
                        <a:gd name="T26" fmla="*/ 147 w 264"/>
                        <a:gd name="T27" fmla="*/ 0 h 597"/>
                        <a:gd name="T28" fmla="*/ 162 w 264"/>
                        <a:gd name="T29" fmla="*/ 15 h 597"/>
                        <a:gd name="T30" fmla="*/ 183 w 264"/>
                        <a:gd name="T31" fmla="*/ 27 h 597"/>
                        <a:gd name="T32" fmla="*/ 219 w 264"/>
                        <a:gd name="T33" fmla="*/ 24 h 597"/>
                        <a:gd name="T34" fmla="*/ 246 w 264"/>
                        <a:gd name="T35" fmla="*/ 27 h 597"/>
                        <a:gd name="T36" fmla="*/ 264 w 264"/>
                        <a:gd name="T37" fmla="*/ 51 h 597"/>
                        <a:gd name="T38" fmla="*/ 252 w 264"/>
                        <a:gd name="T39" fmla="*/ 84 h 597"/>
                        <a:gd name="T40" fmla="*/ 246 w 264"/>
                        <a:gd name="T41" fmla="*/ 147 h 597"/>
                        <a:gd name="T42" fmla="*/ 246 w 264"/>
                        <a:gd name="T43" fmla="*/ 210 h 597"/>
                        <a:gd name="T44" fmla="*/ 237 w 264"/>
                        <a:gd name="T45" fmla="*/ 273 h 597"/>
                        <a:gd name="T46" fmla="*/ 231 w 264"/>
                        <a:gd name="T47" fmla="*/ 327 h 597"/>
                        <a:gd name="T48" fmla="*/ 228 w 264"/>
                        <a:gd name="T49" fmla="*/ 381 h 597"/>
                        <a:gd name="T50" fmla="*/ 228 w 264"/>
                        <a:gd name="T51" fmla="*/ 432 h 597"/>
                        <a:gd name="T52" fmla="*/ 213 w 264"/>
                        <a:gd name="T53" fmla="*/ 510 h 597"/>
                        <a:gd name="T54" fmla="*/ 195 w 264"/>
                        <a:gd name="T55" fmla="*/ 534 h 597"/>
                        <a:gd name="T56" fmla="*/ 162 w 264"/>
                        <a:gd name="T57" fmla="*/ 555 h 597"/>
                        <a:gd name="T58" fmla="*/ 135 w 264"/>
                        <a:gd name="T59" fmla="*/ 570 h 597"/>
                        <a:gd name="T60" fmla="*/ 129 w 264"/>
                        <a:gd name="T61" fmla="*/ 594 h 597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264"/>
                        <a:gd name="T94" fmla="*/ 0 h 597"/>
                        <a:gd name="T95" fmla="*/ 264 w 264"/>
                        <a:gd name="T96" fmla="*/ 597 h 597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264" h="597">
                          <a:moveTo>
                            <a:pt x="120" y="597"/>
                          </a:moveTo>
                          <a:lnTo>
                            <a:pt x="36" y="588"/>
                          </a:lnTo>
                          <a:lnTo>
                            <a:pt x="24" y="534"/>
                          </a:lnTo>
                          <a:lnTo>
                            <a:pt x="9" y="498"/>
                          </a:lnTo>
                          <a:lnTo>
                            <a:pt x="0" y="435"/>
                          </a:lnTo>
                          <a:lnTo>
                            <a:pt x="12" y="387"/>
                          </a:lnTo>
                          <a:lnTo>
                            <a:pt x="24" y="333"/>
                          </a:lnTo>
                          <a:lnTo>
                            <a:pt x="30" y="285"/>
                          </a:lnTo>
                          <a:lnTo>
                            <a:pt x="42" y="201"/>
                          </a:lnTo>
                          <a:lnTo>
                            <a:pt x="63" y="159"/>
                          </a:lnTo>
                          <a:lnTo>
                            <a:pt x="72" y="99"/>
                          </a:lnTo>
                          <a:lnTo>
                            <a:pt x="90" y="51"/>
                          </a:lnTo>
                          <a:lnTo>
                            <a:pt x="117" y="12"/>
                          </a:lnTo>
                          <a:lnTo>
                            <a:pt x="147" y="0"/>
                          </a:lnTo>
                          <a:lnTo>
                            <a:pt x="162" y="15"/>
                          </a:lnTo>
                          <a:lnTo>
                            <a:pt x="183" y="27"/>
                          </a:lnTo>
                          <a:lnTo>
                            <a:pt x="219" y="24"/>
                          </a:lnTo>
                          <a:lnTo>
                            <a:pt x="246" y="27"/>
                          </a:lnTo>
                          <a:lnTo>
                            <a:pt x="264" y="51"/>
                          </a:lnTo>
                          <a:lnTo>
                            <a:pt x="252" y="84"/>
                          </a:lnTo>
                          <a:lnTo>
                            <a:pt x="246" y="147"/>
                          </a:lnTo>
                          <a:lnTo>
                            <a:pt x="246" y="210"/>
                          </a:lnTo>
                          <a:lnTo>
                            <a:pt x="237" y="273"/>
                          </a:lnTo>
                          <a:lnTo>
                            <a:pt x="231" y="327"/>
                          </a:lnTo>
                          <a:lnTo>
                            <a:pt x="228" y="381"/>
                          </a:lnTo>
                          <a:lnTo>
                            <a:pt x="228" y="432"/>
                          </a:lnTo>
                          <a:lnTo>
                            <a:pt x="213" y="510"/>
                          </a:lnTo>
                          <a:lnTo>
                            <a:pt x="195" y="534"/>
                          </a:lnTo>
                          <a:lnTo>
                            <a:pt x="162" y="555"/>
                          </a:lnTo>
                          <a:lnTo>
                            <a:pt x="135" y="570"/>
                          </a:lnTo>
                          <a:lnTo>
                            <a:pt x="129" y="594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10" name="Freeform 592"/>
                    <p:cNvSpPr>
                      <a:spLocks/>
                    </p:cNvSpPr>
                    <p:nvPr/>
                  </p:nvSpPr>
                  <p:spPr bwMode="auto">
                    <a:xfrm>
                      <a:off x="3813" y="1575"/>
                      <a:ext cx="102" cy="279"/>
                    </a:xfrm>
                    <a:custGeom>
                      <a:avLst/>
                      <a:gdLst>
                        <a:gd name="T0" fmla="*/ 27 w 102"/>
                        <a:gd name="T1" fmla="*/ 9 h 279"/>
                        <a:gd name="T2" fmla="*/ 66 w 102"/>
                        <a:gd name="T3" fmla="*/ 36 h 279"/>
                        <a:gd name="T4" fmla="*/ 81 w 102"/>
                        <a:gd name="T5" fmla="*/ 69 h 279"/>
                        <a:gd name="T6" fmla="*/ 93 w 102"/>
                        <a:gd name="T7" fmla="*/ 108 h 279"/>
                        <a:gd name="T8" fmla="*/ 102 w 102"/>
                        <a:gd name="T9" fmla="*/ 156 h 279"/>
                        <a:gd name="T10" fmla="*/ 90 w 102"/>
                        <a:gd name="T11" fmla="*/ 201 h 279"/>
                        <a:gd name="T12" fmla="*/ 69 w 102"/>
                        <a:gd name="T13" fmla="*/ 255 h 279"/>
                        <a:gd name="T14" fmla="*/ 54 w 102"/>
                        <a:gd name="T15" fmla="*/ 279 h 279"/>
                        <a:gd name="T16" fmla="*/ 21 w 102"/>
                        <a:gd name="T17" fmla="*/ 270 h 279"/>
                        <a:gd name="T18" fmla="*/ 0 w 102"/>
                        <a:gd name="T19" fmla="*/ 258 h 279"/>
                        <a:gd name="T20" fmla="*/ 12 w 102"/>
                        <a:gd name="T21" fmla="*/ 231 h 279"/>
                        <a:gd name="T22" fmla="*/ 30 w 102"/>
                        <a:gd name="T23" fmla="*/ 189 h 279"/>
                        <a:gd name="T24" fmla="*/ 33 w 102"/>
                        <a:gd name="T25" fmla="*/ 150 h 279"/>
                        <a:gd name="T26" fmla="*/ 33 w 102"/>
                        <a:gd name="T27" fmla="*/ 114 h 279"/>
                        <a:gd name="T28" fmla="*/ 27 w 102"/>
                        <a:gd name="T29" fmla="*/ 81 h 279"/>
                        <a:gd name="T30" fmla="*/ 0 w 102"/>
                        <a:gd name="T31" fmla="*/ 57 h 279"/>
                        <a:gd name="T32" fmla="*/ 24 w 102"/>
                        <a:gd name="T33" fmla="*/ 0 h 27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02"/>
                        <a:gd name="T52" fmla="*/ 0 h 279"/>
                        <a:gd name="T53" fmla="*/ 102 w 102"/>
                        <a:gd name="T54" fmla="*/ 279 h 27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02" h="279">
                          <a:moveTo>
                            <a:pt x="27" y="9"/>
                          </a:moveTo>
                          <a:lnTo>
                            <a:pt x="66" y="36"/>
                          </a:lnTo>
                          <a:lnTo>
                            <a:pt x="81" y="69"/>
                          </a:lnTo>
                          <a:lnTo>
                            <a:pt x="93" y="108"/>
                          </a:lnTo>
                          <a:lnTo>
                            <a:pt x="102" y="156"/>
                          </a:lnTo>
                          <a:lnTo>
                            <a:pt x="90" y="201"/>
                          </a:lnTo>
                          <a:lnTo>
                            <a:pt x="69" y="255"/>
                          </a:lnTo>
                          <a:lnTo>
                            <a:pt x="54" y="279"/>
                          </a:lnTo>
                          <a:lnTo>
                            <a:pt x="21" y="270"/>
                          </a:lnTo>
                          <a:lnTo>
                            <a:pt x="0" y="258"/>
                          </a:lnTo>
                          <a:lnTo>
                            <a:pt x="12" y="231"/>
                          </a:lnTo>
                          <a:lnTo>
                            <a:pt x="30" y="189"/>
                          </a:lnTo>
                          <a:lnTo>
                            <a:pt x="33" y="150"/>
                          </a:lnTo>
                          <a:lnTo>
                            <a:pt x="33" y="114"/>
                          </a:lnTo>
                          <a:lnTo>
                            <a:pt x="27" y="81"/>
                          </a:lnTo>
                          <a:lnTo>
                            <a:pt x="0" y="57"/>
                          </a:lnTo>
                          <a:lnTo>
                            <a:pt x="24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</p:grpSp>
            <p:sp>
              <p:nvSpPr>
                <p:cNvPr id="88" name="Freeform 593"/>
                <p:cNvSpPr>
                  <a:spLocks/>
                </p:cNvSpPr>
                <p:nvPr/>
              </p:nvSpPr>
              <p:spPr bwMode="auto">
                <a:xfrm rot="-122725">
                  <a:off x="753" y="2452"/>
                  <a:ext cx="680" cy="338"/>
                </a:xfrm>
                <a:custGeom>
                  <a:avLst/>
                  <a:gdLst>
                    <a:gd name="T0" fmla="*/ 680 w 680"/>
                    <a:gd name="T1" fmla="*/ 0 h 338"/>
                    <a:gd name="T2" fmla="*/ 0 w 680"/>
                    <a:gd name="T3" fmla="*/ 26 h 338"/>
                    <a:gd name="T4" fmla="*/ 78 w 680"/>
                    <a:gd name="T5" fmla="*/ 338 h 338"/>
                    <a:gd name="T6" fmla="*/ 504 w 680"/>
                    <a:gd name="T7" fmla="*/ 332 h 338"/>
                    <a:gd name="T8" fmla="*/ 672 w 680"/>
                    <a:gd name="T9" fmla="*/ 32 h 3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0"/>
                    <a:gd name="T16" fmla="*/ 0 h 338"/>
                    <a:gd name="T17" fmla="*/ 680 w 680"/>
                    <a:gd name="T18" fmla="*/ 338 h 3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0" h="338">
                      <a:moveTo>
                        <a:pt x="680" y="0"/>
                      </a:moveTo>
                      <a:lnTo>
                        <a:pt x="0" y="26"/>
                      </a:lnTo>
                      <a:lnTo>
                        <a:pt x="78" y="338"/>
                      </a:lnTo>
                      <a:lnTo>
                        <a:pt x="504" y="332"/>
                      </a:lnTo>
                      <a:lnTo>
                        <a:pt x="672" y="32"/>
                      </a:lnTo>
                    </a:path>
                  </a:pathLst>
                </a:custGeom>
                <a:solidFill>
                  <a:schemeClr val="bg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89" name="Group 594"/>
                <p:cNvGrpSpPr>
                  <a:grpSpLocks/>
                </p:cNvGrpSpPr>
                <p:nvPr/>
              </p:nvGrpSpPr>
              <p:grpSpPr bwMode="auto">
                <a:xfrm rot="-122725">
                  <a:off x="598" y="2632"/>
                  <a:ext cx="438" cy="390"/>
                  <a:chOff x="4302" y="2658"/>
                  <a:chExt cx="480" cy="432"/>
                </a:xfrm>
              </p:grpSpPr>
              <p:sp>
                <p:nvSpPr>
                  <p:cNvPr id="94" name="Oval 595"/>
                  <p:cNvSpPr>
                    <a:spLocks noChangeArrowheads="1"/>
                  </p:cNvSpPr>
                  <p:nvPr/>
                </p:nvSpPr>
                <p:spPr bwMode="auto">
                  <a:xfrm>
                    <a:off x="4302" y="2658"/>
                    <a:ext cx="480" cy="4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5" name="Oval 596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778"/>
                    <a:ext cx="234" cy="216"/>
                  </a:xfrm>
                  <a:prstGeom prst="ellipse">
                    <a:avLst/>
                  </a:prstGeom>
                  <a:solidFill>
                    <a:srgbClr val="0099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0" name="Group 597"/>
                <p:cNvGrpSpPr>
                  <a:grpSpLocks/>
                </p:cNvGrpSpPr>
                <p:nvPr/>
              </p:nvGrpSpPr>
              <p:grpSpPr bwMode="auto">
                <a:xfrm rot="-122725">
                  <a:off x="1065" y="2609"/>
                  <a:ext cx="438" cy="390"/>
                  <a:chOff x="4302" y="2658"/>
                  <a:chExt cx="480" cy="432"/>
                </a:xfrm>
              </p:grpSpPr>
              <p:sp>
                <p:nvSpPr>
                  <p:cNvPr id="92" name="Oval 598"/>
                  <p:cNvSpPr>
                    <a:spLocks noChangeArrowheads="1"/>
                  </p:cNvSpPr>
                  <p:nvPr/>
                </p:nvSpPr>
                <p:spPr bwMode="auto">
                  <a:xfrm>
                    <a:off x="4302" y="2658"/>
                    <a:ext cx="480" cy="432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3" name="Oval 599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778"/>
                    <a:ext cx="234" cy="216"/>
                  </a:xfrm>
                  <a:prstGeom prst="ellipse">
                    <a:avLst/>
                  </a:prstGeom>
                  <a:solidFill>
                    <a:srgbClr val="0099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Tx/>
                      <a:buNone/>
                    </a:pPr>
                    <a:endParaRPr lang="id-ID" sz="28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1" name="Freeform 600"/>
                <p:cNvSpPr>
                  <a:spLocks/>
                </p:cNvSpPr>
                <p:nvPr/>
              </p:nvSpPr>
              <p:spPr bwMode="auto">
                <a:xfrm rot="-122725">
                  <a:off x="396" y="1925"/>
                  <a:ext cx="2988" cy="534"/>
                </a:xfrm>
                <a:custGeom>
                  <a:avLst/>
                  <a:gdLst>
                    <a:gd name="T0" fmla="*/ 2976 w 2988"/>
                    <a:gd name="T1" fmla="*/ 456 h 534"/>
                    <a:gd name="T2" fmla="*/ 0 w 2988"/>
                    <a:gd name="T3" fmla="*/ 534 h 534"/>
                    <a:gd name="T4" fmla="*/ 6 w 2988"/>
                    <a:gd name="T5" fmla="*/ 408 h 534"/>
                    <a:gd name="T6" fmla="*/ 2844 w 2988"/>
                    <a:gd name="T7" fmla="*/ 348 h 534"/>
                    <a:gd name="T8" fmla="*/ 2916 w 2988"/>
                    <a:gd name="T9" fmla="*/ 252 h 534"/>
                    <a:gd name="T10" fmla="*/ 2934 w 2988"/>
                    <a:gd name="T11" fmla="*/ 0 h 534"/>
                    <a:gd name="T12" fmla="*/ 2988 w 2988"/>
                    <a:gd name="T13" fmla="*/ 6 h 534"/>
                    <a:gd name="T14" fmla="*/ 2982 w 2988"/>
                    <a:gd name="T15" fmla="*/ 462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88"/>
                    <a:gd name="T25" fmla="*/ 0 h 534"/>
                    <a:gd name="T26" fmla="*/ 2988 w 2988"/>
                    <a:gd name="T27" fmla="*/ 534 h 53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88" h="534">
                      <a:moveTo>
                        <a:pt x="2976" y="456"/>
                      </a:moveTo>
                      <a:lnTo>
                        <a:pt x="0" y="534"/>
                      </a:lnTo>
                      <a:lnTo>
                        <a:pt x="6" y="408"/>
                      </a:lnTo>
                      <a:lnTo>
                        <a:pt x="2844" y="348"/>
                      </a:lnTo>
                      <a:lnTo>
                        <a:pt x="2916" y="252"/>
                      </a:lnTo>
                      <a:lnTo>
                        <a:pt x="2934" y="0"/>
                      </a:lnTo>
                      <a:lnTo>
                        <a:pt x="2988" y="6"/>
                      </a:lnTo>
                      <a:lnTo>
                        <a:pt x="2982" y="462"/>
                      </a:lnTo>
                    </a:path>
                  </a:pathLst>
                </a:custGeom>
                <a:solidFill>
                  <a:srgbClr val="0099CC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grpSp>
            <p:nvGrpSpPr>
              <p:cNvPr id="62" name="Group 601"/>
              <p:cNvGrpSpPr>
                <a:grpSpLocks/>
              </p:cNvGrpSpPr>
              <p:nvPr/>
            </p:nvGrpSpPr>
            <p:grpSpPr bwMode="auto">
              <a:xfrm flipH="1">
                <a:off x="5028" y="3608"/>
                <a:ext cx="164" cy="146"/>
                <a:chOff x="2984" y="2857"/>
                <a:chExt cx="420" cy="465"/>
              </a:xfrm>
            </p:grpSpPr>
            <p:sp>
              <p:nvSpPr>
                <p:cNvPr id="83" name="AutoShape 602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4" name="AutoShape 603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" name="AutoShape 604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" name="AutoShape 605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3" name="Group 606"/>
              <p:cNvGrpSpPr>
                <a:grpSpLocks/>
              </p:cNvGrpSpPr>
              <p:nvPr/>
            </p:nvGrpSpPr>
            <p:grpSpPr bwMode="auto">
              <a:xfrm flipH="1">
                <a:off x="4880" y="3614"/>
                <a:ext cx="164" cy="146"/>
                <a:chOff x="2984" y="2857"/>
                <a:chExt cx="420" cy="465"/>
              </a:xfrm>
            </p:grpSpPr>
            <p:sp>
              <p:nvSpPr>
                <p:cNvPr id="79" name="AutoShape 607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0" name="AutoShape 608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1" name="AutoShape 609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2" name="AutoShape 610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4" name="Group 611"/>
              <p:cNvGrpSpPr>
                <a:grpSpLocks/>
              </p:cNvGrpSpPr>
              <p:nvPr/>
            </p:nvGrpSpPr>
            <p:grpSpPr bwMode="auto">
              <a:xfrm flipH="1">
                <a:off x="4732" y="3620"/>
                <a:ext cx="164" cy="146"/>
                <a:chOff x="2984" y="2857"/>
                <a:chExt cx="420" cy="465"/>
              </a:xfrm>
            </p:grpSpPr>
            <p:sp>
              <p:nvSpPr>
                <p:cNvPr id="75" name="AutoShape 612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6" name="AutoShape 613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7" name="AutoShape 614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8" name="AutoShape 615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5" name="Group 616"/>
              <p:cNvGrpSpPr>
                <a:grpSpLocks/>
              </p:cNvGrpSpPr>
              <p:nvPr/>
            </p:nvGrpSpPr>
            <p:grpSpPr bwMode="auto">
              <a:xfrm flipH="1">
                <a:off x="4584" y="3626"/>
                <a:ext cx="164" cy="146"/>
                <a:chOff x="2984" y="2857"/>
                <a:chExt cx="420" cy="465"/>
              </a:xfrm>
            </p:grpSpPr>
            <p:sp>
              <p:nvSpPr>
                <p:cNvPr id="71" name="AutoShape 617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2" name="AutoShape 618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3" name="AutoShape 619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4" name="AutoShape 620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6" name="Group 621"/>
              <p:cNvGrpSpPr>
                <a:grpSpLocks/>
              </p:cNvGrpSpPr>
              <p:nvPr/>
            </p:nvGrpSpPr>
            <p:grpSpPr bwMode="auto">
              <a:xfrm flipH="1">
                <a:off x="4452" y="3630"/>
                <a:ext cx="164" cy="146"/>
                <a:chOff x="2984" y="2857"/>
                <a:chExt cx="420" cy="465"/>
              </a:xfrm>
            </p:grpSpPr>
            <p:sp>
              <p:nvSpPr>
                <p:cNvPr id="67" name="AutoShape 622"/>
                <p:cNvSpPr>
                  <a:spLocks noChangeArrowheads="1"/>
                </p:cNvSpPr>
                <p:nvPr/>
              </p:nvSpPr>
              <p:spPr bwMode="auto">
                <a:xfrm>
                  <a:off x="2984" y="3060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8" name="AutoShape 623"/>
                <p:cNvSpPr>
                  <a:spLocks noChangeArrowheads="1"/>
                </p:cNvSpPr>
                <p:nvPr/>
              </p:nvSpPr>
              <p:spPr bwMode="auto">
                <a:xfrm>
                  <a:off x="3164" y="3059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9" name="AutoShape 624"/>
                <p:cNvSpPr>
                  <a:spLocks noChangeArrowheads="1"/>
                </p:cNvSpPr>
                <p:nvPr/>
              </p:nvSpPr>
              <p:spPr bwMode="auto">
                <a:xfrm>
                  <a:off x="298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70" name="AutoShape 625"/>
                <p:cNvSpPr>
                  <a:spLocks noChangeArrowheads="1"/>
                </p:cNvSpPr>
                <p:nvPr/>
              </p:nvSpPr>
              <p:spPr bwMode="auto">
                <a:xfrm>
                  <a:off x="3164" y="2857"/>
                  <a:ext cx="240" cy="2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A14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Tx/>
                    <a:buNone/>
                  </a:pPr>
                  <a:endParaRPr lang="id-ID" sz="2800" b="0" i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9" name="Text Box 626"/>
            <p:cNvSpPr txBox="1">
              <a:spLocks noChangeArrowheads="1"/>
            </p:cNvSpPr>
            <p:nvPr/>
          </p:nvSpPr>
          <p:spPr bwMode="auto">
            <a:xfrm>
              <a:off x="6705600" y="3041650"/>
              <a:ext cx="2362200" cy="581025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  <a:headEnd/>
              <a:tailEnd/>
            </a:ln>
            <a:effectLst>
              <a:outerShdw dist="12700" algn="ctr" rotWithShape="0">
                <a:schemeClr val="tx1"/>
              </a:outerShdw>
            </a:effectLst>
          </p:spPr>
          <p:txBody>
            <a:bodyPr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en-US" sz="1600">
                  <a:solidFill>
                    <a:srgbClr val="0099CC"/>
                  </a:solidFill>
                  <a:latin typeface="Lucida Sans Unicode" pitchFamily="34" charset="0"/>
                </a:rPr>
                <a:t>RECIEPT/DELIVERY OPERATIONS</a:t>
              </a:r>
            </a:p>
          </p:txBody>
        </p:sp>
        <p:sp>
          <p:nvSpPr>
            <p:cNvPr id="60" name="AutoShape 627"/>
            <p:cNvSpPr>
              <a:spLocks noChangeArrowheads="1"/>
            </p:cNvSpPr>
            <p:nvPr/>
          </p:nvSpPr>
          <p:spPr bwMode="auto">
            <a:xfrm>
              <a:off x="7772400" y="3533775"/>
              <a:ext cx="1524000" cy="35242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99CC">
                <a:alpha val="34901"/>
              </a:srgbClr>
            </a:solidFill>
            <a:ln w="317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914226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storage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5" y="1303285"/>
            <a:ext cx="2758189" cy="156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41" y="1303285"/>
            <a:ext cx="2684751" cy="1561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1" b="18876"/>
          <a:stretch/>
        </p:blipFill>
        <p:spPr>
          <a:xfrm>
            <a:off x="720735" y="3205657"/>
            <a:ext cx="2758189" cy="156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1" b="7841"/>
          <a:stretch/>
        </p:blipFill>
        <p:spPr>
          <a:xfrm>
            <a:off x="4035959" y="3205657"/>
            <a:ext cx="2621714" cy="156603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304"/>
              </p:ext>
            </p:extLst>
          </p:nvPr>
        </p:nvGraphicFramePr>
        <p:xfrm>
          <a:off x="1376849" y="2865045"/>
          <a:ext cx="1587062" cy="370840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1587062">
                  <a:extLst>
                    <a:ext uri="{9D8B030D-6E8A-4147-A177-3AD203B41FA5}">
                      <a16:colId xmlns:a16="http://schemas.microsoft.com/office/drawing/2014/main" val="287422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Container</a:t>
                      </a:r>
                      <a:r>
                        <a:rPr lang="id-ID" b="1" baseline="0" dirty="0" smtClean="0">
                          <a:solidFill>
                            <a:schemeClr val="accent3"/>
                          </a:solidFill>
                        </a:rPr>
                        <a:t> Yard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0982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5081"/>
              </p:ext>
            </p:extLst>
          </p:nvPr>
        </p:nvGraphicFramePr>
        <p:xfrm>
          <a:off x="4090836" y="2865045"/>
          <a:ext cx="2511959" cy="309878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2511959">
                  <a:extLst>
                    <a:ext uri="{9D8B030D-6E8A-4147-A177-3AD203B41FA5}">
                      <a16:colId xmlns:a16="http://schemas.microsoft.com/office/drawing/2014/main" val="1195959344"/>
                    </a:ext>
                  </a:extLst>
                </a:gridCol>
              </a:tblGrid>
              <a:tr h="309878"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Kegiatan</a:t>
                      </a:r>
                      <a:r>
                        <a:rPr lang="id-ID" b="1" baseline="0" dirty="0" smtClean="0">
                          <a:solidFill>
                            <a:schemeClr val="accent3"/>
                          </a:solidFill>
                        </a:rPr>
                        <a:t> Stripping/Stuffing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96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2987"/>
              </p:ext>
            </p:extLst>
          </p:nvPr>
        </p:nvGraphicFramePr>
        <p:xfrm>
          <a:off x="1521760" y="4797645"/>
          <a:ext cx="1156138" cy="370840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1156138">
                  <a:extLst>
                    <a:ext uri="{9D8B030D-6E8A-4147-A177-3AD203B41FA5}">
                      <a16:colId xmlns:a16="http://schemas.microsoft.com/office/drawing/2014/main" val="21695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Warehouse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478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00515"/>
              </p:ext>
            </p:extLst>
          </p:nvPr>
        </p:nvGraphicFramePr>
        <p:xfrm>
          <a:off x="4803227" y="4797645"/>
          <a:ext cx="1324303" cy="370840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1324303">
                  <a:extLst>
                    <a:ext uri="{9D8B030D-6E8A-4147-A177-3AD203B41FA5}">
                      <a16:colId xmlns:a16="http://schemas.microsoft.com/office/drawing/2014/main" val="211020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Cold Storage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5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744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2966" y="1152425"/>
            <a:ext cx="7451833" cy="385049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Untuk m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engurangi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risiko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terjadinya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ketidak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-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seimbangan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antara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B/M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angkutan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darat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Untuk melakukan p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emeriksaan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&amp;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cukai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pengumpulan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pajak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impor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prosedur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administrasi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lainnya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Untuk 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m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emberikan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jaminan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terhadap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risiko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keterlambatan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barang-barang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disebabkan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: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cuaca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mesin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rusak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perselisihan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adanya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kongesti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pelabuhan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Dapat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digunakan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untuk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konsolidasi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memungkinkan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untuk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: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meneliti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kemasan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sebelum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dikapalkan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modifikasi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rencana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pengelompokan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dsb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).</a:t>
            </a:r>
          </a:p>
          <a:p>
            <a:pPr marL="139700" indent="0">
              <a:buNone/>
            </a:pPr>
            <a:endParaRPr lang="en-US" sz="1600" dirty="0">
              <a:solidFill>
                <a:sysClr val="windowText" lastClr="000000"/>
              </a:solidFill>
              <a:latin typeface="Georgia" pitchFamily="18" charset="0"/>
            </a:endParaRPr>
          </a:p>
          <a:p>
            <a:pPr marL="139700" indent="0">
              <a:buNone/>
            </a:pPr>
            <a:endParaRPr lang="id-ID" sz="1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penumpukan di pelabuhan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94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061546"/>
            <a:ext cx="7067430" cy="3741682"/>
          </a:xfrm>
        </p:spPr>
        <p:txBody>
          <a:bodyPr/>
          <a:lstStyle/>
          <a:p>
            <a:pPr marL="139700" indent="0" algn="just">
              <a:spcBef>
                <a:spcPts val="1200"/>
              </a:spcBef>
              <a:buNone/>
            </a:pPr>
            <a:endParaRPr lang="en-US" i="1" dirty="0">
              <a:solidFill>
                <a:srgbClr val="333F48"/>
              </a:solidFill>
              <a:latin typeface="Georgia" pitchFamily="18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7927" y="445946"/>
            <a:ext cx="7723500" cy="615600"/>
          </a:xfrm>
        </p:spPr>
        <p:txBody>
          <a:bodyPr/>
          <a:lstStyle/>
          <a:p>
            <a:r>
              <a:rPr lang="id-ID" dirty="0" smtClean="0"/>
              <a:t>perencanaan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68421"/>
              </p:ext>
            </p:extLst>
          </p:nvPr>
        </p:nvGraphicFramePr>
        <p:xfrm>
          <a:off x="914399" y="1408384"/>
          <a:ext cx="7005554" cy="2956560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3502777">
                  <a:extLst>
                    <a:ext uri="{9D8B030D-6E8A-4147-A177-3AD203B41FA5}">
                      <a16:colId xmlns:a16="http://schemas.microsoft.com/office/drawing/2014/main" val="4277116917"/>
                    </a:ext>
                  </a:extLst>
                </a:gridCol>
                <a:gridCol w="3502777">
                  <a:extLst>
                    <a:ext uri="{9D8B030D-6E8A-4147-A177-3AD203B41FA5}">
                      <a16:colId xmlns:a16="http://schemas.microsoft.com/office/drawing/2014/main" val="3474988068"/>
                    </a:ext>
                  </a:extLst>
                </a:gridCol>
              </a:tblGrid>
              <a:tr h="57807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/>
                          </a:solidFill>
                          <a:latin typeface="Georgia" pitchFamily="18" charset="0"/>
                        </a:rPr>
                        <a:t>I</a:t>
                      </a:r>
                      <a:r>
                        <a:rPr lang="id-ID" sz="1400" dirty="0" smtClean="0">
                          <a:solidFill>
                            <a:schemeClr val="accent3"/>
                          </a:solidFill>
                          <a:latin typeface="Georgia" pitchFamily="18" charset="0"/>
                        </a:rPr>
                        <a:t>NFORMASI</a:t>
                      </a:r>
                      <a:r>
                        <a:rPr lang="id-ID" sz="1400" baseline="0" dirty="0" smtClean="0">
                          <a:solidFill>
                            <a:schemeClr val="accent3"/>
                          </a:solidFill>
                          <a:latin typeface="Georgia" pitchFamily="18" charset="0"/>
                        </a:rPr>
                        <a:t> UNTUK PERENCANAAN</a:t>
                      </a:r>
                      <a:endParaRPr lang="en-US" sz="1400" dirty="0" smtClean="0">
                        <a:solidFill>
                          <a:schemeClr val="accent3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INFORMASI  UNTUK  ESTIMASI  PERMINTAAN RUANG PENUMPUKAN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4546"/>
                  </a:ext>
                </a:extLst>
              </a:tr>
              <a:tr h="1634359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Jumlah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barang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dibongkar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Berapa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banyak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memerlukan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storageTipe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ruang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penumpukkan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dibutuhkan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Berapa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banyak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ruang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penumpukan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disediakan</a:t>
                      </a:r>
                      <a:endParaRPr lang="id-ID" b="0" dirty="0" smtClean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Berapa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lama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barang-barang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tinggal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di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lokasi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penumpukkan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Apakah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ada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syarat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khusus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dari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pemilik</a:t>
                      </a:r>
                      <a:r>
                        <a:rPr lang="en-US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barang</a:t>
                      </a:r>
                      <a:endParaRPr lang="id-ID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Jumlah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tipe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dimuat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atau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dibongkar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Bagaimana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proporsi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melalui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indirect route.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Tipe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storage yang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mungkin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diperlukan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oleh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consignment cargo.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Secara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kasar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berapa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banyak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ruang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penumpukan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yang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dipakai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oleh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consignment cargo.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9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144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626" y="627795"/>
            <a:ext cx="7845146" cy="615600"/>
          </a:xfrm>
        </p:spPr>
        <p:txBody>
          <a:bodyPr/>
          <a:lstStyle/>
          <a:p>
            <a:r>
              <a:rPr lang="id-ID" dirty="0" smtClean="0"/>
              <a:t>FAKTOR-FAKTOR YANG MEMPENGARUHI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9331"/>
              </p:ext>
            </p:extLst>
          </p:nvPr>
        </p:nvGraphicFramePr>
        <p:xfrm>
          <a:off x="756745" y="1408384"/>
          <a:ext cx="7094482" cy="2316480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3547241">
                  <a:extLst>
                    <a:ext uri="{9D8B030D-6E8A-4147-A177-3AD203B41FA5}">
                      <a16:colId xmlns:a16="http://schemas.microsoft.com/office/drawing/2014/main" val="3899164435"/>
                    </a:ext>
                  </a:extLst>
                </a:gridCol>
                <a:gridCol w="3547241">
                  <a:extLst>
                    <a:ext uri="{9D8B030D-6E8A-4147-A177-3AD203B41FA5}">
                      <a16:colId xmlns:a16="http://schemas.microsoft.com/office/drawing/2014/main" val="3883178572"/>
                    </a:ext>
                  </a:extLst>
                </a:gridCol>
              </a:tblGrid>
              <a:tr h="25225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Route</a:t>
                      </a:r>
                      <a:r>
                        <a:rPr lang="id-ID" b="1" baseline="0" dirty="0" smtClean="0">
                          <a:solidFill>
                            <a:schemeClr val="accent3"/>
                          </a:solidFill>
                        </a:rPr>
                        <a:t> yang dilalui muatan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accent3"/>
                          </a:solidFill>
                        </a:rPr>
                        <a:t>Tipe Storage</a:t>
                      </a:r>
                      <a:endParaRPr lang="id-ID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47689"/>
                  </a:ext>
                </a:extLst>
              </a:tr>
              <a:tr h="148195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Sifat-sifat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endParaRPr lang="en-US" sz="1400" b="0" dirty="0" smtClean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Kebutuhan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shipper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atau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receiver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Kebutuhan-kebutuhan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operasional</a:t>
                      </a:r>
                      <a:endParaRPr lang="en-US" sz="1400" b="0" dirty="0" smtClean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Komoditi</a:t>
                      </a:r>
                      <a:endParaRPr lang="en-US" sz="1400" b="0" dirty="0" smtClean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Packaging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Lamanya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waktu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muatan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tinggal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di storage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Kebutuhan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akan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perlindungan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dari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cuaca</a:t>
                      </a:r>
                      <a:endParaRPr lang="en-US" sz="1400" b="0" dirty="0" smtClean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Pencegahan-pencegahan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khusus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(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keamanan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bahaya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pencemaran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accent3"/>
                          </a:solidFill>
                          <a:latin typeface="+mj-lt"/>
                        </a:rPr>
                        <a:t>dsb</a:t>
                      </a:r>
                      <a:r>
                        <a:rPr lang="en-US" sz="1400" b="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)</a:t>
                      </a: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8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611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493035"/>
            <a:ext cx="6434550" cy="3173557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Mengendalikan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Kegiatan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id-ID" sz="1600" b="1" dirty="0" smtClean="0">
                <a:solidFill>
                  <a:schemeClr val="accent3"/>
                </a:solidFill>
                <a:latin typeface="+mj-lt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Menyiapkan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area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Mengalokasikan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peralatan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Mencatat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lokasi-lokasi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Hal-</a:t>
            </a: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hal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Diperhatikan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Pemanfaatan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optimal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ruang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Pencatatan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pergerakan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keluar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masuk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barang-barang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Mengatur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waktu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ruang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penumpukan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Persiapan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rencana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cadangan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id-ID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Pengawasan operasi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90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a Freight Company Project Proposal to Celebrate World Maritime Day by Slidesgo">
  <a:themeElements>
    <a:clrScheme name="Simple Light">
      <a:dk1>
        <a:srgbClr val="EFDECF"/>
      </a:dk1>
      <a:lt1>
        <a:srgbClr val="1A65B6"/>
      </a:lt1>
      <a:dk2>
        <a:srgbClr val="FDFFF0"/>
      </a:dk2>
      <a:lt2>
        <a:srgbClr val="E5C25C"/>
      </a:lt2>
      <a:accent1>
        <a:srgbClr val="E56245"/>
      </a:accent1>
      <a:accent2>
        <a:srgbClr val="4A86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FF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20923</TotalTime>
  <Words>531</Words>
  <Application>Microsoft Office PowerPoint</Application>
  <PresentationFormat>On-screen Show (16:9)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Asap Condensed</vt:lpstr>
      <vt:lpstr>Bookman Old Style</vt:lpstr>
      <vt:lpstr>Gotham Book</vt:lpstr>
      <vt:lpstr>Bebas Neue</vt:lpstr>
      <vt:lpstr>Anaheim</vt:lpstr>
      <vt:lpstr>Georgia</vt:lpstr>
      <vt:lpstr>Times New Roman</vt:lpstr>
      <vt:lpstr>Arial</vt:lpstr>
      <vt:lpstr>Lucida Sans Unicode</vt:lpstr>
      <vt:lpstr>Wingdings</vt:lpstr>
      <vt:lpstr>Sea Freight Company Project Proposal to Celebrate World Maritime Day by Slidesgo</vt:lpstr>
      <vt:lpstr>OPERASI TERMINAL KONVENSIONAL</vt:lpstr>
      <vt:lpstr>materi</vt:lpstr>
      <vt:lpstr>Apa itu storage operation ???</vt:lpstr>
      <vt:lpstr>Alur storage operation</vt:lpstr>
      <vt:lpstr>Jenis storage</vt:lpstr>
      <vt:lpstr>Fungsi penumpukan di pelabuhan</vt:lpstr>
      <vt:lpstr>perencanaan</vt:lpstr>
      <vt:lpstr>FAKTOR-FAKTOR YANG MEMPENGARUHI</vt:lpstr>
      <vt:lpstr>Pengawasan operasi</vt:lpstr>
      <vt:lpstr>Konsekuensi lemahnya pengawasan</vt:lpstr>
      <vt:lpstr>Langkah-langkah operasi penumpukan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FREIGHT COMPANY</dc:title>
  <dc:creator>Dell</dc:creator>
  <cp:lastModifiedBy>USER</cp:lastModifiedBy>
  <cp:revision>175</cp:revision>
  <dcterms:modified xsi:type="dcterms:W3CDTF">2023-03-05T07:20:21Z</dcterms:modified>
</cp:coreProperties>
</file>