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Century Gothic Paneuropean" charset="1" panose="020B0502020202020204"/>
      <p:regular r:id="rId20"/>
    </p:embeddedFont>
    <p:embeddedFont>
      <p:font typeface="Century Gothic Paneuropean Light" charset="1" panose="020B0302020202020204"/>
      <p:regular r:id="rId21"/>
    </p:embeddedFont>
    <p:embeddedFont>
      <p:font typeface="Century Gothic Paneuropean Bold" charset="1" panose="020B0702020202020204"/>
      <p:regular r:id="rId22"/>
    </p:embeddedFont>
    <p:embeddedFont>
      <p:font typeface="Dreaming Outloud Sans Alt" charset="1" panose="00000500000000000000"/>
      <p:regular r:id="rId23"/>
    </p:embeddedFont>
    <p:embeddedFont>
      <p:font typeface="Anonymous Pro" charset="1" panose="020606090302020005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22894" y="1826332"/>
            <a:ext cx="14688583" cy="8892713"/>
          </a:xfrm>
          <a:custGeom>
            <a:avLst/>
            <a:gdLst/>
            <a:ahLst/>
            <a:cxnLst/>
            <a:rect r="r" b="b" t="t" l="l"/>
            <a:pathLst>
              <a:path h="8892713" w="14688583">
                <a:moveTo>
                  <a:pt x="0" y="0"/>
                </a:moveTo>
                <a:lnTo>
                  <a:pt x="14688582" y="0"/>
                </a:lnTo>
                <a:lnTo>
                  <a:pt x="14688582" y="8892712"/>
                </a:lnTo>
                <a:lnTo>
                  <a:pt x="0" y="88927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02583">
            <a:off x="-4378735" y="-130161"/>
            <a:ext cx="9391498" cy="10806117"/>
          </a:xfrm>
          <a:custGeom>
            <a:avLst/>
            <a:gdLst/>
            <a:ahLst/>
            <a:cxnLst/>
            <a:rect r="r" b="b" t="t" l="l"/>
            <a:pathLst>
              <a:path h="10806117" w="9391498">
                <a:moveTo>
                  <a:pt x="0" y="0"/>
                </a:moveTo>
                <a:lnTo>
                  <a:pt x="9391498" y="0"/>
                </a:lnTo>
                <a:lnTo>
                  <a:pt x="9391498" y="10806117"/>
                </a:lnTo>
                <a:lnTo>
                  <a:pt x="0" y="108061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49145" y="1028700"/>
            <a:ext cx="2810155" cy="1033903"/>
          </a:xfrm>
          <a:custGeom>
            <a:avLst/>
            <a:gdLst/>
            <a:ahLst/>
            <a:cxnLst/>
            <a:rect r="r" b="b" t="t" l="l"/>
            <a:pathLst>
              <a:path h="1033903" w="2810155">
                <a:moveTo>
                  <a:pt x="0" y="0"/>
                </a:moveTo>
                <a:lnTo>
                  <a:pt x="2810155" y="0"/>
                </a:lnTo>
                <a:lnTo>
                  <a:pt x="2810155" y="1033903"/>
                </a:lnTo>
                <a:lnTo>
                  <a:pt x="0" y="10339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49145" y="1937386"/>
            <a:ext cx="2517504" cy="884054"/>
          </a:xfrm>
          <a:custGeom>
            <a:avLst/>
            <a:gdLst/>
            <a:ahLst/>
            <a:cxnLst/>
            <a:rect r="r" b="b" t="t" l="l"/>
            <a:pathLst>
              <a:path h="884054" w="2517504">
                <a:moveTo>
                  <a:pt x="0" y="0"/>
                </a:moveTo>
                <a:lnTo>
                  <a:pt x="2517504" y="0"/>
                </a:lnTo>
                <a:lnTo>
                  <a:pt x="2517504" y="884054"/>
                </a:lnTo>
                <a:lnTo>
                  <a:pt x="0" y="8840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87016" y="484914"/>
            <a:ext cx="1619576" cy="843650"/>
          </a:xfrm>
          <a:custGeom>
            <a:avLst/>
            <a:gdLst/>
            <a:ahLst/>
            <a:cxnLst/>
            <a:rect r="r" b="b" t="t" l="l"/>
            <a:pathLst>
              <a:path h="843650" w="1619576">
                <a:moveTo>
                  <a:pt x="0" y="0"/>
                </a:moveTo>
                <a:lnTo>
                  <a:pt x="1619576" y="0"/>
                </a:lnTo>
                <a:lnTo>
                  <a:pt x="1619576" y="843650"/>
                </a:lnTo>
                <a:lnTo>
                  <a:pt x="0" y="8436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343" y="554875"/>
            <a:ext cx="1538626" cy="703729"/>
          </a:xfrm>
          <a:custGeom>
            <a:avLst/>
            <a:gdLst/>
            <a:ahLst/>
            <a:cxnLst/>
            <a:rect r="r" b="b" t="t" l="l"/>
            <a:pathLst>
              <a:path h="703729" w="1538626">
                <a:moveTo>
                  <a:pt x="0" y="0"/>
                </a:moveTo>
                <a:lnTo>
                  <a:pt x="1538626" y="0"/>
                </a:lnTo>
                <a:lnTo>
                  <a:pt x="1538626" y="703729"/>
                </a:lnTo>
                <a:lnTo>
                  <a:pt x="0" y="7037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82244" y="8878078"/>
            <a:ext cx="1689791" cy="1194607"/>
          </a:xfrm>
          <a:custGeom>
            <a:avLst/>
            <a:gdLst/>
            <a:ahLst/>
            <a:cxnLst/>
            <a:rect r="r" b="b" t="t" l="l"/>
            <a:pathLst>
              <a:path h="1194607" w="1689791">
                <a:moveTo>
                  <a:pt x="0" y="0"/>
                </a:moveTo>
                <a:lnTo>
                  <a:pt x="1689792" y="0"/>
                </a:lnTo>
                <a:lnTo>
                  <a:pt x="1689792" y="1194608"/>
                </a:lnTo>
                <a:lnTo>
                  <a:pt x="0" y="119460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935411" y="8878078"/>
            <a:ext cx="2046545" cy="1364363"/>
          </a:xfrm>
          <a:custGeom>
            <a:avLst/>
            <a:gdLst/>
            <a:ahLst/>
            <a:cxnLst/>
            <a:rect r="r" b="b" t="t" l="l"/>
            <a:pathLst>
              <a:path h="1364363" w="2046545">
                <a:moveTo>
                  <a:pt x="0" y="0"/>
                </a:moveTo>
                <a:lnTo>
                  <a:pt x="2046545" y="0"/>
                </a:lnTo>
                <a:lnTo>
                  <a:pt x="2046545" y="1364364"/>
                </a:lnTo>
                <a:lnTo>
                  <a:pt x="0" y="136436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065514" y="9163284"/>
            <a:ext cx="1870010" cy="662295"/>
          </a:xfrm>
          <a:custGeom>
            <a:avLst/>
            <a:gdLst/>
            <a:ahLst/>
            <a:cxnLst/>
            <a:rect r="r" b="b" t="t" l="l"/>
            <a:pathLst>
              <a:path h="662295" w="1870010">
                <a:moveTo>
                  <a:pt x="0" y="0"/>
                </a:moveTo>
                <a:lnTo>
                  <a:pt x="1870010" y="0"/>
                </a:lnTo>
                <a:lnTo>
                  <a:pt x="1870010" y="662296"/>
                </a:lnTo>
                <a:lnTo>
                  <a:pt x="0" y="66229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444832" y="9115394"/>
            <a:ext cx="1471693" cy="649389"/>
          </a:xfrm>
          <a:custGeom>
            <a:avLst/>
            <a:gdLst/>
            <a:ahLst/>
            <a:cxnLst/>
            <a:rect r="r" b="b" t="t" l="l"/>
            <a:pathLst>
              <a:path h="649389" w="1471693">
                <a:moveTo>
                  <a:pt x="0" y="0"/>
                </a:moveTo>
                <a:lnTo>
                  <a:pt x="1471693" y="0"/>
                </a:lnTo>
                <a:lnTo>
                  <a:pt x="1471693" y="649390"/>
                </a:lnTo>
                <a:lnTo>
                  <a:pt x="0" y="64939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337236" y="9102223"/>
            <a:ext cx="2305699" cy="723357"/>
          </a:xfrm>
          <a:custGeom>
            <a:avLst/>
            <a:gdLst/>
            <a:ahLst/>
            <a:cxnLst/>
            <a:rect r="r" b="b" t="t" l="l"/>
            <a:pathLst>
              <a:path h="723357" w="2305699">
                <a:moveTo>
                  <a:pt x="0" y="0"/>
                </a:moveTo>
                <a:lnTo>
                  <a:pt x="2305699" y="0"/>
                </a:lnTo>
                <a:lnTo>
                  <a:pt x="2305699" y="723357"/>
                </a:lnTo>
                <a:lnTo>
                  <a:pt x="0" y="72335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998284" y="4249419"/>
            <a:ext cx="12677905" cy="894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60"/>
              </a:lnSpc>
            </a:pPr>
            <a:r>
              <a:rPr lang="en-US" sz="8000" spc="-568">
                <a:solidFill>
                  <a:srgbClr val="0F3E64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SCRAPING COMO MÉTODO: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62064" y="5249068"/>
            <a:ext cx="12022826" cy="2152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00"/>
              </a:lnSpc>
            </a:pPr>
            <a:r>
              <a:rPr lang="en-US" sz="5600" spc="-397">
                <a:solidFill>
                  <a:srgbClr val="0F3E64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EXTRACCIÓN AUTOMATIZADA DE PRENSA ESCRITA PARA EL ANÁLISIS SOCIO-DIGITAL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88091" y="1517473"/>
            <a:ext cx="852661" cy="2009793"/>
            <a:chOff x="0" y="0"/>
            <a:chExt cx="660400" cy="15566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556617"/>
            </a:xfrm>
            <a:custGeom>
              <a:avLst/>
              <a:gdLst/>
              <a:ahLst/>
              <a:cxnLst/>
              <a:rect r="r" b="b" t="t" l="l"/>
              <a:pathLst>
                <a:path h="1556617" w="660400">
                  <a:moveTo>
                    <a:pt x="220252" y="1537548"/>
                  </a:moveTo>
                  <a:cubicBezTo>
                    <a:pt x="254109" y="1549062"/>
                    <a:pt x="292600" y="1556617"/>
                    <a:pt x="330378" y="1556617"/>
                  </a:cubicBezTo>
                  <a:cubicBezTo>
                    <a:pt x="368157" y="1556617"/>
                    <a:pt x="404509" y="1550140"/>
                    <a:pt x="438009" y="1538626"/>
                  </a:cubicBezTo>
                  <a:cubicBezTo>
                    <a:pt x="438723" y="1538267"/>
                    <a:pt x="439435" y="1538267"/>
                    <a:pt x="440148" y="1537908"/>
                  </a:cubicBezTo>
                  <a:cubicBezTo>
                    <a:pt x="565955" y="1491852"/>
                    <a:pt x="658618" y="1370238"/>
                    <a:pt x="660400" y="121159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210694"/>
                  </a:lnTo>
                  <a:cubicBezTo>
                    <a:pt x="1782" y="1370957"/>
                    <a:pt x="93019" y="1492572"/>
                    <a:pt x="220252" y="1537548"/>
                  </a:cubicBezTo>
                  <a:close/>
                </a:path>
              </a:pathLst>
            </a:custGeom>
            <a:solidFill>
              <a:srgbClr val="9DA3A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60400" cy="1486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8954" y="1028700"/>
            <a:ext cx="1917251" cy="705389"/>
          </a:xfrm>
          <a:custGeom>
            <a:avLst/>
            <a:gdLst/>
            <a:ahLst/>
            <a:cxnLst/>
            <a:rect r="r" b="b" t="t" l="l"/>
            <a:pathLst>
              <a:path h="705389" w="1917251">
                <a:moveTo>
                  <a:pt x="0" y="0"/>
                </a:moveTo>
                <a:lnTo>
                  <a:pt x="1917252" y="0"/>
                </a:lnTo>
                <a:lnTo>
                  <a:pt x="1917252" y="705389"/>
                </a:lnTo>
                <a:lnTo>
                  <a:pt x="0" y="705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44155" y="-1814814"/>
            <a:ext cx="11607916" cy="11725167"/>
            <a:chOff x="0" y="0"/>
            <a:chExt cx="62865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57480" y="-19050"/>
              <a:ext cx="6493510" cy="6442710"/>
            </a:xfrm>
            <a:custGeom>
              <a:avLst/>
              <a:gdLst/>
              <a:ahLst/>
              <a:cxnLst/>
              <a:rect r="r" b="b" t="t" l="l"/>
              <a:pathLst>
                <a:path h="6442710" w="6493510">
                  <a:moveTo>
                    <a:pt x="6424930" y="3939540"/>
                  </a:moveTo>
                  <a:cubicBezTo>
                    <a:pt x="6150610" y="4605020"/>
                    <a:pt x="5850890" y="5260340"/>
                    <a:pt x="5519420" y="5897880"/>
                  </a:cubicBezTo>
                  <a:cubicBezTo>
                    <a:pt x="5245100" y="6327140"/>
                    <a:pt x="4709160" y="6226810"/>
                    <a:pt x="4486910" y="5800090"/>
                  </a:cubicBezTo>
                  <a:cubicBezTo>
                    <a:pt x="4116070" y="6037580"/>
                    <a:pt x="3705860" y="6219190"/>
                    <a:pt x="3285490" y="6348730"/>
                  </a:cubicBezTo>
                  <a:cubicBezTo>
                    <a:pt x="2970530" y="6442710"/>
                    <a:pt x="2627630" y="6210300"/>
                    <a:pt x="2585720" y="5887720"/>
                  </a:cubicBezTo>
                  <a:cubicBezTo>
                    <a:pt x="2332990" y="6042660"/>
                    <a:pt x="1969770" y="5947410"/>
                    <a:pt x="1823720" y="5688330"/>
                  </a:cubicBezTo>
                  <a:cubicBezTo>
                    <a:pt x="1710690" y="5487670"/>
                    <a:pt x="1755140" y="5255260"/>
                    <a:pt x="1818640" y="5045710"/>
                  </a:cubicBezTo>
                  <a:cubicBezTo>
                    <a:pt x="1579880" y="5026660"/>
                    <a:pt x="1332230" y="5029200"/>
                    <a:pt x="1120140" y="4902200"/>
                  </a:cubicBezTo>
                  <a:cubicBezTo>
                    <a:pt x="567690" y="4564380"/>
                    <a:pt x="721360" y="3812540"/>
                    <a:pt x="1092200" y="3392170"/>
                  </a:cubicBezTo>
                  <a:cubicBezTo>
                    <a:pt x="801370" y="3284220"/>
                    <a:pt x="654050" y="2933700"/>
                    <a:pt x="775970" y="2650490"/>
                  </a:cubicBezTo>
                  <a:cubicBezTo>
                    <a:pt x="335280" y="2708910"/>
                    <a:pt x="0" y="2197100"/>
                    <a:pt x="234950" y="1817370"/>
                  </a:cubicBezTo>
                  <a:cubicBezTo>
                    <a:pt x="307340" y="1694180"/>
                    <a:pt x="429260" y="1598930"/>
                    <a:pt x="566420" y="1562100"/>
                  </a:cubicBezTo>
                  <a:cubicBezTo>
                    <a:pt x="1343660" y="1252220"/>
                    <a:pt x="2122170" y="943610"/>
                    <a:pt x="2899410" y="633730"/>
                  </a:cubicBezTo>
                  <a:cubicBezTo>
                    <a:pt x="3397250" y="435610"/>
                    <a:pt x="3896360" y="237490"/>
                    <a:pt x="4394200" y="39370"/>
                  </a:cubicBezTo>
                  <a:cubicBezTo>
                    <a:pt x="4536440" y="0"/>
                    <a:pt x="4695190" y="20320"/>
                    <a:pt x="4822190" y="95250"/>
                  </a:cubicBezTo>
                  <a:cubicBezTo>
                    <a:pt x="5080000" y="246380"/>
                    <a:pt x="5177790" y="599440"/>
                    <a:pt x="5021580" y="855980"/>
                  </a:cubicBezTo>
                  <a:cubicBezTo>
                    <a:pt x="4923790" y="1005840"/>
                    <a:pt x="4763770" y="1096010"/>
                    <a:pt x="4625340" y="1203960"/>
                  </a:cubicBezTo>
                  <a:cubicBezTo>
                    <a:pt x="5626100" y="1438910"/>
                    <a:pt x="5784850" y="2627630"/>
                    <a:pt x="5228590" y="3374390"/>
                  </a:cubicBezTo>
                  <a:cubicBezTo>
                    <a:pt x="5515610" y="3294380"/>
                    <a:pt x="5892800" y="3152140"/>
                    <a:pt x="6169660" y="3312160"/>
                  </a:cubicBezTo>
                  <a:cubicBezTo>
                    <a:pt x="6383020" y="3432810"/>
                    <a:pt x="6493510" y="3702050"/>
                    <a:pt x="6424930" y="3939540"/>
                  </a:cubicBezTo>
                  <a:close/>
                </a:path>
              </a:pathLst>
            </a:custGeom>
            <a:solidFill>
              <a:srgbClr val="0E3D6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892645" y="2522369"/>
            <a:ext cx="3366655" cy="4114800"/>
          </a:xfrm>
          <a:custGeom>
            <a:avLst/>
            <a:gdLst/>
            <a:ahLst/>
            <a:cxnLst/>
            <a:rect r="r" b="b" t="t" l="l"/>
            <a:pathLst>
              <a:path h="4114800" w="3366655">
                <a:moveTo>
                  <a:pt x="0" y="0"/>
                </a:moveTo>
                <a:lnTo>
                  <a:pt x="3366655" y="0"/>
                </a:lnTo>
                <a:lnTo>
                  <a:pt x="33666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72963" y="3589675"/>
            <a:ext cx="9138681" cy="4105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42" indent="-316921" lvl="1">
              <a:lnSpc>
                <a:spcPts val="3669"/>
              </a:lnSpc>
              <a:buFont typeface="Arial"/>
              <a:buChar char="•"/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El nombre de un atributo puede ser cualquiera, pero hay estándares:</a:t>
            </a:r>
          </a:p>
          <a:p>
            <a:pPr algn="l">
              <a:lnSpc>
                <a:spcPts val="3669"/>
              </a:lnSpc>
            </a:pPr>
          </a:p>
          <a:p>
            <a:pPr algn="l">
              <a:lnSpc>
                <a:spcPts val="3669"/>
              </a:lnSpc>
            </a:pPr>
          </a:p>
          <a:p>
            <a:pPr algn="l">
              <a:lnSpc>
                <a:spcPts val="3669"/>
              </a:lnSpc>
            </a:pPr>
          </a:p>
          <a:p>
            <a:pPr algn="l">
              <a:lnSpc>
                <a:spcPts val="3669"/>
              </a:lnSpc>
            </a:pPr>
          </a:p>
          <a:p>
            <a:pPr algn="l" marL="633842" indent="-316921" lvl="1">
              <a:lnSpc>
                <a:spcPts val="3669"/>
              </a:lnSpc>
              <a:buFont typeface="Arial"/>
              <a:buChar char="•"/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Un tag puede contener más de un atributo.</a:t>
            </a:r>
          </a:p>
          <a:p>
            <a:pPr algn="l">
              <a:lnSpc>
                <a:spcPts val="3669"/>
              </a:lnSpc>
            </a:pPr>
          </a:p>
          <a:p>
            <a:pPr algn="l" marL="633842" indent="-316921" lvl="1">
              <a:lnSpc>
                <a:spcPts val="3669"/>
              </a:lnSpc>
              <a:buFont typeface="Arial"/>
              <a:buChar char="•"/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La indentación nos ayuda a leer el árbol.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2963" y="2351099"/>
            <a:ext cx="9138681" cy="543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7"/>
              </a:lnSpc>
            </a:pPr>
            <a:r>
              <a:rPr lang="en-US" b="true" sz="4893" spc="-347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ATRIBUTOS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65685" y="4731219"/>
            <a:ext cx="4334769" cy="1362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Class: estilo.</a:t>
            </a:r>
          </a:p>
          <a:p>
            <a:pPr algn="l">
              <a:lnSpc>
                <a:spcPts val="3669"/>
              </a:lnSpc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ID: valor único.</a:t>
            </a:r>
          </a:p>
          <a:p>
            <a:pPr algn="l">
              <a:lnSpc>
                <a:spcPts val="3669"/>
              </a:lnSpc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Value: input de texto.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88091" y="1517473"/>
            <a:ext cx="852661" cy="2009793"/>
            <a:chOff x="0" y="0"/>
            <a:chExt cx="660400" cy="15566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556617"/>
            </a:xfrm>
            <a:custGeom>
              <a:avLst/>
              <a:gdLst/>
              <a:ahLst/>
              <a:cxnLst/>
              <a:rect r="r" b="b" t="t" l="l"/>
              <a:pathLst>
                <a:path h="1556617" w="660400">
                  <a:moveTo>
                    <a:pt x="220252" y="1537548"/>
                  </a:moveTo>
                  <a:cubicBezTo>
                    <a:pt x="254109" y="1549062"/>
                    <a:pt x="292600" y="1556617"/>
                    <a:pt x="330378" y="1556617"/>
                  </a:cubicBezTo>
                  <a:cubicBezTo>
                    <a:pt x="368157" y="1556617"/>
                    <a:pt x="404509" y="1550140"/>
                    <a:pt x="438009" y="1538626"/>
                  </a:cubicBezTo>
                  <a:cubicBezTo>
                    <a:pt x="438723" y="1538267"/>
                    <a:pt x="439435" y="1538267"/>
                    <a:pt x="440148" y="1537908"/>
                  </a:cubicBezTo>
                  <a:cubicBezTo>
                    <a:pt x="565955" y="1491852"/>
                    <a:pt x="658618" y="1370238"/>
                    <a:pt x="660400" y="121159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210694"/>
                  </a:lnTo>
                  <a:cubicBezTo>
                    <a:pt x="1782" y="1370957"/>
                    <a:pt x="93019" y="1492572"/>
                    <a:pt x="220252" y="1537548"/>
                  </a:cubicBezTo>
                  <a:close/>
                </a:path>
              </a:pathLst>
            </a:custGeom>
            <a:solidFill>
              <a:srgbClr val="9DA3A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60400" cy="1486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8954" y="1028700"/>
            <a:ext cx="1917251" cy="705389"/>
          </a:xfrm>
          <a:custGeom>
            <a:avLst/>
            <a:gdLst/>
            <a:ahLst/>
            <a:cxnLst/>
            <a:rect r="r" b="b" t="t" l="l"/>
            <a:pathLst>
              <a:path h="705389" w="1917251">
                <a:moveTo>
                  <a:pt x="0" y="0"/>
                </a:moveTo>
                <a:lnTo>
                  <a:pt x="1917252" y="0"/>
                </a:lnTo>
                <a:lnTo>
                  <a:pt x="1917252" y="705389"/>
                </a:lnTo>
                <a:lnTo>
                  <a:pt x="0" y="705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44155" y="-1814814"/>
            <a:ext cx="11607916" cy="11725167"/>
            <a:chOff x="0" y="0"/>
            <a:chExt cx="62865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57480" y="-19050"/>
              <a:ext cx="6493510" cy="6442710"/>
            </a:xfrm>
            <a:custGeom>
              <a:avLst/>
              <a:gdLst/>
              <a:ahLst/>
              <a:cxnLst/>
              <a:rect r="r" b="b" t="t" l="l"/>
              <a:pathLst>
                <a:path h="6442710" w="6493510">
                  <a:moveTo>
                    <a:pt x="6424930" y="3939540"/>
                  </a:moveTo>
                  <a:cubicBezTo>
                    <a:pt x="6150610" y="4605020"/>
                    <a:pt x="5850890" y="5260340"/>
                    <a:pt x="5519420" y="5897880"/>
                  </a:cubicBezTo>
                  <a:cubicBezTo>
                    <a:pt x="5245100" y="6327140"/>
                    <a:pt x="4709160" y="6226810"/>
                    <a:pt x="4486910" y="5800090"/>
                  </a:cubicBezTo>
                  <a:cubicBezTo>
                    <a:pt x="4116070" y="6037580"/>
                    <a:pt x="3705860" y="6219190"/>
                    <a:pt x="3285490" y="6348730"/>
                  </a:cubicBezTo>
                  <a:cubicBezTo>
                    <a:pt x="2970530" y="6442710"/>
                    <a:pt x="2627630" y="6210300"/>
                    <a:pt x="2585720" y="5887720"/>
                  </a:cubicBezTo>
                  <a:cubicBezTo>
                    <a:pt x="2332990" y="6042660"/>
                    <a:pt x="1969770" y="5947410"/>
                    <a:pt x="1823720" y="5688330"/>
                  </a:cubicBezTo>
                  <a:cubicBezTo>
                    <a:pt x="1710690" y="5487670"/>
                    <a:pt x="1755140" y="5255260"/>
                    <a:pt x="1818640" y="5045710"/>
                  </a:cubicBezTo>
                  <a:cubicBezTo>
                    <a:pt x="1579880" y="5026660"/>
                    <a:pt x="1332230" y="5029200"/>
                    <a:pt x="1120140" y="4902200"/>
                  </a:cubicBezTo>
                  <a:cubicBezTo>
                    <a:pt x="567690" y="4564380"/>
                    <a:pt x="721360" y="3812540"/>
                    <a:pt x="1092200" y="3392170"/>
                  </a:cubicBezTo>
                  <a:cubicBezTo>
                    <a:pt x="801370" y="3284220"/>
                    <a:pt x="654050" y="2933700"/>
                    <a:pt x="775970" y="2650490"/>
                  </a:cubicBezTo>
                  <a:cubicBezTo>
                    <a:pt x="335280" y="2708910"/>
                    <a:pt x="0" y="2197100"/>
                    <a:pt x="234950" y="1817370"/>
                  </a:cubicBezTo>
                  <a:cubicBezTo>
                    <a:pt x="307340" y="1694180"/>
                    <a:pt x="429260" y="1598930"/>
                    <a:pt x="566420" y="1562100"/>
                  </a:cubicBezTo>
                  <a:cubicBezTo>
                    <a:pt x="1343660" y="1252220"/>
                    <a:pt x="2122170" y="943610"/>
                    <a:pt x="2899410" y="633730"/>
                  </a:cubicBezTo>
                  <a:cubicBezTo>
                    <a:pt x="3397250" y="435610"/>
                    <a:pt x="3896360" y="237490"/>
                    <a:pt x="4394200" y="39370"/>
                  </a:cubicBezTo>
                  <a:cubicBezTo>
                    <a:pt x="4536440" y="0"/>
                    <a:pt x="4695190" y="20320"/>
                    <a:pt x="4822190" y="95250"/>
                  </a:cubicBezTo>
                  <a:cubicBezTo>
                    <a:pt x="5080000" y="246380"/>
                    <a:pt x="5177790" y="599440"/>
                    <a:pt x="5021580" y="855980"/>
                  </a:cubicBezTo>
                  <a:cubicBezTo>
                    <a:pt x="4923790" y="1005840"/>
                    <a:pt x="4763770" y="1096010"/>
                    <a:pt x="4625340" y="1203960"/>
                  </a:cubicBezTo>
                  <a:cubicBezTo>
                    <a:pt x="5626100" y="1438910"/>
                    <a:pt x="5784850" y="2627630"/>
                    <a:pt x="5228590" y="3374390"/>
                  </a:cubicBezTo>
                  <a:cubicBezTo>
                    <a:pt x="5515610" y="3294380"/>
                    <a:pt x="5892800" y="3152140"/>
                    <a:pt x="6169660" y="3312160"/>
                  </a:cubicBezTo>
                  <a:cubicBezTo>
                    <a:pt x="6383020" y="3432810"/>
                    <a:pt x="6493510" y="3702050"/>
                    <a:pt x="6424930" y="3939540"/>
                  </a:cubicBezTo>
                  <a:close/>
                </a:path>
              </a:pathLst>
            </a:custGeom>
            <a:solidFill>
              <a:srgbClr val="0E3D6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980280" y="2736709"/>
            <a:ext cx="4077393" cy="4114800"/>
          </a:xfrm>
          <a:custGeom>
            <a:avLst/>
            <a:gdLst/>
            <a:ahLst/>
            <a:cxnLst/>
            <a:rect r="r" b="b" t="t" l="l"/>
            <a:pathLst>
              <a:path h="4114800" w="4077393">
                <a:moveTo>
                  <a:pt x="0" y="0"/>
                </a:moveTo>
                <a:lnTo>
                  <a:pt x="4077393" y="0"/>
                </a:lnTo>
                <a:lnTo>
                  <a:pt x="40773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72963" y="3380125"/>
            <a:ext cx="9138681" cy="3635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842" indent="-316921" lvl="1">
              <a:lnSpc>
                <a:spcPts val="5871"/>
              </a:lnSpc>
              <a:buAutoNum type="arabicPeriod" startAt="1"/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Definir una URL semilla.</a:t>
            </a:r>
          </a:p>
          <a:p>
            <a:pPr algn="l" marL="633842" indent="-316921" lvl="1">
              <a:lnSpc>
                <a:spcPts val="5871"/>
              </a:lnSpc>
              <a:buAutoNum type="arabicPeriod" startAt="1"/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Realizar un requerimiento a esta URL semilla.</a:t>
            </a:r>
          </a:p>
          <a:p>
            <a:pPr algn="l" marL="633842" indent="-316921" lvl="1">
              <a:lnSpc>
                <a:spcPts val="5871"/>
              </a:lnSpc>
              <a:buAutoNum type="arabicPeriod" startAt="1"/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Obtener la respuesta del servidor.</a:t>
            </a:r>
          </a:p>
          <a:p>
            <a:pPr algn="l" marL="633842" indent="-316921" lvl="1">
              <a:lnSpc>
                <a:spcPts val="5871"/>
              </a:lnSpc>
              <a:buAutoNum type="arabicPeriod" startAt="1"/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Ex</a:t>
            </a: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traer los datos del HTML.</a:t>
            </a:r>
          </a:p>
          <a:p>
            <a:pPr algn="l" marL="633842" indent="-316921" lvl="1">
              <a:lnSpc>
                <a:spcPts val="5871"/>
              </a:lnSpc>
              <a:buAutoNum type="arabicPeriod" startAt="1"/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Volver al paso 2 con otras URLs.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2963" y="2351099"/>
            <a:ext cx="9138681" cy="543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7"/>
              </a:lnSpc>
            </a:pPr>
            <a:r>
              <a:rPr lang="en-US" b="true" sz="4893" spc="-347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PASOS WEB SCRAPING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88091" y="1517473"/>
            <a:ext cx="852661" cy="2009793"/>
            <a:chOff x="0" y="0"/>
            <a:chExt cx="660400" cy="15566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556617"/>
            </a:xfrm>
            <a:custGeom>
              <a:avLst/>
              <a:gdLst/>
              <a:ahLst/>
              <a:cxnLst/>
              <a:rect r="r" b="b" t="t" l="l"/>
              <a:pathLst>
                <a:path h="1556617" w="660400">
                  <a:moveTo>
                    <a:pt x="220252" y="1537548"/>
                  </a:moveTo>
                  <a:cubicBezTo>
                    <a:pt x="254109" y="1549062"/>
                    <a:pt x="292600" y="1556617"/>
                    <a:pt x="330378" y="1556617"/>
                  </a:cubicBezTo>
                  <a:cubicBezTo>
                    <a:pt x="368157" y="1556617"/>
                    <a:pt x="404509" y="1550140"/>
                    <a:pt x="438009" y="1538626"/>
                  </a:cubicBezTo>
                  <a:cubicBezTo>
                    <a:pt x="438723" y="1538267"/>
                    <a:pt x="439435" y="1538267"/>
                    <a:pt x="440148" y="1537908"/>
                  </a:cubicBezTo>
                  <a:cubicBezTo>
                    <a:pt x="565955" y="1491852"/>
                    <a:pt x="658618" y="1370238"/>
                    <a:pt x="660400" y="121159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210694"/>
                  </a:lnTo>
                  <a:cubicBezTo>
                    <a:pt x="1782" y="1370957"/>
                    <a:pt x="93019" y="1492572"/>
                    <a:pt x="220252" y="1537548"/>
                  </a:cubicBezTo>
                  <a:close/>
                </a:path>
              </a:pathLst>
            </a:custGeom>
            <a:solidFill>
              <a:srgbClr val="9DA3A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60400" cy="1486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8954" y="1028700"/>
            <a:ext cx="1917251" cy="705389"/>
          </a:xfrm>
          <a:custGeom>
            <a:avLst/>
            <a:gdLst/>
            <a:ahLst/>
            <a:cxnLst/>
            <a:rect r="r" b="b" t="t" l="l"/>
            <a:pathLst>
              <a:path h="705389" w="1917251">
                <a:moveTo>
                  <a:pt x="0" y="0"/>
                </a:moveTo>
                <a:lnTo>
                  <a:pt x="1917252" y="0"/>
                </a:lnTo>
                <a:lnTo>
                  <a:pt x="1917252" y="705389"/>
                </a:lnTo>
                <a:lnTo>
                  <a:pt x="0" y="705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44155" y="-1814814"/>
            <a:ext cx="11607916" cy="11725167"/>
            <a:chOff x="0" y="0"/>
            <a:chExt cx="62865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57480" y="-19050"/>
              <a:ext cx="6493510" cy="6442710"/>
            </a:xfrm>
            <a:custGeom>
              <a:avLst/>
              <a:gdLst/>
              <a:ahLst/>
              <a:cxnLst/>
              <a:rect r="r" b="b" t="t" l="l"/>
              <a:pathLst>
                <a:path h="6442710" w="6493510">
                  <a:moveTo>
                    <a:pt x="6424930" y="3939540"/>
                  </a:moveTo>
                  <a:cubicBezTo>
                    <a:pt x="6150610" y="4605020"/>
                    <a:pt x="5850890" y="5260340"/>
                    <a:pt x="5519420" y="5897880"/>
                  </a:cubicBezTo>
                  <a:cubicBezTo>
                    <a:pt x="5245100" y="6327140"/>
                    <a:pt x="4709160" y="6226810"/>
                    <a:pt x="4486910" y="5800090"/>
                  </a:cubicBezTo>
                  <a:cubicBezTo>
                    <a:pt x="4116070" y="6037580"/>
                    <a:pt x="3705860" y="6219190"/>
                    <a:pt x="3285490" y="6348730"/>
                  </a:cubicBezTo>
                  <a:cubicBezTo>
                    <a:pt x="2970530" y="6442710"/>
                    <a:pt x="2627630" y="6210300"/>
                    <a:pt x="2585720" y="5887720"/>
                  </a:cubicBezTo>
                  <a:cubicBezTo>
                    <a:pt x="2332990" y="6042660"/>
                    <a:pt x="1969770" y="5947410"/>
                    <a:pt x="1823720" y="5688330"/>
                  </a:cubicBezTo>
                  <a:cubicBezTo>
                    <a:pt x="1710690" y="5487670"/>
                    <a:pt x="1755140" y="5255260"/>
                    <a:pt x="1818640" y="5045710"/>
                  </a:cubicBezTo>
                  <a:cubicBezTo>
                    <a:pt x="1579880" y="5026660"/>
                    <a:pt x="1332230" y="5029200"/>
                    <a:pt x="1120140" y="4902200"/>
                  </a:cubicBezTo>
                  <a:cubicBezTo>
                    <a:pt x="567690" y="4564380"/>
                    <a:pt x="721360" y="3812540"/>
                    <a:pt x="1092200" y="3392170"/>
                  </a:cubicBezTo>
                  <a:cubicBezTo>
                    <a:pt x="801370" y="3284220"/>
                    <a:pt x="654050" y="2933700"/>
                    <a:pt x="775970" y="2650490"/>
                  </a:cubicBezTo>
                  <a:cubicBezTo>
                    <a:pt x="335280" y="2708910"/>
                    <a:pt x="0" y="2197100"/>
                    <a:pt x="234950" y="1817370"/>
                  </a:cubicBezTo>
                  <a:cubicBezTo>
                    <a:pt x="307340" y="1694180"/>
                    <a:pt x="429260" y="1598930"/>
                    <a:pt x="566420" y="1562100"/>
                  </a:cubicBezTo>
                  <a:cubicBezTo>
                    <a:pt x="1343660" y="1252220"/>
                    <a:pt x="2122170" y="943610"/>
                    <a:pt x="2899410" y="633730"/>
                  </a:cubicBezTo>
                  <a:cubicBezTo>
                    <a:pt x="3397250" y="435610"/>
                    <a:pt x="3896360" y="237490"/>
                    <a:pt x="4394200" y="39370"/>
                  </a:cubicBezTo>
                  <a:cubicBezTo>
                    <a:pt x="4536440" y="0"/>
                    <a:pt x="4695190" y="20320"/>
                    <a:pt x="4822190" y="95250"/>
                  </a:cubicBezTo>
                  <a:cubicBezTo>
                    <a:pt x="5080000" y="246380"/>
                    <a:pt x="5177790" y="599440"/>
                    <a:pt x="5021580" y="855980"/>
                  </a:cubicBezTo>
                  <a:cubicBezTo>
                    <a:pt x="4923790" y="1005840"/>
                    <a:pt x="4763770" y="1096010"/>
                    <a:pt x="4625340" y="1203960"/>
                  </a:cubicBezTo>
                  <a:cubicBezTo>
                    <a:pt x="5626100" y="1438910"/>
                    <a:pt x="5784850" y="2627630"/>
                    <a:pt x="5228590" y="3374390"/>
                  </a:cubicBezTo>
                  <a:cubicBezTo>
                    <a:pt x="5515610" y="3294380"/>
                    <a:pt x="5892800" y="3152140"/>
                    <a:pt x="6169660" y="3312160"/>
                  </a:cubicBezTo>
                  <a:cubicBezTo>
                    <a:pt x="6383020" y="3432810"/>
                    <a:pt x="6493510" y="3702050"/>
                    <a:pt x="6424930" y="3939540"/>
                  </a:cubicBezTo>
                  <a:close/>
                </a:path>
              </a:pathLst>
            </a:custGeom>
            <a:solidFill>
              <a:srgbClr val="0E3D6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1072963" y="3589675"/>
            <a:ext cx="9138681" cy="576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Es un lenguaje que permite construir expresiones que recorren un documento XML. </a:t>
            </a:r>
          </a:p>
          <a:p>
            <a:pPr algn="l">
              <a:lnSpc>
                <a:spcPts val="3669"/>
              </a:lnSpc>
            </a:pPr>
          </a:p>
          <a:p>
            <a:pPr algn="l">
              <a:lnSpc>
                <a:spcPts val="3669"/>
              </a:lnSpc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Pasos:</a:t>
            </a:r>
          </a:p>
          <a:p>
            <a:pPr algn="l" marL="633842" indent="-316921" lvl="1">
              <a:lnSpc>
                <a:spcPts val="4550"/>
              </a:lnSpc>
              <a:buAutoNum type="arabicPeriod" startAt="1"/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Definir los ejes de búsqueda (//).</a:t>
            </a:r>
          </a:p>
          <a:p>
            <a:pPr algn="l" marL="633842" indent="-316921" lvl="1">
              <a:lnSpc>
                <a:spcPts val="4550"/>
              </a:lnSpc>
              <a:buAutoNum type="arabicPeriod" startAt="1"/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Definir el tag al cual queremos dirigirnos (step).</a:t>
            </a:r>
          </a:p>
          <a:p>
            <a:pPr algn="l" marL="633842" indent="-316921" lvl="1">
              <a:lnSpc>
                <a:spcPts val="4550"/>
              </a:lnSpc>
              <a:buAutoNum type="arabicPeriod" startAt="1"/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Definir predicados para focalizar la búsqueda ([]). Dentro de los predicados puedo buscar por atributos (@).</a:t>
            </a:r>
          </a:p>
          <a:p>
            <a:pPr algn="l" marL="633842" indent="-316921" lvl="1">
              <a:lnSpc>
                <a:spcPts val="4550"/>
              </a:lnSpc>
              <a:buAutoNum type="arabicPeriod" startAt="1"/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Rep</a:t>
            </a: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etir los pasos para acceder a más niveles de búsqueda.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2963" y="2351099"/>
            <a:ext cx="9138681" cy="543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7"/>
              </a:lnSpc>
            </a:pPr>
            <a:r>
              <a:rPr lang="en-US" b="true" sz="4893" spc="-347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XPATH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2853489" y="4047770"/>
            <a:ext cx="4764206" cy="860274"/>
            <a:chOff x="0" y="0"/>
            <a:chExt cx="1254770" cy="2265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4770" cy="226574"/>
            </a:xfrm>
            <a:custGeom>
              <a:avLst/>
              <a:gdLst/>
              <a:ahLst/>
              <a:cxnLst/>
              <a:rect r="r" b="b" t="t" l="l"/>
              <a:pathLst>
                <a:path h="226574" w="1254770">
                  <a:moveTo>
                    <a:pt x="0" y="0"/>
                  </a:moveTo>
                  <a:lnTo>
                    <a:pt x="1254770" y="0"/>
                  </a:lnTo>
                  <a:lnTo>
                    <a:pt x="1254770" y="226574"/>
                  </a:lnTo>
                  <a:lnTo>
                    <a:pt x="0" y="226574"/>
                  </a:lnTo>
                  <a:close/>
                </a:path>
              </a:pathLst>
            </a:custGeom>
            <a:solidFill>
              <a:srgbClr val="0E3D6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254770" cy="293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7ED957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 </a:t>
              </a:r>
              <a:r>
                <a:rPr lang="en-US" sz="32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//h1[@id=“título”]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34016" y="1578475"/>
            <a:ext cx="871302" cy="2026678"/>
            <a:chOff x="0" y="0"/>
            <a:chExt cx="660400" cy="15361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536113"/>
            </a:xfrm>
            <a:custGeom>
              <a:avLst/>
              <a:gdLst/>
              <a:ahLst/>
              <a:cxnLst/>
              <a:rect r="r" b="b" t="t" l="l"/>
              <a:pathLst>
                <a:path h="1536113" w="660400">
                  <a:moveTo>
                    <a:pt x="220252" y="1517044"/>
                  </a:moveTo>
                  <a:cubicBezTo>
                    <a:pt x="254109" y="1528557"/>
                    <a:pt x="292600" y="1536113"/>
                    <a:pt x="330378" y="1536113"/>
                  </a:cubicBezTo>
                  <a:cubicBezTo>
                    <a:pt x="368157" y="1536113"/>
                    <a:pt x="404509" y="1529636"/>
                    <a:pt x="438009" y="1518122"/>
                  </a:cubicBezTo>
                  <a:cubicBezTo>
                    <a:pt x="438723" y="1517762"/>
                    <a:pt x="439435" y="1517762"/>
                    <a:pt x="440148" y="1517403"/>
                  </a:cubicBezTo>
                  <a:cubicBezTo>
                    <a:pt x="565955" y="1471348"/>
                    <a:pt x="658618" y="1349734"/>
                    <a:pt x="660400" y="119154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90659"/>
                  </a:lnTo>
                  <a:cubicBezTo>
                    <a:pt x="1782" y="1350452"/>
                    <a:pt x="93019" y="1472068"/>
                    <a:pt x="220252" y="1517044"/>
                  </a:cubicBezTo>
                  <a:close/>
                </a:path>
              </a:pathLst>
            </a:custGeom>
            <a:solidFill>
              <a:srgbClr val="0E3D6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60400" cy="1466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552825"/>
            <a:ext cx="9655284" cy="570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Las</a:t>
            </a: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 páginas modernas requieren interacción de los usuarios.</a:t>
            </a:r>
          </a:p>
          <a:p>
            <a:pPr algn="l">
              <a:lnSpc>
                <a:spcPts val="3750"/>
              </a:lnSpc>
            </a:pP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Selen</a:t>
            </a: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ium es un driver, nos permite automatizar la</a:t>
            </a: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s</a:t>
            </a: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 acciones que realiza un navegador (como si fuera un humano).</a:t>
            </a:r>
          </a:p>
          <a:p>
            <a:pPr algn="l">
              <a:lnSpc>
                <a:spcPts val="3750"/>
              </a:lnSpc>
            </a:pP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Podemos hacer scroll, dar clic, hace paginación, pero también extraer información.</a:t>
            </a:r>
          </a:p>
          <a:p>
            <a:pPr algn="l">
              <a:lnSpc>
                <a:spcPts val="3750"/>
              </a:lnSpc>
            </a:pP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La comunicación con el driver se realiza mediante una librería.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1028700"/>
            <a:ext cx="1917251" cy="705389"/>
          </a:xfrm>
          <a:custGeom>
            <a:avLst/>
            <a:gdLst/>
            <a:ahLst/>
            <a:cxnLst/>
            <a:rect r="r" b="b" t="t" l="l"/>
            <a:pathLst>
              <a:path h="705389" w="1917251">
                <a:moveTo>
                  <a:pt x="0" y="0"/>
                </a:moveTo>
                <a:lnTo>
                  <a:pt x="1917251" y="0"/>
                </a:lnTo>
                <a:lnTo>
                  <a:pt x="1917251" y="705389"/>
                </a:lnTo>
                <a:lnTo>
                  <a:pt x="0" y="705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421952"/>
            <a:ext cx="8897802" cy="54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5000" spc="-355">
                <a:solidFill>
                  <a:srgbClr val="9DA3A3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SELENIUM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44155" y="-1814814"/>
            <a:ext cx="11607916" cy="11725167"/>
            <a:chOff x="0" y="0"/>
            <a:chExt cx="62865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57480" y="-19050"/>
              <a:ext cx="6493510" cy="6442710"/>
            </a:xfrm>
            <a:custGeom>
              <a:avLst/>
              <a:gdLst/>
              <a:ahLst/>
              <a:cxnLst/>
              <a:rect r="r" b="b" t="t" l="l"/>
              <a:pathLst>
                <a:path h="6442710" w="6493510">
                  <a:moveTo>
                    <a:pt x="6424930" y="3939540"/>
                  </a:moveTo>
                  <a:cubicBezTo>
                    <a:pt x="6150610" y="4605020"/>
                    <a:pt x="5850890" y="5260340"/>
                    <a:pt x="5519420" y="5897880"/>
                  </a:cubicBezTo>
                  <a:cubicBezTo>
                    <a:pt x="5245100" y="6327140"/>
                    <a:pt x="4709160" y="6226810"/>
                    <a:pt x="4486910" y="5800090"/>
                  </a:cubicBezTo>
                  <a:cubicBezTo>
                    <a:pt x="4116070" y="6037580"/>
                    <a:pt x="3705860" y="6219190"/>
                    <a:pt x="3285490" y="6348730"/>
                  </a:cubicBezTo>
                  <a:cubicBezTo>
                    <a:pt x="2970530" y="6442710"/>
                    <a:pt x="2627630" y="6210300"/>
                    <a:pt x="2585720" y="5887720"/>
                  </a:cubicBezTo>
                  <a:cubicBezTo>
                    <a:pt x="2332990" y="6042660"/>
                    <a:pt x="1969770" y="5947410"/>
                    <a:pt x="1823720" y="5688330"/>
                  </a:cubicBezTo>
                  <a:cubicBezTo>
                    <a:pt x="1710690" y="5487670"/>
                    <a:pt x="1755140" y="5255260"/>
                    <a:pt x="1818640" y="5045710"/>
                  </a:cubicBezTo>
                  <a:cubicBezTo>
                    <a:pt x="1579880" y="5026660"/>
                    <a:pt x="1332230" y="5029200"/>
                    <a:pt x="1120140" y="4902200"/>
                  </a:cubicBezTo>
                  <a:cubicBezTo>
                    <a:pt x="567690" y="4564380"/>
                    <a:pt x="721360" y="3812540"/>
                    <a:pt x="1092200" y="3392170"/>
                  </a:cubicBezTo>
                  <a:cubicBezTo>
                    <a:pt x="801370" y="3284220"/>
                    <a:pt x="654050" y="2933700"/>
                    <a:pt x="775970" y="2650490"/>
                  </a:cubicBezTo>
                  <a:cubicBezTo>
                    <a:pt x="335280" y="2708910"/>
                    <a:pt x="0" y="2197100"/>
                    <a:pt x="234950" y="1817370"/>
                  </a:cubicBezTo>
                  <a:cubicBezTo>
                    <a:pt x="307340" y="1694180"/>
                    <a:pt x="429260" y="1598930"/>
                    <a:pt x="566420" y="1562100"/>
                  </a:cubicBezTo>
                  <a:cubicBezTo>
                    <a:pt x="1343660" y="1252220"/>
                    <a:pt x="2122170" y="943610"/>
                    <a:pt x="2899410" y="633730"/>
                  </a:cubicBezTo>
                  <a:cubicBezTo>
                    <a:pt x="3397250" y="435610"/>
                    <a:pt x="3896360" y="237490"/>
                    <a:pt x="4394200" y="39370"/>
                  </a:cubicBezTo>
                  <a:cubicBezTo>
                    <a:pt x="4536440" y="0"/>
                    <a:pt x="4695190" y="20320"/>
                    <a:pt x="4822190" y="95250"/>
                  </a:cubicBezTo>
                  <a:cubicBezTo>
                    <a:pt x="5080000" y="246380"/>
                    <a:pt x="5177790" y="599440"/>
                    <a:pt x="5021580" y="855980"/>
                  </a:cubicBezTo>
                  <a:cubicBezTo>
                    <a:pt x="4923790" y="1005840"/>
                    <a:pt x="4763770" y="1096010"/>
                    <a:pt x="4625340" y="1203960"/>
                  </a:cubicBezTo>
                  <a:cubicBezTo>
                    <a:pt x="5626100" y="1438910"/>
                    <a:pt x="5784850" y="2627630"/>
                    <a:pt x="5228590" y="3374390"/>
                  </a:cubicBezTo>
                  <a:cubicBezTo>
                    <a:pt x="5515610" y="3294380"/>
                    <a:pt x="5892800" y="3152140"/>
                    <a:pt x="6169660" y="3312160"/>
                  </a:cubicBezTo>
                  <a:cubicBezTo>
                    <a:pt x="6383020" y="3432810"/>
                    <a:pt x="6493510" y="3702050"/>
                    <a:pt x="6424930" y="3939540"/>
                  </a:cubicBezTo>
                  <a:close/>
                </a:path>
              </a:pathLst>
            </a:custGeom>
            <a:solidFill>
              <a:srgbClr val="0E3D6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2503258" y="2212402"/>
            <a:ext cx="5784742" cy="4417795"/>
          </a:xfrm>
          <a:custGeom>
            <a:avLst/>
            <a:gdLst/>
            <a:ahLst/>
            <a:cxnLst/>
            <a:rect r="r" b="b" t="t" l="l"/>
            <a:pathLst>
              <a:path h="4417795" w="5784742">
                <a:moveTo>
                  <a:pt x="0" y="0"/>
                </a:moveTo>
                <a:lnTo>
                  <a:pt x="5784742" y="0"/>
                </a:lnTo>
                <a:lnTo>
                  <a:pt x="5784742" y="4417794"/>
                </a:lnTo>
                <a:lnTo>
                  <a:pt x="0" y="44177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29109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02583">
            <a:off x="-4378735" y="-130161"/>
            <a:ext cx="9391498" cy="10806117"/>
          </a:xfrm>
          <a:custGeom>
            <a:avLst/>
            <a:gdLst/>
            <a:ahLst/>
            <a:cxnLst/>
            <a:rect r="r" b="b" t="t" l="l"/>
            <a:pathLst>
              <a:path h="10806117" w="9391498">
                <a:moveTo>
                  <a:pt x="0" y="0"/>
                </a:moveTo>
                <a:lnTo>
                  <a:pt x="9391498" y="0"/>
                </a:lnTo>
                <a:lnTo>
                  <a:pt x="9391498" y="10806117"/>
                </a:lnTo>
                <a:lnTo>
                  <a:pt x="0" y="10806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26756" y="3768375"/>
            <a:ext cx="11797236" cy="370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286"/>
              </a:lnSpc>
            </a:pPr>
            <a:r>
              <a:rPr lang="en-US" sz="14286" spc="171">
                <a:solidFill>
                  <a:srgbClr val="0F3E64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VAMOS A LA PRÁCTICA...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049844" y="1028700"/>
            <a:ext cx="2209456" cy="812896"/>
          </a:xfrm>
          <a:custGeom>
            <a:avLst/>
            <a:gdLst/>
            <a:ahLst/>
            <a:cxnLst/>
            <a:rect r="r" b="b" t="t" l="l"/>
            <a:pathLst>
              <a:path h="812896" w="2209456">
                <a:moveTo>
                  <a:pt x="0" y="0"/>
                </a:moveTo>
                <a:lnTo>
                  <a:pt x="2209456" y="0"/>
                </a:lnTo>
                <a:lnTo>
                  <a:pt x="2209456" y="812896"/>
                </a:lnTo>
                <a:lnTo>
                  <a:pt x="0" y="8128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49844" y="1743145"/>
            <a:ext cx="1979362" cy="695078"/>
          </a:xfrm>
          <a:custGeom>
            <a:avLst/>
            <a:gdLst/>
            <a:ahLst/>
            <a:cxnLst/>
            <a:rect r="r" b="b" t="t" l="l"/>
            <a:pathLst>
              <a:path h="695078" w="1979362">
                <a:moveTo>
                  <a:pt x="0" y="0"/>
                </a:moveTo>
                <a:lnTo>
                  <a:pt x="1979362" y="0"/>
                </a:lnTo>
                <a:lnTo>
                  <a:pt x="1979362" y="695078"/>
                </a:lnTo>
                <a:lnTo>
                  <a:pt x="0" y="6950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701711" y="8713319"/>
            <a:ext cx="871970" cy="217992"/>
          </a:xfrm>
          <a:custGeom>
            <a:avLst/>
            <a:gdLst/>
            <a:ahLst/>
            <a:cxnLst/>
            <a:rect r="r" b="b" t="t" l="l"/>
            <a:pathLst>
              <a:path h="217992" w="871970">
                <a:moveTo>
                  <a:pt x="0" y="0"/>
                </a:moveTo>
                <a:lnTo>
                  <a:pt x="871970" y="0"/>
                </a:lnTo>
                <a:lnTo>
                  <a:pt x="871970" y="217992"/>
                </a:lnTo>
                <a:lnTo>
                  <a:pt x="0" y="217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19197" y="-76200"/>
            <a:ext cx="2932102" cy="10867878"/>
            <a:chOff x="0" y="0"/>
            <a:chExt cx="772241" cy="28623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72241" cy="2862322"/>
            </a:xfrm>
            <a:custGeom>
              <a:avLst/>
              <a:gdLst/>
              <a:ahLst/>
              <a:cxnLst/>
              <a:rect r="r" b="b" t="t" l="l"/>
              <a:pathLst>
                <a:path h="2862322" w="772241">
                  <a:moveTo>
                    <a:pt x="0" y="0"/>
                  </a:moveTo>
                  <a:lnTo>
                    <a:pt x="772241" y="0"/>
                  </a:lnTo>
                  <a:lnTo>
                    <a:pt x="772241" y="2862322"/>
                  </a:lnTo>
                  <a:lnTo>
                    <a:pt x="0" y="2862322"/>
                  </a:lnTo>
                  <a:close/>
                </a:path>
              </a:pathLst>
            </a:custGeom>
            <a:solidFill>
              <a:srgbClr val="0F3E6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772241" cy="2928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12905" y="9664870"/>
            <a:ext cx="17675095" cy="622130"/>
            <a:chOff x="0" y="0"/>
            <a:chExt cx="4655169" cy="1638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655169" cy="163853"/>
            </a:xfrm>
            <a:custGeom>
              <a:avLst/>
              <a:gdLst/>
              <a:ahLst/>
              <a:cxnLst/>
              <a:rect r="r" b="b" t="t" l="l"/>
              <a:pathLst>
                <a:path h="163853" w="4655169">
                  <a:moveTo>
                    <a:pt x="0" y="0"/>
                  </a:moveTo>
                  <a:lnTo>
                    <a:pt x="4655169" y="0"/>
                  </a:lnTo>
                  <a:lnTo>
                    <a:pt x="4655169" y="163853"/>
                  </a:lnTo>
                  <a:lnTo>
                    <a:pt x="0" y="163853"/>
                  </a:lnTo>
                  <a:close/>
                </a:path>
              </a:pathLst>
            </a:custGeom>
            <a:solidFill>
              <a:srgbClr val="9DA3A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4655169" cy="230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028700"/>
            <a:ext cx="1917251" cy="705389"/>
          </a:xfrm>
          <a:custGeom>
            <a:avLst/>
            <a:gdLst/>
            <a:ahLst/>
            <a:cxnLst/>
            <a:rect r="r" b="b" t="t" l="l"/>
            <a:pathLst>
              <a:path h="705389" w="1917251">
                <a:moveTo>
                  <a:pt x="0" y="0"/>
                </a:moveTo>
                <a:lnTo>
                  <a:pt x="1917251" y="0"/>
                </a:lnTo>
                <a:lnTo>
                  <a:pt x="1917251" y="705389"/>
                </a:lnTo>
                <a:lnTo>
                  <a:pt x="0" y="7053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895045" y="4576159"/>
            <a:ext cx="7110815" cy="4773418"/>
          </a:xfrm>
          <a:custGeom>
            <a:avLst/>
            <a:gdLst/>
            <a:ahLst/>
            <a:cxnLst/>
            <a:rect r="r" b="b" t="t" l="l"/>
            <a:pathLst>
              <a:path h="4773418" w="7110815">
                <a:moveTo>
                  <a:pt x="0" y="0"/>
                </a:moveTo>
                <a:lnTo>
                  <a:pt x="7110815" y="0"/>
                </a:lnTo>
                <a:lnTo>
                  <a:pt x="7110815" y="4773418"/>
                </a:lnTo>
                <a:lnTo>
                  <a:pt x="0" y="47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82116" y="2718784"/>
            <a:ext cx="11523769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E</a:t>
            </a: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l web scraping “se define como una práctica de recopilar datos a través de cualquier medio que no sea un programa que interactúa con una API” (Mitchell, 2018).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82116" y="1739665"/>
            <a:ext cx="11523769" cy="54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5000" spc="-355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¿Q</a:t>
            </a:r>
            <a:r>
              <a:rPr lang="en-US" b="true" sz="5000" spc="-355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UÉ ES EL WEB SCRAPING?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917251" cy="705389"/>
          </a:xfrm>
          <a:custGeom>
            <a:avLst/>
            <a:gdLst/>
            <a:ahLst/>
            <a:cxnLst/>
            <a:rect r="r" b="b" t="t" l="l"/>
            <a:pathLst>
              <a:path h="705389" w="1917251">
                <a:moveTo>
                  <a:pt x="0" y="0"/>
                </a:moveTo>
                <a:lnTo>
                  <a:pt x="1917251" y="0"/>
                </a:lnTo>
                <a:lnTo>
                  <a:pt x="1917251" y="705389"/>
                </a:lnTo>
                <a:lnTo>
                  <a:pt x="0" y="705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91212" y="5114925"/>
            <a:ext cx="3760735" cy="3037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3200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Permite extraer grandes cantidades de datos de páginas web de forma automatizada.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06520" y="5114925"/>
            <a:ext cx="3760735" cy="1017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3200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No dependemos de una API.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24455" y="5104765"/>
            <a:ext cx="3760735" cy="2027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3200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Permite descargar toda la información visible en el navegador.</a:t>
            </a:r>
          </a:p>
        </p:txBody>
      </p:sp>
      <p:grpSp>
        <p:nvGrpSpPr>
          <p:cNvPr name="Group 6" id="6"/>
          <p:cNvGrpSpPr/>
          <p:nvPr/>
        </p:nvGrpSpPr>
        <p:grpSpPr>
          <a:xfrm rot="1862710">
            <a:off x="-1130710" y="58671"/>
            <a:ext cx="3086100" cy="1109946"/>
            <a:chOff x="0" y="0"/>
            <a:chExt cx="812800" cy="2923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292331"/>
            </a:xfrm>
            <a:custGeom>
              <a:avLst/>
              <a:gdLst/>
              <a:ahLst/>
              <a:cxnLst/>
              <a:rect r="r" b="b" t="t" l="l"/>
              <a:pathLst>
                <a:path h="29233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2331"/>
                  </a:lnTo>
                  <a:lnTo>
                    <a:pt x="0" y="292331"/>
                  </a:lnTo>
                  <a:close/>
                </a:path>
              </a:pathLst>
            </a:custGeom>
            <a:solidFill>
              <a:srgbClr val="9DA3A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812800" cy="35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1862710">
            <a:off x="-2241095" y="703865"/>
            <a:ext cx="3086100" cy="1109946"/>
            <a:chOff x="0" y="0"/>
            <a:chExt cx="812800" cy="2923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292331"/>
            </a:xfrm>
            <a:custGeom>
              <a:avLst/>
              <a:gdLst/>
              <a:ahLst/>
              <a:cxnLst/>
              <a:rect r="r" b="b" t="t" l="l"/>
              <a:pathLst>
                <a:path h="29233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2331"/>
                  </a:lnTo>
                  <a:lnTo>
                    <a:pt x="0" y="292331"/>
                  </a:lnTo>
                  <a:close/>
                </a:path>
              </a:pathLst>
            </a:custGeom>
            <a:solidFill>
              <a:srgbClr val="0E3D6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812800" cy="35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1862710">
            <a:off x="-632862" y="-976313"/>
            <a:ext cx="3086100" cy="1109946"/>
            <a:chOff x="0" y="0"/>
            <a:chExt cx="812800" cy="29233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292331"/>
            </a:xfrm>
            <a:custGeom>
              <a:avLst/>
              <a:gdLst/>
              <a:ahLst/>
              <a:cxnLst/>
              <a:rect r="r" b="b" t="t" l="l"/>
              <a:pathLst>
                <a:path h="29233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2331"/>
                  </a:lnTo>
                  <a:lnTo>
                    <a:pt x="0" y="292331"/>
                  </a:lnTo>
                  <a:close/>
                </a:path>
              </a:pathLst>
            </a:custGeom>
            <a:solidFill>
              <a:srgbClr val="0E3D6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812800" cy="35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1862710">
            <a:off x="16603544" y="9639861"/>
            <a:ext cx="3086100" cy="1109946"/>
            <a:chOff x="0" y="0"/>
            <a:chExt cx="812800" cy="29233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292331"/>
            </a:xfrm>
            <a:custGeom>
              <a:avLst/>
              <a:gdLst/>
              <a:ahLst/>
              <a:cxnLst/>
              <a:rect r="r" b="b" t="t" l="l"/>
              <a:pathLst>
                <a:path h="29233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2331"/>
                  </a:lnTo>
                  <a:lnTo>
                    <a:pt x="0" y="292331"/>
                  </a:lnTo>
                  <a:close/>
                </a:path>
              </a:pathLst>
            </a:custGeom>
            <a:solidFill>
              <a:srgbClr val="9DA3A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812800" cy="35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1862710">
            <a:off x="15493159" y="10285055"/>
            <a:ext cx="3086100" cy="1109946"/>
            <a:chOff x="0" y="0"/>
            <a:chExt cx="812800" cy="29233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292331"/>
            </a:xfrm>
            <a:custGeom>
              <a:avLst/>
              <a:gdLst/>
              <a:ahLst/>
              <a:cxnLst/>
              <a:rect r="r" b="b" t="t" l="l"/>
              <a:pathLst>
                <a:path h="29233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2331"/>
                  </a:lnTo>
                  <a:lnTo>
                    <a:pt x="0" y="292331"/>
                  </a:lnTo>
                  <a:close/>
                </a:path>
              </a:pathLst>
            </a:custGeom>
            <a:solidFill>
              <a:srgbClr val="0E3D6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35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1862710">
            <a:off x="17101391" y="8604877"/>
            <a:ext cx="3086100" cy="1109946"/>
            <a:chOff x="0" y="0"/>
            <a:chExt cx="812800" cy="29233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292331"/>
            </a:xfrm>
            <a:custGeom>
              <a:avLst/>
              <a:gdLst/>
              <a:ahLst/>
              <a:cxnLst/>
              <a:rect r="r" b="b" t="t" l="l"/>
              <a:pathLst>
                <a:path h="29233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2331"/>
                  </a:lnTo>
                  <a:lnTo>
                    <a:pt x="0" y="292331"/>
                  </a:lnTo>
                  <a:close/>
                </a:path>
              </a:pathLst>
            </a:custGeom>
            <a:solidFill>
              <a:srgbClr val="0E3D6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812800" cy="35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3698321" y="3998027"/>
            <a:ext cx="694953" cy="694953"/>
          </a:xfrm>
          <a:custGeom>
            <a:avLst/>
            <a:gdLst/>
            <a:ahLst/>
            <a:cxnLst/>
            <a:rect r="r" b="b" t="t" l="l"/>
            <a:pathLst>
              <a:path h="694953" w="694953">
                <a:moveTo>
                  <a:pt x="0" y="0"/>
                </a:moveTo>
                <a:lnTo>
                  <a:pt x="694953" y="0"/>
                </a:lnTo>
                <a:lnTo>
                  <a:pt x="694953" y="694953"/>
                </a:lnTo>
                <a:lnTo>
                  <a:pt x="0" y="694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698321" y="4105952"/>
            <a:ext cx="694953" cy="45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5"/>
              </a:lnSpc>
            </a:pPr>
            <a:r>
              <a:rPr lang="en-US" sz="269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8427803" y="4011588"/>
            <a:ext cx="694953" cy="694953"/>
          </a:xfrm>
          <a:custGeom>
            <a:avLst/>
            <a:gdLst/>
            <a:ahLst/>
            <a:cxnLst/>
            <a:rect r="r" b="b" t="t" l="l"/>
            <a:pathLst>
              <a:path h="694953" w="694953">
                <a:moveTo>
                  <a:pt x="0" y="0"/>
                </a:moveTo>
                <a:lnTo>
                  <a:pt x="694953" y="0"/>
                </a:lnTo>
                <a:lnTo>
                  <a:pt x="694953" y="694953"/>
                </a:lnTo>
                <a:lnTo>
                  <a:pt x="0" y="694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8427803" y="4119513"/>
            <a:ext cx="694953" cy="45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5"/>
              </a:lnSpc>
            </a:pPr>
            <a:r>
              <a:rPr lang="en-US" sz="269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2893003" y="4025148"/>
            <a:ext cx="694953" cy="694953"/>
          </a:xfrm>
          <a:custGeom>
            <a:avLst/>
            <a:gdLst/>
            <a:ahLst/>
            <a:cxnLst/>
            <a:rect r="r" b="b" t="t" l="l"/>
            <a:pathLst>
              <a:path h="694953" w="694953">
                <a:moveTo>
                  <a:pt x="0" y="0"/>
                </a:moveTo>
                <a:lnTo>
                  <a:pt x="694953" y="0"/>
                </a:lnTo>
                <a:lnTo>
                  <a:pt x="694953" y="694953"/>
                </a:lnTo>
                <a:lnTo>
                  <a:pt x="0" y="694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893003" y="4133073"/>
            <a:ext cx="694953" cy="45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5"/>
              </a:lnSpc>
            </a:pPr>
            <a:r>
              <a:rPr lang="en-US" sz="269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28700" y="1028700"/>
            <a:ext cx="1917251" cy="705389"/>
          </a:xfrm>
          <a:custGeom>
            <a:avLst/>
            <a:gdLst/>
            <a:ahLst/>
            <a:cxnLst/>
            <a:rect r="r" b="b" t="t" l="l"/>
            <a:pathLst>
              <a:path h="705389" w="1917251">
                <a:moveTo>
                  <a:pt x="0" y="0"/>
                </a:moveTo>
                <a:lnTo>
                  <a:pt x="1917251" y="0"/>
                </a:lnTo>
                <a:lnTo>
                  <a:pt x="1917251" y="705389"/>
                </a:lnTo>
                <a:lnTo>
                  <a:pt x="0" y="705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480494" y="1860771"/>
            <a:ext cx="14589571" cy="7397529"/>
            <a:chOff x="0" y="0"/>
            <a:chExt cx="801511" cy="406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01511" cy="406400"/>
            </a:xfrm>
            <a:custGeom>
              <a:avLst/>
              <a:gdLst/>
              <a:ahLst/>
              <a:cxnLst/>
              <a:rect r="r" b="b" t="t" l="l"/>
              <a:pathLst>
                <a:path h="406400" w="801511">
                  <a:moveTo>
                    <a:pt x="598311" y="0"/>
                  </a:moveTo>
                  <a:cubicBezTo>
                    <a:pt x="710535" y="0"/>
                    <a:pt x="801511" y="90976"/>
                    <a:pt x="801511" y="203200"/>
                  </a:cubicBezTo>
                  <a:cubicBezTo>
                    <a:pt x="801511" y="315424"/>
                    <a:pt x="710535" y="406400"/>
                    <a:pt x="59831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E3D63">
                <a:alpha val="19608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801511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4633426" y="2492464"/>
            <a:ext cx="8283707" cy="502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0"/>
              </a:lnSpc>
            </a:pPr>
            <a:r>
              <a:rPr lang="en-US" b="true" sz="4494" spc="-31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VENTAJAS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-10800000">
            <a:off x="14241551" y="271385"/>
            <a:ext cx="3657028" cy="4114800"/>
          </a:xfrm>
          <a:custGeom>
            <a:avLst/>
            <a:gdLst/>
            <a:ahLst/>
            <a:cxnLst/>
            <a:rect r="r" b="b" t="t" l="l"/>
            <a:pathLst>
              <a:path h="4114800" w="3657028">
                <a:moveTo>
                  <a:pt x="0" y="0"/>
                </a:moveTo>
                <a:lnTo>
                  <a:pt x="3657028" y="0"/>
                </a:lnTo>
                <a:lnTo>
                  <a:pt x="3657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917251" cy="705389"/>
          </a:xfrm>
          <a:custGeom>
            <a:avLst/>
            <a:gdLst/>
            <a:ahLst/>
            <a:cxnLst/>
            <a:rect r="r" b="b" t="t" l="l"/>
            <a:pathLst>
              <a:path h="705389" w="1917251">
                <a:moveTo>
                  <a:pt x="0" y="0"/>
                </a:moveTo>
                <a:lnTo>
                  <a:pt x="1917251" y="0"/>
                </a:lnTo>
                <a:lnTo>
                  <a:pt x="1917251" y="705389"/>
                </a:lnTo>
                <a:lnTo>
                  <a:pt x="0" y="705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91212" y="5114925"/>
            <a:ext cx="3760735" cy="1522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3200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Dependemos de la estructura visual de la página.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06520" y="5114925"/>
            <a:ext cx="3760735" cy="2532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3200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Si la página se actualiza debemos actualizar nuestro código.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24455" y="5104765"/>
            <a:ext cx="3760735" cy="1522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3200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Podemos caer en baneos temporales.</a:t>
            </a:r>
          </a:p>
        </p:txBody>
      </p:sp>
      <p:grpSp>
        <p:nvGrpSpPr>
          <p:cNvPr name="Group 6" id="6"/>
          <p:cNvGrpSpPr/>
          <p:nvPr/>
        </p:nvGrpSpPr>
        <p:grpSpPr>
          <a:xfrm rot="1862710">
            <a:off x="-1130710" y="58671"/>
            <a:ext cx="3086100" cy="1109946"/>
            <a:chOff x="0" y="0"/>
            <a:chExt cx="812800" cy="2923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292331"/>
            </a:xfrm>
            <a:custGeom>
              <a:avLst/>
              <a:gdLst/>
              <a:ahLst/>
              <a:cxnLst/>
              <a:rect r="r" b="b" t="t" l="l"/>
              <a:pathLst>
                <a:path h="29233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2331"/>
                  </a:lnTo>
                  <a:lnTo>
                    <a:pt x="0" y="292331"/>
                  </a:lnTo>
                  <a:close/>
                </a:path>
              </a:pathLst>
            </a:custGeom>
            <a:solidFill>
              <a:srgbClr val="9DA3A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812800" cy="35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1862710">
            <a:off x="-2241095" y="703865"/>
            <a:ext cx="3086100" cy="1109946"/>
            <a:chOff x="0" y="0"/>
            <a:chExt cx="812800" cy="2923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292331"/>
            </a:xfrm>
            <a:custGeom>
              <a:avLst/>
              <a:gdLst/>
              <a:ahLst/>
              <a:cxnLst/>
              <a:rect r="r" b="b" t="t" l="l"/>
              <a:pathLst>
                <a:path h="29233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2331"/>
                  </a:lnTo>
                  <a:lnTo>
                    <a:pt x="0" y="292331"/>
                  </a:lnTo>
                  <a:close/>
                </a:path>
              </a:pathLst>
            </a:custGeom>
            <a:solidFill>
              <a:srgbClr val="0E3D6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812800" cy="35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1862710">
            <a:off x="-632862" y="-976313"/>
            <a:ext cx="3086100" cy="1109946"/>
            <a:chOff x="0" y="0"/>
            <a:chExt cx="812800" cy="29233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292331"/>
            </a:xfrm>
            <a:custGeom>
              <a:avLst/>
              <a:gdLst/>
              <a:ahLst/>
              <a:cxnLst/>
              <a:rect r="r" b="b" t="t" l="l"/>
              <a:pathLst>
                <a:path h="29233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2331"/>
                  </a:lnTo>
                  <a:lnTo>
                    <a:pt x="0" y="292331"/>
                  </a:lnTo>
                  <a:close/>
                </a:path>
              </a:pathLst>
            </a:custGeom>
            <a:solidFill>
              <a:srgbClr val="0E3D6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812800" cy="35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1862710">
            <a:off x="16603544" y="9639861"/>
            <a:ext cx="3086100" cy="1109946"/>
            <a:chOff x="0" y="0"/>
            <a:chExt cx="812800" cy="29233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292331"/>
            </a:xfrm>
            <a:custGeom>
              <a:avLst/>
              <a:gdLst/>
              <a:ahLst/>
              <a:cxnLst/>
              <a:rect r="r" b="b" t="t" l="l"/>
              <a:pathLst>
                <a:path h="29233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2331"/>
                  </a:lnTo>
                  <a:lnTo>
                    <a:pt x="0" y="292331"/>
                  </a:lnTo>
                  <a:close/>
                </a:path>
              </a:pathLst>
            </a:custGeom>
            <a:solidFill>
              <a:srgbClr val="9DA3A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812800" cy="35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1862710">
            <a:off x="15493159" y="10285055"/>
            <a:ext cx="3086100" cy="1109946"/>
            <a:chOff x="0" y="0"/>
            <a:chExt cx="812800" cy="29233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292331"/>
            </a:xfrm>
            <a:custGeom>
              <a:avLst/>
              <a:gdLst/>
              <a:ahLst/>
              <a:cxnLst/>
              <a:rect r="r" b="b" t="t" l="l"/>
              <a:pathLst>
                <a:path h="29233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2331"/>
                  </a:lnTo>
                  <a:lnTo>
                    <a:pt x="0" y="292331"/>
                  </a:lnTo>
                  <a:close/>
                </a:path>
              </a:pathLst>
            </a:custGeom>
            <a:solidFill>
              <a:srgbClr val="0E3D6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35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1862710">
            <a:off x="17101391" y="8604877"/>
            <a:ext cx="3086100" cy="1109946"/>
            <a:chOff x="0" y="0"/>
            <a:chExt cx="812800" cy="29233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292331"/>
            </a:xfrm>
            <a:custGeom>
              <a:avLst/>
              <a:gdLst/>
              <a:ahLst/>
              <a:cxnLst/>
              <a:rect r="r" b="b" t="t" l="l"/>
              <a:pathLst>
                <a:path h="29233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2331"/>
                  </a:lnTo>
                  <a:lnTo>
                    <a:pt x="0" y="292331"/>
                  </a:lnTo>
                  <a:close/>
                </a:path>
              </a:pathLst>
            </a:custGeom>
            <a:solidFill>
              <a:srgbClr val="0E3D6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812800" cy="35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3698321" y="3998027"/>
            <a:ext cx="694953" cy="694953"/>
          </a:xfrm>
          <a:custGeom>
            <a:avLst/>
            <a:gdLst/>
            <a:ahLst/>
            <a:cxnLst/>
            <a:rect r="r" b="b" t="t" l="l"/>
            <a:pathLst>
              <a:path h="694953" w="694953">
                <a:moveTo>
                  <a:pt x="0" y="0"/>
                </a:moveTo>
                <a:lnTo>
                  <a:pt x="694953" y="0"/>
                </a:lnTo>
                <a:lnTo>
                  <a:pt x="694953" y="694953"/>
                </a:lnTo>
                <a:lnTo>
                  <a:pt x="0" y="694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698321" y="4105952"/>
            <a:ext cx="694953" cy="45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5"/>
              </a:lnSpc>
            </a:pPr>
            <a:r>
              <a:rPr lang="en-US" sz="269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8427803" y="4011588"/>
            <a:ext cx="694953" cy="694953"/>
          </a:xfrm>
          <a:custGeom>
            <a:avLst/>
            <a:gdLst/>
            <a:ahLst/>
            <a:cxnLst/>
            <a:rect r="r" b="b" t="t" l="l"/>
            <a:pathLst>
              <a:path h="694953" w="694953">
                <a:moveTo>
                  <a:pt x="0" y="0"/>
                </a:moveTo>
                <a:lnTo>
                  <a:pt x="694953" y="0"/>
                </a:lnTo>
                <a:lnTo>
                  <a:pt x="694953" y="694953"/>
                </a:lnTo>
                <a:lnTo>
                  <a:pt x="0" y="694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8427803" y="4119513"/>
            <a:ext cx="694953" cy="45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5"/>
              </a:lnSpc>
            </a:pPr>
            <a:r>
              <a:rPr lang="en-US" sz="269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2893003" y="4025148"/>
            <a:ext cx="694953" cy="694953"/>
          </a:xfrm>
          <a:custGeom>
            <a:avLst/>
            <a:gdLst/>
            <a:ahLst/>
            <a:cxnLst/>
            <a:rect r="r" b="b" t="t" l="l"/>
            <a:pathLst>
              <a:path h="694953" w="694953">
                <a:moveTo>
                  <a:pt x="0" y="0"/>
                </a:moveTo>
                <a:lnTo>
                  <a:pt x="694953" y="0"/>
                </a:lnTo>
                <a:lnTo>
                  <a:pt x="694953" y="694953"/>
                </a:lnTo>
                <a:lnTo>
                  <a:pt x="0" y="694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893003" y="4133073"/>
            <a:ext cx="694953" cy="45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5"/>
              </a:lnSpc>
            </a:pPr>
            <a:r>
              <a:rPr lang="en-US" sz="2696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28700" y="1028700"/>
            <a:ext cx="1917251" cy="705389"/>
          </a:xfrm>
          <a:custGeom>
            <a:avLst/>
            <a:gdLst/>
            <a:ahLst/>
            <a:cxnLst/>
            <a:rect r="r" b="b" t="t" l="l"/>
            <a:pathLst>
              <a:path h="705389" w="1917251">
                <a:moveTo>
                  <a:pt x="0" y="0"/>
                </a:moveTo>
                <a:lnTo>
                  <a:pt x="1917251" y="0"/>
                </a:lnTo>
                <a:lnTo>
                  <a:pt x="1917251" y="705389"/>
                </a:lnTo>
                <a:lnTo>
                  <a:pt x="0" y="705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4633426" y="2492464"/>
            <a:ext cx="8283707" cy="502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0"/>
              </a:lnSpc>
            </a:pPr>
            <a:r>
              <a:rPr lang="en-US" b="true" sz="4494" spc="-31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DESVENTAJAS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480494" y="1860771"/>
            <a:ext cx="14589571" cy="7397529"/>
            <a:chOff x="0" y="0"/>
            <a:chExt cx="801511" cy="4064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01511" cy="406400"/>
            </a:xfrm>
            <a:custGeom>
              <a:avLst/>
              <a:gdLst/>
              <a:ahLst/>
              <a:cxnLst/>
              <a:rect r="r" b="b" t="t" l="l"/>
              <a:pathLst>
                <a:path h="406400" w="801511">
                  <a:moveTo>
                    <a:pt x="598311" y="0"/>
                  </a:moveTo>
                  <a:cubicBezTo>
                    <a:pt x="710535" y="0"/>
                    <a:pt x="801511" y="90976"/>
                    <a:pt x="801511" y="203200"/>
                  </a:cubicBezTo>
                  <a:cubicBezTo>
                    <a:pt x="801511" y="315424"/>
                    <a:pt x="710535" y="406400"/>
                    <a:pt x="59831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E3D63">
                <a:alpha val="19608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801511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3826081" y="476872"/>
            <a:ext cx="3657028" cy="4114800"/>
          </a:xfrm>
          <a:custGeom>
            <a:avLst/>
            <a:gdLst/>
            <a:ahLst/>
            <a:cxnLst/>
            <a:rect r="r" b="b" t="t" l="l"/>
            <a:pathLst>
              <a:path h="4114800" w="3657028">
                <a:moveTo>
                  <a:pt x="0" y="0"/>
                </a:moveTo>
                <a:lnTo>
                  <a:pt x="3657029" y="0"/>
                </a:lnTo>
                <a:lnTo>
                  <a:pt x="36570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88091" y="1517473"/>
            <a:ext cx="852661" cy="2009793"/>
            <a:chOff x="0" y="0"/>
            <a:chExt cx="660400" cy="15566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556617"/>
            </a:xfrm>
            <a:custGeom>
              <a:avLst/>
              <a:gdLst/>
              <a:ahLst/>
              <a:cxnLst/>
              <a:rect r="r" b="b" t="t" l="l"/>
              <a:pathLst>
                <a:path h="1556617" w="660400">
                  <a:moveTo>
                    <a:pt x="220252" y="1537548"/>
                  </a:moveTo>
                  <a:cubicBezTo>
                    <a:pt x="254109" y="1549062"/>
                    <a:pt x="292600" y="1556617"/>
                    <a:pt x="330378" y="1556617"/>
                  </a:cubicBezTo>
                  <a:cubicBezTo>
                    <a:pt x="368157" y="1556617"/>
                    <a:pt x="404509" y="1550140"/>
                    <a:pt x="438009" y="1538626"/>
                  </a:cubicBezTo>
                  <a:cubicBezTo>
                    <a:pt x="438723" y="1538267"/>
                    <a:pt x="439435" y="1538267"/>
                    <a:pt x="440148" y="1537908"/>
                  </a:cubicBezTo>
                  <a:cubicBezTo>
                    <a:pt x="565955" y="1491852"/>
                    <a:pt x="658618" y="1370238"/>
                    <a:pt x="660400" y="121159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210694"/>
                  </a:lnTo>
                  <a:cubicBezTo>
                    <a:pt x="1782" y="1370957"/>
                    <a:pt x="93019" y="1492572"/>
                    <a:pt x="220252" y="1537548"/>
                  </a:cubicBezTo>
                  <a:close/>
                </a:path>
              </a:pathLst>
            </a:custGeom>
            <a:solidFill>
              <a:srgbClr val="9DA3A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60400" cy="1486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8954" y="1028700"/>
            <a:ext cx="1917251" cy="705389"/>
          </a:xfrm>
          <a:custGeom>
            <a:avLst/>
            <a:gdLst/>
            <a:ahLst/>
            <a:cxnLst/>
            <a:rect r="r" b="b" t="t" l="l"/>
            <a:pathLst>
              <a:path h="705389" w="1917251">
                <a:moveTo>
                  <a:pt x="0" y="0"/>
                </a:moveTo>
                <a:lnTo>
                  <a:pt x="1917252" y="0"/>
                </a:lnTo>
                <a:lnTo>
                  <a:pt x="1917252" y="705389"/>
                </a:lnTo>
                <a:lnTo>
                  <a:pt x="0" y="705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44155" y="-1814814"/>
            <a:ext cx="11607916" cy="11725167"/>
            <a:chOff x="0" y="0"/>
            <a:chExt cx="62865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57480" y="-19050"/>
              <a:ext cx="6493510" cy="6442710"/>
            </a:xfrm>
            <a:custGeom>
              <a:avLst/>
              <a:gdLst/>
              <a:ahLst/>
              <a:cxnLst/>
              <a:rect r="r" b="b" t="t" l="l"/>
              <a:pathLst>
                <a:path h="6442710" w="6493510">
                  <a:moveTo>
                    <a:pt x="6424930" y="3939540"/>
                  </a:moveTo>
                  <a:cubicBezTo>
                    <a:pt x="6150610" y="4605020"/>
                    <a:pt x="5850890" y="5260340"/>
                    <a:pt x="5519420" y="5897880"/>
                  </a:cubicBezTo>
                  <a:cubicBezTo>
                    <a:pt x="5245100" y="6327140"/>
                    <a:pt x="4709160" y="6226810"/>
                    <a:pt x="4486910" y="5800090"/>
                  </a:cubicBezTo>
                  <a:cubicBezTo>
                    <a:pt x="4116070" y="6037580"/>
                    <a:pt x="3705860" y="6219190"/>
                    <a:pt x="3285490" y="6348730"/>
                  </a:cubicBezTo>
                  <a:cubicBezTo>
                    <a:pt x="2970530" y="6442710"/>
                    <a:pt x="2627630" y="6210300"/>
                    <a:pt x="2585720" y="5887720"/>
                  </a:cubicBezTo>
                  <a:cubicBezTo>
                    <a:pt x="2332990" y="6042660"/>
                    <a:pt x="1969770" y="5947410"/>
                    <a:pt x="1823720" y="5688330"/>
                  </a:cubicBezTo>
                  <a:cubicBezTo>
                    <a:pt x="1710690" y="5487670"/>
                    <a:pt x="1755140" y="5255260"/>
                    <a:pt x="1818640" y="5045710"/>
                  </a:cubicBezTo>
                  <a:cubicBezTo>
                    <a:pt x="1579880" y="5026660"/>
                    <a:pt x="1332230" y="5029200"/>
                    <a:pt x="1120140" y="4902200"/>
                  </a:cubicBezTo>
                  <a:cubicBezTo>
                    <a:pt x="567690" y="4564380"/>
                    <a:pt x="721360" y="3812540"/>
                    <a:pt x="1092200" y="3392170"/>
                  </a:cubicBezTo>
                  <a:cubicBezTo>
                    <a:pt x="801370" y="3284220"/>
                    <a:pt x="654050" y="2933700"/>
                    <a:pt x="775970" y="2650490"/>
                  </a:cubicBezTo>
                  <a:cubicBezTo>
                    <a:pt x="335280" y="2708910"/>
                    <a:pt x="0" y="2197100"/>
                    <a:pt x="234950" y="1817370"/>
                  </a:cubicBezTo>
                  <a:cubicBezTo>
                    <a:pt x="307340" y="1694180"/>
                    <a:pt x="429260" y="1598930"/>
                    <a:pt x="566420" y="1562100"/>
                  </a:cubicBezTo>
                  <a:cubicBezTo>
                    <a:pt x="1343660" y="1252220"/>
                    <a:pt x="2122170" y="943610"/>
                    <a:pt x="2899410" y="633730"/>
                  </a:cubicBezTo>
                  <a:cubicBezTo>
                    <a:pt x="3397250" y="435610"/>
                    <a:pt x="3896360" y="237490"/>
                    <a:pt x="4394200" y="39370"/>
                  </a:cubicBezTo>
                  <a:cubicBezTo>
                    <a:pt x="4536440" y="0"/>
                    <a:pt x="4695190" y="20320"/>
                    <a:pt x="4822190" y="95250"/>
                  </a:cubicBezTo>
                  <a:cubicBezTo>
                    <a:pt x="5080000" y="246380"/>
                    <a:pt x="5177790" y="599440"/>
                    <a:pt x="5021580" y="855980"/>
                  </a:cubicBezTo>
                  <a:cubicBezTo>
                    <a:pt x="4923790" y="1005840"/>
                    <a:pt x="4763770" y="1096010"/>
                    <a:pt x="4625340" y="1203960"/>
                  </a:cubicBezTo>
                  <a:cubicBezTo>
                    <a:pt x="5626100" y="1438910"/>
                    <a:pt x="5784850" y="2627630"/>
                    <a:pt x="5228590" y="3374390"/>
                  </a:cubicBezTo>
                  <a:cubicBezTo>
                    <a:pt x="5515610" y="3294380"/>
                    <a:pt x="5892800" y="3152140"/>
                    <a:pt x="6169660" y="3312160"/>
                  </a:cubicBezTo>
                  <a:cubicBezTo>
                    <a:pt x="6383020" y="3432810"/>
                    <a:pt x="6493510" y="3702050"/>
                    <a:pt x="6424930" y="3939540"/>
                  </a:cubicBezTo>
                  <a:close/>
                </a:path>
              </a:pathLst>
            </a:custGeom>
            <a:solidFill>
              <a:srgbClr val="0E3D6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796554" y="2522803"/>
            <a:ext cx="3254433" cy="4114800"/>
          </a:xfrm>
          <a:custGeom>
            <a:avLst/>
            <a:gdLst/>
            <a:ahLst/>
            <a:cxnLst/>
            <a:rect r="r" b="b" t="t" l="l"/>
            <a:pathLst>
              <a:path h="4114800" w="3254433">
                <a:moveTo>
                  <a:pt x="0" y="0"/>
                </a:moveTo>
                <a:lnTo>
                  <a:pt x="3254433" y="0"/>
                </a:lnTo>
                <a:lnTo>
                  <a:pt x="32544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05474" y="3577043"/>
            <a:ext cx="9138681" cy="547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Estándares éticos aceptados por la comunidad científica: </a:t>
            </a:r>
          </a:p>
          <a:p>
            <a:pPr algn="l">
              <a:lnSpc>
                <a:spcPts val="3669"/>
              </a:lnSpc>
            </a:pPr>
          </a:p>
          <a:p>
            <a:pPr algn="l" marL="633842" indent="-316921" lvl="1">
              <a:lnSpc>
                <a:spcPts val="3669"/>
              </a:lnSpc>
              <a:buFont typeface="Arial"/>
              <a:buChar char="•"/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G</a:t>
            </a: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arantizar la privacidad de los usuarios.</a:t>
            </a:r>
          </a:p>
          <a:p>
            <a:pPr algn="l">
              <a:lnSpc>
                <a:spcPts val="3669"/>
              </a:lnSpc>
            </a:pPr>
          </a:p>
          <a:p>
            <a:pPr algn="l" marL="633842" indent="-316921" lvl="1">
              <a:lnSpc>
                <a:spcPts val="3669"/>
              </a:lnSpc>
              <a:buFont typeface="Arial"/>
              <a:buChar char="•"/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Cumplir con los términos y condiciones de uso establecidos por las plataformas de las cuales se extraen los datos. </a:t>
            </a:r>
          </a:p>
          <a:p>
            <a:pPr algn="l">
              <a:lnSpc>
                <a:spcPts val="3669"/>
              </a:lnSpc>
            </a:pPr>
          </a:p>
          <a:p>
            <a:pPr algn="l" marL="633842" indent="-316921" lvl="1">
              <a:lnSpc>
                <a:spcPts val="3669"/>
              </a:lnSpc>
              <a:buFont typeface="Arial"/>
              <a:buChar char="•"/>
            </a:pPr>
            <a:r>
              <a:rPr lang="en-US" sz="2935">
                <a:solidFill>
                  <a:srgbClr val="1A014B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Garantizar la protección de los datos personales que puedan ser identificables en la extracción.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2963" y="2351099"/>
            <a:ext cx="9138681" cy="543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7"/>
              </a:lnSpc>
            </a:pPr>
            <a:r>
              <a:rPr lang="en-US" b="true" sz="4893" spc="-347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CONSIDERACIONES ÉTICAS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34016" y="1578475"/>
            <a:ext cx="871302" cy="2026678"/>
            <a:chOff x="0" y="0"/>
            <a:chExt cx="660400" cy="15361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536113"/>
            </a:xfrm>
            <a:custGeom>
              <a:avLst/>
              <a:gdLst/>
              <a:ahLst/>
              <a:cxnLst/>
              <a:rect r="r" b="b" t="t" l="l"/>
              <a:pathLst>
                <a:path h="1536113" w="660400">
                  <a:moveTo>
                    <a:pt x="220252" y="1517044"/>
                  </a:moveTo>
                  <a:cubicBezTo>
                    <a:pt x="254109" y="1528557"/>
                    <a:pt x="292600" y="1536113"/>
                    <a:pt x="330378" y="1536113"/>
                  </a:cubicBezTo>
                  <a:cubicBezTo>
                    <a:pt x="368157" y="1536113"/>
                    <a:pt x="404509" y="1529636"/>
                    <a:pt x="438009" y="1518122"/>
                  </a:cubicBezTo>
                  <a:cubicBezTo>
                    <a:pt x="438723" y="1517762"/>
                    <a:pt x="439435" y="1517762"/>
                    <a:pt x="440148" y="1517403"/>
                  </a:cubicBezTo>
                  <a:cubicBezTo>
                    <a:pt x="565955" y="1471348"/>
                    <a:pt x="658618" y="1349734"/>
                    <a:pt x="660400" y="119154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90659"/>
                  </a:lnTo>
                  <a:cubicBezTo>
                    <a:pt x="1782" y="1350452"/>
                    <a:pt x="93019" y="1472068"/>
                    <a:pt x="220252" y="1517044"/>
                  </a:cubicBezTo>
                  <a:close/>
                </a:path>
              </a:pathLst>
            </a:custGeom>
            <a:solidFill>
              <a:srgbClr val="0E3D6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60400" cy="1466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44155" y="-1814814"/>
            <a:ext cx="11607916" cy="11725167"/>
            <a:chOff x="0" y="0"/>
            <a:chExt cx="62865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57480" y="-19050"/>
              <a:ext cx="6493510" cy="6442710"/>
            </a:xfrm>
            <a:custGeom>
              <a:avLst/>
              <a:gdLst/>
              <a:ahLst/>
              <a:cxnLst/>
              <a:rect r="r" b="b" t="t" l="l"/>
              <a:pathLst>
                <a:path h="6442710" w="6493510">
                  <a:moveTo>
                    <a:pt x="6424930" y="3939540"/>
                  </a:moveTo>
                  <a:cubicBezTo>
                    <a:pt x="6150610" y="4605020"/>
                    <a:pt x="5850890" y="5260340"/>
                    <a:pt x="5519420" y="5897880"/>
                  </a:cubicBezTo>
                  <a:cubicBezTo>
                    <a:pt x="5245100" y="6327140"/>
                    <a:pt x="4709160" y="6226810"/>
                    <a:pt x="4486910" y="5800090"/>
                  </a:cubicBezTo>
                  <a:cubicBezTo>
                    <a:pt x="4116070" y="6037580"/>
                    <a:pt x="3705860" y="6219190"/>
                    <a:pt x="3285490" y="6348730"/>
                  </a:cubicBezTo>
                  <a:cubicBezTo>
                    <a:pt x="2970530" y="6442710"/>
                    <a:pt x="2627630" y="6210300"/>
                    <a:pt x="2585720" y="5887720"/>
                  </a:cubicBezTo>
                  <a:cubicBezTo>
                    <a:pt x="2332990" y="6042660"/>
                    <a:pt x="1969770" y="5947410"/>
                    <a:pt x="1823720" y="5688330"/>
                  </a:cubicBezTo>
                  <a:cubicBezTo>
                    <a:pt x="1710690" y="5487670"/>
                    <a:pt x="1755140" y="5255260"/>
                    <a:pt x="1818640" y="5045710"/>
                  </a:cubicBezTo>
                  <a:cubicBezTo>
                    <a:pt x="1579880" y="5026660"/>
                    <a:pt x="1332230" y="5029200"/>
                    <a:pt x="1120140" y="4902200"/>
                  </a:cubicBezTo>
                  <a:cubicBezTo>
                    <a:pt x="567690" y="4564380"/>
                    <a:pt x="721360" y="3812540"/>
                    <a:pt x="1092200" y="3392170"/>
                  </a:cubicBezTo>
                  <a:cubicBezTo>
                    <a:pt x="801370" y="3284220"/>
                    <a:pt x="654050" y="2933700"/>
                    <a:pt x="775970" y="2650490"/>
                  </a:cubicBezTo>
                  <a:cubicBezTo>
                    <a:pt x="335280" y="2708910"/>
                    <a:pt x="0" y="2197100"/>
                    <a:pt x="234950" y="1817370"/>
                  </a:cubicBezTo>
                  <a:cubicBezTo>
                    <a:pt x="307340" y="1694180"/>
                    <a:pt x="429260" y="1598930"/>
                    <a:pt x="566420" y="1562100"/>
                  </a:cubicBezTo>
                  <a:cubicBezTo>
                    <a:pt x="1343660" y="1252220"/>
                    <a:pt x="2122170" y="943610"/>
                    <a:pt x="2899410" y="633730"/>
                  </a:cubicBezTo>
                  <a:cubicBezTo>
                    <a:pt x="3397250" y="435610"/>
                    <a:pt x="3896360" y="237490"/>
                    <a:pt x="4394200" y="39370"/>
                  </a:cubicBezTo>
                  <a:cubicBezTo>
                    <a:pt x="4536440" y="0"/>
                    <a:pt x="4695190" y="20320"/>
                    <a:pt x="4822190" y="95250"/>
                  </a:cubicBezTo>
                  <a:cubicBezTo>
                    <a:pt x="5080000" y="246380"/>
                    <a:pt x="5177790" y="599440"/>
                    <a:pt x="5021580" y="855980"/>
                  </a:cubicBezTo>
                  <a:cubicBezTo>
                    <a:pt x="4923790" y="1005840"/>
                    <a:pt x="4763770" y="1096010"/>
                    <a:pt x="4625340" y="1203960"/>
                  </a:cubicBezTo>
                  <a:cubicBezTo>
                    <a:pt x="5626100" y="1438910"/>
                    <a:pt x="5784850" y="2627630"/>
                    <a:pt x="5228590" y="3374390"/>
                  </a:cubicBezTo>
                  <a:cubicBezTo>
                    <a:pt x="5515610" y="3294380"/>
                    <a:pt x="5892800" y="3152140"/>
                    <a:pt x="6169660" y="3312160"/>
                  </a:cubicBezTo>
                  <a:cubicBezTo>
                    <a:pt x="6383020" y="3432810"/>
                    <a:pt x="6493510" y="3702050"/>
                    <a:pt x="6424930" y="3939540"/>
                  </a:cubicBezTo>
                  <a:close/>
                </a:path>
              </a:pathLst>
            </a:custGeom>
            <a:solidFill>
              <a:srgbClr val="0E3D6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1028700"/>
            <a:ext cx="1917251" cy="705389"/>
          </a:xfrm>
          <a:custGeom>
            <a:avLst/>
            <a:gdLst/>
            <a:ahLst/>
            <a:cxnLst/>
            <a:rect r="r" b="b" t="t" l="l"/>
            <a:pathLst>
              <a:path h="705389" w="1917251">
                <a:moveTo>
                  <a:pt x="0" y="0"/>
                </a:moveTo>
                <a:lnTo>
                  <a:pt x="1917251" y="0"/>
                </a:lnTo>
                <a:lnTo>
                  <a:pt x="1917251" y="705389"/>
                </a:lnTo>
                <a:lnTo>
                  <a:pt x="0" y="705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65169" y="2426358"/>
            <a:ext cx="3628505" cy="4114800"/>
          </a:xfrm>
          <a:custGeom>
            <a:avLst/>
            <a:gdLst/>
            <a:ahLst/>
            <a:cxnLst/>
            <a:rect r="r" b="b" t="t" l="l"/>
            <a:pathLst>
              <a:path h="4114800" w="3628505">
                <a:moveTo>
                  <a:pt x="0" y="0"/>
                </a:moveTo>
                <a:lnTo>
                  <a:pt x="3628506" y="0"/>
                </a:lnTo>
                <a:lnTo>
                  <a:pt x="36285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866577"/>
            <a:ext cx="9215455" cy="427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Las páginas web se componen de un lenguaje organizado y jerárquico llamado HTML.</a:t>
            </a:r>
          </a:p>
          <a:p>
            <a:pPr algn="l">
              <a:lnSpc>
                <a:spcPts val="3750"/>
              </a:lnSpc>
            </a:pP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HTML es un lenguaje de marcado utilizado para el desarrollo de páginas web.</a:t>
            </a:r>
          </a:p>
          <a:p>
            <a:pPr algn="l">
              <a:lnSpc>
                <a:spcPts val="3750"/>
              </a:lnSpc>
            </a:pP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Un documento HTML es como un gran árbol con muchas ramas (tags HTML).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421952"/>
            <a:ext cx="8897802" cy="103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5000" spc="-355">
                <a:solidFill>
                  <a:srgbClr val="9DA3A3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¿CÓMO FUNCIONAN LAS PÁGINAS WEB?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34016" y="1578475"/>
            <a:ext cx="871302" cy="2026678"/>
            <a:chOff x="0" y="0"/>
            <a:chExt cx="660400" cy="15361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536113"/>
            </a:xfrm>
            <a:custGeom>
              <a:avLst/>
              <a:gdLst/>
              <a:ahLst/>
              <a:cxnLst/>
              <a:rect r="r" b="b" t="t" l="l"/>
              <a:pathLst>
                <a:path h="1536113" w="660400">
                  <a:moveTo>
                    <a:pt x="220252" y="1517044"/>
                  </a:moveTo>
                  <a:cubicBezTo>
                    <a:pt x="254109" y="1528557"/>
                    <a:pt x="292600" y="1536113"/>
                    <a:pt x="330378" y="1536113"/>
                  </a:cubicBezTo>
                  <a:cubicBezTo>
                    <a:pt x="368157" y="1536113"/>
                    <a:pt x="404509" y="1529636"/>
                    <a:pt x="438009" y="1518122"/>
                  </a:cubicBezTo>
                  <a:cubicBezTo>
                    <a:pt x="438723" y="1517762"/>
                    <a:pt x="439435" y="1517762"/>
                    <a:pt x="440148" y="1517403"/>
                  </a:cubicBezTo>
                  <a:cubicBezTo>
                    <a:pt x="565955" y="1471348"/>
                    <a:pt x="658618" y="1349734"/>
                    <a:pt x="660400" y="119154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90659"/>
                  </a:lnTo>
                  <a:cubicBezTo>
                    <a:pt x="1782" y="1350452"/>
                    <a:pt x="93019" y="1472068"/>
                    <a:pt x="220252" y="1517044"/>
                  </a:cubicBezTo>
                  <a:close/>
                </a:path>
              </a:pathLst>
            </a:custGeom>
            <a:solidFill>
              <a:srgbClr val="0E3D6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60400" cy="1466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4973" y="3923727"/>
            <a:ext cx="8311364" cy="522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El</a:t>
            </a: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 tronco del árbol se llama body (es único).</a:t>
            </a:r>
          </a:p>
          <a:p>
            <a:pPr algn="l">
              <a:lnSpc>
                <a:spcPts val="3750"/>
              </a:lnSpc>
            </a:pP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Body contiene dentro de él varias ramas que llamaremos tags hijos. </a:t>
            </a:r>
          </a:p>
          <a:p>
            <a:pPr algn="l">
              <a:lnSpc>
                <a:spcPts val="3750"/>
              </a:lnSpc>
            </a:pP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Estos hijos a su vez contienen dentro más hijos.</a:t>
            </a:r>
          </a:p>
          <a:p>
            <a:pPr algn="l">
              <a:lnSpc>
                <a:spcPts val="3750"/>
              </a:lnSpc>
            </a:pP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Los</a:t>
            </a: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 hijos sí pueden repetirse y sus nombres dependen de su funcionalidad.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1028700"/>
            <a:ext cx="1917251" cy="705389"/>
          </a:xfrm>
          <a:custGeom>
            <a:avLst/>
            <a:gdLst/>
            <a:ahLst/>
            <a:cxnLst/>
            <a:rect r="r" b="b" t="t" l="l"/>
            <a:pathLst>
              <a:path h="705389" w="1917251">
                <a:moveTo>
                  <a:pt x="0" y="0"/>
                </a:moveTo>
                <a:lnTo>
                  <a:pt x="1917251" y="0"/>
                </a:lnTo>
                <a:lnTo>
                  <a:pt x="1917251" y="705389"/>
                </a:lnTo>
                <a:lnTo>
                  <a:pt x="0" y="705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421952"/>
            <a:ext cx="8897802" cy="103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5000" spc="-355">
                <a:solidFill>
                  <a:srgbClr val="9DA3A3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¿CÓMO FUNCIONAN LAS PÁGINAS WEB?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44155" y="-1814814"/>
            <a:ext cx="11607916" cy="11725167"/>
            <a:chOff x="0" y="0"/>
            <a:chExt cx="62865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57480" y="-19050"/>
              <a:ext cx="6493510" cy="6442710"/>
            </a:xfrm>
            <a:custGeom>
              <a:avLst/>
              <a:gdLst/>
              <a:ahLst/>
              <a:cxnLst/>
              <a:rect r="r" b="b" t="t" l="l"/>
              <a:pathLst>
                <a:path h="6442710" w="6493510">
                  <a:moveTo>
                    <a:pt x="6424930" y="3939540"/>
                  </a:moveTo>
                  <a:cubicBezTo>
                    <a:pt x="6150610" y="4605020"/>
                    <a:pt x="5850890" y="5260340"/>
                    <a:pt x="5519420" y="5897880"/>
                  </a:cubicBezTo>
                  <a:cubicBezTo>
                    <a:pt x="5245100" y="6327140"/>
                    <a:pt x="4709160" y="6226810"/>
                    <a:pt x="4486910" y="5800090"/>
                  </a:cubicBezTo>
                  <a:cubicBezTo>
                    <a:pt x="4116070" y="6037580"/>
                    <a:pt x="3705860" y="6219190"/>
                    <a:pt x="3285490" y="6348730"/>
                  </a:cubicBezTo>
                  <a:cubicBezTo>
                    <a:pt x="2970530" y="6442710"/>
                    <a:pt x="2627630" y="6210300"/>
                    <a:pt x="2585720" y="5887720"/>
                  </a:cubicBezTo>
                  <a:cubicBezTo>
                    <a:pt x="2332990" y="6042660"/>
                    <a:pt x="1969770" y="5947410"/>
                    <a:pt x="1823720" y="5688330"/>
                  </a:cubicBezTo>
                  <a:cubicBezTo>
                    <a:pt x="1710690" y="5487670"/>
                    <a:pt x="1755140" y="5255260"/>
                    <a:pt x="1818640" y="5045710"/>
                  </a:cubicBezTo>
                  <a:cubicBezTo>
                    <a:pt x="1579880" y="5026660"/>
                    <a:pt x="1332230" y="5029200"/>
                    <a:pt x="1120140" y="4902200"/>
                  </a:cubicBezTo>
                  <a:cubicBezTo>
                    <a:pt x="567690" y="4564380"/>
                    <a:pt x="721360" y="3812540"/>
                    <a:pt x="1092200" y="3392170"/>
                  </a:cubicBezTo>
                  <a:cubicBezTo>
                    <a:pt x="801370" y="3284220"/>
                    <a:pt x="654050" y="2933700"/>
                    <a:pt x="775970" y="2650490"/>
                  </a:cubicBezTo>
                  <a:cubicBezTo>
                    <a:pt x="335280" y="2708910"/>
                    <a:pt x="0" y="2197100"/>
                    <a:pt x="234950" y="1817370"/>
                  </a:cubicBezTo>
                  <a:cubicBezTo>
                    <a:pt x="307340" y="1694180"/>
                    <a:pt x="429260" y="1598930"/>
                    <a:pt x="566420" y="1562100"/>
                  </a:cubicBezTo>
                  <a:cubicBezTo>
                    <a:pt x="1343660" y="1252220"/>
                    <a:pt x="2122170" y="943610"/>
                    <a:pt x="2899410" y="633730"/>
                  </a:cubicBezTo>
                  <a:cubicBezTo>
                    <a:pt x="3397250" y="435610"/>
                    <a:pt x="3896360" y="237490"/>
                    <a:pt x="4394200" y="39370"/>
                  </a:cubicBezTo>
                  <a:cubicBezTo>
                    <a:pt x="4536440" y="0"/>
                    <a:pt x="4695190" y="20320"/>
                    <a:pt x="4822190" y="95250"/>
                  </a:cubicBezTo>
                  <a:cubicBezTo>
                    <a:pt x="5080000" y="246380"/>
                    <a:pt x="5177790" y="599440"/>
                    <a:pt x="5021580" y="855980"/>
                  </a:cubicBezTo>
                  <a:cubicBezTo>
                    <a:pt x="4923790" y="1005840"/>
                    <a:pt x="4763770" y="1096010"/>
                    <a:pt x="4625340" y="1203960"/>
                  </a:cubicBezTo>
                  <a:cubicBezTo>
                    <a:pt x="5626100" y="1438910"/>
                    <a:pt x="5784850" y="2627630"/>
                    <a:pt x="5228590" y="3374390"/>
                  </a:cubicBezTo>
                  <a:cubicBezTo>
                    <a:pt x="5515610" y="3294380"/>
                    <a:pt x="5892800" y="3152140"/>
                    <a:pt x="6169660" y="3312160"/>
                  </a:cubicBezTo>
                  <a:cubicBezTo>
                    <a:pt x="6383020" y="3432810"/>
                    <a:pt x="6493510" y="3702050"/>
                    <a:pt x="6424930" y="3939540"/>
                  </a:cubicBezTo>
                  <a:close/>
                </a:path>
              </a:pathLst>
            </a:custGeom>
            <a:solidFill>
              <a:srgbClr val="0E3D6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3217793" y="1028700"/>
            <a:ext cx="4467276" cy="6497856"/>
            <a:chOff x="0" y="0"/>
            <a:chExt cx="5956368" cy="866380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956368" cy="8663807"/>
            </a:xfrm>
            <a:custGeom>
              <a:avLst/>
              <a:gdLst/>
              <a:ahLst/>
              <a:cxnLst/>
              <a:rect r="r" b="b" t="t" l="l"/>
              <a:pathLst>
                <a:path h="8663807" w="5956368">
                  <a:moveTo>
                    <a:pt x="0" y="0"/>
                  </a:moveTo>
                  <a:lnTo>
                    <a:pt x="5956368" y="0"/>
                  </a:lnTo>
                  <a:lnTo>
                    <a:pt x="5956368" y="8663807"/>
                  </a:lnTo>
                  <a:lnTo>
                    <a:pt x="0" y="86638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-5400000">
              <a:off x="2837552" y="7423432"/>
              <a:ext cx="1814264" cy="666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8"/>
                </a:lnSpc>
                <a:spcBef>
                  <a:spcPct val="0"/>
                </a:spcBef>
              </a:pPr>
              <a:r>
                <a:rPr lang="en-US" sz="3648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BODY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2775929">
              <a:off x="931373" y="4374489"/>
              <a:ext cx="2078673" cy="666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8"/>
                </a:lnSpc>
                <a:spcBef>
                  <a:spcPct val="0"/>
                </a:spcBef>
              </a:pPr>
              <a:r>
                <a:rPr lang="en-US" sz="3648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HIJO 1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-2512728">
              <a:off x="3346245" y="4990239"/>
              <a:ext cx="2078673" cy="666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8"/>
                </a:lnSpc>
                <a:spcBef>
                  <a:spcPct val="0"/>
                </a:spcBef>
              </a:pPr>
              <a:r>
                <a:rPr lang="en-US" sz="3648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HIJO 2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-2512728">
              <a:off x="2979663" y="2405108"/>
              <a:ext cx="2078673" cy="666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8"/>
                </a:lnSpc>
                <a:spcBef>
                  <a:spcPct val="0"/>
                </a:spcBef>
              </a:pPr>
              <a:r>
                <a:rPr lang="en-US" sz="3648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HIJO 3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34016" y="1578475"/>
            <a:ext cx="871302" cy="2026678"/>
            <a:chOff x="0" y="0"/>
            <a:chExt cx="660400" cy="15361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536113"/>
            </a:xfrm>
            <a:custGeom>
              <a:avLst/>
              <a:gdLst/>
              <a:ahLst/>
              <a:cxnLst/>
              <a:rect r="r" b="b" t="t" l="l"/>
              <a:pathLst>
                <a:path h="1536113" w="660400">
                  <a:moveTo>
                    <a:pt x="220252" y="1517044"/>
                  </a:moveTo>
                  <a:cubicBezTo>
                    <a:pt x="254109" y="1528557"/>
                    <a:pt x="292600" y="1536113"/>
                    <a:pt x="330378" y="1536113"/>
                  </a:cubicBezTo>
                  <a:cubicBezTo>
                    <a:pt x="368157" y="1536113"/>
                    <a:pt x="404509" y="1529636"/>
                    <a:pt x="438009" y="1518122"/>
                  </a:cubicBezTo>
                  <a:cubicBezTo>
                    <a:pt x="438723" y="1517762"/>
                    <a:pt x="439435" y="1517762"/>
                    <a:pt x="440148" y="1517403"/>
                  </a:cubicBezTo>
                  <a:cubicBezTo>
                    <a:pt x="565955" y="1471348"/>
                    <a:pt x="658618" y="1349734"/>
                    <a:pt x="660400" y="119154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90659"/>
                  </a:lnTo>
                  <a:cubicBezTo>
                    <a:pt x="1782" y="1350452"/>
                    <a:pt x="93019" y="1472068"/>
                    <a:pt x="220252" y="1517044"/>
                  </a:cubicBezTo>
                  <a:close/>
                </a:path>
              </a:pathLst>
            </a:custGeom>
            <a:solidFill>
              <a:srgbClr val="0E3D6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60400" cy="1466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275115"/>
            <a:ext cx="9215455" cy="608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E</a:t>
            </a: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stos son algunos de los tags más importantes: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&lt;h1&gt;, &lt;h2&gt; y &lt;h3&gt;: Títulos, subtítulos y subtítulos de los subtítulos.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&lt;p&gt;: Textos largos (párrafos).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&lt;a&gt;: URLs.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&lt;butto</a:t>
            </a: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n&gt;: Botones.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&lt;form&gt;: Formularios.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&lt;input&gt;: Cajas de texto.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&lt;div&gt;: Contenedores.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&lt;span&gt;: Textos cortos.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421952"/>
            <a:ext cx="8897802" cy="54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5000" spc="-355">
                <a:solidFill>
                  <a:srgbClr val="9DA3A3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TAGS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44155" y="-1814814"/>
            <a:ext cx="11607916" cy="11725167"/>
            <a:chOff x="0" y="0"/>
            <a:chExt cx="62865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157480" y="-19050"/>
              <a:ext cx="6493510" cy="6442710"/>
            </a:xfrm>
            <a:custGeom>
              <a:avLst/>
              <a:gdLst/>
              <a:ahLst/>
              <a:cxnLst/>
              <a:rect r="r" b="b" t="t" l="l"/>
              <a:pathLst>
                <a:path h="6442710" w="6493510">
                  <a:moveTo>
                    <a:pt x="6424930" y="3939540"/>
                  </a:moveTo>
                  <a:cubicBezTo>
                    <a:pt x="6150610" y="4605020"/>
                    <a:pt x="5850890" y="5260340"/>
                    <a:pt x="5519420" y="5897880"/>
                  </a:cubicBezTo>
                  <a:cubicBezTo>
                    <a:pt x="5245100" y="6327140"/>
                    <a:pt x="4709160" y="6226810"/>
                    <a:pt x="4486910" y="5800090"/>
                  </a:cubicBezTo>
                  <a:cubicBezTo>
                    <a:pt x="4116070" y="6037580"/>
                    <a:pt x="3705860" y="6219190"/>
                    <a:pt x="3285490" y="6348730"/>
                  </a:cubicBezTo>
                  <a:cubicBezTo>
                    <a:pt x="2970530" y="6442710"/>
                    <a:pt x="2627630" y="6210300"/>
                    <a:pt x="2585720" y="5887720"/>
                  </a:cubicBezTo>
                  <a:cubicBezTo>
                    <a:pt x="2332990" y="6042660"/>
                    <a:pt x="1969770" y="5947410"/>
                    <a:pt x="1823720" y="5688330"/>
                  </a:cubicBezTo>
                  <a:cubicBezTo>
                    <a:pt x="1710690" y="5487670"/>
                    <a:pt x="1755140" y="5255260"/>
                    <a:pt x="1818640" y="5045710"/>
                  </a:cubicBezTo>
                  <a:cubicBezTo>
                    <a:pt x="1579880" y="5026660"/>
                    <a:pt x="1332230" y="5029200"/>
                    <a:pt x="1120140" y="4902200"/>
                  </a:cubicBezTo>
                  <a:cubicBezTo>
                    <a:pt x="567690" y="4564380"/>
                    <a:pt x="721360" y="3812540"/>
                    <a:pt x="1092200" y="3392170"/>
                  </a:cubicBezTo>
                  <a:cubicBezTo>
                    <a:pt x="801370" y="3284220"/>
                    <a:pt x="654050" y="2933700"/>
                    <a:pt x="775970" y="2650490"/>
                  </a:cubicBezTo>
                  <a:cubicBezTo>
                    <a:pt x="335280" y="2708910"/>
                    <a:pt x="0" y="2197100"/>
                    <a:pt x="234950" y="1817370"/>
                  </a:cubicBezTo>
                  <a:cubicBezTo>
                    <a:pt x="307340" y="1694180"/>
                    <a:pt x="429260" y="1598930"/>
                    <a:pt x="566420" y="1562100"/>
                  </a:cubicBezTo>
                  <a:cubicBezTo>
                    <a:pt x="1343660" y="1252220"/>
                    <a:pt x="2122170" y="943610"/>
                    <a:pt x="2899410" y="633730"/>
                  </a:cubicBezTo>
                  <a:cubicBezTo>
                    <a:pt x="3397250" y="435610"/>
                    <a:pt x="3896360" y="237490"/>
                    <a:pt x="4394200" y="39370"/>
                  </a:cubicBezTo>
                  <a:cubicBezTo>
                    <a:pt x="4536440" y="0"/>
                    <a:pt x="4695190" y="20320"/>
                    <a:pt x="4822190" y="95250"/>
                  </a:cubicBezTo>
                  <a:cubicBezTo>
                    <a:pt x="5080000" y="246380"/>
                    <a:pt x="5177790" y="599440"/>
                    <a:pt x="5021580" y="855980"/>
                  </a:cubicBezTo>
                  <a:cubicBezTo>
                    <a:pt x="4923790" y="1005840"/>
                    <a:pt x="4763770" y="1096010"/>
                    <a:pt x="4625340" y="1203960"/>
                  </a:cubicBezTo>
                  <a:cubicBezTo>
                    <a:pt x="5626100" y="1438910"/>
                    <a:pt x="5784850" y="2627630"/>
                    <a:pt x="5228590" y="3374390"/>
                  </a:cubicBezTo>
                  <a:cubicBezTo>
                    <a:pt x="5515610" y="3294380"/>
                    <a:pt x="5892800" y="3152140"/>
                    <a:pt x="6169660" y="3312160"/>
                  </a:cubicBezTo>
                  <a:cubicBezTo>
                    <a:pt x="6383020" y="3432810"/>
                    <a:pt x="6493510" y="3702050"/>
                    <a:pt x="6424930" y="3939540"/>
                  </a:cubicBezTo>
                  <a:close/>
                </a:path>
              </a:pathLst>
            </a:custGeom>
            <a:solidFill>
              <a:srgbClr val="0E3D6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028700"/>
            <a:ext cx="1917251" cy="705389"/>
          </a:xfrm>
          <a:custGeom>
            <a:avLst/>
            <a:gdLst/>
            <a:ahLst/>
            <a:cxnLst/>
            <a:rect r="r" b="b" t="t" l="l"/>
            <a:pathLst>
              <a:path h="705389" w="1917251">
                <a:moveTo>
                  <a:pt x="0" y="0"/>
                </a:moveTo>
                <a:lnTo>
                  <a:pt x="1917251" y="0"/>
                </a:lnTo>
                <a:lnTo>
                  <a:pt x="1917251" y="705389"/>
                </a:lnTo>
                <a:lnTo>
                  <a:pt x="0" y="705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227923" y="1028700"/>
            <a:ext cx="4467276" cy="6497856"/>
            <a:chOff x="0" y="0"/>
            <a:chExt cx="5956368" cy="866380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956368" cy="8663807"/>
            </a:xfrm>
            <a:custGeom>
              <a:avLst/>
              <a:gdLst/>
              <a:ahLst/>
              <a:cxnLst/>
              <a:rect r="r" b="b" t="t" l="l"/>
              <a:pathLst>
                <a:path h="8663807" w="5956368">
                  <a:moveTo>
                    <a:pt x="0" y="0"/>
                  </a:moveTo>
                  <a:lnTo>
                    <a:pt x="5956368" y="0"/>
                  </a:lnTo>
                  <a:lnTo>
                    <a:pt x="5956368" y="8663807"/>
                  </a:lnTo>
                  <a:lnTo>
                    <a:pt x="0" y="86638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-5400000">
              <a:off x="2837552" y="7423432"/>
              <a:ext cx="1814264" cy="666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8"/>
                </a:lnSpc>
                <a:spcBef>
                  <a:spcPct val="0"/>
                </a:spcBef>
              </a:pPr>
              <a:r>
                <a:rPr lang="en-US" sz="3648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&lt;body&gt;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2775929">
              <a:off x="931373" y="4374489"/>
              <a:ext cx="2078673" cy="666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8"/>
                </a:lnSpc>
                <a:spcBef>
                  <a:spcPct val="0"/>
                </a:spcBef>
              </a:pPr>
              <a:r>
                <a:rPr lang="en-US" sz="3648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&lt;h1&gt;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-2512728">
              <a:off x="3346245" y="4990239"/>
              <a:ext cx="2078673" cy="666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8"/>
                </a:lnSpc>
                <a:spcBef>
                  <a:spcPct val="0"/>
                </a:spcBef>
              </a:pPr>
              <a:r>
                <a:rPr lang="en-US" sz="3648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&lt;div&gt;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-2512728">
              <a:off x="2979663" y="2405108"/>
              <a:ext cx="2078673" cy="666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8"/>
                </a:lnSpc>
                <a:spcBef>
                  <a:spcPct val="0"/>
                </a:spcBef>
              </a:pPr>
              <a:r>
                <a:rPr lang="en-US" sz="3648">
                  <a:solidFill>
                    <a:srgbClr val="000000"/>
                  </a:solidFill>
                  <a:latin typeface="Dreaming Outloud Sans Alt"/>
                  <a:ea typeface="Dreaming Outloud Sans Alt"/>
                  <a:cs typeface="Dreaming Outloud Sans Alt"/>
                  <a:sym typeface="Dreaming Outloud Sans Alt"/>
                </a:rPr>
                <a:t>&lt;a&gt;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34016" y="1578475"/>
            <a:ext cx="871302" cy="2026678"/>
            <a:chOff x="0" y="0"/>
            <a:chExt cx="660400" cy="15361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536113"/>
            </a:xfrm>
            <a:custGeom>
              <a:avLst/>
              <a:gdLst/>
              <a:ahLst/>
              <a:cxnLst/>
              <a:rect r="r" b="b" t="t" l="l"/>
              <a:pathLst>
                <a:path h="1536113" w="660400">
                  <a:moveTo>
                    <a:pt x="220252" y="1517044"/>
                  </a:moveTo>
                  <a:cubicBezTo>
                    <a:pt x="254109" y="1528557"/>
                    <a:pt x="292600" y="1536113"/>
                    <a:pt x="330378" y="1536113"/>
                  </a:cubicBezTo>
                  <a:cubicBezTo>
                    <a:pt x="368157" y="1536113"/>
                    <a:pt x="404509" y="1529636"/>
                    <a:pt x="438009" y="1518122"/>
                  </a:cubicBezTo>
                  <a:cubicBezTo>
                    <a:pt x="438723" y="1517762"/>
                    <a:pt x="439435" y="1517762"/>
                    <a:pt x="440148" y="1517403"/>
                  </a:cubicBezTo>
                  <a:cubicBezTo>
                    <a:pt x="565955" y="1471348"/>
                    <a:pt x="658618" y="1349734"/>
                    <a:pt x="660400" y="119154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90659"/>
                  </a:lnTo>
                  <a:cubicBezTo>
                    <a:pt x="1782" y="1350452"/>
                    <a:pt x="93019" y="1472068"/>
                    <a:pt x="220252" y="1517044"/>
                  </a:cubicBezTo>
                  <a:close/>
                </a:path>
              </a:pathLst>
            </a:custGeom>
            <a:solidFill>
              <a:srgbClr val="0E3D6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60400" cy="1466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4973" y="3923727"/>
            <a:ext cx="8311364" cy="427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L</a:t>
            </a: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os hijos de un mismo tag se conocen como tags primos (están al mismo nivel).</a:t>
            </a:r>
          </a:p>
          <a:p>
            <a:pPr algn="l">
              <a:lnSpc>
                <a:spcPts val="3750"/>
              </a:lnSpc>
            </a:pP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Se usan características adicionales (atributos) para ayudar a identificar los tags.</a:t>
            </a:r>
          </a:p>
          <a:p>
            <a:pPr algn="l">
              <a:lnSpc>
                <a:spcPts val="3750"/>
              </a:lnSpc>
            </a:pP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Los</a:t>
            </a:r>
            <a:r>
              <a:rPr lang="en-US" sz="3000">
                <a:solidFill>
                  <a:srgbClr val="000000"/>
                </a:solidFill>
                <a:latin typeface="Century Gothic Paneuropean Light"/>
                <a:ea typeface="Century Gothic Paneuropean Light"/>
                <a:cs typeface="Century Gothic Paneuropean Light"/>
                <a:sym typeface="Century Gothic Paneuropean Light"/>
              </a:rPr>
              <a:t> atributos se componen de un nombre y un valor.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1028700"/>
            <a:ext cx="1917251" cy="705389"/>
          </a:xfrm>
          <a:custGeom>
            <a:avLst/>
            <a:gdLst/>
            <a:ahLst/>
            <a:cxnLst/>
            <a:rect r="r" b="b" t="t" l="l"/>
            <a:pathLst>
              <a:path h="705389" w="1917251">
                <a:moveTo>
                  <a:pt x="0" y="0"/>
                </a:moveTo>
                <a:lnTo>
                  <a:pt x="1917251" y="0"/>
                </a:lnTo>
                <a:lnTo>
                  <a:pt x="1917251" y="705389"/>
                </a:lnTo>
                <a:lnTo>
                  <a:pt x="0" y="705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421952"/>
            <a:ext cx="8897802" cy="54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5000" spc="-355">
                <a:solidFill>
                  <a:srgbClr val="9DA3A3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TAGS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096337" y="-5862584"/>
            <a:ext cx="11607916" cy="11725167"/>
            <a:chOff x="0" y="0"/>
            <a:chExt cx="62865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57480" y="-19050"/>
              <a:ext cx="6493510" cy="6442710"/>
            </a:xfrm>
            <a:custGeom>
              <a:avLst/>
              <a:gdLst/>
              <a:ahLst/>
              <a:cxnLst/>
              <a:rect r="r" b="b" t="t" l="l"/>
              <a:pathLst>
                <a:path h="6442710" w="6493510">
                  <a:moveTo>
                    <a:pt x="6424930" y="3939540"/>
                  </a:moveTo>
                  <a:cubicBezTo>
                    <a:pt x="6150610" y="4605020"/>
                    <a:pt x="5850890" y="5260340"/>
                    <a:pt x="5519420" y="5897880"/>
                  </a:cubicBezTo>
                  <a:cubicBezTo>
                    <a:pt x="5245100" y="6327140"/>
                    <a:pt x="4709160" y="6226810"/>
                    <a:pt x="4486910" y="5800090"/>
                  </a:cubicBezTo>
                  <a:cubicBezTo>
                    <a:pt x="4116070" y="6037580"/>
                    <a:pt x="3705860" y="6219190"/>
                    <a:pt x="3285490" y="6348730"/>
                  </a:cubicBezTo>
                  <a:cubicBezTo>
                    <a:pt x="2970530" y="6442710"/>
                    <a:pt x="2627630" y="6210300"/>
                    <a:pt x="2585720" y="5887720"/>
                  </a:cubicBezTo>
                  <a:cubicBezTo>
                    <a:pt x="2332990" y="6042660"/>
                    <a:pt x="1969770" y="5947410"/>
                    <a:pt x="1823720" y="5688330"/>
                  </a:cubicBezTo>
                  <a:cubicBezTo>
                    <a:pt x="1710690" y="5487670"/>
                    <a:pt x="1755140" y="5255260"/>
                    <a:pt x="1818640" y="5045710"/>
                  </a:cubicBezTo>
                  <a:cubicBezTo>
                    <a:pt x="1579880" y="5026660"/>
                    <a:pt x="1332230" y="5029200"/>
                    <a:pt x="1120140" y="4902200"/>
                  </a:cubicBezTo>
                  <a:cubicBezTo>
                    <a:pt x="567690" y="4564380"/>
                    <a:pt x="721360" y="3812540"/>
                    <a:pt x="1092200" y="3392170"/>
                  </a:cubicBezTo>
                  <a:cubicBezTo>
                    <a:pt x="801370" y="3284220"/>
                    <a:pt x="654050" y="2933700"/>
                    <a:pt x="775970" y="2650490"/>
                  </a:cubicBezTo>
                  <a:cubicBezTo>
                    <a:pt x="335280" y="2708910"/>
                    <a:pt x="0" y="2197100"/>
                    <a:pt x="234950" y="1817370"/>
                  </a:cubicBezTo>
                  <a:cubicBezTo>
                    <a:pt x="307340" y="1694180"/>
                    <a:pt x="429260" y="1598930"/>
                    <a:pt x="566420" y="1562100"/>
                  </a:cubicBezTo>
                  <a:cubicBezTo>
                    <a:pt x="1343660" y="1252220"/>
                    <a:pt x="2122170" y="943610"/>
                    <a:pt x="2899410" y="633730"/>
                  </a:cubicBezTo>
                  <a:cubicBezTo>
                    <a:pt x="3397250" y="435610"/>
                    <a:pt x="3896360" y="237490"/>
                    <a:pt x="4394200" y="39370"/>
                  </a:cubicBezTo>
                  <a:cubicBezTo>
                    <a:pt x="4536440" y="0"/>
                    <a:pt x="4695190" y="20320"/>
                    <a:pt x="4822190" y="95250"/>
                  </a:cubicBezTo>
                  <a:cubicBezTo>
                    <a:pt x="5080000" y="246380"/>
                    <a:pt x="5177790" y="599440"/>
                    <a:pt x="5021580" y="855980"/>
                  </a:cubicBezTo>
                  <a:cubicBezTo>
                    <a:pt x="4923790" y="1005840"/>
                    <a:pt x="4763770" y="1096010"/>
                    <a:pt x="4625340" y="1203960"/>
                  </a:cubicBezTo>
                  <a:cubicBezTo>
                    <a:pt x="5626100" y="1438910"/>
                    <a:pt x="5784850" y="2627630"/>
                    <a:pt x="5228590" y="3374390"/>
                  </a:cubicBezTo>
                  <a:cubicBezTo>
                    <a:pt x="5515610" y="3294380"/>
                    <a:pt x="5892800" y="3152140"/>
                    <a:pt x="6169660" y="3312160"/>
                  </a:cubicBezTo>
                  <a:cubicBezTo>
                    <a:pt x="6383020" y="3432810"/>
                    <a:pt x="6493510" y="3702050"/>
                    <a:pt x="6424930" y="3939540"/>
                  </a:cubicBezTo>
                  <a:close/>
                </a:path>
              </a:pathLst>
            </a:custGeom>
            <a:solidFill>
              <a:srgbClr val="0E3D6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3431365" y="314945"/>
            <a:ext cx="4598190" cy="4553739"/>
            <a:chOff x="0" y="0"/>
            <a:chExt cx="1211046" cy="119933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11046" cy="1199339"/>
            </a:xfrm>
            <a:custGeom>
              <a:avLst/>
              <a:gdLst/>
              <a:ahLst/>
              <a:cxnLst/>
              <a:rect r="r" b="b" t="t" l="l"/>
              <a:pathLst>
                <a:path h="1199339" w="1211046">
                  <a:moveTo>
                    <a:pt x="0" y="0"/>
                  </a:moveTo>
                  <a:lnTo>
                    <a:pt x="1211046" y="0"/>
                  </a:lnTo>
                  <a:lnTo>
                    <a:pt x="1211046" y="1199339"/>
                  </a:lnTo>
                  <a:lnTo>
                    <a:pt x="0" y="1199339"/>
                  </a:lnTo>
                  <a:close/>
                </a:path>
              </a:pathLst>
            </a:custGeom>
            <a:solidFill>
              <a:srgbClr val="0E3D6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211046" cy="1266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0CC0D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  &lt;body&gt;</a:t>
              </a:r>
            </a:p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0CC0D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    </a:t>
              </a:r>
              <a:r>
                <a:rPr lang="en-US" sz="3200">
                  <a:solidFill>
                    <a:srgbClr val="7ED957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&lt;div&gt;</a:t>
              </a:r>
            </a:p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7ED957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      </a:t>
              </a:r>
              <a:r>
                <a:rPr lang="en-US" sz="3200">
                  <a:solidFill>
                    <a:srgbClr val="FF66C4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&lt;p&gt;</a:t>
              </a:r>
            </a:p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        Bienvenidos</a:t>
              </a:r>
            </a:p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FF66C4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      &lt;/p&gt;</a:t>
              </a:r>
            </a:p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    </a:t>
              </a:r>
              <a:r>
                <a:rPr lang="en-US" sz="3200">
                  <a:solidFill>
                    <a:srgbClr val="7ED957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&lt;/div&gt;</a:t>
              </a:r>
            </a:p>
            <a:p>
              <a:pPr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7ED957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  </a:t>
              </a:r>
              <a:r>
                <a:rPr lang="en-US" sz="3200">
                  <a:solidFill>
                    <a:srgbClr val="0CC0D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&lt;/body&gt;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96337" y="5304848"/>
            <a:ext cx="11607916" cy="11725167"/>
            <a:chOff x="0" y="0"/>
            <a:chExt cx="62865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157480" y="-19050"/>
              <a:ext cx="6493510" cy="6442710"/>
            </a:xfrm>
            <a:custGeom>
              <a:avLst/>
              <a:gdLst/>
              <a:ahLst/>
              <a:cxnLst/>
              <a:rect r="r" b="b" t="t" l="l"/>
              <a:pathLst>
                <a:path h="6442710" w="6493510">
                  <a:moveTo>
                    <a:pt x="6424930" y="3939540"/>
                  </a:moveTo>
                  <a:cubicBezTo>
                    <a:pt x="6150610" y="4605020"/>
                    <a:pt x="5850890" y="5260340"/>
                    <a:pt x="5519420" y="5897880"/>
                  </a:cubicBezTo>
                  <a:cubicBezTo>
                    <a:pt x="5245100" y="6327140"/>
                    <a:pt x="4709160" y="6226810"/>
                    <a:pt x="4486910" y="5800090"/>
                  </a:cubicBezTo>
                  <a:cubicBezTo>
                    <a:pt x="4116070" y="6037580"/>
                    <a:pt x="3705860" y="6219190"/>
                    <a:pt x="3285490" y="6348730"/>
                  </a:cubicBezTo>
                  <a:cubicBezTo>
                    <a:pt x="2970530" y="6442710"/>
                    <a:pt x="2627630" y="6210300"/>
                    <a:pt x="2585720" y="5887720"/>
                  </a:cubicBezTo>
                  <a:cubicBezTo>
                    <a:pt x="2332990" y="6042660"/>
                    <a:pt x="1969770" y="5947410"/>
                    <a:pt x="1823720" y="5688330"/>
                  </a:cubicBezTo>
                  <a:cubicBezTo>
                    <a:pt x="1710690" y="5487670"/>
                    <a:pt x="1755140" y="5255260"/>
                    <a:pt x="1818640" y="5045710"/>
                  </a:cubicBezTo>
                  <a:cubicBezTo>
                    <a:pt x="1579880" y="5026660"/>
                    <a:pt x="1332230" y="5029200"/>
                    <a:pt x="1120140" y="4902200"/>
                  </a:cubicBezTo>
                  <a:cubicBezTo>
                    <a:pt x="567690" y="4564380"/>
                    <a:pt x="721360" y="3812540"/>
                    <a:pt x="1092200" y="3392170"/>
                  </a:cubicBezTo>
                  <a:cubicBezTo>
                    <a:pt x="801370" y="3284220"/>
                    <a:pt x="654050" y="2933700"/>
                    <a:pt x="775970" y="2650490"/>
                  </a:cubicBezTo>
                  <a:cubicBezTo>
                    <a:pt x="335280" y="2708910"/>
                    <a:pt x="0" y="2197100"/>
                    <a:pt x="234950" y="1817370"/>
                  </a:cubicBezTo>
                  <a:cubicBezTo>
                    <a:pt x="307340" y="1694180"/>
                    <a:pt x="429260" y="1598930"/>
                    <a:pt x="566420" y="1562100"/>
                  </a:cubicBezTo>
                  <a:cubicBezTo>
                    <a:pt x="1343660" y="1252220"/>
                    <a:pt x="2122170" y="943610"/>
                    <a:pt x="2899410" y="633730"/>
                  </a:cubicBezTo>
                  <a:cubicBezTo>
                    <a:pt x="3397250" y="435610"/>
                    <a:pt x="3896360" y="237490"/>
                    <a:pt x="4394200" y="39370"/>
                  </a:cubicBezTo>
                  <a:cubicBezTo>
                    <a:pt x="4536440" y="0"/>
                    <a:pt x="4695190" y="20320"/>
                    <a:pt x="4822190" y="95250"/>
                  </a:cubicBezTo>
                  <a:cubicBezTo>
                    <a:pt x="5080000" y="246380"/>
                    <a:pt x="5177790" y="599440"/>
                    <a:pt x="5021580" y="855980"/>
                  </a:cubicBezTo>
                  <a:cubicBezTo>
                    <a:pt x="4923790" y="1005840"/>
                    <a:pt x="4763770" y="1096010"/>
                    <a:pt x="4625340" y="1203960"/>
                  </a:cubicBezTo>
                  <a:cubicBezTo>
                    <a:pt x="5626100" y="1438910"/>
                    <a:pt x="5784850" y="2627630"/>
                    <a:pt x="5228590" y="3374390"/>
                  </a:cubicBezTo>
                  <a:cubicBezTo>
                    <a:pt x="5515610" y="3294380"/>
                    <a:pt x="5892800" y="3152140"/>
                    <a:pt x="6169660" y="3312160"/>
                  </a:cubicBezTo>
                  <a:cubicBezTo>
                    <a:pt x="6383020" y="3432810"/>
                    <a:pt x="6493510" y="3702050"/>
                    <a:pt x="6424930" y="3939540"/>
                  </a:cubicBezTo>
                  <a:close/>
                </a:path>
              </a:pathLst>
            </a:custGeom>
            <a:solidFill>
              <a:srgbClr val="0E3D6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1548423" y="8200452"/>
            <a:ext cx="6325873" cy="1256887"/>
            <a:chOff x="0" y="0"/>
            <a:chExt cx="1666073" cy="3310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66073" cy="331032"/>
            </a:xfrm>
            <a:custGeom>
              <a:avLst/>
              <a:gdLst/>
              <a:ahLst/>
              <a:cxnLst/>
              <a:rect r="r" b="b" t="t" l="l"/>
              <a:pathLst>
                <a:path h="331032" w="1666073">
                  <a:moveTo>
                    <a:pt x="0" y="0"/>
                  </a:moveTo>
                  <a:lnTo>
                    <a:pt x="1666073" y="0"/>
                  </a:lnTo>
                  <a:lnTo>
                    <a:pt x="1666073" y="331032"/>
                  </a:lnTo>
                  <a:lnTo>
                    <a:pt x="0" y="331032"/>
                  </a:lnTo>
                  <a:close/>
                </a:path>
              </a:pathLst>
            </a:custGeom>
            <a:solidFill>
              <a:srgbClr val="0E3D6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1666073" cy="397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7ED957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 &lt;div </a:t>
              </a:r>
              <a:r>
                <a:rPr lang="en-US" sz="3200">
                  <a:solidFill>
                    <a:srgbClr val="FF313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class</a:t>
              </a:r>
              <a:r>
                <a:rPr lang="en-US" sz="3200">
                  <a:solidFill>
                    <a:srgbClr val="7ED957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 = </a:t>
              </a:r>
              <a:r>
                <a:rPr lang="en-US" sz="3200">
                  <a:solidFill>
                    <a:srgbClr val="0CC0DF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“contenedor“</a:t>
              </a:r>
              <a:r>
                <a:rPr lang="en-US" sz="3200">
                  <a:solidFill>
                    <a:srgbClr val="7ED957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&gt;</a:t>
              </a:r>
            </a:p>
            <a:p>
              <a:pPr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 </a:t>
              </a:r>
              <a:r>
                <a:rPr lang="en-US" sz="3200">
                  <a:solidFill>
                    <a:srgbClr val="7ED957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&lt;/div&gt;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DAGnkN9_6Cs</dc:identifier>
  <dcterms:modified xsi:type="dcterms:W3CDTF">2011-08-01T06:04:30Z</dcterms:modified>
  <cp:revision>1</cp:revision>
  <dc:title>PPT WEB SCRAPING SICSS</dc:title>
</cp:coreProperties>
</file>