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5" r:id="rId1"/>
  </p:sldMasterIdLst>
  <p:notesMasterIdLst>
    <p:notesMasterId r:id="rId18"/>
  </p:notesMasterIdLst>
  <p:sldIdLst>
    <p:sldId id="256" r:id="rId2"/>
    <p:sldId id="278" r:id="rId3"/>
    <p:sldId id="270" r:id="rId4"/>
    <p:sldId id="272" r:id="rId5"/>
    <p:sldId id="282" r:id="rId6"/>
    <p:sldId id="283" r:id="rId7"/>
    <p:sldId id="284" r:id="rId8"/>
    <p:sldId id="285" r:id="rId9"/>
    <p:sldId id="274" r:id="rId10"/>
    <p:sldId id="276" r:id="rId11"/>
    <p:sldId id="293" r:id="rId12"/>
    <p:sldId id="290" r:id="rId13"/>
    <p:sldId id="291" r:id="rId14"/>
    <p:sldId id="292" r:id="rId15"/>
    <p:sldId id="277" r:id="rId16"/>
    <p:sldId id="269" r:id="rId17"/>
  </p:sldIdLst>
  <p:sldSz cx="9144000" cy="5143500" type="screen16x9"/>
  <p:notesSz cx="6858000" cy="9144000"/>
  <p:embeddedFontLst>
    <p:embeddedFont>
      <p:font typeface="Arial Black" panose="020B0A04020102020204" pitchFamily="34" charset="0"/>
      <p:bold r:id="rId19"/>
    </p:embeddedFont>
    <p:embeddedFont>
      <p:font typeface="Garamond" panose="02020404030301010803" pitchFamily="18" charset="0"/>
      <p:regular r:id="rId20"/>
      <p:bold r:id="rId21"/>
      <p:italic r:id="rId22"/>
    </p:embeddedFont>
    <p:embeddedFont>
      <p:font typeface="Maven Pro" panose="020B0604020202020204" charset="0"/>
      <p:regular r:id="rId23"/>
      <p:bold r:id="rId24"/>
    </p:embeddedFont>
    <p:embeddedFont>
      <p:font typeface="Nunito" pitchFamily="2" charset="0"/>
      <p:regular r:id="rId25"/>
      <p:bold r:id="rId26"/>
      <p:italic r:id="rId27"/>
      <p:boldItalic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07533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8347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45423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b899f42265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b899f42265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3473120E-7443-457C-9B2C-CEC08E37D4F1}" type="datetimeFigureOut">
              <a:rPr lang="en-IN" smtClean="0"/>
              <a:t>07-03-2024</a:t>
            </a:fld>
            <a:endParaRPr lang="en-IN"/>
          </a:p>
        </p:txBody>
      </p:sp>
      <p:sp>
        <p:nvSpPr>
          <p:cNvPr id="5" name="Footer Placeholder 4"/>
          <p:cNvSpPr>
            <a:spLocks noGrp="1"/>
          </p:cNvSpPr>
          <p:nvPr>
            <p:ph type="ftr" sz="quarter" idx="11"/>
          </p:nvPr>
        </p:nvSpPr>
        <p:spPr>
          <a:xfrm>
            <a:off x="2019298" y="3778247"/>
            <a:ext cx="3910976" cy="209550"/>
          </a:xfrm>
        </p:spPr>
        <p:txBody>
          <a:bodyPr/>
          <a:lstStyle/>
          <a:p>
            <a:endParaRPr lang="en-IN"/>
          </a:p>
        </p:txBody>
      </p:sp>
      <p:sp>
        <p:nvSpPr>
          <p:cNvPr id="6" name="Slide Number Placeholder 5"/>
          <p:cNvSpPr>
            <a:spLocks noGrp="1"/>
          </p:cNvSpPr>
          <p:nvPr>
            <p:ph type="sldNum" sz="quarter" idx="12"/>
          </p:nvPr>
        </p:nvSpPr>
        <p:spPr>
          <a:xfrm>
            <a:off x="6717676" y="3778247"/>
            <a:ext cx="413375" cy="209550"/>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54838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473120E-7443-457C-9B2C-CEC08E37D4F1}" type="datetimeFigureOut">
              <a:rPr lang="en-IN" smtClean="0"/>
              <a:t>07-03-2024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27253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73120E-7443-457C-9B2C-CEC08E37D4F1}"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396567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73120E-7443-457C-9B2C-CEC08E37D4F1}"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5125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73120E-7443-457C-9B2C-CEC08E37D4F1}"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4264731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73120E-7443-457C-9B2C-CEC08E37D4F1}"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181465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73120E-7443-457C-9B2C-CEC08E37D4F1}"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679439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73120E-7443-457C-9B2C-CEC08E37D4F1}"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058588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73120E-7443-457C-9B2C-CEC08E37D4F1}"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286371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8238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73120E-7443-457C-9B2C-CEC08E37D4F1}"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554447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73120E-7443-457C-9B2C-CEC08E37D4F1}"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13262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73120E-7443-457C-9B2C-CEC08E37D4F1}" type="datetimeFigureOut">
              <a:rPr lang="en-IN" smtClean="0"/>
              <a:t>07-03-2024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289209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73120E-7443-457C-9B2C-CEC08E37D4F1}" type="datetimeFigureOut">
              <a:rPr lang="en-IN" smtClean="0"/>
              <a:t>07-03-2024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390702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73120E-7443-457C-9B2C-CEC08E37D4F1}" type="datetimeFigureOut">
              <a:rPr lang="en-IN" smtClean="0"/>
              <a:t>07-03-2024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04960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73120E-7443-457C-9B2C-CEC08E37D4F1}" type="datetimeFigureOut">
              <a:rPr lang="en-IN" smtClean="0"/>
              <a:t>07-03-2024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34722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473120E-7443-457C-9B2C-CEC08E37D4F1}" type="datetimeFigureOut">
              <a:rPr lang="en-IN" smtClean="0"/>
              <a:t>07-03-2024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6235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473120E-7443-457C-9B2C-CEC08E37D4F1}" type="datetimeFigureOut">
              <a:rPr lang="en-IN" smtClean="0"/>
              <a:t>07-03-2024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605915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3473120E-7443-457C-9B2C-CEC08E37D4F1}" type="datetimeFigureOut">
              <a:rPr lang="en-IN" smtClean="0"/>
              <a:t>07-03-2024</a:t>
            </a:fld>
            <a:endParaRPr lang="en-IN"/>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439237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Lst>
  <p:hf sldNum="0"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hyperlink" Target="https://sciprofiles.com/profile/2732731?utm_source=mdpi.com&amp;utm_medium=website&amp;utm_campaign=avatar_nam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sciprofiles.com/profile/author/V2tWVDd0WVhlM1ZCR3dlYzJRQnR5UkVabGdzakF1ZDY0WVFMQTFyOHZwaz0=?utm_source=mdpi.com&amp;utm_medium=website&amp;utm_campaign=avatar_name" TargetMode="External"/><Relationship Id="rId5" Type="http://schemas.openxmlformats.org/officeDocument/2006/relationships/hyperlink" Target="https://sciprofiles.com/profile/author/NzlSQTlZTnQrb3FDQ0xteWJUaTVNT212MzVEb2R0bG92aWdmeWtIZkRFMD0=?utm_source=mdpi.com&amp;utm_medium=website&amp;utm_campaign=avatar_name" TargetMode="External"/><Relationship Id="rId4" Type="http://schemas.openxmlformats.org/officeDocument/2006/relationships/hyperlink" Target="https://sciprofiles.com/profile/author/UWE3SG8wTzNiL0xjTUlGdXE4MjBDUWVKMm84UFJSNVVWRGM2SzdVMm0vZz0=?utm_source=mdpi.com&amp;utm_medium=website&amp;utm_campaign=avatar_nam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author/37277153600" TargetMode="External"/><Relationship Id="rId2" Type="http://schemas.openxmlformats.org/officeDocument/2006/relationships/hyperlink" Target="https://ieeexplore.ieee.org/author/37276788500" TargetMode="External"/><Relationship Id="rId1" Type="http://schemas.openxmlformats.org/officeDocument/2006/relationships/slideLayout" Target="../slideLayouts/slideLayout2.xml"/><Relationship Id="rId4" Type="http://schemas.openxmlformats.org/officeDocument/2006/relationships/hyperlink" Target="https://ieeexplore.ieee.org/author/3726839580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1614311" y="1019254"/>
            <a:ext cx="5915378" cy="3200846"/>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en" sz="2800" dirty="0">
                <a:solidFill>
                  <a:srgbClr val="FF0000"/>
                </a:solidFill>
                <a:latin typeface="Arial Black" panose="020B0A04020102020204" pitchFamily="34" charset="0"/>
              </a:rPr>
              <a:t>MACHINE LEARNING </a:t>
            </a:r>
            <a:br>
              <a:rPr lang="en" sz="2800" dirty="0">
                <a:solidFill>
                  <a:srgbClr val="FF0000"/>
                </a:solidFill>
                <a:latin typeface="Arial Black" panose="020B0A04020102020204" pitchFamily="34" charset="0"/>
              </a:rPr>
            </a:br>
            <a:r>
              <a:rPr lang="en" sz="2800" dirty="0">
                <a:solidFill>
                  <a:srgbClr val="FF0000"/>
                </a:solidFill>
                <a:latin typeface="Arial Black" panose="020B0A04020102020204" pitchFamily="34" charset="0"/>
              </a:rPr>
              <a:t>METHODOLOGY FOR </a:t>
            </a:r>
            <a:br>
              <a:rPr lang="en" sz="2800" dirty="0">
                <a:solidFill>
                  <a:srgbClr val="FF0000"/>
                </a:solidFill>
                <a:latin typeface="Arial Black" panose="020B0A04020102020204" pitchFamily="34" charset="0"/>
              </a:rPr>
            </a:br>
            <a:r>
              <a:rPr lang="en" sz="2800" dirty="0">
                <a:solidFill>
                  <a:srgbClr val="FF0000"/>
                </a:solidFill>
                <a:latin typeface="Arial Black" panose="020B0A04020102020204" pitchFamily="34" charset="0"/>
              </a:rPr>
              <a:t>AUTOMATED  INDUSTRIAL </a:t>
            </a:r>
            <a:br>
              <a:rPr lang="en" sz="2800" dirty="0">
                <a:solidFill>
                  <a:srgbClr val="FF0000"/>
                </a:solidFill>
                <a:latin typeface="Arial Black" panose="020B0A04020102020204" pitchFamily="34" charset="0"/>
              </a:rPr>
            </a:br>
            <a:r>
              <a:rPr lang="en" sz="2800" dirty="0">
                <a:solidFill>
                  <a:srgbClr val="FF0000"/>
                </a:solidFill>
                <a:latin typeface="Arial Black" panose="020B0A04020102020204" pitchFamily="34" charset="0"/>
              </a:rPr>
              <a:t>SOC </a:t>
            </a:r>
            <a:br>
              <a:rPr lang="en" sz="2800" dirty="0">
                <a:solidFill>
                  <a:srgbClr val="FF0000"/>
                </a:solidFill>
                <a:latin typeface="Arial Black" panose="020B0A04020102020204" pitchFamily="34" charset="0"/>
              </a:rPr>
            </a:br>
            <a:r>
              <a:rPr lang="en" sz="2800" dirty="0">
                <a:solidFill>
                  <a:srgbClr val="FF0000"/>
                </a:solidFill>
                <a:latin typeface="Arial Black" panose="020B0A04020102020204" pitchFamily="34" charset="0"/>
              </a:rPr>
              <a:t>VERIFICATION</a:t>
            </a:r>
            <a:br>
              <a:rPr lang="en" sz="2800" dirty="0">
                <a:solidFill>
                  <a:srgbClr val="FF0000"/>
                </a:solidFill>
                <a:latin typeface="Arial Black" panose="020B0A04020102020204" pitchFamily="34" charset="0"/>
              </a:rPr>
            </a:br>
            <a:r>
              <a:rPr lang="en" sz="2800" dirty="0">
                <a:solidFill>
                  <a:srgbClr val="FF0000"/>
                </a:solidFill>
                <a:latin typeface="Arial Black" panose="020B0A04020102020204" pitchFamily="34" charset="0"/>
              </a:rPr>
              <a:t>USING LEARNING ALGORITHMS</a:t>
            </a:r>
            <a:endParaRPr sz="2800" dirty="0">
              <a:solidFill>
                <a:srgbClr val="FF0000"/>
              </a:solidFill>
              <a:latin typeface="Arial Black" panose="020B0A04020102020204" pitchFamily="34" charset="0"/>
            </a:endParaRPr>
          </a:p>
        </p:txBody>
      </p:sp>
      <p:sp>
        <p:nvSpPr>
          <p:cNvPr id="279" name="Google Shape;279;p13"/>
          <p:cNvSpPr txBox="1"/>
          <p:nvPr/>
        </p:nvSpPr>
        <p:spPr>
          <a:xfrm>
            <a:off x="513066" y="4220201"/>
            <a:ext cx="2953147"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solidFill>
                  <a:schemeClr val="dk2"/>
                </a:solidFill>
                <a:latin typeface="Nunito"/>
                <a:ea typeface="Nunito"/>
                <a:cs typeface="Nunito"/>
                <a:sym typeface="Nunito"/>
              </a:rPr>
              <a:t>Project Guide: </a:t>
            </a:r>
            <a:endParaRPr sz="2400" b="1" dirty="0">
              <a:solidFill>
                <a:schemeClr val="dk2"/>
              </a:solidFill>
              <a:latin typeface="Nunito"/>
              <a:ea typeface="Nunito"/>
              <a:cs typeface="Nunito"/>
              <a:sym typeface="Nunito"/>
            </a:endParaRPr>
          </a:p>
          <a:p>
            <a:pPr marL="0" lvl="0" indent="0" algn="l" rtl="0">
              <a:spcBef>
                <a:spcPts val="0"/>
              </a:spcBef>
              <a:spcAft>
                <a:spcPts val="0"/>
              </a:spcAft>
              <a:buNone/>
            </a:pPr>
            <a:r>
              <a:rPr lang="en" sz="2400" b="1" dirty="0">
                <a:solidFill>
                  <a:schemeClr val="dk2"/>
                </a:solidFill>
                <a:latin typeface="Nunito"/>
                <a:ea typeface="Nunito"/>
                <a:cs typeface="Nunito"/>
                <a:sym typeface="Nunito"/>
              </a:rPr>
              <a:t>Dr. Selvi Ravindran</a:t>
            </a:r>
            <a:endParaRPr sz="2400" b="1" dirty="0">
              <a:solidFill>
                <a:schemeClr val="dk2"/>
              </a:solidFill>
              <a:latin typeface="Nunito"/>
              <a:ea typeface="Nunito"/>
              <a:cs typeface="Nunito"/>
              <a:sym typeface="Nunito"/>
            </a:endParaRPr>
          </a:p>
        </p:txBody>
      </p:sp>
      <p:sp>
        <p:nvSpPr>
          <p:cNvPr id="280" name="Google Shape;280;p13"/>
          <p:cNvSpPr txBox="1"/>
          <p:nvPr/>
        </p:nvSpPr>
        <p:spPr>
          <a:xfrm>
            <a:off x="6362350" y="4220100"/>
            <a:ext cx="26670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solidFill>
                  <a:schemeClr val="dk2"/>
                </a:solidFill>
                <a:latin typeface="Nunito"/>
                <a:ea typeface="Nunito"/>
                <a:cs typeface="Nunito"/>
                <a:sym typeface="Nunito"/>
              </a:rPr>
              <a:t>Neeraj Kumar Jha</a:t>
            </a:r>
            <a:endParaRPr sz="2400" b="1" dirty="0">
              <a:solidFill>
                <a:schemeClr val="dk2"/>
              </a:solidFill>
              <a:latin typeface="Nunito"/>
              <a:ea typeface="Nunito"/>
              <a:cs typeface="Nunito"/>
              <a:sym typeface="Nunito"/>
            </a:endParaRPr>
          </a:p>
          <a:p>
            <a:pPr marL="0" lvl="0" indent="0" algn="l" rtl="0">
              <a:spcBef>
                <a:spcPts val="0"/>
              </a:spcBef>
              <a:spcAft>
                <a:spcPts val="0"/>
              </a:spcAft>
              <a:buNone/>
            </a:pPr>
            <a:r>
              <a:rPr lang="en" sz="2400" b="1" dirty="0">
                <a:solidFill>
                  <a:schemeClr val="dk2"/>
                </a:solidFill>
                <a:latin typeface="Nunito"/>
                <a:ea typeface="Nunito"/>
                <a:cs typeface="Nunito"/>
                <a:sym typeface="Nunito"/>
              </a:rPr>
              <a:t>2022179057</a:t>
            </a:r>
            <a:endParaRPr sz="2400" b="1" dirty="0">
              <a:solidFill>
                <a:schemeClr val="dk2"/>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74F87-4C06-7644-748B-9B743815CC71}"/>
              </a:ext>
            </a:extLst>
          </p:cNvPr>
          <p:cNvSpPr>
            <a:spLocks noGrp="1"/>
          </p:cNvSpPr>
          <p:nvPr>
            <p:ph type="title"/>
          </p:nvPr>
        </p:nvSpPr>
        <p:spPr>
          <a:xfrm>
            <a:off x="765544" y="502882"/>
            <a:ext cx="7504960" cy="592272"/>
          </a:xfrm>
        </p:spPr>
        <p:txBody>
          <a:bodyPr>
            <a:noAutofit/>
          </a:bodyPr>
          <a:lstStyle/>
          <a:p>
            <a:r>
              <a:rPr lang="en-IN" sz="2400" b="1" dirty="0">
                <a:solidFill>
                  <a:schemeClr val="tx1"/>
                </a:solidFill>
                <a:latin typeface="Arial Black" panose="020B0A04020102020204" pitchFamily="34" charset="0"/>
                <a:ea typeface="Maven Pro"/>
                <a:cs typeface="Maven Pro"/>
                <a:sym typeface="Maven Pro"/>
              </a:rPr>
              <a:t>DATASET OVERVIEW [</a:t>
            </a:r>
            <a:r>
              <a:rPr lang="en-IN" sz="2400" b="1" dirty="0" err="1">
                <a:solidFill>
                  <a:schemeClr val="tx1"/>
                </a:solidFill>
                <a:latin typeface="Arial Black" panose="020B0A04020102020204" pitchFamily="34" charset="0"/>
                <a:ea typeface="Maven Pro"/>
                <a:cs typeface="Maven Pro"/>
                <a:sym typeface="Maven Pro"/>
              </a:rPr>
              <a:t>OpAmp</a:t>
            </a:r>
            <a:r>
              <a:rPr lang="en-IN" sz="2400" b="1" dirty="0">
                <a:solidFill>
                  <a:schemeClr val="tx1"/>
                </a:solidFill>
                <a:latin typeface="Arial Black" panose="020B0A04020102020204" pitchFamily="34" charset="0"/>
                <a:ea typeface="Maven Pro"/>
                <a:cs typeface="Maven Pro"/>
                <a:sym typeface="Maven Pro"/>
              </a:rPr>
              <a:t>-Non-Uniform]</a:t>
            </a:r>
            <a:br>
              <a:rPr lang="en-IN" sz="2400" b="1" u="sng" dirty="0">
                <a:solidFill>
                  <a:schemeClr val="tx1"/>
                </a:solidFill>
                <a:latin typeface="Arial Black" panose="020B0A04020102020204" pitchFamily="34" charset="0"/>
                <a:ea typeface="Maven Pro"/>
                <a:cs typeface="Maven Pro"/>
                <a:sym typeface="Maven Pro"/>
              </a:rPr>
            </a:br>
            <a:endParaRPr lang="en-IN" sz="2400" dirty="0">
              <a:solidFill>
                <a:schemeClr val="tx1"/>
              </a:solidFill>
              <a:latin typeface="Arial Black" panose="020B0A04020102020204" pitchFamily="34" charset="0"/>
            </a:endParaRPr>
          </a:p>
        </p:txBody>
      </p:sp>
      <p:sp>
        <p:nvSpPr>
          <p:cNvPr id="3" name="Text Placeholder 2">
            <a:extLst>
              <a:ext uri="{FF2B5EF4-FFF2-40B4-BE49-F238E27FC236}">
                <a16:creationId xmlns:a16="http://schemas.microsoft.com/office/drawing/2014/main" id="{31D3BD78-7695-4544-3C9E-7E8CB143AC3E}"/>
              </a:ext>
            </a:extLst>
          </p:cNvPr>
          <p:cNvSpPr>
            <a:spLocks noGrp="1"/>
          </p:cNvSpPr>
          <p:nvPr>
            <p:ph type="body" idx="1"/>
          </p:nvPr>
        </p:nvSpPr>
        <p:spPr>
          <a:xfrm>
            <a:off x="691116" y="1190847"/>
            <a:ext cx="7953154" cy="3340803"/>
          </a:xfrm>
        </p:spPr>
        <p:txBody>
          <a:bodyPr/>
          <a:lstStyle/>
          <a:p>
            <a:endParaRPr lang="en-IN" dirty="0"/>
          </a:p>
        </p:txBody>
      </p:sp>
      <p:pic>
        <p:nvPicPr>
          <p:cNvPr id="6" name="Picture 5">
            <a:extLst>
              <a:ext uri="{FF2B5EF4-FFF2-40B4-BE49-F238E27FC236}">
                <a16:creationId xmlns:a16="http://schemas.microsoft.com/office/drawing/2014/main" id="{A2140F6B-BCD4-F3E3-9C0E-AB8C04DE44EA}"/>
              </a:ext>
            </a:extLst>
          </p:cNvPr>
          <p:cNvPicPr>
            <a:picLocks noChangeAspect="1"/>
          </p:cNvPicPr>
          <p:nvPr/>
        </p:nvPicPr>
        <p:blipFill>
          <a:blip r:embed="rId2"/>
          <a:stretch>
            <a:fillRect/>
          </a:stretch>
        </p:blipFill>
        <p:spPr>
          <a:xfrm>
            <a:off x="691116" y="1018742"/>
            <a:ext cx="7953154" cy="3512908"/>
          </a:xfrm>
          <a:prstGeom prst="rect">
            <a:avLst/>
          </a:prstGeom>
        </p:spPr>
      </p:pic>
    </p:spTree>
    <p:extLst>
      <p:ext uri="{BB962C8B-B14F-4D97-AF65-F5344CB8AC3E}">
        <p14:creationId xmlns:p14="http://schemas.microsoft.com/office/powerpoint/2010/main" val="4048348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3F98E-C220-5E23-B776-3C279E51C8C7}"/>
              </a:ext>
            </a:extLst>
          </p:cNvPr>
          <p:cNvSpPr>
            <a:spLocks noGrp="1"/>
          </p:cNvSpPr>
          <p:nvPr>
            <p:ph type="title"/>
          </p:nvPr>
        </p:nvSpPr>
        <p:spPr>
          <a:xfrm>
            <a:off x="595423" y="598575"/>
            <a:ext cx="7738877" cy="656067"/>
          </a:xfrm>
        </p:spPr>
        <p:txBody>
          <a:bodyPr>
            <a:normAutofit fontScale="90000"/>
          </a:bodyPr>
          <a:lstStyle/>
          <a:p>
            <a:r>
              <a:rPr lang="en-IN" sz="2700" b="1" dirty="0">
                <a:solidFill>
                  <a:schemeClr val="tx1"/>
                </a:solidFill>
                <a:latin typeface="Arial Black" panose="020B0A04020102020204" pitchFamily="34" charset="0"/>
                <a:ea typeface="Maven Pro"/>
                <a:cs typeface="Maven Pro"/>
                <a:sym typeface="Maven Pro"/>
              </a:rPr>
              <a:t>DATASET OVERVIEW [</a:t>
            </a:r>
            <a:r>
              <a:rPr lang="en-IN" sz="2700" b="1" dirty="0" err="1">
                <a:solidFill>
                  <a:schemeClr val="tx1"/>
                </a:solidFill>
                <a:latin typeface="Arial Black" panose="020B0A04020102020204" pitchFamily="34" charset="0"/>
                <a:ea typeface="Maven Pro"/>
                <a:cs typeface="Maven Pro"/>
                <a:sym typeface="Maven Pro"/>
              </a:rPr>
              <a:t>OpAmp</a:t>
            </a:r>
            <a:r>
              <a:rPr lang="en-IN" sz="2700" b="1" dirty="0">
                <a:solidFill>
                  <a:schemeClr val="tx1"/>
                </a:solidFill>
                <a:latin typeface="Arial Black" panose="020B0A04020102020204" pitchFamily="34" charset="0"/>
                <a:ea typeface="Maven Pro"/>
                <a:cs typeface="Maven Pro"/>
                <a:sym typeface="Maven Pro"/>
              </a:rPr>
              <a:t>-Uniform]</a:t>
            </a:r>
            <a:br>
              <a:rPr lang="en-IN" sz="3600" b="1" u="sng" dirty="0">
                <a:solidFill>
                  <a:schemeClr val="tx1"/>
                </a:solidFill>
                <a:latin typeface="Arial Black" panose="020B0A04020102020204" pitchFamily="34" charset="0"/>
                <a:ea typeface="Maven Pro"/>
                <a:cs typeface="Maven Pro"/>
                <a:sym typeface="Maven Pro"/>
              </a:rPr>
            </a:br>
            <a:endParaRPr lang="en-IN" dirty="0"/>
          </a:p>
        </p:txBody>
      </p:sp>
      <p:sp>
        <p:nvSpPr>
          <p:cNvPr id="3" name="Text Placeholder 2">
            <a:extLst>
              <a:ext uri="{FF2B5EF4-FFF2-40B4-BE49-F238E27FC236}">
                <a16:creationId xmlns:a16="http://schemas.microsoft.com/office/drawing/2014/main" id="{FE1303A8-8A13-0D61-B2E9-25B9A7BCF4A7}"/>
              </a:ext>
            </a:extLst>
          </p:cNvPr>
          <p:cNvSpPr>
            <a:spLocks noGrp="1"/>
          </p:cNvSpPr>
          <p:nvPr>
            <p:ph type="body" idx="1"/>
          </p:nvPr>
        </p:nvSpPr>
        <p:spPr>
          <a:xfrm>
            <a:off x="701749" y="1254642"/>
            <a:ext cx="7632551" cy="3277008"/>
          </a:xfrm>
        </p:spPr>
        <p:txBody>
          <a:bodyPr/>
          <a:lstStyle/>
          <a:p>
            <a:endParaRPr lang="en-IN" dirty="0"/>
          </a:p>
        </p:txBody>
      </p:sp>
      <p:pic>
        <p:nvPicPr>
          <p:cNvPr id="5" name="Picture 4">
            <a:extLst>
              <a:ext uri="{FF2B5EF4-FFF2-40B4-BE49-F238E27FC236}">
                <a16:creationId xmlns:a16="http://schemas.microsoft.com/office/drawing/2014/main" id="{2423DA8D-8289-8E83-938C-1B2A58ED37E2}"/>
              </a:ext>
            </a:extLst>
          </p:cNvPr>
          <p:cNvPicPr>
            <a:picLocks noChangeAspect="1"/>
          </p:cNvPicPr>
          <p:nvPr/>
        </p:nvPicPr>
        <p:blipFill>
          <a:blip r:embed="rId2"/>
          <a:stretch>
            <a:fillRect/>
          </a:stretch>
        </p:blipFill>
        <p:spPr>
          <a:xfrm>
            <a:off x="809700" y="1254642"/>
            <a:ext cx="7630926" cy="3277008"/>
          </a:xfrm>
          <a:prstGeom prst="rect">
            <a:avLst/>
          </a:prstGeom>
        </p:spPr>
      </p:pic>
    </p:spTree>
    <p:extLst>
      <p:ext uri="{BB962C8B-B14F-4D97-AF65-F5344CB8AC3E}">
        <p14:creationId xmlns:p14="http://schemas.microsoft.com/office/powerpoint/2010/main" val="227540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DC482-2424-A826-33FC-A20079D9B1F6}"/>
              </a:ext>
            </a:extLst>
          </p:cNvPr>
          <p:cNvSpPr>
            <a:spLocks noGrp="1"/>
          </p:cNvSpPr>
          <p:nvPr>
            <p:ph type="title"/>
          </p:nvPr>
        </p:nvSpPr>
        <p:spPr>
          <a:xfrm>
            <a:off x="1303800" y="598575"/>
            <a:ext cx="7030500" cy="634802"/>
          </a:xfrm>
        </p:spPr>
        <p:txBody>
          <a:bodyPr>
            <a:normAutofit/>
          </a:bodyPr>
          <a:lstStyle/>
          <a:p>
            <a:r>
              <a:rPr lang="en-US" sz="2400" dirty="0">
                <a:latin typeface="Arial Black" panose="020B0A04020102020204" pitchFamily="34" charset="0"/>
              </a:rPr>
              <a:t>Interpolation</a:t>
            </a:r>
            <a:endParaRPr lang="en-IN" sz="2400" dirty="0"/>
          </a:p>
        </p:txBody>
      </p:sp>
      <p:sp>
        <p:nvSpPr>
          <p:cNvPr id="3" name="Text Placeholder 2">
            <a:extLst>
              <a:ext uri="{FF2B5EF4-FFF2-40B4-BE49-F238E27FC236}">
                <a16:creationId xmlns:a16="http://schemas.microsoft.com/office/drawing/2014/main" id="{06AA09B0-F13D-C770-C57C-78CA0EB10C40}"/>
              </a:ext>
            </a:extLst>
          </p:cNvPr>
          <p:cNvSpPr>
            <a:spLocks noGrp="1"/>
          </p:cNvSpPr>
          <p:nvPr>
            <p:ph type="body" idx="1"/>
          </p:nvPr>
        </p:nvSpPr>
        <p:spPr>
          <a:xfrm>
            <a:off x="1080516" y="1233377"/>
            <a:ext cx="7030500" cy="2979297"/>
          </a:xfrm>
        </p:spPr>
        <p:txBody>
          <a:bodyPr>
            <a:normAutofit/>
          </a:bodyPr>
          <a:lstStyle/>
          <a:p>
            <a:pPr marL="146050" indent="0">
              <a:buNone/>
            </a:pPr>
            <a:br>
              <a:rPr lang="en-US" sz="1200" b="1" dirty="0">
                <a:latin typeface="Arial Black" panose="020B0A04020102020204" pitchFamily="34" charset="0"/>
                <a:cs typeface="Arial" panose="020B0604020202020204" pitchFamily="34" charset="0"/>
              </a:rPr>
            </a:br>
            <a:r>
              <a:rPr lang="en-US" sz="1200" b="1" i="0" dirty="0">
                <a:solidFill>
                  <a:srgbClr val="0D0D0D"/>
                </a:solidFill>
                <a:effectLst/>
                <a:latin typeface="Arial Black" panose="020B0A04020102020204" pitchFamily="34" charset="0"/>
                <a:cs typeface="Arial" panose="020B0604020202020204" pitchFamily="34" charset="0"/>
              </a:rPr>
              <a:t>In machine learning, interpolation refers to a method of estimating unknown data points between known data points. It is particularly relevant in scenarios where you have a set of data points, but you need to infer values for points that lie within the range of the known data.</a:t>
            </a:r>
            <a:endParaRPr lang="en-IN" sz="1200" b="1" dirty="0">
              <a:latin typeface="Arial Black" panose="020B0A04020102020204" pitchFamily="34" charset="0"/>
              <a:cs typeface="Arial" panose="020B0604020202020204" pitchFamily="34" charset="0"/>
            </a:endParaRPr>
          </a:p>
        </p:txBody>
      </p:sp>
      <p:pic>
        <p:nvPicPr>
          <p:cNvPr id="5" name="Picture 4" descr="Interpolation — The Science of Machine Learning">
            <a:extLst>
              <a:ext uri="{FF2B5EF4-FFF2-40B4-BE49-F238E27FC236}">
                <a16:creationId xmlns:a16="http://schemas.microsoft.com/office/drawing/2014/main" id="{594FE0A2-DB70-3193-B3AB-EE67B7360D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108" y="2393399"/>
            <a:ext cx="5050464" cy="2348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296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F013F-E9B9-E1DA-F889-639771D6DA3D}"/>
              </a:ext>
            </a:extLst>
          </p:cNvPr>
          <p:cNvSpPr>
            <a:spLocks noGrp="1"/>
          </p:cNvSpPr>
          <p:nvPr>
            <p:ph type="title"/>
          </p:nvPr>
        </p:nvSpPr>
        <p:spPr>
          <a:xfrm>
            <a:off x="1303800" y="598575"/>
            <a:ext cx="7030500" cy="613537"/>
          </a:xfrm>
        </p:spPr>
        <p:txBody>
          <a:bodyPr>
            <a:normAutofit/>
          </a:bodyPr>
          <a:lstStyle/>
          <a:p>
            <a:r>
              <a:rPr lang="en-US" sz="2400" dirty="0">
                <a:latin typeface="Arial Black" panose="020B0A04020102020204" pitchFamily="34" charset="0"/>
              </a:rPr>
              <a:t>Interpolation Techniques</a:t>
            </a:r>
            <a:endParaRPr lang="en-IN" sz="2400" dirty="0"/>
          </a:p>
        </p:txBody>
      </p:sp>
      <p:sp>
        <p:nvSpPr>
          <p:cNvPr id="3" name="Text Placeholder 2">
            <a:extLst>
              <a:ext uri="{FF2B5EF4-FFF2-40B4-BE49-F238E27FC236}">
                <a16:creationId xmlns:a16="http://schemas.microsoft.com/office/drawing/2014/main" id="{6C542501-2C7F-425C-8F08-965963842DBC}"/>
              </a:ext>
            </a:extLst>
          </p:cNvPr>
          <p:cNvSpPr>
            <a:spLocks noGrp="1"/>
          </p:cNvSpPr>
          <p:nvPr>
            <p:ph type="body" idx="1"/>
          </p:nvPr>
        </p:nvSpPr>
        <p:spPr>
          <a:xfrm>
            <a:off x="648585" y="1212111"/>
            <a:ext cx="7985051" cy="3615069"/>
          </a:xfrm>
        </p:spPr>
        <p:txBody>
          <a:bodyPr>
            <a:normAutofit fontScale="92500" lnSpcReduction="10000"/>
          </a:bodyPr>
          <a:lstStyle/>
          <a:p>
            <a:pPr algn="l">
              <a:buFont typeface="+mj-lt"/>
              <a:buAutoNum type="arabicPeriod"/>
            </a:pPr>
            <a:r>
              <a:rPr lang="en-US" sz="1300" b="1" i="0" dirty="0">
                <a:solidFill>
                  <a:srgbClr val="0D0D0D"/>
                </a:solidFill>
                <a:effectLst/>
                <a:latin typeface="Arial Black" panose="020B0A04020102020204" pitchFamily="34" charset="0"/>
                <a:cs typeface="Arial" panose="020B0604020202020204" pitchFamily="34" charset="0"/>
              </a:rPr>
              <a:t>Linear Interpolation: </a:t>
            </a:r>
            <a:r>
              <a:rPr lang="en-US" sz="1300" b="1" i="0" dirty="0">
                <a:solidFill>
                  <a:srgbClr val="0D0D0D"/>
                </a:solidFill>
                <a:effectLst/>
                <a:latin typeface="Arial" panose="020B0604020202020204" pitchFamily="34" charset="0"/>
                <a:cs typeface="Arial" panose="020B0604020202020204" pitchFamily="34" charset="0"/>
              </a:rPr>
              <a:t>Linear interpolation is the simplest interpolation method. It assumes a linear relationship between adjacent data points and estimates the value of the unknown point by forming a straight line between the known points.</a:t>
            </a:r>
          </a:p>
          <a:p>
            <a:pPr algn="l">
              <a:buFont typeface="+mj-lt"/>
              <a:buAutoNum type="arabicPeriod"/>
            </a:pPr>
            <a:endParaRPr lang="en-US" sz="1300" b="1" i="0" dirty="0">
              <a:solidFill>
                <a:srgbClr val="0D0D0D"/>
              </a:solidFill>
              <a:effectLst/>
              <a:latin typeface="Arial Black" panose="020B0A04020102020204" pitchFamily="34" charset="0"/>
              <a:cs typeface="Arial" panose="020B0604020202020204" pitchFamily="34" charset="0"/>
            </a:endParaRPr>
          </a:p>
          <a:p>
            <a:pPr algn="l">
              <a:buFont typeface="+mj-lt"/>
              <a:buAutoNum type="arabicPeriod"/>
            </a:pPr>
            <a:r>
              <a:rPr lang="en-US" sz="1300" b="1" i="0" dirty="0">
                <a:solidFill>
                  <a:srgbClr val="0D0D0D"/>
                </a:solidFill>
                <a:effectLst/>
                <a:latin typeface="Arial Black" panose="020B0A04020102020204" pitchFamily="34" charset="0"/>
                <a:cs typeface="Arial" panose="020B0604020202020204" pitchFamily="34" charset="0"/>
              </a:rPr>
              <a:t>Polynomial Interpolation: </a:t>
            </a:r>
            <a:r>
              <a:rPr lang="en-US" sz="1300" b="1" i="0" dirty="0">
                <a:solidFill>
                  <a:srgbClr val="0D0D0D"/>
                </a:solidFill>
                <a:effectLst/>
                <a:latin typeface="Arial" panose="020B0604020202020204" pitchFamily="34" charset="0"/>
                <a:cs typeface="Arial" panose="020B0604020202020204" pitchFamily="34" charset="0"/>
              </a:rPr>
              <a:t>Polynomial interpolation involves fitting a polynomial function to the data points. The degree of the polynomial can vary, with higher degrees providing more flexibility but also increasing the risk of overfitting.</a:t>
            </a:r>
          </a:p>
          <a:p>
            <a:pPr algn="l">
              <a:buFont typeface="+mj-lt"/>
              <a:buAutoNum type="arabicPeriod"/>
            </a:pPr>
            <a:endParaRPr lang="en-US" sz="1300" b="1" i="0" dirty="0">
              <a:solidFill>
                <a:srgbClr val="0D0D0D"/>
              </a:solidFill>
              <a:effectLst/>
              <a:latin typeface="Arial Black" panose="020B0A04020102020204" pitchFamily="34" charset="0"/>
              <a:cs typeface="Arial" panose="020B0604020202020204" pitchFamily="34" charset="0"/>
            </a:endParaRPr>
          </a:p>
          <a:p>
            <a:pPr algn="l">
              <a:buFont typeface="+mj-lt"/>
              <a:buAutoNum type="arabicPeriod"/>
            </a:pPr>
            <a:r>
              <a:rPr lang="en-US" sz="1300" b="1" i="0" dirty="0">
                <a:solidFill>
                  <a:srgbClr val="0D0D0D"/>
                </a:solidFill>
                <a:effectLst/>
                <a:latin typeface="Arial Black" panose="020B0A04020102020204" pitchFamily="34" charset="0"/>
                <a:cs typeface="Arial" panose="020B0604020202020204" pitchFamily="34" charset="0"/>
              </a:rPr>
              <a:t>Cubic Spline Interpolation: </a:t>
            </a:r>
            <a:r>
              <a:rPr lang="en-US" sz="1300" b="1" i="0" dirty="0">
                <a:solidFill>
                  <a:srgbClr val="0D0D0D"/>
                </a:solidFill>
                <a:effectLst/>
                <a:latin typeface="Arial" panose="020B0604020202020204" pitchFamily="34" charset="0"/>
                <a:cs typeface="Arial" panose="020B0604020202020204" pitchFamily="34" charset="0"/>
              </a:rPr>
              <a:t>Cubic spline interpolation fits piecewise cubic polynomials to the data points, ensuring continuity of the curve and its first and second derivatives at the data points. This method often produces a smoother curve compared to polynomial interpolation.</a:t>
            </a:r>
          </a:p>
          <a:p>
            <a:pPr algn="l">
              <a:buFont typeface="+mj-lt"/>
              <a:buAutoNum type="arabicPeriod"/>
            </a:pPr>
            <a:endParaRPr lang="en-US" sz="1300" b="1" i="0" dirty="0">
              <a:solidFill>
                <a:srgbClr val="0D0D0D"/>
              </a:solidFill>
              <a:effectLst/>
              <a:latin typeface="Arial" panose="020B0604020202020204" pitchFamily="34" charset="0"/>
              <a:cs typeface="Arial" panose="020B0604020202020204" pitchFamily="34" charset="0"/>
            </a:endParaRPr>
          </a:p>
          <a:p>
            <a:pPr algn="l">
              <a:buFont typeface="+mj-lt"/>
              <a:buAutoNum type="arabicPeriod"/>
            </a:pPr>
            <a:r>
              <a:rPr lang="en-US" sz="1300" b="1" i="0" dirty="0">
                <a:solidFill>
                  <a:srgbClr val="0D0D0D"/>
                </a:solidFill>
                <a:effectLst/>
                <a:latin typeface="Arial Black" panose="020B0A04020102020204" pitchFamily="34" charset="0"/>
                <a:cs typeface="Arial" panose="020B0604020202020204" pitchFamily="34" charset="0"/>
              </a:rPr>
              <a:t>Piecewise Interpolation: </a:t>
            </a:r>
            <a:r>
              <a:rPr lang="en-US" sz="1300" b="1" i="0" dirty="0">
                <a:solidFill>
                  <a:srgbClr val="0D0D0D"/>
                </a:solidFill>
                <a:effectLst/>
                <a:latin typeface="Arial" panose="020B0604020202020204" pitchFamily="34" charset="0"/>
                <a:cs typeface="Arial" panose="020B0604020202020204" pitchFamily="34" charset="0"/>
              </a:rPr>
              <a:t>Piecewise interpolation divides the data range into smaller intervals and fits different interpolation functions (e.g., linear, quadratic, cubic) to each interval. This approach allows for more localized adjustments to the curve.</a:t>
            </a:r>
          </a:p>
          <a:p>
            <a:pPr algn="l">
              <a:buFont typeface="+mj-lt"/>
              <a:buAutoNum type="arabicPeriod"/>
            </a:pPr>
            <a:endParaRPr lang="en-US" sz="1300" b="1" i="0" dirty="0">
              <a:solidFill>
                <a:srgbClr val="0D0D0D"/>
              </a:solidFill>
              <a:effectLst/>
              <a:latin typeface="Arial" panose="020B0604020202020204" pitchFamily="34" charset="0"/>
              <a:cs typeface="Arial" panose="020B0604020202020204" pitchFamily="34" charset="0"/>
            </a:endParaRPr>
          </a:p>
          <a:p>
            <a:pPr algn="l">
              <a:buFont typeface="+mj-lt"/>
              <a:buAutoNum type="arabicPeriod"/>
            </a:pPr>
            <a:r>
              <a:rPr lang="en-US" sz="1300" b="1" i="0" dirty="0">
                <a:solidFill>
                  <a:srgbClr val="0D0D0D"/>
                </a:solidFill>
                <a:effectLst/>
                <a:latin typeface="Arial Black" panose="020B0A04020102020204" pitchFamily="34" charset="0"/>
                <a:cs typeface="Arial" panose="020B0604020202020204" pitchFamily="34" charset="0"/>
              </a:rPr>
              <a:t>Nearest Neighbor Interpolation: </a:t>
            </a:r>
            <a:r>
              <a:rPr lang="en-US" sz="1300" b="1" i="0" dirty="0">
                <a:solidFill>
                  <a:srgbClr val="0D0D0D"/>
                </a:solidFill>
                <a:effectLst/>
                <a:latin typeface="Arial" panose="020B0604020202020204" pitchFamily="34" charset="0"/>
                <a:cs typeface="Arial" panose="020B0604020202020204" pitchFamily="34" charset="0"/>
              </a:rPr>
              <a:t>Nearest neighbor interpolation assigns the value of the nearest known data point to the unknown point. While simple, this method may not produce smooth curves and can result in staircase-like artifacts.</a:t>
            </a:r>
          </a:p>
          <a:p>
            <a:endParaRPr lang="en-IN" dirty="0"/>
          </a:p>
        </p:txBody>
      </p:sp>
    </p:spTree>
    <p:extLst>
      <p:ext uri="{BB962C8B-B14F-4D97-AF65-F5344CB8AC3E}">
        <p14:creationId xmlns:p14="http://schemas.microsoft.com/office/powerpoint/2010/main" val="1110980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B13B-4011-E705-0511-DDC271CEA4A9}"/>
              </a:ext>
            </a:extLst>
          </p:cNvPr>
          <p:cNvSpPr>
            <a:spLocks noGrp="1"/>
          </p:cNvSpPr>
          <p:nvPr>
            <p:ph type="title"/>
          </p:nvPr>
        </p:nvSpPr>
        <p:spPr>
          <a:xfrm>
            <a:off x="1303800" y="598575"/>
            <a:ext cx="7030500" cy="517844"/>
          </a:xfrm>
        </p:spPr>
        <p:txBody>
          <a:bodyPr>
            <a:noAutofit/>
          </a:bodyPr>
          <a:lstStyle/>
          <a:p>
            <a:r>
              <a:rPr lang="en-US" sz="2400" dirty="0">
                <a:latin typeface="Arial Black" panose="020B0A04020102020204" pitchFamily="34" charset="0"/>
              </a:rPr>
              <a:t>Cubic Spline Interpolation</a:t>
            </a:r>
            <a:endParaRPr lang="en-IN" sz="2400" dirty="0">
              <a:latin typeface="Arial Black" panose="020B0A04020102020204" pitchFamily="34" charset="0"/>
            </a:endParaRPr>
          </a:p>
        </p:txBody>
      </p:sp>
      <p:sp>
        <p:nvSpPr>
          <p:cNvPr id="3" name="Text Placeholder 2">
            <a:extLst>
              <a:ext uri="{FF2B5EF4-FFF2-40B4-BE49-F238E27FC236}">
                <a16:creationId xmlns:a16="http://schemas.microsoft.com/office/drawing/2014/main" id="{AF4CE04A-F482-8F18-E3B1-81A28B0F5A9F}"/>
              </a:ext>
            </a:extLst>
          </p:cNvPr>
          <p:cNvSpPr>
            <a:spLocks noGrp="1"/>
          </p:cNvSpPr>
          <p:nvPr>
            <p:ph type="body" idx="1"/>
          </p:nvPr>
        </p:nvSpPr>
        <p:spPr>
          <a:xfrm>
            <a:off x="956930" y="1690577"/>
            <a:ext cx="7377370" cy="2841072"/>
          </a:xfrm>
        </p:spPr>
        <p:txBody>
          <a:bodyPr/>
          <a:lstStyle/>
          <a:p>
            <a:endParaRPr lang="en-IN" dirty="0"/>
          </a:p>
        </p:txBody>
      </p:sp>
      <p:pic>
        <p:nvPicPr>
          <p:cNvPr id="2050" name="Picture 2">
            <a:extLst>
              <a:ext uri="{FF2B5EF4-FFF2-40B4-BE49-F238E27FC236}">
                <a16:creationId xmlns:a16="http://schemas.microsoft.com/office/drawing/2014/main" id="{91030490-8C6D-7B64-1782-99FB046313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700" y="340242"/>
            <a:ext cx="7749510" cy="4204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889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251D7-3787-B11C-5000-D2504002A852}"/>
              </a:ext>
            </a:extLst>
          </p:cNvPr>
          <p:cNvSpPr>
            <a:spLocks noGrp="1"/>
          </p:cNvSpPr>
          <p:nvPr>
            <p:ph type="title"/>
          </p:nvPr>
        </p:nvSpPr>
        <p:spPr>
          <a:xfrm>
            <a:off x="1303800" y="598575"/>
            <a:ext cx="7030500" cy="698597"/>
          </a:xfrm>
        </p:spPr>
        <p:txBody>
          <a:bodyPr>
            <a:noAutofit/>
          </a:bodyPr>
          <a:lstStyle/>
          <a:p>
            <a:r>
              <a:rPr lang="en-IN" sz="2400" dirty="0">
                <a:solidFill>
                  <a:schemeClr val="tx1"/>
                </a:solidFill>
                <a:latin typeface="Arial Black" panose="020B0A04020102020204" pitchFamily="34" charset="0"/>
              </a:rPr>
              <a:t>TOOLS &amp; TECHNOLOGIES</a:t>
            </a:r>
            <a:br>
              <a:rPr lang="en-IN" sz="2400" dirty="0">
                <a:solidFill>
                  <a:schemeClr val="tx1"/>
                </a:solidFill>
                <a:latin typeface="Arial Black" panose="020B0A04020102020204" pitchFamily="34" charset="0"/>
              </a:rPr>
            </a:br>
            <a:endParaRPr lang="en-IN" sz="2400" dirty="0">
              <a:solidFill>
                <a:schemeClr val="tx1"/>
              </a:solidFill>
              <a:latin typeface="Arial Black" panose="020B0A04020102020204" pitchFamily="34" charset="0"/>
            </a:endParaRPr>
          </a:p>
        </p:txBody>
      </p:sp>
      <p:sp>
        <p:nvSpPr>
          <p:cNvPr id="3" name="Text Placeholder 2">
            <a:extLst>
              <a:ext uri="{FF2B5EF4-FFF2-40B4-BE49-F238E27FC236}">
                <a16:creationId xmlns:a16="http://schemas.microsoft.com/office/drawing/2014/main" id="{CF2F07DC-D2A8-9AE5-5556-74C161299865}"/>
              </a:ext>
            </a:extLst>
          </p:cNvPr>
          <p:cNvSpPr>
            <a:spLocks noGrp="1"/>
          </p:cNvSpPr>
          <p:nvPr>
            <p:ph type="body" idx="1"/>
          </p:nvPr>
        </p:nvSpPr>
        <p:spPr>
          <a:xfrm>
            <a:off x="1129429" y="1180215"/>
            <a:ext cx="7260412" cy="3646967"/>
          </a:xfrm>
        </p:spPr>
        <p:txBody>
          <a:bodyPr>
            <a:noAutofit/>
          </a:bodyPr>
          <a:lstStyle/>
          <a:p>
            <a:pPr marL="457200" lvl="0" indent="-336550" algn="l" rtl="0">
              <a:spcBef>
                <a:spcPts val="0"/>
              </a:spcBef>
              <a:spcAft>
                <a:spcPts val="0"/>
              </a:spcAft>
              <a:buClr>
                <a:srgbClr val="000000"/>
              </a:buClr>
              <a:buSzPts val="1700"/>
              <a:buFont typeface="Arial"/>
              <a:buChar char="●"/>
            </a:pPr>
            <a:r>
              <a:rPr lang="en-IN" sz="1200" dirty="0">
                <a:solidFill>
                  <a:schemeClr val="tx1">
                    <a:lumMod val="95000"/>
                    <a:lumOff val="5000"/>
                  </a:schemeClr>
                </a:solidFill>
                <a:latin typeface="Arial Black" panose="020B0A04020102020204" pitchFamily="34" charset="0"/>
                <a:ea typeface="Arial"/>
                <a:cs typeface="Arial"/>
                <a:sym typeface="Arial"/>
              </a:rPr>
              <a:t>Python: For ML model implementation.</a:t>
            </a:r>
          </a:p>
          <a:p>
            <a:pPr marL="120650" lvl="0" indent="0" algn="l" rtl="0">
              <a:spcBef>
                <a:spcPts val="0"/>
              </a:spcBef>
              <a:spcAft>
                <a:spcPts val="0"/>
              </a:spcAft>
              <a:buClr>
                <a:srgbClr val="000000"/>
              </a:buClr>
              <a:buSzPts val="1700"/>
              <a:buNone/>
            </a:pPr>
            <a:endParaRPr lang="en-IN" sz="1200" dirty="0">
              <a:solidFill>
                <a:schemeClr val="tx1">
                  <a:lumMod val="95000"/>
                  <a:lumOff val="5000"/>
                </a:schemeClr>
              </a:solidFill>
              <a:latin typeface="Arial Black" panose="020B0A04020102020204" pitchFamily="34" charset="0"/>
              <a:ea typeface="Arial"/>
              <a:cs typeface="Arial"/>
              <a:sym typeface="Arial"/>
            </a:endParaRPr>
          </a:p>
          <a:p>
            <a:pPr marL="457200" lvl="0" indent="-336550" algn="l" rtl="0">
              <a:spcBef>
                <a:spcPts val="0"/>
              </a:spcBef>
              <a:spcAft>
                <a:spcPts val="0"/>
              </a:spcAft>
              <a:buClr>
                <a:srgbClr val="000000"/>
              </a:buClr>
              <a:buSzPts val="1700"/>
              <a:buFont typeface="Arial"/>
              <a:buChar char="●"/>
            </a:pPr>
            <a:r>
              <a:rPr lang="en-IN" sz="1200" dirty="0" err="1">
                <a:solidFill>
                  <a:schemeClr val="tx1">
                    <a:lumMod val="95000"/>
                    <a:lumOff val="5000"/>
                  </a:schemeClr>
                </a:solidFill>
                <a:latin typeface="Arial Black" panose="020B0A04020102020204" pitchFamily="34" charset="0"/>
                <a:ea typeface="Arial"/>
                <a:cs typeface="Arial"/>
                <a:sym typeface="Arial"/>
              </a:rPr>
              <a:t>Jupyter</a:t>
            </a:r>
            <a:r>
              <a:rPr lang="en-IN" sz="1200" dirty="0">
                <a:solidFill>
                  <a:schemeClr val="tx1">
                    <a:lumMod val="95000"/>
                    <a:lumOff val="5000"/>
                  </a:schemeClr>
                </a:solidFill>
                <a:latin typeface="Arial Black" panose="020B0A04020102020204" pitchFamily="34" charset="0"/>
                <a:ea typeface="Arial"/>
                <a:cs typeface="Arial"/>
                <a:sym typeface="Arial"/>
              </a:rPr>
              <a:t> </a:t>
            </a:r>
            <a:r>
              <a:rPr lang="en-IN" sz="1200" dirty="0" err="1">
                <a:solidFill>
                  <a:schemeClr val="tx1">
                    <a:lumMod val="95000"/>
                    <a:lumOff val="5000"/>
                  </a:schemeClr>
                </a:solidFill>
                <a:latin typeface="Arial Black" panose="020B0A04020102020204" pitchFamily="34" charset="0"/>
                <a:ea typeface="Arial"/>
                <a:cs typeface="Arial"/>
                <a:sym typeface="Arial"/>
              </a:rPr>
              <a:t>NoteBook</a:t>
            </a:r>
            <a:endParaRPr lang="en-IN" sz="1200" dirty="0">
              <a:solidFill>
                <a:schemeClr val="tx1">
                  <a:lumMod val="95000"/>
                  <a:lumOff val="5000"/>
                </a:schemeClr>
              </a:solidFill>
              <a:latin typeface="Arial Black" panose="020B0A04020102020204" pitchFamily="34" charset="0"/>
              <a:ea typeface="Arial"/>
              <a:cs typeface="Arial"/>
              <a:sym typeface="Arial"/>
            </a:endParaRPr>
          </a:p>
          <a:p>
            <a:pPr marL="120650" lvl="0" indent="0" algn="l" rtl="0">
              <a:spcBef>
                <a:spcPts val="0"/>
              </a:spcBef>
              <a:spcAft>
                <a:spcPts val="0"/>
              </a:spcAft>
              <a:buClr>
                <a:srgbClr val="000000"/>
              </a:buClr>
              <a:buSzPts val="1700"/>
              <a:buNone/>
            </a:pPr>
            <a:endParaRPr lang="en-IN" sz="1200" dirty="0">
              <a:solidFill>
                <a:schemeClr val="tx1">
                  <a:lumMod val="95000"/>
                  <a:lumOff val="5000"/>
                </a:schemeClr>
              </a:solidFill>
              <a:latin typeface="Arial Black" panose="020B0A04020102020204" pitchFamily="34" charset="0"/>
              <a:ea typeface="Arial"/>
              <a:cs typeface="Arial"/>
              <a:sym typeface="Arial"/>
            </a:endParaRPr>
          </a:p>
          <a:p>
            <a:pPr marL="457200" lvl="0" indent="-336550" algn="l" rtl="0">
              <a:spcBef>
                <a:spcPts val="0"/>
              </a:spcBef>
              <a:spcAft>
                <a:spcPts val="0"/>
              </a:spcAft>
              <a:buClr>
                <a:srgbClr val="000000"/>
              </a:buClr>
              <a:buSzPts val="1700"/>
              <a:buFont typeface="Arial"/>
              <a:buChar char="●"/>
            </a:pPr>
            <a:r>
              <a:rPr lang="en-IN" sz="1200" dirty="0" err="1">
                <a:solidFill>
                  <a:schemeClr val="tx1">
                    <a:lumMod val="95000"/>
                    <a:lumOff val="5000"/>
                  </a:schemeClr>
                </a:solidFill>
                <a:latin typeface="Arial Black" panose="020B0A04020102020204" pitchFamily="34" charset="0"/>
                <a:ea typeface="Arial"/>
                <a:cs typeface="Arial"/>
                <a:sym typeface="Arial"/>
              </a:rPr>
              <a:t>PyWavelets</a:t>
            </a:r>
            <a:r>
              <a:rPr lang="en-IN" sz="1200" dirty="0">
                <a:solidFill>
                  <a:schemeClr val="tx1">
                    <a:lumMod val="95000"/>
                    <a:lumOff val="5000"/>
                  </a:schemeClr>
                </a:solidFill>
                <a:latin typeface="Arial Black" panose="020B0A04020102020204" pitchFamily="34" charset="0"/>
                <a:ea typeface="Arial"/>
                <a:cs typeface="Arial"/>
                <a:sym typeface="Arial"/>
              </a:rPr>
              <a:t> : For </a:t>
            </a:r>
            <a:r>
              <a:rPr lang="en-IN" sz="1200" dirty="0" err="1">
                <a:solidFill>
                  <a:schemeClr val="tx1">
                    <a:lumMod val="95000"/>
                    <a:lumOff val="5000"/>
                  </a:schemeClr>
                </a:solidFill>
                <a:latin typeface="Arial Black" panose="020B0A04020102020204" pitchFamily="34" charset="0"/>
                <a:ea typeface="Arial"/>
                <a:cs typeface="Arial"/>
                <a:sym typeface="Arial"/>
              </a:rPr>
              <a:t>Wavlet</a:t>
            </a:r>
            <a:r>
              <a:rPr lang="en-IN" sz="1200" dirty="0">
                <a:solidFill>
                  <a:schemeClr val="tx1">
                    <a:lumMod val="95000"/>
                    <a:lumOff val="5000"/>
                  </a:schemeClr>
                </a:solidFill>
                <a:latin typeface="Arial Black" panose="020B0A04020102020204" pitchFamily="34" charset="0"/>
                <a:ea typeface="Arial"/>
                <a:cs typeface="Arial"/>
                <a:sym typeface="Arial"/>
              </a:rPr>
              <a:t> Transformation</a:t>
            </a:r>
          </a:p>
          <a:p>
            <a:pPr marL="457200" lvl="0" indent="-336550" algn="l" rtl="0">
              <a:spcBef>
                <a:spcPts val="0"/>
              </a:spcBef>
              <a:spcAft>
                <a:spcPts val="0"/>
              </a:spcAft>
              <a:buClr>
                <a:srgbClr val="000000"/>
              </a:buClr>
              <a:buSzPts val="1700"/>
              <a:buFont typeface="Arial"/>
              <a:buChar char="●"/>
            </a:pPr>
            <a:endParaRPr lang="en-IN" sz="1200" dirty="0">
              <a:solidFill>
                <a:schemeClr val="tx1">
                  <a:lumMod val="95000"/>
                  <a:lumOff val="5000"/>
                </a:schemeClr>
              </a:solidFill>
              <a:latin typeface="Arial Black" panose="020B0A04020102020204" pitchFamily="34" charset="0"/>
              <a:ea typeface="Arial"/>
              <a:cs typeface="Arial"/>
              <a:sym typeface="Arial"/>
            </a:endParaRPr>
          </a:p>
          <a:p>
            <a:pPr marL="457200" lvl="0" indent="-336550" algn="l" rtl="0">
              <a:spcBef>
                <a:spcPts val="0"/>
              </a:spcBef>
              <a:spcAft>
                <a:spcPts val="0"/>
              </a:spcAft>
              <a:buClr>
                <a:srgbClr val="000000"/>
              </a:buClr>
              <a:buSzPts val="1700"/>
              <a:buFont typeface="Arial"/>
              <a:buChar char="●"/>
            </a:pPr>
            <a:r>
              <a:rPr lang="en-IN" sz="1200" b="0" i="0" dirty="0">
                <a:solidFill>
                  <a:schemeClr val="tx1">
                    <a:lumMod val="95000"/>
                    <a:lumOff val="5000"/>
                  </a:schemeClr>
                </a:solidFill>
                <a:effectLst/>
                <a:latin typeface="Arial Black" panose="020B0A04020102020204" pitchFamily="34" charset="0"/>
              </a:rPr>
              <a:t>Matplotlib </a:t>
            </a:r>
            <a:r>
              <a:rPr lang="en-IN" sz="1200" b="0" i="0" dirty="0">
                <a:solidFill>
                  <a:schemeClr val="tx1">
                    <a:lumMod val="95000"/>
                    <a:lumOff val="5000"/>
                  </a:schemeClr>
                </a:solidFill>
                <a:effectLst/>
                <a:latin typeface="Arial Black" panose="020B0A04020102020204" pitchFamily="34" charset="0"/>
                <a:cs typeface="Arial"/>
                <a:sym typeface="Arial"/>
              </a:rPr>
              <a:t>: </a:t>
            </a:r>
            <a:r>
              <a:rPr lang="en-US" sz="1200" b="1" i="0" dirty="0">
                <a:solidFill>
                  <a:schemeClr val="tx1">
                    <a:lumMod val="95000"/>
                    <a:lumOff val="5000"/>
                  </a:schemeClr>
                </a:solidFill>
                <a:effectLst/>
                <a:latin typeface="Arial Black" panose="020B0A04020102020204" pitchFamily="34" charset="0"/>
              </a:rPr>
              <a:t> Graph plotting library in python</a:t>
            </a:r>
          </a:p>
          <a:p>
            <a:pPr marL="457200" lvl="0" indent="-336550" algn="l" rtl="0">
              <a:spcBef>
                <a:spcPts val="0"/>
              </a:spcBef>
              <a:spcAft>
                <a:spcPts val="0"/>
              </a:spcAft>
              <a:buClr>
                <a:srgbClr val="000000"/>
              </a:buClr>
              <a:buSzPts val="1700"/>
              <a:buFont typeface="Arial"/>
              <a:buChar char="●"/>
            </a:pPr>
            <a:endParaRPr lang="en-US" sz="1200" b="1" i="0" dirty="0">
              <a:solidFill>
                <a:schemeClr val="tx1">
                  <a:lumMod val="95000"/>
                  <a:lumOff val="5000"/>
                </a:schemeClr>
              </a:solidFill>
              <a:effectLst/>
              <a:latin typeface="Arial Black" panose="020B0A04020102020204" pitchFamily="34" charset="0"/>
            </a:endParaRPr>
          </a:p>
          <a:p>
            <a:pPr marL="457200" lvl="0" indent="-336550" algn="l" rtl="0">
              <a:spcBef>
                <a:spcPts val="0"/>
              </a:spcBef>
              <a:spcAft>
                <a:spcPts val="0"/>
              </a:spcAft>
              <a:buClr>
                <a:srgbClr val="000000"/>
              </a:buClr>
              <a:buSzPts val="1700"/>
              <a:buFont typeface="Arial"/>
              <a:buChar char="●"/>
            </a:pPr>
            <a:r>
              <a:rPr lang="en-US" sz="1200" b="1" dirty="0">
                <a:solidFill>
                  <a:schemeClr val="tx1">
                    <a:lumMod val="95000"/>
                    <a:lumOff val="5000"/>
                  </a:schemeClr>
                </a:solidFill>
                <a:latin typeface="Arial Black" panose="020B0A04020102020204" pitchFamily="34" charset="0"/>
                <a:cs typeface="Arial"/>
                <a:sym typeface="Arial"/>
              </a:rPr>
              <a:t>Cubic Spline Interpolation</a:t>
            </a:r>
            <a:endParaRPr lang="en-IN" sz="1200" b="1" i="0" dirty="0">
              <a:solidFill>
                <a:schemeClr val="tx1">
                  <a:lumMod val="95000"/>
                  <a:lumOff val="5000"/>
                </a:schemeClr>
              </a:solidFill>
              <a:effectLst/>
              <a:latin typeface="Arial Black" panose="020B0A04020102020204" pitchFamily="34" charset="0"/>
              <a:cs typeface="Arial"/>
              <a:sym typeface="Arial"/>
            </a:endParaRPr>
          </a:p>
          <a:p>
            <a:pPr marL="457200" lvl="0" indent="-336550" algn="l" rtl="0">
              <a:spcBef>
                <a:spcPts val="0"/>
              </a:spcBef>
              <a:spcAft>
                <a:spcPts val="0"/>
              </a:spcAft>
              <a:buClr>
                <a:srgbClr val="000000"/>
              </a:buClr>
              <a:buSzPts val="1700"/>
              <a:buFont typeface="Arial"/>
              <a:buChar char="●"/>
            </a:pPr>
            <a:endParaRPr lang="en-IN" sz="1200" dirty="0">
              <a:solidFill>
                <a:schemeClr val="tx1">
                  <a:lumMod val="95000"/>
                  <a:lumOff val="5000"/>
                </a:schemeClr>
              </a:solidFill>
              <a:latin typeface="Arial Black" panose="020B0A04020102020204" pitchFamily="34" charset="0"/>
              <a:ea typeface="Arial"/>
              <a:cs typeface="Arial"/>
              <a:sym typeface="Arial"/>
            </a:endParaRPr>
          </a:p>
          <a:p>
            <a:pPr marL="457200" lvl="0" indent="-336550" algn="l" rtl="0">
              <a:spcBef>
                <a:spcPts val="0"/>
              </a:spcBef>
              <a:spcAft>
                <a:spcPts val="0"/>
              </a:spcAft>
              <a:buClr>
                <a:srgbClr val="000000"/>
              </a:buClr>
              <a:buSzPts val="1700"/>
              <a:buFont typeface="Arial"/>
              <a:buChar char="●"/>
            </a:pPr>
            <a:r>
              <a:rPr lang="en-IN" sz="1200" dirty="0">
                <a:solidFill>
                  <a:schemeClr val="tx1">
                    <a:lumMod val="95000"/>
                    <a:lumOff val="5000"/>
                  </a:schemeClr>
                </a:solidFill>
                <a:latin typeface="Arial Black" panose="020B0A04020102020204" pitchFamily="34" charset="0"/>
                <a:ea typeface="Arial"/>
                <a:cs typeface="Arial"/>
                <a:sym typeface="Arial"/>
              </a:rPr>
              <a:t>Scikit-learn: Library for Random Forest implementation.</a:t>
            </a:r>
          </a:p>
          <a:p>
            <a:pPr marL="457200" lvl="0" indent="0" algn="l" rtl="0">
              <a:spcBef>
                <a:spcPts val="0"/>
              </a:spcBef>
              <a:spcAft>
                <a:spcPts val="0"/>
              </a:spcAft>
              <a:buNone/>
            </a:pPr>
            <a:endParaRPr lang="en-IN" sz="1200" dirty="0">
              <a:solidFill>
                <a:schemeClr val="tx1">
                  <a:lumMod val="95000"/>
                  <a:lumOff val="5000"/>
                </a:schemeClr>
              </a:solidFill>
              <a:latin typeface="Arial Black" panose="020B0A04020102020204" pitchFamily="34" charset="0"/>
              <a:ea typeface="Arial"/>
              <a:cs typeface="Arial"/>
              <a:sym typeface="Arial"/>
            </a:endParaRPr>
          </a:p>
          <a:p>
            <a:pPr marL="457200" lvl="0" indent="-336550" algn="l" rtl="0">
              <a:spcBef>
                <a:spcPts val="0"/>
              </a:spcBef>
              <a:spcAft>
                <a:spcPts val="0"/>
              </a:spcAft>
              <a:buClr>
                <a:srgbClr val="000000"/>
              </a:buClr>
              <a:buSzPts val="1700"/>
              <a:buFont typeface="Arial"/>
              <a:buChar char="●"/>
            </a:pPr>
            <a:r>
              <a:rPr lang="en-IN" sz="1200" dirty="0">
                <a:solidFill>
                  <a:schemeClr val="tx1">
                    <a:lumMod val="95000"/>
                    <a:lumOff val="5000"/>
                  </a:schemeClr>
                </a:solidFill>
                <a:latin typeface="Arial Black" panose="020B0A04020102020204" pitchFamily="34" charset="0"/>
                <a:ea typeface="Arial"/>
                <a:cs typeface="Arial"/>
                <a:sym typeface="Arial"/>
              </a:rPr>
              <a:t>TensorFlow/</a:t>
            </a:r>
            <a:r>
              <a:rPr lang="en-IN" sz="1200" dirty="0" err="1">
                <a:solidFill>
                  <a:schemeClr val="tx1">
                    <a:lumMod val="95000"/>
                    <a:lumOff val="5000"/>
                  </a:schemeClr>
                </a:solidFill>
                <a:latin typeface="Arial Black" panose="020B0A04020102020204" pitchFamily="34" charset="0"/>
                <a:ea typeface="Arial"/>
                <a:cs typeface="Arial"/>
                <a:sym typeface="Arial"/>
              </a:rPr>
              <a:t>Keras</a:t>
            </a:r>
            <a:r>
              <a:rPr lang="en-IN" sz="1200" dirty="0">
                <a:solidFill>
                  <a:schemeClr val="tx1">
                    <a:lumMod val="95000"/>
                    <a:lumOff val="5000"/>
                  </a:schemeClr>
                </a:solidFill>
                <a:latin typeface="Arial Black" panose="020B0A04020102020204" pitchFamily="34" charset="0"/>
                <a:ea typeface="Arial"/>
                <a:cs typeface="Arial"/>
                <a:sym typeface="Arial"/>
              </a:rPr>
              <a:t>: Library for Deep Learning implementation.</a:t>
            </a:r>
          </a:p>
          <a:p>
            <a:pPr marL="457200" lvl="0" indent="0" algn="l" rtl="0">
              <a:spcBef>
                <a:spcPts val="0"/>
              </a:spcBef>
              <a:spcAft>
                <a:spcPts val="0"/>
              </a:spcAft>
              <a:buNone/>
            </a:pPr>
            <a:endParaRPr lang="en-IN" sz="1200" dirty="0">
              <a:solidFill>
                <a:schemeClr val="tx1">
                  <a:lumMod val="95000"/>
                  <a:lumOff val="5000"/>
                </a:schemeClr>
              </a:solidFill>
              <a:latin typeface="Arial Black" panose="020B0A04020102020204" pitchFamily="34" charset="0"/>
              <a:ea typeface="Arial"/>
              <a:cs typeface="Arial"/>
              <a:sym typeface="Arial"/>
            </a:endParaRPr>
          </a:p>
          <a:p>
            <a:pPr marL="457200" lvl="0" indent="-336550" algn="l" rtl="0">
              <a:spcBef>
                <a:spcPts val="0"/>
              </a:spcBef>
              <a:spcAft>
                <a:spcPts val="0"/>
              </a:spcAft>
              <a:buClr>
                <a:srgbClr val="000000"/>
              </a:buClr>
              <a:buSzPts val="1700"/>
              <a:buFont typeface="Arial"/>
              <a:buChar char="●"/>
            </a:pPr>
            <a:r>
              <a:rPr lang="en-IN" sz="1200" dirty="0">
                <a:solidFill>
                  <a:schemeClr val="tx1">
                    <a:lumMod val="95000"/>
                    <a:lumOff val="5000"/>
                  </a:schemeClr>
                </a:solidFill>
                <a:latin typeface="Arial Black" panose="020B0A04020102020204" pitchFamily="34" charset="0"/>
                <a:cs typeface="Arial"/>
                <a:sym typeface="Arial"/>
              </a:rPr>
              <a:t>ML algorithms-Linear Regression, RF(Random forest), LSTM(Long-Short Term Memory, RNN(Recurrent Neural Network)</a:t>
            </a:r>
            <a:endParaRPr lang="en-IN" sz="1200" dirty="0">
              <a:solidFill>
                <a:schemeClr val="tx1">
                  <a:lumMod val="95000"/>
                  <a:lumOff val="5000"/>
                </a:schemeClr>
              </a:solidFill>
              <a:latin typeface="Arial Black" panose="020B0A04020102020204" pitchFamily="34" charset="0"/>
            </a:endParaRPr>
          </a:p>
        </p:txBody>
      </p:sp>
    </p:spTree>
    <p:extLst>
      <p:ext uri="{BB962C8B-B14F-4D97-AF65-F5344CB8AC3E}">
        <p14:creationId xmlns:p14="http://schemas.microsoft.com/office/powerpoint/2010/main" val="2078131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6"/>
          <p:cNvSpPr txBox="1">
            <a:spLocks noGrp="1"/>
          </p:cNvSpPr>
          <p:nvPr>
            <p:ph type="title"/>
          </p:nvPr>
        </p:nvSpPr>
        <p:spPr>
          <a:xfrm>
            <a:off x="3164498" y="481617"/>
            <a:ext cx="2577083" cy="69859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solidFill>
                  <a:schemeClr val="tx1"/>
                </a:solidFill>
                <a:latin typeface="Arial Black" panose="020B0A04020102020204" pitchFamily="34" charset="0"/>
              </a:rPr>
              <a:t>References</a:t>
            </a:r>
            <a:endParaRPr sz="2400" dirty="0">
              <a:solidFill>
                <a:schemeClr val="tx1"/>
              </a:solidFill>
              <a:latin typeface="Arial Black" panose="020B0A04020102020204" pitchFamily="34" charset="0"/>
            </a:endParaRPr>
          </a:p>
        </p:txBody>
      </p:sp>
      <p:sp>
        <p:nvSpPr>
          <p:cNvPr id="351" name="Google Shape;351;p26"/>
          <p:cNvSpPr txBox="1">
            <a:spLocks noGrp="1"/>
          </p:cNvSpPr>
          <p:nvPr>
            <p:ph type="body" idx="1"/>
          </p:nvPr>
        </p:nvSpPr>
        <p:spPr>
          <a:xfrm>
            <a:off x="676479" y="1180214"/>
            <a:ext cx="7030500" cy="3351436"/>
          </a:xfrm>
          <a:prstGeom prst="rect">
            <a:avLst/>
          </a:prstGeom>
        </p:spPr>
        <p:txBody>
          <a:bodyPr spcFirstLastPara="1" wrap="square" lIns="91425" tIns="91425" rIns="91425" bIns="91425" anchor="t" anchorCtr="0">
            <a:normAutofit fontScale="92500" lnSpcReduction="20000"/>
          </a:bodyPr>
          <a:lstStyle/>
          <a:p>
            <a:pPr marL="152242" lvl="0" indent="0" algn="l" rtl="0">
              <a:spcBef>
                <a:spcPts val="0"/>
              </a:spcBef>
              <a:spcAft>
                <a:spcPts val="0"/>
              </a:spcAft>
              <a:buClr>
                <a:srgbClr val="000000"/>
              </a:buClr>
              <a:buSzPct val="100000"/>
              <a:buNone/>
            </a:pPr>
            <a:r>
              <a:rPr lang="en-IN" sz="1300" b="1" dirty="0">
                <a:solidFill>
                  <a:schemeClr val="tx1">
                    <a:lumMod val="95000"/>
                    <a:lumOff val="5000"/>
                  </a:schemeClr>
                </a:solidFill>
                <a:latin typeface="Arial Black" panose="020B0A04020102020204" pitchFamily="34" charset="0"/>
                <a:ea typeface="Maven Pro"/>
                <a:cs typeface="Maven Pro"/>
                <a:sym typeface="Maven Pro"/>
              </a:rPr>
              <a:t>[1].  </a:t>
            </a:r>
            <a:r>
              <a:rPr lang="en-IN" sz="1300" dirty="0">
                <a:latin typeface="Arial Black" panose="020B0A04020102020204" pitchFamily="34" charset="0"/>
              </a:rPr>
              <a:t>Deepthi </a:t>
            </a:r>
            <a:r>
              <a:rPr lang="en-IN" sz="1300" dirty="0" err="1">
                <a:latin typeface="Arial Black" panose="020B0A04020102020204" pitchFamily="34" charset="0"/>
              </a:rPr>
              <a:t>Amurua</a:t>
            </a:r>
            <a:r>
              <a:rPr lang="en-IN" sz="1300" dirty="0">
                <a:latin typeface="Arial Black" panose="020B0A04020102020204" pitchFamily="34" charset="0"/>
              </a:rPr>
              <a:t>, Harsha V. </a:t>
            </a:r>
            <a:r>
              <a:rPr lang="en-IN" sz="1300" dirty="0" err="1">
                <a:latin typeface="Arial Black" panose="020B0A04020102020204" pitchFamily="34" charset="0"/>
              </a:rPr>
              <a:t>Vudumulaa</a:t>
            </a:r>
            <a:r>
              <a:rPr lang="en-IN" sz="1300" dirty="0">
                <a:latin typeface="Arial Black" panose="020B0A04020102020204" pitchFamily="34" charset="0"/>
              </a:rPr>
              <a:t> , Pavan K </a:t>
            </a:r>
            <a:r>
              <a:rPr lang="en-IN" sz="1300" dirty="0" err="1">
                <a:latin typeface="Arial Black" panose="020B0A04020102020204" pitchFamily="34" charset="0"/>
              </a:rPr>
              <a:t>Cherupallya</a:t>
            </a:r>
            <a:r>
              <a:rPr lang="en-IN" sz="1300" dirty="0">
                <a:latin typeface="Arial Black" panose="020B0A04020102020204" pitchFamily="34" charset="0"/>
              </a:rPr>
              <a:t> , </a:t>
            </a:r>
          </a:p>
          <a:p>
            <a:pPr marL="152242" lvl="0" indent="0" algn="l" rtl="0">
              <a:spcBef>
                <a:spcPts val="0"/>
              </a:spcBef>
              <a:spcAft>
                <a:spcPts val="0"/>
              </a:spcAft>
              <a:buClr>
                <a:srgbClr val="000000"/>
              </a:buClr>
              <a:buSzPct val="100000"/>
              <a:buNone/>
            </a:pPr>
            <a:r>
              <a:rPr lang="en-IN" sz="1300" dirty="0">
                <a:latin typeface="Arial Black" panose="020B0A04020102020204" pitchFamily="34" charset="0"/>
              </a:rPr>
              <a:t>   	   </a:t>
            </a:r>
            <a:r>
              <a:rPr lang="en-IN" sz="1300" dirty="0" err="1">
                <a:latin typeface="Arial Black" panose="020B0A04020102020204" pitchFamily="34" charset="0"/>
              </a:rPr>
              <a:t>Sushanth</a:t>
            </a:r>
            <a:r>
              <a:rPr lang="en-IN" sz="1300" dirty="0">
                <a:latin typeface="Arial Black" panose="020B0A04020102020204" pitchFamily="34" charset="0"/>
              </a:rPr>
              <a:t> R   </a:t>
            </a:r>
            <a:r>
              <a:rPr lang="en-IN" sz="1300" dirty="0" err="1">
                <a:latin typeface="Arial Black" panose="020B0A04020102020204" pitchFamily="34" charset="0"/>
              </a:rPr>
              <a:t>Gurrama</a:t>
            </a:r>
            <a:r>
              <a:rPr lang="en-IN" sz="1300" dirty="0">
                <a:latin typeface="Arial Black" panose="020B0A04020102020204" pitchFamily="34" charset="0"/>
              </a:rPr>
              <a:t> , Amir </a:t>
            </a:r>
            <a:r>
              <a:rPr lang="en-IN" sz="1300" dirty="0" err="1">
                <a:latin typeface="Arial Black" panose="020B0A04020102020204" pitchFamily="34" charset="0"/>
              </a:rPr>
              <a:t>Ahmadb</a:t>
            </a:r>
            <a:r>
              <a:rPr lang="en-IN" sz="1300" dirty="0">
                <a:latin typeface="Arial Black" panose="020B0A04020102020204" pitchFamily="34" charset="0"/>
              </a:rPr>
              <a:t> , </a:t>
            </a:r>
            <a:r>
              <a:rPr lang="en-IN" sz="1300" dirty="0" err="1">
                <a:latin typeface="Arial Black" panose="020B0A04020102020204" pitchFamily="34" charset="0"/>
              </a:rPr>
              <a:t>Andleeb</a:t>
            </a:r>
            <a:r>
              <a:rPr lang="en-IN" sz="1300" dirty="0">
                <a:latin typeface="Arial Black" panose="020B0A04020102020204" pitchFamily="34" charset="0"/>
              </a:rPr>
              <a:t> </a:t>
            </a:r>
            <a:r>
              <a:rPr lang="en-IN" sz="1300" dirty="0" err="1">
                <a:latin typeface="Arial Black" panose="020B0A04020102020204" pitchFamily="34" charset="0"/>
              </a:rPr>
              <a:t>Zahraa</a:t>
            </a:r>
            <a:r>
              <a:rPr lang="en-IN" sz="1300" dirty="0">
                <a:latin typeface="Arial Black" panose="020B0A04020102020204" pitchFamily="34" charset="0"/>
              </a:rPr>
              <a:t> and Zia </a:t>
            </a:r>
            <a:r>
              <a:rPr lang="en-IN" sz="1300" dirty="0" err="1">
                <a:latin typeface="Arial Black" panose="020B0A04020102020204" pitchFamily="34" charset="0"/>
              </a:rPr>
              <a:t>Abbasa</a:t>
            </a:r>
            <a:r>
              <a:rPr lang="en-IN" sz="1300" dirty="0">
                <a:latin typeface="Arial Black" panose="020B0A04020102020204" pitchFamily="34" charset="0"/>
              </a:rPr>
              <a:t>.</a:t>
            </a:r>
          </a:p>
          <a:p>
            <a:pPr marL="152242" lvl="0" indent="0" algn="l" rtl="0">
              <a:spcBef>
                <a:spcPts val="0"/>
              </a:spcBef>
              <a:spcAft>
                <a:spcPts val="0"/>
              </a:spcAft>
              <a:buClr>
                <a:srgbClr val="000000"/>
              </a:buClr>
              <a:buSzPct val="100000"/>
              <a:buNone/>
            </a:pPr>
            <a:r>
              <a:rPr lang="en-US" sz="1300" dirty="0">
                <a:solidFill>
                  <a:schemeClr val="tx1"/>
                </a:solidFill>
                <a:latin typeface="Arial Black" panose="020B0A04020102020204" pitchFamily="34" charset="0"/>
              </a:rPr>
              <a:t> 	   AI/ML Algorithms and Applications in VLSI Design and Technology. </a:t>
            </a:r>
          </a:p>
          <a:p>
            <a:pPr marL="152242" lvl="0" indent="0" algn="l" rtl="0">
              <a:spcBef>
                <a:spcPts val="0"/>
              </a:spcBef>
              <a:spcAft>
                <a:spcPts val="0"/>
              </a:spcAft>
              <a:buClr>
                <a:srgbClr val="000000"/>
              </a:buClr>
              <a:buSzPct val="100000"/>
              <a:buNone/>
            </a:pPr>
            <a:r>
              <a:rPr lang="en-US" sz="1300" b="1" dirty="0">
                <a:solidFill>
                  <a:schemeClr val="tx1"/>
                </a:solidFill>
                <a:latin typeface="Arial Black" panose="020B0A04020102020204" pitchFamily="34" charset="0"/>
                <a:ea typeface="Maven Pro"/>
                <a:cs typeface="Maven Pro"/>
                <a:sym typeface="Maven Pro"/>
              </a:rPr>
              <a:t> 	   IEEE, 2023</a:t>
            </a:r>
          </a:p>
          <a:p>
            <a:pPr marL="152242" lvl="0" indent="0" algn="l" rtl="0">
              <a:spcBef>
                <a:spcPts val="0"/>
              </a:spcBef>
              <a:spcAft>
                <a:spcPts val="0"/>
              </a:spcAft>
              <a:buClr>
                <a:srgbClr val="000000"/>
              </a:buClr>
              <a:buSzPct val="100000"/>
              <a:buNone/>
            </a:pPr>
            <a:endParaRPr lang="en-IN" sz="1300" b="1" dirty="0">
              <a:solidFill>
                <a:schemeClr val="tx1"/>
              </a:solidFill>
              <a:latin typeface="Arial Black" panose="020B0A04020102020204" pitchFamily="34" charset="0"/>
              <a:ea typeface="Maven Pro"/>
              <a:cs typeface="Maven Pro"/>
              <a:sym typeface="Maven Pro"/>
            </a:endParaRPr>
          </a:p>
          <a:p>
            <a:pPr marL="152242" lvl="0" indent="0" algn="l" rtl="0">
              <a:spcBef>
                <a:spcPts val="0"/>
              </a:spcBef>
              <a:spcAft>
                <a:spcPts val="0"/>
              </a:spcAft>
              <a:buClr>
                <a:srgbClr val="000000"/>
              </a:buClr>
              <a:buSzPct val="100000"/>
              <a:buNone/>
            </a:pPr>
            <a:r>
              <a:rPr lang="en-IN" sz="1300" dirty="0">
                <a:solidFill>
                  <a:schemeClr val="tx1">
                    <a:lumMod val="95000"/>
                    <a:lumOff val="5000"/>
                  </a:schemeClr>
                </a:solidFill>
                <a:latin typeface="Arial Black" panose="020B0A04020102020204" pitchFamily="34" charset="0"/>
              </a:rPr>
              <a:t>[2].  </a:t>
            </a:r>
            <a:r>
              <a:rPr lang="en-IN" sz="1300" b="1" dirty="0">
                <a:solidFill>
                  <a:schemeClr val="tx1">
                    <a:lumMod val="95000"/>
                    <a:lumOff val="5000"/>
                  </a:schemeClr>
                </a:solidFill>
                <a:latin typeface="Arial Black" panose="020B0A04020102020204" pitchFamily="34" charset="0"/>
                <a:sym typeface="Maven Pro"/>
              </a:rPr>
              <a:t>V</a:t>
            </a:r>
            <a:r>
              <a:rPr lang="en-IN" sz="1300" b="1" dirty="0">
                <a:solidFill>
                  <a:schemeClr val="tx1">
                    <a:lumMod val="95000"/>
                    <a:lumOff val="5000"/>
                  </a:schemeClr>
                </a:solidFill>
                <a:latin typeface="Arial Black" panose="020B0A04020102020204" pitchFamily="34" charset="0"/>
                <a:ea typeface="Maven Pro"/>
                <a:cs typeface="Maven Pro"/>
                <a:sym typeface="Maven Pro"/>
              </a:rPr>
              <a:t> </a:t>
            </a:r>
            <a:r>
              <a:rPr lang="en-IN" sz="1300" b="1" dirty="0" err="1">
                <a:solidFill>
                  <a:schemeClr val="tx1">
                    <a:lumMod val="95000"/>
                    <a:lumOff val="5000"/>
                  </a:schemeClr>
                </a:solidFill>
                <a:latin typeface="Arial Black" panose="020B0A04020102020204" pitchFamily="34" charset="0"/>
                <a:ea typeface="Maven Pro"/>
                <a:cs typeface="Maven Pro"/>
                <a:sym typeface="Maven Pro"/>
              </a:rPr>
              <a:t>Dhanasekar</a:t>
            </a:r>
            <a:r>
              <a:rPr lang="en-IN" sz="1300" b="1" dirty="0">
                <a:solidFill>
                  <a:schemeClr val="tx1">
                    <a:lumMod val="95000"/>
                    <a:lumOff val="5000"/>
                  </a:schemeClr>
                </a:solidFill>
                <a:latin typeface="Arial Black" panose="020B0A04020102020204" pitchFamily="34" charset="0"/>
                <a:ea typeface="Maven Pro"/>
                <a:cs typeface="Maven Pro"/>
                <a:sym typeface="Maven Pro"/>
              </a:rPr>
              <a:t>,</a:t>
            </a:r>
            <a:r>
              <a:rPr lang="en-IN" sz="1300" dirty="0">
                <a:solidFill>
                  <a:schemeClr val="tx1">
                    <a:lumMod val="95000"/>
                    <a:lumOff val="5000"/>
                  </a:schemeClr>
                </a:solidFill>
                <a:latin typeface="Arial Black" panose="020B0A04020102020204" pitchFamily="34" charset="0"/>
              </a:rPr>
              <a:t> </a:t>
            </a:r>
            <a:r>
              <a:rPr lang="en-IN" sz="1300" b="1" dirty="0">
                <a:solidFill>
                  <a:schemeClr val="tx1">
                    <a:lumMod val="95000"/>
                    <a:lumOff val="5000"/>
                  </a:schemeClr>
                </a:solidFill>
                <a:latin typeface="Arial Black" panose="020B0A04020102020204" pitchFamily="34" charset="0"/>
                <a:ea typeface="Maven Pro"/>
                <a:cs typeface="Maven Pro"/>
                <a:sym typeface="Maven Pro"/>
              </a:rPr>
              <a:t>Anusha Challa, Bama Srinivasan, J </a:t>
            </a:r>
            <a:r>
              <a:rPr lang="en-IN" sz="1300" b="1" dirty="0" err="1">
                <a:solidFill>
                  <a:schemeClr val="tx1">
                    <a:lumMod val="95000"/>
                    <a:lumOff val="5000"/>
                  </a:schemeClr>
                </a:solidFill>
                <a:latin typeface="Arial Black" panose="020B0A04020102020204" pitchFamily="34" charset="0"/>
                <a:ea typeface="Maven Pro"/>
                <a:cs typeface="Maven Pro"/>
                <a:sym typeface="Maven Pro"/>
              </a:rPr>
              <a:t>Dhurga</a:t>
            </a:r>
            <a:r>
              <a:rPr lang="en-IN" sz="1300" b="1" dirty="0">
                <a:solidFill>
                  <a:schemeClr val="tx1">
                    <a:lumMod val="95000"/>
                    <a:lumOff val="5000"/>
                  </a:schemeClr>
                </a:solidFill>
                <a:latin typeface="Arial Black" panose="020B0A04020102020204" pitchFamily="34" charset="0"/>
                <a:ea typeface="Maven Pro"/>
                <a:cs typeface="Maven Pro"/>
                <a:sym typeface="Maven Pro"/>
              </a:rPr>
              <a:t> Devi, </a:t>
            </a:r>
          </a:p>
          <a:p>
            <a:pPr marL="152242" lvl="0" indent="0" algn="l" rtl="0">
              <a:spcBef>
                <a:spcPts val="0"/>
              </a:spcBef>
              <a:spcAft>
                <a:spcPts val="0"/>
              </a:spcAft>
              <a:buClr>
                <a:srgbClr val="000000"/>
              </a:buClr>
              <a:buSzPct val="100000"/>
              <a:buNone/>
            </a:pPr>
            <a:r>
              <a:rPr lang="en-IN" sz="1300" b="1" dirty="0">
                <a:solidFill>
                  <a:schemeClr val="tx1">
                    <a:lumMod val="95000"/>
                    <a:lumOff val="5000"/>
                  </a:schemeClr>
                </a:solidFill>
                <a:latin typeface="Arial Black" panose="020B0A04020102020204" pitchFamily="34" charset="0"/>
                <a:ea typeface="Maven Pro"/>
                <a:cs typeface="Maven Pro"/>
                <a:sym typeface="Maven Pro"/>
              </a:rPr>
              <a:t>       Selvi Ravindran, </a:t>
            </a:r>
            <a:r>
              <a:rPr lang="en-IN" sz="1300" b="1" dirty="0" err="1">
                <a:solidFill>
                  <a:schemeClr val="tx1">
                    <a:lumMod val="95000"/>
                    <a:lumOff val="5000"/>
                  </a:schemeClr>
                </a:solidFill>
                <a:latin typeface="Arial Black" panose="020B0A04020102020204" pitchFamily="34" charset="0"/>
                <a:ea typeface="Maven Pro"/>
                <a:cs typeface="Maven Pro"/>
                <a:sym typeface="Maven Pro"/>
              </a:rPr>
              <a:t>Ranjani</a:t>
            </a:r>
            <a:r>
              <a:rPr lang="en-IN" sz="1300" b="1" dirty="0">
                <a:solidFill>
                  <a:schemeClr val="tx1">
                    <a:lumMod val="95000"/>
                    <a:lumOff val="5000"/>
                  </a:schemeClr>
                </a:solidFill>
                <a:latin typeface="Arial Black" panose="020B0A04020102020204" pitchFamily="34" charset="0"/>
                <a:ea typeface="Maven Pro"/>
                <a:cs typeface="Maven Pro"/>
                <a:sym typeface="Maven Pro"/>
              </a:rPr>
              <a:t> Parthasarathi, P V Ramakrishna, Gopika Geetha,</a:t>
            </a:r>
          </a:p>
          <a:p>
            <a:pPr marL="152242" lvl="0" indent="0" algn="l" rtl="0">
              <a:spcBef>
                <a:spcPts val="0"/>
              </a:spcBef>
              <a:spcAft>
                <a:spcPts val="0"/>
              </a:spcAft>
              <a:buClr>
                <a:srgbClr val="000000"/>
              </a:buClr>
              <a:buSzPct val="100000"/>
              <a:buNone/>
            </a:pPr>
            <a:r>
              <a:rPr lang="en-IN" sz="1300" b="1" dirty="0">
                <a:solidFill>
                  <a:schemeClr val="tx1">
                    <a:lumMod val="95000"/>
                    <a:lumOff val="5000"/>
                  </a:schemeClr>
                </a:solidFill>
                <a:latin typeface="Arial Black" panose="020B0A04020102020204" pitchFamily="34" charset="0"/>
                <a:ea typeface="Maven Pro"/>
                <a:cs typeface="Maven Pro"/>
                <a:sym typeface="Maven Pro"/>
              </a:rPr>
              <a:t>       Kumar </a:t>
            </a:r>
            <a:r>
              <a:rPr lang="en-IN" sz="1300" b="1" dirty="0" err="1">
                <a:solidFill>
                  <a:schemeClr val="tx1">
                    <a:lumMod val="95000"/>
                    <a:lumOff val="5000"/>
                  </a:schemeClr>
                </a:solidFill>
                <a:latin typeface="Arial Black" panose="020B0A04020102020204" pitchFamily="34" charset="0"/>
                <a:ea typeface="Maven Pro"/>
                <a:cs typeface="Maven Pro"/>
                <a:sym typeface="Maven Pro"/>
              </a:rPr>
              <a:t>Venkateswaran</a:t>
            </a:r>
            <a:r>
              <a:rPr lang="en-IN" sz="1300" b="1" dirty="0">
                <a:solidFill>
                  <a:schemeClr val="tx1">
                    <a:lumMod val="95000"/>
                    <a:lumOff val="5000"/>
                  </a:schemeClr>
                </a:solidFill>
                <a:latin typeface="Arial Black" panose="020B0A04020102020204" pitchFamily="34" charset="0"/>
                <a:ea typeface="Maven Pro"/>
                <a:cs typeface="Maven Pro"/>
                <a:sym typeface="Maven Pro"/>
              </a:rPr>
              <a:t>, Padmanabhan Guha, V Gunasekaran.</a:t>
            </a:r>
          </a:p>
          <a:p>
            <a:pPr marL="152242" lvl="0" indent="0" algn="l" rtl="0">
              <a:spcBef>
                <a:spcPts val="0"/>
              </a:spcBef>
              <a:spcAft>
                <a:spcPts val="0"/>
              </a:spcAft>
              <a:buClr>
                <a:srgbClr val="000000"/>
              </a:buClr>
              <a:buSzPct val="100000"/>
              <a:buNone/>
            </a:pPr>
            <a:r>
              <a:rPr lang="en-IN" sz="1300" b="1" dirty="0">
                <a:solidFill>
                  <a:schemeClr val="tx1">
                    <a:lumMod val="95000"/>
                    <a:lumOff val="5000"/>
                  </a:schemeClr>
                </a:solidFill>
                <a:latin typeface="Arial Black" panose="020B0A04020102020204" pitchFamily="34" charset="0"/>
                <a:ea typeface="Maven Pro"/>
                <a:cs typeface="Maven Pro"/>
                <a:sym typeface="Maven Pro"/>
              </a:rPr>
              <a:t>       Analysis of machine learning techniques for time domain waveform </a:t>
            </a:r>
          </a:p>
          <a:p>
            <a:pPr marL="152242" lvl="0" indent="0" algn="l" rtl="0">
              <a:spcBef>
                <a:spcPts val="0"/>
              </a:spcBef>
              <a:spcAft>
                <a:spcPts val="0"/>
              </a:spcAft>
              <a:buClr>
                <a:srgbClr val="000000"/>
              </a:buClr>
              <a:buSzPct val="100000"/>
              <a:buNone/>
            </a:pPr>
            <a:r>
              <a:rPr lang="en-IN" sz="1300" b="1" dirty="0">
                <a:solidFill>
                  <a:schemeClr val="tx1">
                    <a:lumMod val="95000"/>
                    <a:lumOff val="5000"/>
                  </a:schemeClr>
                </a:solidFill>
                <a:latin typeface="Arial Black" panose="020B0A04020102020204" pitchFamily="34" charset="0"/>
                <a:ea typeface="Maven Pro"/>
                <a:cs typeface="Maven Pro"/>
                <a:sym typeface="Maven Pro"/>
              </a:rPr>
              <a:t>       prediction  in </a:t>
            </a:r>
            <a:r>
              <a:rPr lang="en-IN" sz="1300" b="1" dirty="0" err="1">
                <a:solidFill>
                  <a:schemeClr val="tx1">
                    <a:lumMod val="95000"/>
                    <a:lumOff val="5000"/>
                  </a:schemeClr>
                </a:solidFill>
                <a:latin typeface="Arial Black" panose="020B0A04020102020204" pitchFamily="34" charset="0"/>
                <a:ea typeface="Maven Pro"/>
                <a:cs typeface="Maven Pro"/>
                <a:sym typeface="Maven Pro"/>
              </a:rPr>
              <a:t>analog</a:t>
            </a:r>
            <a:r>
              <a:rPr lang="en-IN" sz="1300" b="1" dirty="0">
                <a:solidFill>
                  <a:schemeClr val="tx1">
                    <a:lumMod val="95000"/>
                    <a:lumOff val="5000"/>
                  </a:schemeClr>
                </a:solidFill>
                <a:latin typeface="Arial Black" panose="020B0A04020102020204" pitchFamily="34" charset="0"/>
                <a:ea typeface="Maven Pro"/>
                <a:cs typeface="Maven Pro"/>
                <a:sym typeface="Maven Pro"/>
              </a:rPr>
              <a:t> and mixed signal integrated circuit verification.</a:t>
            </a:r>
          </a:p>
          <a:p>
            <a:pPr marL="152242" lvl="0" indent="0" algn="l" rtl="0">
              <a:spcBef>
                <a:spcPts val="0"/>
              </a:spcBef>
              <a:spcAft>
                <a:spcPts val="0"/>
              </a:spcAft>
              <a:buClr>
                <a:srgbClr val="000000"/>
              </a:buClr>
              <a:buSzPct val="100000"/>
              <a:buNone/>
            </a:pPr>
            <a:r>
              <a:rPr lang="en-IN" sz="1300" b="1" dirty="0">
                <a:solidFill>
                  <a:schemeClr val="tx1">
                    <a:lumMod val="95000"/>
                    <a:lumOff val="5000"/>
                  </a:schemeClr>
                </a:solidFill>
                <a:latin typeface="Arial Black" panose="020B0A04020102020204" pitchFamily="34" charset="0"/>
                <a:ea typeface="Maven Pro"/>
                <a:cs typeface="Maven Pro"/>
                <a:sym typeface="Maven Pro"/>
              </a:rPr>
              <a:t>       IEEE, 2021.</a:t>
            </a:r>
          </a:p>
          <a:p>
            <a:pPr marL="457200" lvl="0" indent="0" algn="l" rtl="0">
              <a:spcBef>
                <a:spcPts val="0"/>
              </a:spcBef>
              <a:spcAft>
                <a:spcPts val="0"/>
              </a:spcAft>
              <a:buNone/>
            </a:pPr>
            <a:endParaRPr lang="en-IN" sz="1300" b="1" dirty="0">
              <a:solidFill>
                <a:schemeClr val="tx1">
                  <a:lumMod val="95000"/>
                  <a:lumOff val="5000"/>
                </a:schemeClr>
              </a:solidFill>
              <a:latin typeface="Arial Black" panose="020B0A04020102020204" pitchFamily="34" charset="0"/>
              <a:ea typeface="Maven Pro"/>
              <a:cs typeface="Maven Pro"/>
              <a:sym typeface="Maven Pro"/>
            </a:endParaRPr>
          </a:p>
          <a:p>
            <a:pPr marL="457200" lvl="0" indent="0" algn="l" rtl="0">
              <a:spcBef>
                <a:spcPts val="0"/>
              </a:spcBef>
              <a:spcAft>
                <a:spcPts val="0"/>
              </a:spcAft>
              <a:buNone/>
            </a:pPr>
            <a:endParaRPr lang="en-IN" sz="1300" b="1" dirty="0">
              <a:solidFill>
                <a:schemeClr val="tx1">
                  <a:lumMod val="95000"/>
                  <a:lumOff val="5000"/>
                </a:schemeClr>
              </a:solidFill>
              <a:latin typeface="Arial Black" panose="020B0A04020102020204" pitchFamily="34" charset="0"/>
              <a:ea typeface="Maven Pro"/>
              <a:cs typeface="Maven Pro"/>
              <a:sym typeface="Maven Pro"/>
            </a:endParaRPr>
          </a:p>
          <a:p>
            <a:pPr marL="152242" lvl="0" indent="0" algn="l" rtl="0">
              <a:spcBef>
                <a:spcPts val="0"/>
              </a:spcBef>
              <a:spcAft>
                <a:spcPts val="0"/>
              </a:spcAft>
              <a:buClr>
                <a:srgbClr val="000000"/>
              </a:buClr>
              <a:buSzPct val="100000"/>
              <a:buNone/>
            </a:pPr>
            <a:r>
              <a:rPr lang="en-IN" sz="1300" b="1" dirty="0">
                <a:solidFill>
                  <a:schemeClr val="tx1">
                    <a:lumMod val="95000"/>
                    <a:lumOff val="5000"/>
                  </a:schemeClr>
                </a:solidFill>
                <a:latin typeface="Arial Black" panose="020B0A04020102020204" pitchFamily="34" charset="0"/>
                <a:ea typeface="Maven Pro"/>
                <a:cs typeface="Maven Pro"/>
                <a:sym typeface="Maven Pro"/>
              </a:rPr>
              <a:t>[3].  </a:t>
            </a:r>
            <a:r>
              <a:rPr lang="en-IN" sz="1300" b="1" dirty="0" err="1">
                <a:solidFill>
                  <a:schemeClr val="tx1">
                    <a:lumMod val="95000"/>
                    <a:lumOff val="5000"/>
                  </a:schemeClr>
                </a:solidFill>
                <a:latin typeface="Arial Black" panose="020B0A04020102020204" pitchFamily="34" charset="0"/>
                <a:ea typeface="Maven Pro"/>
                <a:cs typeface="Maven Pro"/>
                <a:sym typeface="Maven Pro"/>
              </a:rPr>
              <a:t>Hafizur</a:t>
            </a:r>
            <a:r>
              <a:rPr lang="en-IN" sz="1300" b="1" dirty="0">
                <a:solidFill>
                  <a:schemeClr val="tx1">
                    <a:lumMod val="95000"/>
                    <a:lumOff val="5000"/>
                  </a:schemeClr>
                </a:solidFill>
                <a:latin typeface="Arial Black" panose="020B0A04020102020204" pitchFamily="34" charset="0"/>
                <a:ea typeface="Maven Pro"/>
                <a:cs typeface="Maven Pro"/>
                <a:sym typeface="Maven Pro"/>
              </a:rPr>
              <a:t> </a:t>
            </a:r>
            <a:r>
              <a:rPr lang="en-IN" sz="1300" b="1" dirty="0" err="1">
                <a:solidFill>
                  <a:schemeClr val="tx1">
                    <a:lumMod val="95000"/>
                    <a:lumOff val="5000"/>
                  </a:schemeClr>
                </a:solidFill>
                <a:latin typeface="Arial Black" panose="020B0A04020102020204" pitchFamily="34" charset="0"/>
                <a:ea typeface="Maven Pro"/>
                <a:cs typeface="Maven Pro"/>
                <a:sym typeface="Maven Pro"/>
              </a:rPr>
              <a:t>Rahaman</a:t>
            </a:r>
            <a:r>
              <a:rPr lang="en-IN" sz="1300" b="1" dirty="0">
                <a:solidFill>
                  <a:schemeClr val="tx1">
                    <a:lumMod val="95000"/>
                    <a:lumOff val="5000"/>
                  </a:schemeClr>
                </a:solidFill>
                <a:latin typeface="Arial Black" panose="020B0A04020102020204" pitchFamily="34" charset="0"/>
                <a:ea typeface="Maven Pro"/>
                <a:cs typeface="Maven Pro"/>
                <a:sym typeface="Maven Pro"/>
              </a:rPr>
              <a:t> Supriyo </a:t>
            </a:r>
            <a:r>
              <a:rPr lang="en-IN" sz="1300" b="1" dirty="0" err="1">
                <a:solidFill>
                  <a:schemeClr val="tx1">
                    <a:lumMod val="95000"/>
                    <a:lumOff val="5000"/>
                  </a:schemeClr>
                </a:solidFill>
                <a:latin typeface="Arial Black" panose="020B0A04020102020204" pitchFamily="34" charset="0"/>
                <a:ea typeface="Maven Pro"/>
                <a:cs typeface="Maven Pro"/>
                <a:sym typeface="Maven Pro"/>
              </a:rPr>
              <a:t>Srimani</a:t>
            </a:r>
            <a:r>
              <a:rPr lang="en-IN" sz="1300" b="1" dirty="0">
                <a:solidFill>
                  <a:schemeClr val="tx1">
                    <a:lumMod val="95000"/>
                    <a:lumOff val="5000"/>
                  </a:schemeClr>
                </a:solidFill>
                <a:latin typeface="Arial Black" panose="020B0A04020102020204" pitchFamily="34" charset="0"/>
                <a:ea typeface="Maven Pro"/>
                <a:cs typeface="Maven Pro"/>
                <a:sym typeface="Maven Pro"/>
              </a:rPr>
              <a:t>, Kasturi Ghosh. Wavelet transform</a:t>
            </a:r>
          </a:p>
          <a:p>
            <a:pPr marL="457200" lvl="0" indent="0" algn="l" rtl="0">
              <a:spcBef>
                <a:spcPts val="0"/>
              </a:spcBef>
              <a:spcAft>
                <a:spcPts val="0"/>
              </a:spcAft>
              <a:buNone/>
            </a:pPr>
            <a:r>
              <a:rPr lang="en-IN" sz="1300" b="1" dirty="0">
                <a:solidFill>
                  <a:schemeClr val="tx1">
                    <a:lumMod val="95000"/>
                    <a:lumOff val="5000"/>
                  </a:schemeClr>
                </a:solidFill>
                <a:latin typeface="Arial Black" panose="020B0A04020102020204" pitchFamily="34" charset="0"/>
                <a:ea typeface="Maven Pro"/>
                <a:cs typeface="Maven Pro"/>
                <a:sym typeface="Maven Pro"/>
              </a:rPr>
              <a:t> based fault diagnosis in </a:t>
            </a:r>
            <a:r>
              <a:rPr lang="en-IN" sz="1300" b="1" dirty="0" err="1">
                <a:solidFill>
                  <a:schemeClr val="tx1">
                    <a:lumMod val="95000"/>
                    <a:lumOff val="5000"/>
                  </a:schemeClr>
                </a:solidFill>
                <a:latin typeface="Arial Black" panose="020B0A04020102020204" pitchFamily="34" charset="0"/>
                <a:ea typeface="Maven Pro"/>
                <a:cs typeface="Maven Pro"/>
                <a:sym typeface="Maven Pro"/>
              </a:rPr>
              <a:t>analog</a:t>
            </a:r>
            <a:r>
              <a:rPr lang="en-IN" sz="1300" b="1" dirty="0">
                <a:solidFill>
                  <a:schemeClr val="tx1">
                    <a:lumMod val="95000"/>
                    <a:lumOff val="5000"/>
                  </a:schemeClr>
                </a:solidFill>
                <a:latin typeface="Arial Black" panose="020B0A04020102020204" pitchFamily="34" charset="0"/>
                <a:ea typeface="Maven Pro"/>
                <a:cs typeface="Maven Pro"/>
                <a:sym typeface="Maven Pro"/>
              </a:rPr>
              <a:t> circuits with </a:t>
            </a:r>
            <a:r>
              <a:rPr lang="en-IN" sz="1300" b="1" dirty="0" err="1">
                <a:solidFill>
                  <a:schemeClr val="tx1">
                    <a:lumMod val="95000"/>
                    <a:lumOff val="5000"/>
                  </a:schemeClr>
                </a:solidFill>
                <a:latin typeface="Arial Black" panose="020B0A04020102020204" pitchFamily="34" charset="0"/>
                <a:ea typeface="Maven Pro"/>
                <a:cs typeface="Maven Pro"/>
                <a:sym typeface="Maven Pro"/>
              </a:rPr>
              <a:t>svm</a:t>
            </a:r>
            <a:r>
              <a:rPr lang="en-IN" sz="1300" b="1" dirty="0">
                <a:solidFill>
                  <a:schemeClr val="tx1">
                    <a:lumMod val="95000"/>
                    <a:lumOff val="5000"/>
                  </a:schemeClr>
                </a:solidFill>
                <a:latin typeface="Arial Black" panose="020B0A04020102020204" pitchFamily="34" charset="0"/>
                <a:ea typeface="Maven Pro"/>
                <a:cs typeface="Maven Pro"/>
                <a:sym typeface="Maven Pro"/>
              </a:rPr>
              <a:t> classifier.</a:t>
            </a:r>
          </a:p>
          <a:p>
            <a:pPr marL="457200" lvl="0" indent="0" algn="l" rtl="0">
              <a:spcBef>
                <a:spcPts val="0"/>
              </a:spcBef>
              <a:spcAft>
                <a:spcPts val="0"/>
              </a:spcAft>
              <a:buNone/>
            </a:pPr>
            <a:r>
              <a:rPr lang="en-IN" sz="1300" b="1" dirty="0">
                <a:solidFill>
                  <a:schemeClr val="tx1">
                    <a:lumMod val="95000"/>
                    <a:lumOff val="5000"/>
                  </a:schemeClr>
                </a:solidFill>
                <a:latin typeface="Arial Black" panose="020B0A04020102020204" pitchFamily="34" charset="0"/>
                <a:ea typeface="Maven Pro"/>
                <a:cs typeface="Maven Pro"/>
                <a:sym typeface="Maven Pro"/>
              </a:rPr>
              <a:t> IEEE, 2020.</a:t>
            </a:r>
          </a:p>
          <a:p>
            <a:pPr marL="0" lvl="0" indent="0" algn="l" rtl="0">
              <a:spcBef>
                <a:spcPts val="0"/>
              </a:spcBef>
              <a:spcAft>
                <a:spcPts val="0"/>
              </a:spcAft>
              <a:buNone/>
            </a:pPr>
            <a:endParaRPr lang="en-IN" sz="1300" b="1" dirty="0">
              <a:solidFill>
                <a:schemeClr val="tx1">
                  <a:lumMod val="95000"/>
                  <a:lumOff val="5000"/>
                </a:schemeClr>
              </a:solidFill>
              <a:latin typeface="Arial Black" panose="020B0A04020102020204" pitchFamily="34" charset="0"/>
              <a:ea typeface="Maven Pro"/>
              <a:cs typeface="Maven Pro"/>
              <a:sym typeface="Maven Pro"/>
            </a:endParaRPr>
          </a:p>
          <a:p>
            <a:pPr marL="152242" lvl="0" indent="0" algn="l" rtl="0">
              <a:spcBef>
                <a:spcPts val="0"/>
              </a:spcBef>
              <a:spcAft>
                <a:spcPts val="0"/>
              </a:spcAft>
              <a:buClr>
                <a:srgbClr val="000000"/>
              </a:buClr>
              <a:buSzPct val="100000"/>
              <a:buNone/>
            </a:pPr>
            <a:r>
              <a:rPr lang="en-IN" sz="1300" b="1" dirty="0">
                <a:solidFill>
                  <a:schemeClr val="tx1">
                    <a:lumMod val="95000"/>
                    <a:lumOff val="5000"/>
                  </a:schemeClr>
                </a:solidFill>
                <a:latin typeface="Arial Black" panose="020B0A04020102020204" pitchFamily="34" charset="0"/>
                <a:ea typeface="Maven Pro"/>
                <a:cs typeface="Maven Pro"/>
                <a:sym typeface="Maven Pro"/>
              </a:rPr>
              <a:t>[4].  Bei Yu </a:t>
            </a:r>
            <a:r>
              <a:rPr lang="en-IN" sz="1300" b="1" dirty="0" err="1">
                <a:solidFill>
                  <a:schemeClr val="tx1">
                    <a:lumMod val="95000"/>
                    <a:lumOff val="5000"/>
                  </a:schemeClr>
                </a:solidFill>
                <a:latin typeface="Arial Black" panose="020B0A04020102020204" pitchFamily="34" charset="0"/>
                <a:ea typeface="Maven Pro"/>
                <a:cs typeface="Maven Pro"/>
                <a:sym typeface="Maven Pro"/>
              </a:rPr>
              <a:t>Tinghuan</a:t>
            </a:r>
            <a:r>
              <a:rPr lang="en-IN" sz="1300" b="1" dirty="0">
                <a:solidFill>
                  <a:schemeClr val="tx1">
                    <a:lumMod val="95000"/>
                    <a:lumOff val="5000"/>
                  </a:schemeClr>
                </a:solidFill>
                <a:latin typeface="Arial Black" panose="020B0A04020102020204" pitchFamily="34" charset="0"/>
                <a:ea typeface="Maven Pro"/>
                <a:cs typeface="Maven Pro"/>
                <a:sym typeface="Maven Pro"/>
              </a:rPr>
              <a:t> Chen, Qi Sun. Machine learning in </a:t>
            </a:r>
            <a:r>
              <a:rPr lang="en-IN" sz="1300" b="1" dirty="0" err="1">
                <a:solidFill>
                  <a:schemeClr val="tx1">
                    <a:lumMod val="95000"/>
                    <a:lumOff val="5000"/>
                  </a:schemeClr>
                </a:solidFill>
                <a:latin typeface="Arial Black" panose="020B0A04020102020204" pitchFamily="34" charset="0"/>
                <a:ea typeface="Maven Pro"/>
                <a:cs typeface="Maven Pro"/>
                <a:sym typeface="Maven Pro"/>
              </a:rPr>
              <a:t>nanometer</a:t>
            </a:r>
            <a:r>
              <a:rPr lang="en-IN" sz="1300" b="1" dirty="0">
                <a:solidFill>
                  <a:schemeClr val="tx1">
                    <a:lumMod val="95000"/>
                    <a:lumOff val="5000"/>
                  </a:schemeClr>
                </a:solidFill>
                <a:latin typeface="Arial Black" panose="020B0A04020102020204" pitchFamily="34" charset="0"/>
                <a:ea typeface="Maven Pro"/>
                <a:cs typeface="Maven Pro"/>
                <a:sym typeface="Maven Pro"/>
              </a:rPr>
              <a:t> </a:t>
            </a:r>
            <a:r>
              <a:rPr lang="en-IN" sz="1300" b="1" dirty="0" err="1">
                <a:solidFill>
                  <a:schemeClr val="tx1">
                    <a:lumMod val="95000"/>
                    <a:lumOff val="5000"/>
                  </a:schemeClr>
                </a:solidFill>
                <a:latin typeface="Arial Black" panose="020B0A04020102020204" pitchFamily="34" charset="0"/>
                <a:ea typeface="Maven Pro"/>
                <a:cs typeface="Maven Pro"/>
                <a:sym typeface="Maven Pro"/>
              </a:rPr>
              <a:t>ams</a:t>
            </a:r>
            <a:endParaRPr lang="en-IN" sz="1300" b="1" dirty="0">
              <a:solidFill>
                <a:schemeClr val="tx1">
                  <a:lumMod val="95000"/>
                  <a:lumOff val="5000"/>
                </a:schemeClr>
              </a:solidFill>
              <a:latin typeface="Arial Black" panose="020B0A04020102020204" pitchFamily="34" charset="0"/>
              <a:ea typeface="Maven Pro"/>
              <a:cs typeface="Maven Pro"/>
              <a:sym typeface="Maven Pro"/>
            </a:endParaRPr>
          </a:p>
          <a:p>
            <a:pPr marL="457200" lvl="0" indent="0" algn="l" rtl="0">
              <a:spcBef>
                <a:spcPts val="0"/>
              </a:spcBef>
              <a:spcAft>
                <a:spcPts val="0"/>
              </a:spcAft>
              <a:buNone/>
            </a:pPr>
            <a:r>
              <a:rPr lang="en-IN" sz="1300" b="1" dirty="0">
                <a:solidFill>
                  <a:schemeClr val="tx1">
                    <a:lumMod val="95000"/>
                    <a:lumOff val="5000"/>
                  </a:schemeClr>
                </a:solidFill>
                <a:latin typeface="Arial Black" panose="020B0A04020102020204" pitchFamily="34" charset="0"/>
                <a:ea typeface="Maven Pro"/>
                <a:cs typeface="Maven Pro"/>
                <a:sym typeface="Maven Pro"/>
              </a:rPr>
              <a:t> design-for-reliability. </a:t>
            </a:r>
          </a:p>
          <a:p>
            <a:pPr marL="457200" lvl="0" indent="0" algn="l" rtl="0">
              <a:spcBef>
                <a:spcPts val="0"/>
              </a:spcBef>
              <a:spcAft>
                <a:spcPts val="0"/>
              </a:spcAft>
              <a:buNone/>
            </a:pPr>
            <a:r>
              <a:rPr lang="en-IN" sz="1300" b="1" dirty="0">
                <a:solidFill>
                  <a:schemeClr val="tx1">
                    <a:lumMod val="95000"/>
                    <a:lumOff val="5000"/>
                  </a:schemeClr>
                </a:solidFill>
                <a:latin typeface="Arial Black" panose="020B0A04020102020204" pitchFamily="34" charset="0"/>
                <a:ea typeface="Maven Pro"/>
                <a:cs typeface="Maven Pro"/>
                <a:sym typeface="Maven Pro"/>
              </a:rPr>
              <a:t> IEEE, 2021.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F605C-3048-CE53-B16C-68DD0565DDF9}"/>
              </a:ext>
            </a:extLst>
          </p:cNvPr>
          <p:cNvSpPr>
            <a:spLocks noGrp="1"/>
          </p:cNvSpPr>
          <p:nvPr>
            <p:ph type="title"/>
          </p:nvPr>
        </p:nvSpPr>
        <p:spPr/>
        <p:txBody>
          <a:bodyPr>
            <a:normAutofit/>
          </a:bodyPr>
          <a:lstStyle/>
          <a:p>
            <a:r>
              <a:rPr lang="en-US" sz="2400" dirty="0">
                <a:solidFill>
                  <a:schemeClr val="tx1"/>
                </a:solidFill>
                <a:latin typeface="Arial Black" panose="020B0A04020102020204" pitchFamily="34" charset="0"/>
                <a:cs typeface="Arial" panose="020B0604020202020204" pitchFamily="34" charset="0"/>
              </a:rPr>
              <a:t>INTRODUCTION </a:t>
            </a:r>
            <a:endParaRPr lang="en-IN" sz="2400" dirty="0">
              <a:solidFill>
                <a:schemeClr val="tx1"/>
              </a:solidFill>
              <a:latin typeface="Arial Black" panose="020B0A040201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0A8E811E-D12F-8B61-DE50-DE24AD26FEB8}"/>
              </a:ext>
            </a:extLst>
          </p:cNvPr>
          <p:cNvSpPr>
            <a:spLocks noGrp="1"/>
          </p:cNvSpPr>
          <p:nvPr>
            <p:ph type="body" idx="1"/>
          </p:nvPr>
        </p:nvSpPr>
        <p:spPr>
          <a:xfrm>
            <a:off x="1303800" y="1488558"/>
            <a:ext cx="7030500" cy="3043092"/>
          </a:xfrm>
        </p:spPr>
        <p:txBody>
          <a:bodyPr>
            <a:normAutofit/>
          </a:bodyPr>
          <a:lstStyle/>
          <a:p>
            <a:r>
              <a:rPr lang="en-US" sz="1200" b="0" i="0" dirty="0">
                <a:solidFill>
                  <a:srgbClr val="0D0D0D"/>
                </a:solidFill>
                <a:effectLst/>
                <a:latin typeface="Arial Black" panose="020B0A04020102020204" pitchFamily="34" charset="0"/>
                <a:ea typeface="Segoe UI Black" panose="020B0A02040204020203" pitchFamily="34" charset="0"/>
              </a:rPr>
              <a:t>SoC, or System on a Chip, design is an approach in the field of electronics and integrated circuit design where an entire system is built onto a single integrated circuit (IC) or chip. </a:t>
            </a:r>
          </a:p>
          <a:p>
            <a:pPr marL="146050" indent="0">
              <a:buNone/>
            </a:pPr>
            <a:endParaRPr lang="en-US" sz="1200" b="0" i="0" dirty="0">
              <a:solidFill>
                <a:srgbClr val="0D0D0D"/>
              </a:solidFill>
              <a:effectLst/>
              <a:latin typeface="Arial Black" panose="020B0A04020102020204" pitchFamily="34" charset="0"/>
              <a:ea typeface="Segoe UI Black" panose="020B0A02040204020203" pitchFamily="34" charset="0"/>
            </a:endParaRPr>
          </a:p>
          <a:p>
            <a:pPr marL="457200" lvl="0" indent="-330200" algn="l" rtl="0">
              <a:spcBef>
                <a:spcPts val="0"/>
              </a:spcBef>
              <a:spcAft>
                <a:spcPts val="0"/>
              </a:spcAft>
              <a:buClr>
                <a:schemeClr val="dk2"/>
              </a:buClr>
              <a:buSzPts val="1600"/>
              <a:buChar char="●"/>
            </a:pPr>
            <a:r>
              <a:rPr lang="en-IN" sz="1200" b="1" dirty="0">
                <a:solidFill>
                  <a:schemeClr val="dk2"/>
                </a:solidFill>
                <a:latin typeface="Arial Black" panose="020B0A04020102020204" pitchFamily="34" charset="0"/>
              </a:rPr>
              <a:t>Mixed-signal circuits combine </a:t>
            </a:r>
            <a:r>
              <a:rPr lang="en-IN" sz="1200" b="1" dirty="0" err="1">
                <a:solidFill>
                  <a:schemeClr val="dk2"/>
                </a:solidFill>
                <a:latin typeface="Arial Black" panose="020B0A04020102020204" pitchFamily="34" charset="0"/>
              </a:rPr>
              <a:t>analog</a:t>
            </a:r>
            <a:r>
              <a:rPr lang="en-IN" sz="1200" b="1" dirty="0">
                <a:solidFill>
                  <a:schemeClr val="dk2"/>
                </a:solidFill>
                <a:latin typeface="Arial Black" panose="020B0A04020102020204" pitchFamily="34" charset="0"/>
              </a:rPr>
              <a:t> and digital components.</a:t>
            </a:r>
          </a:p>
          <a:p>
            <a:pPr marL="457200" lvl="0" indent="0" algn="l" rtl="0">
              <a:spcBef>
                <a:spcPts val="0"/>
              </a:spcBef>
              <a:spcAft>
                <a:spcPts val="0"/>
              </a:spcAft>
              <a:buNone/>
            </a:pPr>
            <a:endParaRPr lang="en-IN" sz="1200" b="1" dirty="0">
              <a:solidFill>
                <a:schemeClr val="dk2"/>
              </a:solidFill>
              <a:latin typeface="Arial Black" panose="020B0A04020102020204" pitchFamily="34" charset="0"/>
            </a:endParaRPr>
          </a:p>
          <a:p>
            <a:pPr marL="127000" lvl="0" indent="0" algn="l" rtl="0">
              <a:spcBef>
                <a:spcPts val="0"/>
              </a:spcBef>
              <a:spcAft>
                <a:spcPts val="0"/>
              </a:spcAft>
              <a:buClr>
                <a:schemeClr val="dk2"/>
              </a:buClr>
              <a:buSzPts val="1600"/>
              <a:buNone/>
            </a:pPr>
            <a:r>
              <a:rPr lang="en-IN" sz="1200" b="1" dirty="0">
                <a:solidFill>
                  <a:schemeClr val="dk2"/>
                </a:solidFill>
                <a:latin typeface="Arial Black" panose="020B0A04020102020204" pitchFamily="34" charset="0"/>
              </a:rPr>
              <a:t>		. Analog parts manage continuous signals.</a:t>
            </a:r>
          </a:p>
          <a:p>
            <a:pPr marL="457200" lvl="0" indent="0" algn="l" rtl="0">
              <a:spcBef>
                <a:spcPts val="0"/>
              </a:spcBef>
              <a:spcAft>
                <a:spcPts val="0"/>
              </a:spcAft>
              <a:buNone/>
            </a:pPr>
            <a:endParaRPr lang="en-IN" sz="1200" b="1" dirty="0">
              <a:solidFill>
                <a:schemeClr val="dk2"/>
              </a:solidFill>
              <a:latin typeface="Arial Black" panose="020B0A04020102020204" pitchFamily="34" charset="0"/>
            </a:endParaRPr>
          </a:p>
          <a:p>
            <a:pPr marL="127000" lvl="0" indent="0" algn="l" rtl="0">
              <a:spcBef>
                <a:spcPts val="0"/>
              </a:spcBef>
              <a:spcAft>
                <a:spcPts val="0"/>
              </a:spcAft>
              <a:buClr>
                <a:schemeClr val="dk2"/>
              </a:buClr>
              <a:buSzPts val="1600"/>
              <a:buNone/>
            </a:pPr>
            <a:r>
              <a:rPr lang="en-IN" sz="1200" b="1" dirty="0">
                <a:solidFill>
                  <a:schemeClr val="dk2"/>
                </a:solidFill>
                <a:latin typeface="Arial Black" panose="020B0A04020102020204" pitchFamily="34" charset="0"/>
              </a:rPr>
              <a:t>		. Digital parts handle discrete signals.</a:t>
            </a:r>
          </a:p>
          <a:p>
            <a:pPr marL="457200" lvl="0" indent="0" algn="l" rtl="0">
              <a:spcBef>
                <a:spcPts val="0"/>
              </a:spcBef>
              <a:spcAft>
                <a:spcPts val="0"/>
              </a:spcAft>
              <a:buNone/>
            </a:pPr>
            <a:endParaRPr lang="en-IN" sz="1200" b="1" dirty="0">
              <a:solidFill>
                <a:schemeClr val="dk2"/>
              </a:solidFill>
              <a:latin typeface="Arial Black" panose="020B0A04020102020204" pitchFamily="34" charset="0"/>
            </a:endParaRPr>
          </a:p>
          <a:p>
            <a:pPr marL="457200" lvl="0" indent="-330200" algn="l" rtl="0">
              <a:spcBef>
                <a:spcPts val="0"/>
              </a:spcBef>
              <a:spcAft>
                <a:spcPts val="0"/>
              </a:spcAft>
              <a:buClr>
                <a:schemeClr val="dk2"/>
              </a:buClr>
              <a:buSzPts val="1600"/>
              <a:buChar char="●"/>
            </a:pPr>
            <a:r>
              <a:rPr lang="en-IN" sz="1200" b="1" dirty="0">
                <a:solidFill>
                  <a:schemeClr val="dk2"/>
                </a:solidFill>
                <a:latin typeface="Arial Black" panose="020B0A04020102020204" pitchFamily="34" charset="0"/>
              </a:rPr>
              <a:t>Enables processing of real-world signals in electronic devices.</a:t>
            </a:r>
          </a:p>
          <a:p>
            <a:pPr marL="146050" indent="0">
              <a:buNone/>
            </a:pPr>
            <a:endParaRPr lang="en-US" sz="1200" b="0" i="0" dirty="0">
              <a:solidFill>
                <a:srgbClr val="0D0D0D"/>
              </a:solidFill>
              <a:effectLst/>
              <a:latin typeface="Arial Black" panose="020B0A04020102020204" pitchFamily="34" charset="0"/>
              <a:ea typeface="Segoe UI Black" panose="020B0A02040204020203" pitchFamily="34" charset="0"/>
            </a:endParaRPr>
          </a:p>
        </p:txBody>
      </p:sp>
    </p:spTree>
    <p:extLst>
      <p:ext uri="{BB962C8B-B14F-4D97-AF65-F5344CB8AC3E}">
        <p14:creationId xmlns:p14="http://schemas.microsoft.com/office/powerpoint/2010/main" val="2314316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1AB9C-2A82-313F-812D-0FF61A1DB09C}"/>
              </a:ext>
            </a:extLst>
          </p:cNvPr>
          <p:cNvSpPr>
            <a:spLocks noGrp="1"/>
          </p:cNvSpPr>
          <p:nvPr>
            <p:ph type="title"/>
          </p:nvPr>
        </p:nvSpPr>
        <p:spPr>
          <a:xfrm>
            <a:off x="1303800" y="598575"/>
            <a:ext cx="7030500" cy="794290"/>
          </a:xfrm>
        </p:spPr>
        <p:txBody>
          <a:bodyPr>
            <a:noAutofit/>
          </a:bodyPr>
          <a:lstStyle/>
          <a:p>
            <a:r>
              <a:rPr lang="en-US" sz="2400" b="0" i="0" dirty="0">
                <a:solidFill>
                  <a:srgbClr val="0D0D0D"/>
                </a:solidFill>
                <a:effectLst/>
                <a:latin typeface="Arial Black" panose="020B0A04020102020204" pitchFamily="34" charset="0"/>
                <a:ea typeface="Segoe UI Black" panose="020B0A02040204020203" pitchFamily="34" charset="0"/>
              </a:rPr>
              <a:t>Verification of Mixed-</a:t>
            </a:r>
            <a:r>
              <a:rPr lang="en-US" sz="2400" dirty="0">
                <a:solidFill>
                  <a:srgbClr val="0D0D0D"/>
                </a:solidFill>
                <a:latin typeface="Arial Black" panose="020B0A04020102020204" pitchFamily="34" charset="0"/>
                <a:ea typeface="Segoe UI Black" panose="020B0A02040204020203" pitchFamily="34" charset="0"/>
              </a:rPr>
              <a:t>S</a:t>
            </a:r>
            <a:r>
              <a:rPr lang="en-US" sz="2400" b="0" i="0" dirty="0">
                <a:solidFill>
                  <a:srgbClr val="0D0D0D"/>
                </a:solidFill>
                <a:effectLst/>
                <a:latin typeface="Arial Black" panose="020B0A04020102020204" pitchFamily="34" charset="0"/>
                <a:ea typeface="Segoe UI Black" panose="020B0A02040204020203" pitchFamily="34" charset="0"/>
              </a:rPr>
              <a:t>ignal circuits</a:t>
            </a:r>
            <a:endParaRPr lang="en-IN" sz="3200" dirty="0">
              <a:solidFill>
                <a:srgbClr val="0070C0"/>
              </a:solidFill>
              <a:latin typeface="Arial Black" panose="020B0A04020102020204" pitchFamily="34" charset="0"/>
            </a:endParaRPr>
          </a:p>
        </p:txBody>
      </p:sp>
      <p:sp>
        <p:nvSpPr>
          <p:cNvPr id="3" name="Text Placeholder 2">
            <a:extLst>
              <a:ext uri="{FF2B5EF4-FFF2-40B4-BE49-F238E27FC236}">
                <a16:creationId xmlns:a16="http://schemas.microsoft.com/office/drawing/2014/main" id="{28A10844-2761-303D-669E-A54002D5B2C1}"/>
              </a:ext>
            </a:extLst>
          </p:cNvPr>
          <p:cNvSpPr>
            <a:spLocks noGrp="1"/>
          </p:cNvSpPr>
          <p:nvPr>
            <p:ph type="body" idx="1"/>
          </p:nvPr>
        </p:nvSpPr>
        <p:spPr>
          <a:xfrm>
            <a:off x="340242" y="1201480"/>
            <a:ext cx="8463516" cy="3211032"/>
          </a:xfrm>
        </p:spPr>
        <p:txBody>
          <a:bodyPr>
            <a:noAutofit/>
          </a:bodyPr>
          <a:lstStyle/>
          <a:p>
            <a:pPr algn="l">
              <a:buFont typeface="Arial" panose="020B0604020202020204" pitchFamily="34" charset="0"/>
              <a:buChar char="•"/>
            </a:pPr>
            <a:r>
              <a:rPr lang="en-IN" sz="1200" b="1" i="0" dirty="0">
                <a:solidFill>
                  <a:schemeClr val="tx1"/>
                </a:solidFill>
                <a:effectLst/>
                <a:latin typeface="Arial Black" panose="020B0A04020102020204" pitchFamily="34" charset="0"/>
                <a:ea typeface="Segoe UI Black" panose="020B0A02040204020203" pitchFamily="34" charset="0"/>
              </a:rPr>
              <a:t>Purpose:</a:t>
            </a:r>
            <a:r>
              <a:rPr lang="en-IN" sz="1200" b="0" i="0" dirty="0">
                <a:solidFill>
                  <a:schemeClr val="tx1"/>
                </a:solidFill>
                <a:effectLst/>
                <a:latin typeface="Arial Black" panose="020B0A04020102020204" pitchFamily="34" charset="0"/>
                <a:ea typeface="Segoe UI Black" panose="020B0A02040204020203" pitchFamily="34" charset="0"/>
              </a:rPr>
              <a:t> Verification of </a:t>
            </a:r>
            <a:r>
              <a:rPr lang="en-IN" sz="1200" b="0" i="0" dirty="0" err="1">
                <a:solidFill>
                  <a:schemeClr val="tx1"/>
                </a:solidFill>
                <a:effectLst/>
                <a:latin typeface="Arial Black" panose="020B0A04020102020204" pitchFamily="34" charset="0"/>
                <a:ea typeface="Segoe UI Black" panose="020B0A02040204020203" pitchFamily="34" charset="0"/>
              </a:rPr>
              <a:t>analog</a:t>
            </a:r>
            <a:r>
              <a:rPr lang="en-IN" sz="1200" b="0" i="0" dirty="0">
                <a:solidFill>
                  <a:schemeClr val="tx1"/>
                </a:solidFill>
                <a:effectLst/>
                <a:latin typeface="Arial Black" panose="020B0A04020102020204" pitchFamily="34" charset="0"/>
                <a:ea typeface="Segoe UI Black" panose="020B0A02040204020203" pitchFamily="34" charset="0"/>
              </a:rPr>
              <a:t> and mixed-signal circuits ensures functionality, accuracy, and reliability before mass production or deployment.</a:t>
            </a:r>
          </a:p>
          <a:p>
            <a:pPr algn="l">
              <a:buFont typeface="Arial" panose="020B0604020202020204" pitchFamily="34" charset="0"/>
              <a:buChar char="•"/>
            </a:pPr>
            <a:endParaRPr lang="en-IN" sz="1200" b="0" i="0" dirty="0">
              <a:solidFill>
                <a:schemeClr val="tx1"/>
              </a:solidFill>
              <a:effectLst/>
              <a:latin typeface="Arial Black" panose="020B0A04020102020204" pitchFamily="34" charset="0"/>
              <a:ea typeface="Segoe UI Black" panose="020B0A02040204020203" pitchFamily="34" charset="0"/>
            </a:endParaRPr>
          </a:p>
          <a:p>
            <a:pPr algn="l">
              <a:buFont typeface="Arial" panose="020B0604020202020204" pitchFamily="34" charset="0"/>
              <a:buChar char="•"/>
            </a:pPr>
            <a:r>
              <a:rPr lang="en-IN" sz="1200" b="1" i="0" dirty="0">
                <a:solidFill>
                  <a:schemeClr val="tx1"/>
                </a:solidFill>
                <a:effectLst/>
                <a:latin typeface="Arial Black" panose="020B0A04020102020204" pitchFamily="34" charset="0"/>
                <a:ea typeface="Segoe UI Black" panose="020B0A02040204020203" pitchFamily="34" charset="0"/>
              </a:rPr>
              <a:t>Analog Circuit Verification:</a:t>
            </a:r>
            <a:r>
              <a:rPr lang="en-IN" sz="1200" b="0" i="0" dirty="0">
                <a:solidFill>
                  <a:schemeClr val="tx1"/>
                </a:solidFill>
                <a:effectLst/>
                <a:latin typeface="Arial Black" panose="020B0A04020102020204" pitchFamily="34" charset="0"/>
                <a:ea typeface="Segoe UI Black" panose="020B0A02040204020203" pitchFamily="34" charset="0"/>
              </a:rPr>
              <a:t> Ensures that </a:t>
            </a:r>
            <a:r>
              <a:rPr lang="en-IN" sz="1200" b="0" i="0" dirty="0" err="1">
                <a:solidFill>
                  <a:schemeClr val="tx1"/>
                </a:solidFill>
                <a:effectLst/>
                <a:latin typeface="Arial Black" panose="020B0A04020102020204" pitchFamily="34" charset="0"/>
                <a:ea typeface="Segoe UI Black" panose="020B0A02040204020203" pitchFamily="34" charset="0"/>
              </a:rPr>
              <a:t>analog</a:t>
            </a:r>
            <a:r>
              <a:rPr lang="en-IN" sz="1200" b="0" i="0" dirty="0">
                <a:solidFill>
                  <a:schemeClr val="tx1"/>
                </a:solidFill>
                <a:effectLst/>
                <a:latin typeface="Arial Black" panose="020B0A04020102020204" pitchFamily="34" charset="0"/>
                <a:ea typeface="Segoe UI Black" panose="020B0A02040204020203" pitchFamily="34" charset="0"/>
              </a:rPr>
              <a:t> components (e.g., amplifiers, filters) perform according to specifications under various conditions.</a:t>
            </a:r>
          </a:p>
          <a:p>
            <a:pPr algn="l">
              <a:buFont typeface="Arial" panose="020B0604020202020204" pitchFamily="34" charset="0"/>
              <a:buChar char="•"/>
            </a:pPr>
            <a:endParaRPr lang="en-IN" sz="1200" b="0" i="0" dirty="0">
              <a:solidFill>
                <a:schemeClr val="tx1"/>
              </a:solidFill>
              <a:effectLst/>
              <a:latin typeface="Arial Black" panose="020B0A04020102020204" pitchFamily="34" charset="0"/>
              <a:ea typeface="Segoe UI Black" panose="020B0A02040204020203" pitchFamily="34" charset="0"/>
            </a:endParaRPr>
          </a:p>
          <a:p>
            <a:pPr algn="l">
              <a:buFont typeface="Arial" panose="020B0604020202020204" pitchFamily="34" charset="0"/>
              <a:buChar char="•"/>
            </a:pPr>
            <a:r>
              <a:rPr lang="en-IN" sz="1200" b="1" i="0" dirty="0">
                <a:solidFill>
                  <a:schemeClr val="tx1"/>
                </a:solidFill>
                <a:effectLst/>
                <a:latin typeface="Arial Black" panose="020B0A04020102020204" pitchFamily="34" charset="0"/>
                <a:ea typeface="Segoe UI Black" panose="020B0A02040204020203" pitchFamily="34" charset="0"/>
              </a:rPr>
              <a:t>Mixed-Signal Circuit Verification:</a:t>
            </a:r>
            <a:r>
              <a:rPr lang="en-IN" sz="1200" b="0" i="0" dirty="0">
                <a:solidFill>
                  <a:schemeClr val="tx1"/>
                </a:solidFill>
                <a:effectLst/>
                <a:latin typeface="Arial Black" panose="020B0A04020102020204" pitchFamily="34" charset="0"/>
                <a:ea typeface="Segoe UI Black" panose="020B0A02040204020203" pitchFamily="34" charset="0"/>
              </a:rPr>
              <a:t> Integrates </a:t>
            </a:r>
            <a:r>
              <a:rPr lang="en-IN" sz="1200" b="0" i="0" dirty="0" err="1">
                <a:solidFill>
                  <a:schemeClr val="tx1"/>
                </a:solidFill>
                <a:effectLst/>
                <a:latin typeface="Arial Black" panose="020B0A04020102020204" pitchFamily="34" charset="0"/>
                <a:ea typeface="Segoe UI Black" panose="020B0A02040204020203" pitchFamily="34" charset="0"/>
              </a:rPr>
              <a:t>analog</a:t>
            </a:r>
            <a:r>
              <a:rPr lang="en-IN" sz="1200" b="0" i="0" dirty="0">
                <a:solidFill>
                  <a:schemeClr val="tx1"/>
                </a:solidFill>
                <a:effectLst/>
                <a:latin typeface="Arial Black" panose="020B0A04020102020204" pitchFamily="34" charset="0"/>
                <a:ea typeface="Segoe UI Black" panose="020B0A02040204020203" pitchFamily="34" charset="0"/>
              </a:rPr>
              <a:t> and digital components, validating their interaction and compatibility.</a:t>
            </a:r>
          </a:p>
          <a:p>
            <a:pPr algn="l">
              <a:buFont typeface="Arial" panose="020B0604020202020204" pitchFamily="34" charset="0"/>
              <a:buChar char="•"/>
            </a:pPr>
            <a:endParaRPr lang="en-IN" sz="1200" b="0" i="0" dirty="0">
              <a:solidFill>
                <a:schemeClr val="tx1"/>
              </a:solidFill>
              <a:effectLst/>
              <a:latin typeface="Arial Black" panose="020B0A04020102020204" pitchFamily="34" charset="0"/>
              <a:ea typeface="Segoe UI Black" panose="020B0A02040204020203" pitchFamily="34" charset="0"/>
            </a:endParaRPr>
          </a:p>
          <a:p>
            <a:pPr algn="l">
              <a:buFont typeface="Arial" panose="020B0604020202020204" pitchFamily="34" charset="0"/>
              <a:buChar char="•"/>
            </a:pPr>
            <a:r>
              <a:rPr lang="en-IN" sz="1200" b="1" i="0" dirty="0">
                <a:solidFill>
                  <a:schemeClr val="tx1"/>
                </a:solidFill>
                <a:effectLst/>
                <a:latin typeface="Arial Black" panose="020B0A04020102020204" pitchFamily="34" charset="0"/>
                <a:ea typeface="Segoe UI Black" panose="020B0A02040204020203" pitchFamily="34" charset="0"/>
              </a:rPr>
              <a:t>Key Challenges:</a:t>
            </a:r>
            <a:r>
              <a:rPr lang="en-IN" sz="1200" b="0" i="0" dirty="0">
                <a:solidFill>
                  <a:schemeClr val="tx1"/>
                </a:solidFill>
                <a:effectLst/>
                <a:latin typeface="Arial Black" panose="020B0A04020102020204" pitchFamily="34" charset="0"/>
                <a:ea typeface="Segoe UI Black" panose="020B0A02040204020203" pitchFamily="34" charset="0"/>
              </a:rPr>
              <a:t> Verification encompasses diverse parameters like noise, temperature, process variations, and component tolerances.</a:t>
            </a:r>
          </a:p>
          <a:p>
            <a:pPr algn="l">
              <a:buFont typeface="Arial" panose="020B0604020202020204" pitchFamily="34" charset="0"/>
              <a:buChar char="•"/>
            </a:pPr>
            <a:endParaRPr lang="en-IN" sz="1200" b="0" i="0" dirty="0">
              <a:solidFill>
                <a:schemeClr val="tx1"/>
              </a:solidFill>
              <a:effectLst/>
              <a:latin typeface="Arial Black" panose="020B0A04020102020204" pitchFamily="34" charset="0"/>
              <a:ea typeface="Segoe UI Black" panose="020B0A02040204020203" pitchFamily="34" charset="0"/>
            </a:endParaRPr>
          </a:p>
          <a:p>
            <a:pPr algn="l">
              <a:buFont typeface="Arial" panose="020B0604020202020204" pitchFamily="34" charset="0"/>
              <a:buChar char="•"/>
            </a:pPr>
            <a:r>
              <a:rPr lang="en-US" sz="1200" b="1" i="0" dirty="0">
                <a:solidFill>
                  <a:schemeClr val="tx1"/>
                </a:solidFill>
                <a:effectLst/>
                <a:latin typeface="Arial Black" panose="020B0A04020102020204" pitchFamily="34" charset="0"/>
                <a:ea typeface="Segoe UI Black" panose="020B0A02040204020203" pitchFamily="34" charset="0"/>
              </a:rPr>
              <a:t>Formal Verification:</a:t>
            </a:r>
            <a:r>
              <a:rPr lang="en-US" sz="1200" b="0" i="0" dirty="0">
                <a:solidFill>
                  <a:schemeClr val="tx1"/>
                </a:solidFill>
                <a:effectLst/>
                <a:latin typeface="Arial Black" panose="020B0A04020102020204" pitchFamily="34" charset="0"/>
                <a:ea typeface="Segoe UI Black" panose="020B0A02040204020203" pitchFamily="34" charset="0"/>
              </a:rPr>
              <a:t> Utilizes mathematical methods to exhaustively prove circuit correctness, particularly in safety-critical applications.</a:t>
            </a:r>
          </a:p>
          <a:p>
            <a:pPr algn="l">
              <a:buFont typeface="Arial" panose="020B0604020202020204" pitchFamily="34" charset="0"/>
              <a:buChar char="•"/>
            </a:pPr>
            <a:endParaRPr lang="en-US" sz="1200" b="0" i="0" dirty="0">
              <a:solidFill>
                <a:schemeClr val="tx1"/>
              </a:solidFill>
              <a:effectLst/>
              <a:latin typeface="Arial Black" panose="020B0A04020102020204" pitchFamily="34" charset="0"/>
              <a:ea typeface="Segoe UI Black" panose="020B0A02040204020203" pitchFamily="34" charset="0"/>
            </a:endParaRPr>
          </a:p>
          <a:p>
            <a:pPr algn="l">
              <a:buFont typeface="Arial" panose="020B0604020202020204" pitchFamily="34" charset="0"/>
              <a:buChar char="•"/>
            </a:pPr>
            <a:r>
              <a:rPr lang="en-US" sz="1200" b="1" i="0" dirty="0">
                <a:solidFill>
                  <a:schemeClr val="tx1"/>
                </a:solidFill>
                <a:effectLst/>
                <a:latin typeface="Arial Black" panose="020B0A04020102020204" pitchFamily="34" charset="0"/>
                <a:ea typeface="Segoe UI Black" panose="020B0A02040204020203" pitchFamily="34" charset="0"/>
              </a:rPr>
              <a:t>Tool Integration:</a:t>
            </a:r>
            <a:r>
              <a:rPr lang="en-US" sz="1200" b="0" i="0" dirty="0">
                <a:solidFill>
                  <a:schemeClr val="tx1"/>
                </a:solidFill>
                <a:effectLst/>
                <a:latin typeface="Arial Black" panose="020B0A04020102020204" pitchFamily="34" charset="0"/>
                <a:ea typeface="Segoe UI Black" panose="020B0A02040204020203" pitchFamily="34" charset="0"/>
              </a:rPr>
              <a:t> Integrates various verification tools and methodologies to streamline the verification process.</a:t>
            </a:r>
          </a:p>
        </p:txBody>
      </p:sp>
    </p:spTree>
    <p:extLst>
      <p:ext uri="{BB962C8B-B14F-4D97-AF65-F5344CB8AC3E}">
        <p14:creationId xmlns:p14="http://schemas.microsoft.com/office/powerpoint/2010/main" val="2029746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D0BD8-45C7-297B-6A23-C94ECB959D07}"/>
              </a:ext>
            </a:extLst>
          </p:cNvPr>
          <p:cNvSpPr>
            <a:spLocks noGrp="1"/>
          </p:cNvSpPr>
          <p:nvPr>
            <p:ph type="title"/>
          </p:nvPr>
        </p:nvSpPr>
        <p:spPr>
          <a:xfrm>
            <a:off x="1303800" y="598575"/>
            <a:ext cx="7030500" cy="687965"/>
          </a:xfrm>
        </p:spPr>
        <p:txBody>
          <a:bodyPr>
            <a:noAutofit/>
          </a:bodyPr>
          <a:lstStyle/>
          <a:p>
            <a:r>
              <a:rPr lang="en-IN" sz="2400" dirty="0">
                <a:solidFill>
                  <a:schemeClr val="tx1"/>
                </a:solidFill>
                <a:latin typeface="Arial Black" panose="020B0A04020102020204" pitchFamily="34" charset="0"/>
              </a:rPr>
              <a:t>PROBLEM STATEMENT</a:t>
            </a:r>
            <a:br>
              <a:rPr lang="en-IN" sz="2400" dirty="0">
                <a:solidFill>
                  <a:schemeClr val="tx1"/>
                </a:solidFill>
                <a:latin typeface="Arial Black" panose="020B0A04020102020204" pitchFamily="34" charset="0"/>
              </a:rPr>
            </a:br>
            <a:endParaRPr lang="en-IN" sz="2400" dirty="0">
              <a:solidFill>
                <a:schemeClr val="tx1"/>
              </a:solidFill>
              <a:latin typeface="Arial Black" panose="020B0A04020102020204" pitchFamily="34" charset="0"/>
            </a:endParaRPr>
          </a:p>
        </p:txBody>
      </p:sp>
      <p:sp>
        <p:nvSpPr>
          <p:cNvPr id="3" name="Text Placeholder 2">
            <a:extLst>
              <a:ext uri="{FF2B5EF4-FFF2-40B4-BE49-F238E27FC236}">
                <a16:creationId xmlns:a16="http://schemas.microsoft.com/office/drawing/2014/main" id="{0B9A4416-2FBC-93CF-7CA1-A0B901DBAF2C}"/>
              </a:ext>
            </a:extLst>
          </p:cNvPr>
          <p:cNvSpPr>
            <a:spLocks noGrp="1"/>
          </p:cNvSpPr>
          <p:nvPr>
            <p:ph type="body" idx="1"/>
          </p:nvPr>
        </p:nvSpPr>
        <p:spPr>
          <a:xfrm>
            <a:off x="1303800" y="1403498"/>
            <a:ext cx="7030500" cy="3128152"/>
          </a:xfrm>
        </p:spPr>
        <p:txBody>
          <a:bodyPr>
            <a:normAutofit/>
          </a:bodyPr>
          <a:lstStyle/>
          <a:p>
            <a:pPr marL="125730" lvl="0" indent="0" algn="l" rtl="0">
              <a:spcBef>
                <a:spcPts val="0"/>
              </a:spcBef>
              <a:spcAft>
                <a:spcPts val="0"/>
              </a:spcAft>
              <a:buClr>
                <a:schemeClr val="dk2"/>
              </a:buClr>
              <a:buSzPct val="100000"/>
              <a:buNone/>
            </a:pPr>
            <a:r>
              <a:rPr lang="en-US" sz="1200" dirty="0">
                <a:solidFill>
                  <a:schemeClr val="dk2"/>
                </a:solidFill>
                <a:latin typeface="Arial Black" panose="020B0A04020102020204" pitchFamily="34" charset="0"/>
                <a:sym typeface="Nunito"/>
              </a:rPr>
              <a:t> Modern  mixed-signal circuits face noise and non-linearity issues in Verification. Presence of both digital and analog signals adds to the intricacy. A smart verification system is needed for effective Verification.</a:t>
            </a:r>
          </a:p>
          <a:p>
            <a:pPr marL="457200" lvl="0" indent="0" algn="l" rtl="0">
              <a:spcBef>
                <a:spcPts val="0"/>
              </a:spcBef>
              <a:spcAft>
                <a:spcPts val="0"/>
              </a:spcAft>
              <a:buNone/>
            </a:pPr>
            <a:endParaRPr lang="en-US" sz="1200" dirty="0">
              <a:solidFill>
                <a:schemeClr val="dk2"/>
              </a:solidFill>
              <a:latin typeface="Arial Black" panose="020B0A04020102020204" pitchFamily="34" charset="0"/>
              <a:sym typeface="Nunito"/>
            </a:endParaRPr>
          </a:p>
          <a:p>
            <a:pPr marL="457200" lvl="0" indent="-331470" algn="l" rtl="0">
              <a:spcBef>
                <a:spcPts val="0"/>
              </a:spcBef>
              <a:spcAft>
                <a:spcPts val="0"/>
              </a:spcAft>
              <a:buClr>
                <a:schemeClr val="dk2"/>
              </a:buClr>
              <a:buSzPct val="100000"/>
              <a:buFont typeface="Nunito"/>
              <a:buChar char="●"/>
            </a:pPr>
            <a:r>
              <a:rPr lang="en-US" sz="1200" dirty="0">
                <a:latin typeface="Arial Black" panose="020B0A04020102020204" pitchFamily="34" charset="0"/>
                <a:sym typeface="Nunito"/>
              </a:rPr>
              <a:t>Solution: Machine Learning based models to simplify verification of complex AMS circuits.</a:t>
            </a:r>
            <a:endParaRPr lang="en-US" sz="1200" dirty="0">
              <a:solidFill>
                <a:schemeClr val="dk2"/>
              </a:solidFill>
              <a:latin typeface="Arial Black" panose="020B0A04020102020204" pitchFamily="34" charset="0"/>
              <a:sym typeface="Nunito"/>
            </a:endParaRPr>
          </a:p>
          <a:p>
            <a:pPr marL="457200" lvl="0" indent="0" algn="l" rtl="0">
              <a:spcBef>
                <a:spcPts val="0"/>
              </a:spcBef>
              <a:spcAft>
                <a:spcPts val="0"/>
              </a:spcAft>
              <a:buNone/>
            </a:pPr>
            <a:endParaRPr lang="en-US" sz="1200" dirty="0">
              <a:solidFill>
                <a:schemeClr val="dk2"/>
              </a:solidFill>
              <a:latin typeface="Arial Black" panose="020B0A04020102020204" pitchFamily="34" charset="0"/>
              <a:sym typeface="Nunito"/>
            </a:endParaRPr>
          </a:p>
          <a:p>
            <a:pPr marL="457200" lvl="0" indent="-331470" algn="l" rtl="0">
              <a:spcBef>
                <a:spcPts val="0"/>
              </a:spcBef>
              <a:spcAft>
                <a:spcPts val="0"/>
              </a:spcAft>
              <a:buClr>
                <a:schemeClr val="dk2"/>
              </a:buClr>
              <a:buSzPct val="100000"/>
              <a:buFont typeface="Nunito"/>
              <a:buChar char="●"/>
            </a:pPr>
            <a:r>
              <a:rPr lang="en-US" sz="1200" dirty="0">
                <a:latin typeface="Arial Black" panose="020B0A04020102020204" pitchFamily="34" charset="0"/>
                <a:sym typeface="Nunito"/>
              </a:rPr>
              <a:t>Objective:</a:t>
            </a:r>
            <a:r>
              <a:rPr lang="en-US" sz="1200" dirty="0">
                <a:solidFill>
                  <a:schemeClr val="dk2"/>
                </a:solidFill>
                <a:latin typeface="Arial Black" panose="020B0A04020102020204" pitchFamily="34" charset="0"/>
                <a:sym typeface="Nunito"/>
              </a:rPr>
              <a:t> Ensure Effective Verification under challenging circuit conditions of SOC.</a:t>
            </a:r>
            <a:endParaRPr lang="en-IN" sz="1200" dirty="0">
              <a:latin typeface="Arial Black" panose="020B0A04020102020204" pitchFamily="34" charset="0"/>
            </a:endParaRPr>
          </a:p>
        </p:txBody>
      </p:sp>
    </p:spTree>
    <p:extLst>
      <p:ext uri="{BB962C8B-B14F-4D97-AF65-F5344CB8AC3E}">
        <p14:creationId xmlns:p14="http://schemas.microsoft.com/office/powerpoint/2010/main" val="455317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B558A-D8DD-A799-1186-B7FE2E7E887F}"/>
              </a:ext>
            </a:extLst>
          </p:cNvPr>
          <p:cNvSpPr>
            <a:spLocks noGrp="1"/>
          </p:cNvSpPr>
          <p:nvPr>
            <p:ph type="title"/>
          </p:nvPr>
        </p:nvSpPr>
        <p:spPr>
          <a:xfrm>
            <a:off x="971551" y="460153"/>
            <a:ext cx="7200897" cy="645633"/>
          </a:xfrm>
        </p:spPr>
        <p:txBody>
          <a:bodyPr>
            <a:normAutofit/>
          </a:bodyPr>
          <a:lstStyle/>
          <a:p>
            <a:r>
              <a:rPr lang="en-IN" sz="2400" b="1" dirty="0">
                <a:solidFill>
                  <a:schemeClr val="tx1"/>
                </a:solidFill>
                <a:latin typeface="Arial Black" panose="020B0A04020102020204" pitchFamily="34" charset="0"/>
                <a:ea typeface="Times New Roman"/>
                <a:cs typeface="Times New Roman"/>
                <a:sym typeface="Times New Roman"/>
              </a:rPr>
              <a:t>Literature Survey [1/3]</a:t>
            </a:r>
            <a:endParaRPr lang="en-IN" sz="2400" dirty="0">
              <a:solidFill>
                <a:schemeClr val="tx1"/>
              </a:solidFill>
              <a:latin typeface="Arial Black" panose="020B0A04020102020204" pitchFamily="34" charset="0"/>
            </a:endParaRPr>
          </a:p>
        </p:txBody>
      </p:sp>
      <p:graphicFrame>
        <p:nvGraphicFramePr>
          <p:cNvPr id="10" name="Table 9">
            <a:extLst>
              <a:ext uri="{FF2B5EF4-FFF2-40B4-BE49-F238E27FC236}">
                <a16:creationId xmlns:a16="http://schemas.microsoft.com/office/drawing/2014/main" id="{095C4E27-B589-CEE9-D6AB-A2C1CA557A81}"/>
              </a:ext>
            </a:extLst>
          </p:cNvPr>
          <p:cNvGraphicFramePr>
            <a:graphicFrameLocks noGrp="1"/>
          </p:cNvGraphicFramePr>
          <p:nvPr>
            <p:extLst>
              <p:ext uri="{D42A27DB-BD31-4B8C-83A1-F6EECF244321}">
                <p14:modId xmlns:p14="http://schemas.microsoft.com/office/powerpoint/2010/main" val="939661798"/>
              </p:ext>
            </p:extLst>
          </p:nvPr>
        </p:nvGraphicFramePr>
        <p:xfrm>
          <a:off x="520995" y="1105787"/>
          <a:ext cx="8304028" cy="4191508"/>
        </p:xfrm>
        <a:graphic>
          <a:graphicData uri="http://schemas.openxmlformats.org/drawingml/2006/table">
            <a:tbl>
              <a:tblPr firstRow="1" bandRow="1">
                <a:tableStyleId>{7DF18680-E054-41AD-8BC1-D1AEF772440D}</a:tableStyleId>
              </a:tblPr>
              <a:tblGrid>
                <a:gridCol w="2290768">
                  <a:extLst>
                    <a:ext uri="{9D8B030D-6E8A-4147-A177-3AD203B41FA5}">
                      <a16:colId xmlns:a16="http://schemas.microsoft.com/office/drawing/2014/main" val="749669963"/>
                    </a:ext>
                  </a:extLst>
                </a:gridCol>
                <a:gridCol w="1653911">
                  <a:extLst>
                    <a:ext uri="{9D8B030D-6E8A-4147-A177-3AD203B41FA5}">
                      <a16:colId xmlns:a16="http://schemas.microsoft.com/office/drawing/2014/main" val="1769460868"/>
                    </a:ext>
                  </a:extLst>
                </a:gridCol>
                <a:gridCol w="1617038">
                  <a:extLst>
                    <a:ext uri="{9D8B030D-6E8A-4147-A177-3AD203B41FA5}">
                      <a16:colId xmlns:a16="http://schemas.microsoft.com/office/drawing/2014/main" val="310372248"/>
                    </a:ext>
                  </a:extLst>
                </a:gridCol>
                <a:gridCol w="1275018">
                  <a:extLst>
                    <a:ext uri="{9D8B030D-6E8A-4147-A177-3AD203B41FA5}">
                      <a16:colId xmlns:a16="http://schemas.microsoft.com/office/drawing/2014/main" val="965134172"/>
                    </a:ext>
                  </a:extLst>
                </a:gridCol>
                <a:gridCol w="1467293">
                  <a:extLst>
                    <a:ext uri="{9D8B030D-6E8A-4147-A177-3AD203B41FA5}">
                      <a16:colId xmlns:a16="http://schemas.microsoft.com/office/drawing/2014/main" val="2628394299"/>
                    </a:ext>
                  </a:extLst>
                </a:gridCol>
              </a:tblGrid>
              <a:tr h="466757">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Black" panose="020B0A04020102020204" pitchFamily="34" charset="0"/>
                        </a:rPr>
                        <a:t>TITLE</a:t>
                      </a:r>
                      <a:endParaRPr lang="en-IN" sz="1200" dirty="0">
                        <a:solidFill>
                          <a:schemeClr val="bg1"/>
                        </a:solidFill>
                        <a:latin typeface="Arial Black" panose="020B0A04020102020204" pitchFamily="34" charset="0"/>
                      </a:endParaRPr>
                    </a:p>
                    <a:p>
                      <a:endParaRPr lang="en-IN"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Black" panose="020B0A04020102020204" pitchFamily="34" charset="0"/>
                        </a:rPr>
                        <a:t>AUTHOR</a:t>
                      </a:r>
                      <a:endParaRPr lang="en-IN" sz="1200" b="1" dirty="0">
                        <a:solidFill>
                          <a:schemeClr val="bg1"/>
                        </a:solidFill>
                        <a:latin typeface="Arial Black" panose="020B0A04020102020204" pitchFamily="34" charset="0"/>
                      </a:endParaRPr>
                    </a:p>
                    <a:p>
                      <a:endParaRPr lang="en-IN"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Black" panose="020B0A04020102020204" pitchFamily="34" charset="0"/>
                        </a:rPr>
                        <a:t>METHODOLOGY</a:t>
                      </a:r>
                      <a:endParaRPr lang="en-IN" sz="1200" b="1" dirty="0">
                        <a:solidFill>
                          <a:schemeClr val="bg1"/>
                        </a:solidFill>
                        <a:latin typeface="Arial Black" panose="020B0A04020102020204" pitchFamily="34" charset="0"/>
                      </a:endParaRPr>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Black" panose="020B0A04020102020204" pitchFamily="34" charset="0"/>
                        </a:rPr>
                        <a:t>PROS</a:t>
                      </a:r>
                      <a:endParaRPr lang="en-IN" sz="1200" b="1" dirty="0">
                        <a:solidFill>
                          <a:schemeClr val="bg1"/>
                        </a:solidFill>
                        <a:latin typeface="Arial Black" panose="020B0A04020102020204" pitchFamily="34" charset="0"/>
                      </a:endParaRPr>
                    </a:p>
                    <a:p>
                      <a:endParaRPr lang="en-IN" dirty="0"/>
                    </a:p>
                  </a:txBody>
                  <a:tcPr/>
                </a:tc>
                <a:tc>
                  <a:txBody>
                    <a:bodyPr/>
                    <a:lstStyle/>
                    <a:p>
                      <a:r>
                        <a:rPr lang="en-US" sz="1200" dirty="0">
                          <a:solidFill>
                            <a:schemeClr val="bg1"/>
                          </a:solidFill>
                          <a:latin typeface="Arial Black" panose="020B0A04020102020204" pitchFamily="34" charset="0"/>
                        </a:rPr>
                        <a:t>CONS</a:t>
                      </a:r>
                      <a:endParaRPr lang="en-IN" sz="1200" dirty="0">
                        <a:solidFill>
                          <a:schemeClr val="bg1"/>
                        </a:solidFill>
                        <a:latin typeface="Arial Black" panose="020B0A04020102020204" pitchFamily="34" charset="0"/>
                      </a:endParaRPr>
                    </a:p>
                  </a:txBody>
                  <a:tcPr/>
                </a:tc>
                <a:extLst>
                  <a:ext uri="{0D108BD9-81ED-4DB2-BD59-A6C34878D82A}">
                    <a16:rowId xmlns:a16="http://schemas.microsoft.com/office/drawing/2014/main" val="3892821178"/>
                  </a:ext>
                </a:extLst>
              </a:tr>
              <a:tr h="1307621">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200" b="1" i="0" kern="1200" dirty="0">
                          <a:solidFill>
                            <a:schemeClr val="dk1"/>
                          </a:solidFill>
                          <a:effectLst/>
                          <a:latin typeface="Arial Black" panose="020B0A04020102020204" pitchFamily="34" charset="0"/>
                          <a:ea typeface="+mn-ea"/>
                          <a:cs typeface="+mn-cs"/>
                        </a:rPr>
                        <a:t>Verification of SoC</a:t>
                      </a:r>
                    </a:p>
                    <a:p>
                      <a:pPr marL="0" marR="0" lvl="0" indent="0" algn="l" defTabSz="342900" rtl="0" eaLnBrk="1" fontAlgn="auto" latinLnBrk="0" hangingPunct="1">
                        <a:lnSpc>
                          <a:spcPct val="100000"/>
                        </a:lnSpc>
                        <a:spcBef>
                          <a:spcPts val="0"/>
                        </a:spcBef>
                        <a:spcAft>
                          <a:spcPts val="0"/>
                        </a:spcAft>
                        <a:buClrTx/>
                        <a:buSzTx/>
                        <a:buFontTx/>
                        <a:buNone/>
                        <a:tabLst/>
                        <a:defRPr/>
                      </a:pPr>
                      <a:r>
                        <a:rPr lang="en-US" sz="1200" b="1" i="0" kern="1200" dirty="0">
                          <a:solidFill>
                            <a:schemeClr val="dk1"/>
                          </a:solidFill>
                          <a:effectLst/>
                          <a:latin typeface="Arial Black" panose="020B0A04020102020204" pitchFamily="34" charset="0"/>
                          <a:ea typeface="+mn-ea"/>
                          <a:cs typeface="+mn-cs"/>
                        </a:rPr>
                        <a:t> Using Advanced Verification </a:t>
                      </a:r>
                    </a:p>
                    <a:p>
                      <a:pPr marL="0" marR="0" lvl="0" indent="0" algn="l" defTabSz="342900" rtl="0" eaLnBrk="1" fontAlgn="auto" latinLnBrk="0" hangingPunct="1">
                        <a:lnSpc>
                          <a:spcPct val="100000"/>
                        </a:lnSpc>
                        <a:spcBef>
                          <a:spcPts val="0"/>
                        </a:spcBef>
                        <a:spcAft>
                          <a:spcPts val="0"/>
                        </a:spcAft>
                        <a:buClrTx/>
                        <a:buSzTx/>
                        <a:buFontTx/>
                        <a:buNone/>
                        <a:tabLst/>
                        <a:defRPr/>
                      </a:pPr>
                      <a:r>
                        <a:rPr lang="en-US" sz="1200" b="1" i="0" kern="1200" dirty="0">
                          <a:solidFill>
                            <a:schemeClr val="dk1"/>
                          </a:solidFill>
                          <a:effectLst/>
                          <a:latin typeface="Arial Black" panose="020B0A04020102020204" pitchFamily="34" charset="0"/>
                          <a:ea typeface="+mn-ea"/>
                          <a:cs typeface="+mn-cs"/>
                        </a:rPr>
                        <a:t>Methodology ,</a:t>
                      </a:r>
                      <a:r>
                        <a:rPr lang="en-IN" sz="1200" b="0" i="1" kern="1200" dirty="0">
                          <a:solidFill>
                            <a:schemeClr val="dk1"/>
                          </a:solidFill>
                          <a:effectLst/>
                          <a:latin typeface="Arial Black" panose="020B0A04020102020204" pitchFamily="34" charset="0"/>
                          <a:ea typeface="+mn-ea"/>
                          <a:cs typeface="+mn-cs"/>
                        </a:rPr>
                        <a:t> Eng. Proc.</a:t>
                      </a:r>
                      <a:r>
                        <a:rPr lang="en-IN" sz="1200" b="0" i="0" kern="1200" dirty="0">
                          <a:solidFill>
                            <a:schemeClr val="dk1"/>
                          </a:solidFill>
                          <a:effectLst/>
                          <a:latin typeface="Arial Black" panose="020B0A04020102020204" pitchFamily="34" charset="0"/>
                          <a:ea typeface="+mn-ea"/>
                          <a:cs typeface="+mn-cs"/>
                        </a:rPr>
                        <a:t> </a:t>
                      </a:r>
                      <a:r>
                        <a:rPr lang="en-IN" sz="1200" b="1" i="0" kern="1200" dirty="0">
                          <a:solidFill>
                            <a:schemeClr val="dk1"/>
                          </a:solidFill>
                          <a:effectLst/>
                          <a:latin typeface="Arial Black" panose="020B0A04020102020204" pitchFamily="34" charset="0"/>
                          <a:ea typeface="+mn-ea"/>
                          <a:cs typeface="+mn-cs"/>
                        </a:rPr>
                        <a:t>2023</a:t>
                      </a:r>
                      <a:endParaRPr lang="en-US" sz="1200" b="1" i="0" kern="1200" dirty="0">
                        <a:solidFill>
                          <a:schemeClr val="dk1"/>
                        </a:solidFill>
                        <a:effectLst/>
                        <a:latin typeface="Arial Black" panose="020B0A04020102020204" pitchFamily="34" charset="0"/>
                        <a:ea typeface="+mn-ea"/>
                        <a:cs typeface="+mn-cs"/>
                      </a:endParaRPr>
                    </a:p>
                  </a:txBody>
                  <a:tcPr/>
                </a:tc>
                <a:tc>
                  <a:txBody>
                    <a:bodyPr/>
                    <a:lstStyle/>
                    <a:p>
                      <a:r>
                        <a:rPr lang="en-IN" sz="1200" b="1" i="0" u="none" strike="noStrike" kern="1200" dirty="0" err="1">
                          <a:solidFill>
                            <a:schemeClr val="tx1"/>
                          </a:solidFill>
                          <a:effectLst/>
                          <a:latin typeface="Arial Black" panose="020B0A04020102020204" pitchFamily="34" charset="0"/>
                          <a:ea typeface="+mn-ea"/>
                          <a:cs typeface="Arial" panose="020B0604020202020204" pitchFamily="34" charset="0"/>
                          <a:hlinkClick r:id="rId3">
                            <a:extLst>
                              <a:ext uri="{A12FA001-AC4F-418D-AE19-62706E023703}">
                                <ahyp:hlinkClr xmlns:ahyp="http://schemas.microsoft.com/office/drawing/2018/hyperlinkcolor" val="tx"/>
                              </a:ext>
                            </a:extLst>
                          </a:hlinkClick>
                        </a:rPr>
                        <a:t>Pranuti</a:t>
                      </a:r>
                      <a:r>
                        <a:rPr lang="en-IN" sz="1200" b="1" i="0" u="none" strike="noStrike" kern="1200" dirty="0">
                          <a:solidFill>
                            <a:schemeClr val="tx1"/>
                          </a:solidFill>
                          <a:effectLst/>
                          <a:latin typeface="Arial Black" panose="020B0A04020102020204" pitchFamily="34" charset="0"/>
                          <a:ea typeface="+mn-ea"/>
                          <a:cs typeface="Arial" panose="020B0604020202020204" pitchFamily="34" charset="0"/>
                          <a:hlinkClick r:id="rId3">
                            <a:extLst>
                              <a:ext uri="{A12FA001-AC4F-418D-AE19-62706E023703}">
                                <ahyp:hlinkClr xmlns:ahyp="http://schemas.microsoft.com/office/drawing/2018/hyperlinkcolor" val="tx"/>
                              </a:ext>
                            </a:extLst>
                          </a:hlinkClick>
                        </a:rPr>
                        <a:t> Pamula</a:t>
                      </a:r>
                      <a:r>
                        <a:rPr lang="en-IN" sz="1200" b="0" i="0" kern="1200" dirty="0">
                          <a:solidFill>
                            <a:schemeClr val="tx1"/>
                          </a:solidFill>
                          <a:effectLst/>
                          <a:latin typeface="Arial Black" panose="020B0A04020102020204" pitchFamily="34" charset="0"/>
                          <a:ea typeface="+mn-ea"/>
                          <a:cs typeface="Arial" panose="020B0604020202020204" pitchFamily="34" charset="0"/>
                        </a:rPr>
                        <a:t>, </a:t>
                      </a:r>
                      <a:r>
                        <a:rPr lang="en-IN" sz="1200" b="1" i="0" u="none" strike="noStrike" kern="1200" dirty="0">
                          <a:solidFill>
                            <a:schemeClr val="tx1"/>
                          </a:solidFill>
                          <a:effectLst/>
                          <a:latin typeface="Arial Black" panose="020B0A04020102020204" pitchFamily="34" charset="0"/>
                          <a:ea typeface="+mn-ea"/>
                          <a:cs typeface="Arial" panose="020B0604020202020204" pitchFamily="34" charset="0"/>
                          <a:hlinkClick r:id="rId4">
                            <a:extLst>
                              <a:ext uri="{A12FA001-AC4F-418D-AE19-62706E023703}">
                                <ahyp:hlinkClr xmlns:ahyp="http://schemas.microsoft.com/office/drawing/2018/hyperlinkcolor" val="tx"/>
                              </a:ext>
                            </a:extLst>
                          </a:hlinkClick>
                        </a:rPr>
                        <a:t>Durga Prasad </a:t>
                      </a:r>
                      <a:r>
                        <a:rPr lang="en-IN" sz="1200" b="1" i="0" u="none" strike="noStrike" kern="1200" dirty="0" err="1">
                          <a:solidFill>
                            <a:schemeClr val="tx1"/>
                          </a:solidFill>
                          <a:effectLst/>
                          <a:latin typeface="Arial Black" panose="020B0A04020102020204" pitchFamily="34" charset="0"/>
                          <a:ea typeface="+mn-ea"/>
                          <a:cs typeface="Arial" panose="020B0604020202020204" pitchFamily="34" charset="0"/>
                          <a:hlinkClick r:id="rId4">
                            <a:extLst>
                              <a:ext uri="{A12FA001-AC4F-418D-AE19-62706E023703}">
                                <ahyp:hlinkClr xmlns:ahyp="http://schemas.microsoft.com/office/drawing/2018/hyperlinkcolor" val="tx"/>
                              </a:ext>
                            </a:extLst>
                          </a:hlinkClick>
                        </a:rPr>
                        <a:t>Gorthy</a:t>
                      </a:r>
                      <a:r>
                        <a:rPr lang="en-IN" sz="1200" b="0" i="0" kern="1200" dirty="0">
                          <a:solidFill>
                            <a:schemeClr val="tx1"/>
                          </a:solidFill>
                          <a:effectLst/>
                          <a:latin typeface="Arial Black" panose="020B0A04020102020204" pitchFamily="34" charset="0"/>
                          <a:ea typeface="+mn-ea"/>
                          <a:cs typeface="Arial" panose="020B0604020202020204" pitchFamily="34" charset="0"/>
                        </a:rPr>
                        <a:t>, </a:t>
                      </a:r>
                      <a:r>
                        <a:rPr lang="en-IN" sz="1200" b="1" i="0" u="none" strike="noStrike" kern="1200" dirty="0" err="1">
                          <a:solidFill>
                            <a:schemeClr val="tx1"/>
                          </a:solidFill>
                          <a:effectLst/>
                          <a:latin typeface="Arial Black" panose="020B0A04020102020204" pitchFamily="34" charset="0"/>
                          <a:ea typeface="+mn-ea"/>
                          <a:cs typeface="Arial" panose="020B0604020202020204" pitchFamily="34" charset="0"/>
                          <a:hlinkClick r:id="rId5">
                            <a:extLst>
                              <a:ext uri="{A12FA001-AC4F-418D-AE19-62706E023703}">
                                <ahyp:hlinkClr xmlns:ahyp="http://schemas.microsoft.com/office/drawing/2018/hyperlinkcolor" val="tx"/>
                              </a:ext>
                            </a:extLst>
                          </a:hlinkClick>
                        </a:rPr>
                        <a:t>Phalguni</a:t>
                      </a:r>
                      <a:r>
                        <a:rPr lang="en-IN" sz="1200" b="1" i="0" u="none" strike="noStrike" kern="1200" dirty="0">
                          <a:solidFill>
                            <a:schemeClr val="tx1"/>
                          </a:solidFill>
                          <a:effectLst/>
                          <a:latin typeface="Arial Black" panose="020B0A04020102020204" pitchFamily="34" charset="0"/>
                          <a:ea typeface="+mn-ea"/>
                          <a:cs typeface="Arial" panose="020B0604020202020204" pitchFamily="34" charset="0"/>
                          <a:hlinkClick r:id="rId5">
                            <a:extLst>
                              <a:ext uri="{A12FA001-AC4F-418D-AE19-62706E023703}">
                                <ahyp:hlinkClr xmlns:ahyp="http://schemas.microsoft.com/office/drawing/2018/hyperlinkcolor" val="tx"/>
                              </a:ext>
                            </a:extLst>
                          </a:hlinkClick>
                        </a:rPr>
                        <a:t> Singh </a:t>
                      </a:r>
                      <a:r>
                        <a:rPr lang="en-IN" sz="1200" b="1" i="0" u="none" strike="noStrike" kern="1200" dirty="0" err="1">
                          <a:solidFill>
                            <a:schemeClr val="tx1"/>
                          </a:solidFill>
                          <a:effectLst/>
                          <a:latin typeface="Arial Black" panose="020B0A04020102020204" pitchFamily="34" charset="0"/>
                          <a:ea typeface="+mn-ea"/>
                          <a:cs typeface="Arial" panose="020B0604020202020204" pitchFamily="34" charset="0"/>
                          <a:hlinkClick r:id="rId5">
                            <a:extLst>
                              <a:ext uri="{A12FA001-AC4F-418D-AE19-62706E023703}">
                                <ahyp:hlinkClr xmlns:ahyp="http://schemas.microsoft.com/office/drawing/2018/hyperlinkcolor" val="tx"/>
                              </a:ext>
                            </a:extLst>
                          </a:hlinkClick>
                        </a:rPr>
                        <a:t>Ngangbam</a:t>
                      </a:r>
                      <a:endParaRPr lang="en-IN" sz="1200" b="0" i="0" kern="1200" dirty="0">
                        <a:solidFill>
                          <a:schemeClr val="tx1"/>
                        </a:solidFill>
                        <a:effectLst/>
                        <a:latin typeface="Arial Black" panose="020B0A04020102020204" pitchFamily="34" charset="0"/>
                        <a:ea typeface="+mn-ea"/>
                        <a:cs typeface="Arial" panose="020B0604020202020204" pitchFamily="34" charset="0"/>
                      </a:endParaRPr>
                    </a:p>
                    <a:p>
                      <a:r>
                        <a:rPr lang="en-IN" sz="1200" b="0" i="0" kern="1200" baseline="30000" dirty="0">
                          <a:solidFill>
                            <a:schemeClr val="tx1"/>
                          </a:solidFill>
                          <a:effectLst/>
                          <a:latin typeface="Arial Black" panose="020B0A04020102020204" pitchFamily="34" charset="0"/>
                          <a:ea typeface="+mn-ea"/>
                          <a:cs typeface="Arial" panose="020B0604020202020204" pitchFamily="34" charset="0"/>
                        </a:rPr>
                        <a:t> </a:t>
                      </a:r>
                      <a:r>
                        <a:rPr lang="en-IN" sz="1200" b="0" i="0" kern="1200" dirty="0">
                          <a:solidFill>
                            <a:schemeClr val="tx1"/>
                          </a:solidFill>
                          <a:effectLst/>
                          <a:latin typeface="Arial Black" panose="020B0A04020102020204" pitchFamily="34" charset="0"/>
                          <a:ea typeface="+mn-ea"/>
                          <a:cs typeface="Arial" panose="020B0604020202020204" pitchFamily="34" charset="0"/>
                        </a:rPr>
                        <a:t>and </a:t>
                      </a:r>
                      <a:r>
                        <a:rPr lang="en-IN" sz="1200" b="1" i="0" u="none" strike="noStrike" kern="1200" dirty="0" err="1">
                          <a:solidFill>
                            <a:schemeClr val="tx1"/>
                          </a:solidFill>
                          <a:effectLst/>
                          <a:latin typeface="Arial Black" panose="020B0A04020102020204" pitchFamily="34" charset="0"/>
                          <a:ea typeface="+mn-ea"/>
                          <a:cs typeface="Arial" panose="020B0604020202020204" pitchFamily="34" charset="0"/>
                          <a:hlinkClick r:id="rId6">
                            <a:extLst>
                              <a:ext uri="{A12FA001-AC4F-418D-AE19-62706E023703}">
                                <ahyp:hlinkClr xmlns:ahyp="http://schemas.microsoft.com/office/drawing/2018/hyperlinkcolor" val="tx"/>
                              </a:ext>
                            </a:extLst>
                          </a:hlinkClick>
                        </a:rPr>
                        <a:t>Aravindhan</a:t>
                      </a:r>
                      <a:r>
                        <a:rPr lang="en-IN" sz="1200" b="1" i="0" u="none" strike="noStrike" kern="1200" dirty="0">
                          <a:solidFill>
                            <a:schemeClr val="tx1"/>
                          </a:solidFill>
                          <a:effectLst/>
                          <a:latin typeface="Arial Black" panose="020B0A04020102020204" pitchFamily="34" charset="0"/>
                          <a:ea typeface="+mn-ea"/>
                          <a:cs typeface="Arial" panose="020B0604020202020204" pitchFamily="34" charset="0"/>
                          <a:hlinkClick r:id="rId6">
                            <a:extLst>
                              <a:ext uri="{A12FA001-AC4F-418D-AE19-62706E023703}">
                                <ahyp:hlinkClr xmlns:ahyp="http://schemas.microsoft.com/office/drawing/2018/hyperlinkcolor" val="tx"/>
                              </a:ext>
                            </a:extLst>
                          </a:hlinkClick>
                        </a:rPr>
                        <a:t> </a:t>
                      </a:r>
                      <a:r>
                        <a:rPr lang="en-IN" sz="1200" b="1" i="0" u="none" strike="noStrike" kern="1200" dirty="0" err="1">
                          <a:solidFill>
                            <a:schemeClr val="tx1"/>
                          </a:solidFill>
                          <a:effectLst/>
                          <a:latin typeface="Arial Black" panose="020B0A04020102020204" pitchFamily="34" charset="0"/>
                          <a:ea typeface="+mn-ea"/>
                          <a:cs typeface="Arial" panose="020B0604020202020204" pitchFamily="34" charset="0"/>
                          <a:hlinkClick r:id="rId6">
                            <a:extLst>
                              <a:ext uri="{A12FA001-AC4F-418D-AE19-62706E023703}">
                                <ahyp:hlinkClr xmlns:ahyp="http://schemas.microsoft.com/office/drawing/2018/hyperlinkcolor" val="tx"/>
                              </a:ext>
                            </a:extLst>
                          </a:hlinkClick>
                        </a:rPr>
                        <a:t>Alagarsamy</a:t>
                      </a:r>
                      <a:endParaRPr lang="en-IN" sz="1200" b="0" i="0" kern="1200" dirty="0">
                        <a:solidFill>
                          <a:schemeClr val="tx1"/>
                        </a:solidFill>
                        <a:effectLst/>
                        <a:latin typeface="Arial Black" panose="020B0A04020102020204" pitchFamily="34" charset="0"/>
                        <a:ea typeface="+mn-ea"/>
                        <a:cs typeface="Arial" panose="020B0604020202020204" pitchFamily="34" charset="0"/>
                      </a:endParaRPr>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IN" sz="1400" dirty="0">
                          <a:latin typeface="Arial" panose="020B0604020202020204" pitchFamily="34" charset="0"/>
                          <a:cs typeface="Arial" panose="020B0604020202020204" pitchFamily="34" charset="0"/>
                        </a:rPr>
                        <a:t> </a:t>
                      </a:r>
                      <a:r>
                        <a:rPr lang="en-IN" sz="1350" b="0" i="0" kern="1200" dirty="0">
                          <a:solidFill>
                            <a:schemeClr val="dk1"/>
                          </a:solidFill>
                          <a:effectLst/>
                          <a:latin typeface="+mn-lt"/>
                          <a:ea typeface="+mn-ea"/>
                          <a:cs typeface="+mn-cs"/>
                        </a:rPr>
                        <a:t> </a:t>
                      </a:r>
                      <a:r>
                        <a:rPr lang="en-IN" sz="1200" b="1" i="0" kern="1200" dirty="0">
                          <a:solidFill>
                            <a:schemeClr val="dk1"/>
                          </a:solidFill>
                          <a:effectLst/>
                          <a:latin typeface="Arial Black" panose="020B0A04020102020204" pitchFamily="34" charset="0"/>
                          <a:ea typeface="+mn-ea"/>
                          <a:cs typeface="+mn-cs"/>
                        </a:rPr>
                        <a:t>UVM Using System Verilog, LSTM</a:t>
                      </a:r>
                      <a:endParaRPr lang="en-IN" sz="1200" b="1" dirty="0">
                        <a:latin typeface="Arial Black" panose="020B0A04020102020204" pitchFamily="34" charset="0"/>
                      </a:endParaRPr>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Arial Black" panose="020B0A04020102020204" pitchFamily="34" charset="0"/>
                          <a:ea typeface="+mn-ea"/>
                          <a:cs typeface="+mn-cs"/>
                        </a:rPr>
                        <a:t>Utilizes contextual &amp; semantic information and improved performance</a:t>
                      </a:r>
                      <a:endParaRPr lang="en-IN" sz="1200" kern="1200" dirty="0">
                        <a:solidFill>
                          <a:schemeClr val="dk1"/>
                        </a:solidFill>
                        <a:effectLst/>
                        <a:latin typeface="Arial Black" panose="020B0A04020102020204" pitchFamily="34" charset="0"/>
                        <a:ea typeface="+mn-ea"/>
                        <a:cs typeface="+mn-cs"/>
                      </a:endParaRPr>
                    </a:p>
                    <a:p>
                      <a:endParaRPr lang="en-IN" sz="1200" dirty="0">
                        <a:latin typeface="Arial Black" panose="020B0A04020102020204" pitchFamily="34" charset="0"/>
                      </a:endParaRPr>
                    </a:p>
                  </a:txBody>
                  <a:tcPr/>
                </a:tc>
                <a:tc>
                  <a:txBody>
                    <a:bodyPr/>
                    <a:lstStyle/>
                    <a:p>
                      <a:r>
                        <a:rPr lang="en-US" sz="1200" b="0" i="0" kern="1200" dirty="0">
                          <a:solidFill>
                            <a:schemeClr val="dk1"/>
                          </a:solidFill>
                          <a:effectLst/>
                          <a:latin typeface="Arial Black" panose="020B0A04020102020204" pitchFamily="34" charset="0"/>
                          <a:ea typeface="+mn-ea"/>
                          <a:cs typeface="Arial" panose="020B0604020202020204" pitchFamily="34" charset="0"/>
                        </a:rPr>
                        <a:t>Limited evaluation metrics, high computational requirements</a:t>
                      </a:r>
                      <a:endParaRPr lang="en-IN" sz="1200" dirty="0">
                        <a:latin typeface="Arial Black" panose="020B0A04020102020204" pitchFamily="34" charset="0"/>
                        <a:cs typeface="Arial" panose="020B0604020202020204" pitchFamily="34" charset="0"/>
                      </a:endParaRPr>
                    </a:p>
                  </a:txBody>
                  <a:tcPr/>
                </a:tc>
                <a:extLst>
                  <a:ext uri="{0D108BD9-81ED-4DB2-BD59-A6C34878D82A}">
                    <a16:rowId xmlns:a16="http://schemas.microsoft.com/office/drawing/2014/main" val="2553616795"/>
                  </a:ext>
                </a:extLst>
              </a:tr>
              <a:tr h="1536524">
                <a:tc>
                  <a:txBody>
                    <a:bodyPr/>
                    <a:lstStyle/>
                    <a:p>
                      <a:pPr marL="0" marR="0" lvl="0" indent="0" algn="l" rtl="0">
                        <a:lnSpc>
                          <a:spcPct val="140000"/>
                        </a:lnSpc>
                        <a:spcBef>
                          <a:spcPts val="0"/>
                        </a:spcBef>
                        <a:spcAft>
                          <a:spcPts val="0"/>
                        </a:spcAft>
                        <a:buClr>
                          <a:schemeClr val="dk1"/>
                        </a:buClr>
                        <a:buSzPts val="1100"/>
                        <a:buFont typeface="Arial"/>
                        <a:buNone/>
                      </a:pPr>
                      <a:r>
                        <a:rPr lang="en-US" sz="1200" dirty="0">
                          <a:latin typeface="Arial Black" panose="020B0A04020102020204" pitchFamily="34" charset="0"/>
                        </a:rPr>
                        <a:t>Analysis of Machine Learning Techniques for Time Domain Waveform Prediction in Analog and Mixed Signal Integrated Circuit Verification , IEEE,2021</a:t>
                      </a:r>
                      <a:endParaRPr lang="en-IN" sz="1200" dirty="0">
                        <a:latin typeface="Arial Black" panose="020B0A04020102020204" pitchFamily="34" charset="0"/>
                      </a:endParaRPr>
                    </a:p>
                  </a:txBody>
                  <a:tcPr/>
                </a:tc>
                <a:tc>
                  <a:txBody>
                    <a:bodyPr/>
                    <a:lstStyle/>
                    <a:p>
                      <a:r>
                        <a:rPr lang="en-IN" sz="1200" b="1" dirty="0" err="1">
                          <a:latin typeface="Arial Black" panose="020B0A04020102020204" pitchFamily="34" charset="0"/>
                        </a:rPr>
                        <a:t>Dhanasekar</a:t>
                      </a:r>
                      <a:r>
                        <a:rPr lang="en-IN" sz="1200" b="1" dirty="0">
                          <a:latin typeface="Arial Black" panose="020B0A04020102020204" pitchFamily="34" charset="0"/>
                        </a:rPr>
                        <a:t>  </a:t>
                      </a:r>
                      <a:r>
                        <a:rPr lang="en-IN" sz="1350" b="1" i="0" kern="1200" dirty="0">
                          <a:solidFill>
                            <a:schemeClr val="dk1"/>
                          </a:solidFill>
                          <a:effectLst/>
                          <a:latin typeface="Arial Black" panose="020B0A04020102020204" pitchFamily="34" charset="0"/>
                          <a:ea typeface="+mn-ea"/>
                          <a:cs typeface="+mn-cs"/>
                        </a:rPr>
                        <a:t>et al</a:t>
                      </a:r>
                      <a:endParaRPr lang="en-IN" sz="1200" b="1" dirty="0">
                        <a:latin typeface="Arial Black" panose="020B0A04020102020204" pitchFamily="34" charset="0"/>
                        <a:cs typeface="Arial" panose="020B0604020202020204" pitchFamily="34" charset="0"/>
                      </a:endParaRPr>
                    </a:p>
                  </a:txBody>
                  <a:tcPr/>
                </a:tc>
                <a:tc>
                  <a:txBody>
                    <a:bodyPr/>
                    <a:lstStyle/>
                    <a:p>
                      <a:r>
                        <a:rPr lang="en-IN" sz="1100" dirty="0">
                          <a:latin typeface="Arial Black" panose="020B0A04020102020204" pitchFamily="34" charset="0"/>
                        </a:rPr>
                        <a:t>Conventional (Base) Method (CM), Multimodal Method (MM), Waveform Segmentation Method (</a:t>
                      </a:r>
                      <a:r>
                        <a:rPr lang="en-IN" sz="1100">
                          <a:latin typeface="Arial Black" panose="020B0A04020102020204" pitchFamily="34" charset="0"/>
                        </a:rPr>
                        <a:t>WSM), </a:t>
                      </a:r>
                      <a:r>
                        <a:rPr lang="en-IN" sz="1100" dirty="0">
                          <a:latin typeface="Arial Black" panose="020B0A04020102020204" pitchFamily="34" charset="0"/>
                        </a:rPr>
                        <a:t>Circuit Partitioning Method (CPM)</a:t>
                      </a:r>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Arial Black" panose="020B0A04020102020204" pitchFamily="34" charset="0"/>
                          <a:ea typeface="+mn-ea"/>
                          <a:cs typeface="+mn-cs"/>
                        </a:rPr>
                        <a:t>Provides an efficient way for</a:t>
                      </a:r>
                    </a:p>
                    <a:p>
                      <a:pPr marL="0" marR="0" lvl="0" indent="0" algn="l" defTabSz="3429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Arial Black" panose="020B0A04020102020204" pitchFamily="34" charset="0"/>
                          <a:ea typeface="+mn-ea"/>
                          <a:cs typeface="+mn-cs"/>
                        </a:rPr>
                        <a:t>Verification of Time Domain Data</a:t>
                      </a:r>
                      <a:endParaRPr lang="en-IN" sz="1200" dirty="0">
                        <a:latin typeface="Arial Black" panose="020B0A04020102020204" pitchFamily="34" charset="0"/>
                      </a:endParaRPr>
                    </a:p>
                    <a:p>
                      <a:pPr marL="0" marR="0" lvl="0" indent="0" algn="l" defTabSz="342900" rtl="0" eaLnBrk="1" fontAlgn="auto" latinLnBrk="0" hangingPunct="1">
                        <a:lnSpc>
                          <a:spcPct val="100000"/>
                        </a:lnSpc>
                        <a:spcBef>
                          <a:spcPts val="0"/>
                        </a:spcBef>
                        <a:spcAft>
                          <a:spcPts val="0"/>
                        </a:spcAft>
                        <a:buClrTx/>
                        <a:buSzTx/>
                        <a:buFontTx/>
                        <a:buNone/>
                        <a:tabLst/>
                        <a:defRPr/>
                      </a:pPr>
                      <a:endParaRPr lang="en-US" sz="1400" b="1" u="sng" dirty="0">
                        <a:latin typeface="Arial Black" panose="020B0A04020102020204" pitchFamily="34" charset="0"/>
                        <a:ea typeface="Times New Roman"/>
                        <a:cs typeface="Times New Roman"/>
                        <a:sym typeface="Times New Roman"/>
                      </a:endParaRPr>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200" b="1" u="none" dirty="0">
                          <a:latin typeface="Arial Black" panose="020B0A04020102020204" pitchFamily="34" charset="0"/>
                          <a:ea typeface="Times New Roman"/>
                          <a:cs typeface="Arial" panose="020B0604020202020204" pitchFamily="34" charset="0"/>
                          <a:sym typeface="Times New Roman"/>
                        </a:rPr>
                        <a:t>Not suitable on all types of data</a:t>
                      </a:r>
                    </a:p>
                  </a:txBody>
                  <a:tcPr/>
                </a:tc>
                <a:extLst>
                  <a:ext uri="{0D108BD9-81ED-4DB2-BD59-A6C34878D82A}">
                    <a16:rowId xmlns:a16="http://schemas.microsoft.com/office/drawing/2014/main" val="1219707548"/>
                  </a:ext>
                </a:extLst>
              </a:tr>
              <a:tr h="275811">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99567737"/>
                  </a:ext>
                </a:extLst>
              </a:tr>
            </a:tbl>
          </a:graphicData>
        </a:graphic>
      </p:graphicFrame>
    </p:spTree>
    <p:extLst>
      <p:ext uri="{BB962C8B-B14F-4D97-AF65-F5344CB8AC3E}">
        <p14:creationId xmlns:p14="http://schemas.microsoft.com/office/powerpoint/2010/main" val="3794691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781E8-76BA-4008-313C-EFD05AD5C176}"/>
              </a:ext>
            </a:extLst>
          </p:cNvPr>
          <p:cNvSpPr>
            <a:spLocks noGrp="1"/>
          </p:cNvSpPr>
          <p:nvPr>
            <p:ph type="title"/>
          </p:nvPr>
        </p:nvSpPr>
        <p:spPr>
          <a:xfrm>
            <a:off x="971551" y="470786"/>
            <a:ext cx="7200897" cy="741326"/>
          </a:xfrm>
        </p:spPr>
        <p:txBody>
          <a:bodyPr>
            <a:normAutofit/>
          </a:bodyPr>
          <a:lstStyle/>
          <a:p>
            <a:r>
              <a:rPr lang="en-IN" sz="2400" b="1" dirty="0">
                <a:solidFill>
                  <a:schemeClr val="tx1"/>
                </a:solidFill>
                <a:latin typeface="Arial Black" panose="020B0A04020102020204" pitchFamily="34" charset="0"/>
                <a:ea typeface="Times New Roman"/>
                <a:cs typeface="Times New Roman"/>
                <a:sym typeface="Times New Roman"/>
              </a:rPr>
              <a:t>Literature Survey [2/3]</a:t>
            </a:r>
            <a:endParaRPr lang="en-IN" sz="2400" dirty="0">
              <a:solidFill>
                <a:schemeClr val="tx1"/>
              </a:solidFill>
              <a:latin typeface="Arial Black" panose="020B0A04020102020204" pitchFamily="34" charset="0"/>
            </a:endParaRPr>
          </a:p>
        </p:txBody>
      </p:sp>
      <p:graphicFrame>
        <p:nvGraphicFramePr>
          <p:cNvPr id="4" name="Content Placeholder 3">
            <a:extLst>
              <a:ext uri="{FF2B5EF4-FFF2-40B4-BE49-F238E27FC236}">
                <a16:creationId xmlns:a16="http://schemas.microsoft.com/office/drawing/2014/main" id="{404BB2E8-342E-7787-7671-DAD8E5AF30C2}"/>
              </a:ext>
            </a:extLst>
          </p:cNvPr>
          <p:cNvGraphicFramePr>
            <a:graphicFrameLocks noGrp="1"/>
          </p:cNvGraphicFramePr>
          <p:nvPr>
            <p:ph idx="1"/>
            <p:extLst>
              <p:ext uri="{D42A27DB-BD31-4B8C-83A1-F6EECF244321}">
                <p14:modId xmlns:p14="http://schemas.microsoft.com/office/powerpoint/2010/main" val="3765964524"/>
              </p:ext>
            </p:extLst>
          </p:nvPr>
        </p:nvGraphicFramePr>
        <p:xfrm>
          <a:off x="691116" y="1212112"/>
          <a:ext cx="7963786" cy="4021096"/>
        </p:xfrm>
        <a:graphic>
          <a:graphicData uri="http://schemas.openxmlformats.org/drawingml/2006/table">
            <a:tbl>
              <a:tblPr firstRow="1" bandRow="1">
                <a:tableStyleId>{7DF18680-E054-41AD-8BC1-D1AEF772440D}</a:tableStyleId>
              </a:tblPr>
              <a:tblGrid>
                <a:gridCol w="1722475">
                  <a:extLst>
                    <a:ext uri="{9D8B030D-6E8A-4147-A177-3AD203B41FA5}">
                      <a16:colId xmlns:a16="http://schemas.microsoft.com/office/drawing/2014/main" val="2668980020"/>
                    </a:ext>
                  </a:extLst>
                </a:gridCol>
                <a:gridCol w="1384951">
                  <a:extLst>
                    <a:ext uri="{9D8B030D-6E8A-4147-A177-3AD203B41FA5}">
                      <a16:colId xmlns:a16="http://schemas.microsoft.com/office/drawing/2014/main" val="2891104574"/>
                    </a:ext>
                  </a:extLst>
                </a:gridCol>
                <a:gridCol w="1618787">
                  <a:extLst>
                    <a:ext uri="{9D8B030D-6E8A-4147-A177-3AD203B41FA5}">
                      <a16:colId xmlns:a16="http://schemas.microsoft.com/office/drawing/2014/main" val="3724772149"/>
                    </a:ext>
                  </a:extLst>
                </a:gridCol>
                <a:gridCol w="1405792">
                  <a:extLst>
                    <a:ext uri="{9D8B030D-6E8A-4147-A177-3AD203B41FA5}">
                      <a16:colId xmlns:a16="http://schemas.microsoft.com/office/drawing/2014/main" val="1016977226"/>
                    </a:ext>
                  </a:extLst>
                </a:gridCol>
                <a:gridCol w="1831781">
                  <a:extLst>
                    <a:ext uri="{9D8B030D-6E8A-4147-A177-3AD203B41FA5}">
                      <a16:colId xmlns:a16="http://schemas.microsoft.com/office/drawing/2014/main" val="3653519029"/>
                    </a:ext>
                  </a:extLst>
                </a:gridCol>
              </a:tblGrid>
              <a:tr h="338433">
                <a:tc>
                  <a:txBody>
                    <a:bodyPr/>
                    <a:lstStyle/>
                    <a:p>
                      <a:r>
                        <a:rPr lang="en-US" sz="1200" b="1" dirty="0">
                          <a:latin typeface="Arial Black" panose="020B0A04020102020204" pitchFamily="34" charset="0"/>
                        </a:rPr>
                        <a:t>TITLE</a:t>
                      </a:r>
                      <a:endParaRPr lang="en-IN" sz="1200" b="1" dirty="0">
                        <a:latin typeface="Arial Black" panose="020B0A04020102020204" pitchFamily="34" charset="0"/>
                      </a:endParaRPr>
                    </a:p>
                  </a:txBody>
                  <a:tcPr/>
                </a:tc>
                <a:tc>
                  <a:txBody>
                    <a:bodyPr/>
                    <a:lstStyle/>
                    <a:p>
                      <a:r>
                        <a:rPr lang="en-US" sz="1200" dirty="0">
                          <a:latin typeface="Arial Black" panose="020B0A04020102020204" pitchFamily="34" charset="0"/>
                        </a:rPr>
                        <a:t>AUTHOR</a:t>
                      </a:r>
                      <a:endParaRPr lang="en-IN" sz="1200" dirty="0">
                        <a:latin typeface="Arial Black" panose="020B0A04020102020204" pitchFamily="34" charset="0"/>
                      </a:endParaRPr>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200" dirty="0">
                          <a:latin typeface="Arial Black" panose="020B0A04020102020204" pitchFamily="34" charset="0"/>
                        </a:rPr>
                        <a:t>METHODOLOGY</a:t>
                      </a:r>
                      <a:endParaRPr lang="en-IN" sz="1200" dirty="0">
                        <a:latin typeface="Arial Black" panose="020B0A04020102020204" pitchFamily="34" charset="0"/>
                      </a:endParaRPr>
                    </a:p>
                    <a:p>
                      <a:endParaRPr lang="en-IN" dirty="0"/>
                    </a:p>
                  </a:txBody>
                  <a:tcPr/>
                </a:tc>
                <a:tc>
                  <a:txBody>
                    <a:bodyPr/>
                    <a:lstStyle/>
                    <a:p>
                      <a:r>
                        <a:rPr lang="en-US" sz="1200" dirty="0">
                          <a:latin typeface="Arial Black" panose="020B0A04020102020204" pitchFamily="34" charset="0"/>
                        </a:rPr>
                        <a:t>PROS</a:t>
                      </a:r>
                      <a:endParaRPr lang="en-IN" sz="1200" dirty="0">
                        <a:latin typeface="Arial Black" panose="020B0A04020102020204" pitchFamily="34" charset="0"/>
                      </a:endParaRPr>
                    </a:p>
                  </a:txBody>
                  <a:tcPr/>
                </a:tc>
                <a:tc>
                  <a:txBody>
                    <a:bodyPr/>
                    <a:lstStyle/>
                    <a:p>
                      <a:r>
                        <a:rPr lang="en-US" sz="1200" dirty="0">
                          <a:latin typeface="Arial Black" panose="020B0A04020102020204" pitchFamily="34" charset="0"/>
                        </a:rPr>
                        <a:t>CONS</a:t>
                      </a:r>
                      <a:endParaRPr lang="en-IN" sz="1200" dirty="0">
                        <a:latin typeface="Arial Black" panose="020B0A04020102020204" pitchFamily="34" charset="0"/>
                      </a:endParaRPr>
                    </a:p>
                  </a:txBody>
                  <a:tcPr/>
                </a:tc>
                <a:extLst>
                  <a:ext uri="{0D108BD9-81ED-4DB2-BD59-A6C34878D82A}">
                    <a16:rowId xmlns:a16="http://schemas.microsoft.com/office/drawing/2014/main" val="294061046"/>
                  </a:ext>
                </a:extLst>
              </a:tr>
              <a:tr h="917941">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200" b="1" i="0" kern="1200" dirty="0">
                          <a:solidFill>
                            <a:schemeClr val="dk1"/>
                          </a:solidFill>
                          <a:effectLst/>
                          <a:latin typeface="Arial Black" panose="020B0A04020102020204" pitchFamily="34" charset="0"/>
                          <a:ea typeface="+mn-ea"/>
                          <a:cs typeface="+mn-cs"/>
                        </a:rPr>
                        <a:t>Machine Learning based Voltage Regulation Technique using Smart Rotating Magnetic Inverter ,</a:t>
                      </a:r>
                    </a:p>
                    <a:p>
                      <a:pPr marL="0" marR="0" lvl="0" indent="0" algn="l" defTabSz="342900" rtl="0" eaLnBrk="1" fontAlgn="auto" latinLnBrk="0" hangingPunct="1">
                        <a:lnSpc>
                          <a:spcPct val="100000"/>
                        </a:lnSpc>
                        <a:spcBef>
                          <a:spcPts val="0"/>
                        </a:spcBef>
                        <a:spcAft>
                          <a:spcPts val="0"/>
                        </a:spcAft>
                        <a:buClrTx/>
                        <a:buSzTx/>
                        <a:buFontTx/>
                        <a:buNone/>
                        <a:tabLst/>
                        <a:defRPr/>
                      </a:pPr>
                      <a:r>
                        <a:rPr lang="en-US" sz="1200" b="1" i="0" kern="1200" dirty="0">
                          <a:solidFill>
                            <a:schemeClr val="dk1"/>
                          </a:solidFill>
                          <a:effectLst/>
                          <a:latin typeface="Arial Black" panose="020B0A04020102020204" pitchFamily="34" charset="0"/>
                          <a:ea typeface="+mn-ea"/>
                          <a:cs typeface="+mn-cs"/>
                        </a:rPr>
                        <a:t>IEEE,2023</a:t>
                      </a:r>
                    </a:p>
                  </a:txBody>
                  <a:tcPr/>
                </a:tc>
                <a:tc>
                  <a:txBody>
                    <a:bodyPr/>
                    <a:lstStyle/>
                    <a:p>
                      <a:r>
                        <a:rPr lang="en-IN" sz="1200" b="0" i="0" u="none" strike="noStrike" cap="none" dirty="0">
                          <a:solidFill>
                            <a:schemeClr val="tx1"/>
                          </a:solidFill>
                          <a:effectLst/>
                          <a:latin typeface="Arial Black" panose="020B0A04020102020204" pitchFamily="34" charset="0"/>
                          <a:ea typeface="Calibri"/>
                          <a:cs typeface="Arial" panose="020B0604020202020204" pitchFamily="34" charset="0"/>
                          <a:sym typeface="Arial"/>
                          <a:hlinkClick r:id="rId2">
                            <a:extLst>
                              <a:ext uri="{A12FA001-AC4F-418D-AE19-62706E023703}">
                                <ahyp:hlinkClr xmlns:ahyp="http://schemas.microsoft.com/office/drawing/2018/hyperlinkcolor" val="tx"/>
                              </a:ext>
                            </a:extLst>
                          </a:hlinkClick>
                        </a:rPr>
                        <a:t>Mohamed H. Zaki</a:t>
                      </a:r>
                      <a:r>
                        <a:rPr lang="en-IN" sz="1200" b="0" i="0" u="none" strike="noStrike" cap="none" dirty="0">
                          <a:solidFill>
                            <a:schemeClr val="tx1"/>
                          </a:solidFill>
                          <a:effectLst/>
                          <a:latin typeface="Arial Black" panose="020B0A04020102020204" pitchFamily="34" charset="0"/>
                          <a:ea typeface="Calibri"/>
                          <a:cs typeface="Arial" panose="020B0604020202020204" pitchFamily="34" charset="0"/>
                          <a:sym typeface="Arial"/>
                        </a:rPr>
                        <a:t>, </a:t>
                      </a:r>
                      <a:r>
                        <a:rPr lang="en-IN" sz="1200" b="0" i="0" u="none" strike="noStrike" cap="none" dirty="0" err="1">
                          <a:solidFill>
                            <a:schemeClr val="tx1"/>
                          </a:solidFill>
                          <a:effectLst/>
                          <a:latin typeface="Arial Black" panose="020B0A04020102020204" pitchFamily="34" charset="0"/>
                          <a:ea typeface="Calibri"/>
                          <a:cs typeface="Arial" panose="020B0604020202020204" pitchFamily="34" charset="0"/>
                          <a:sym typeface="Arial"/>
                          <a:hlinkClick r:id="rId3">
                            <a:extLst>
                              <a:ext uri="{A12FA001-AC4F-418D-AE19-62706E023703}">
                                <ahyp:hlinkClr xmlns:ahyp="http://schemas.microsoft.com/office/drawing/2018/hyperlinkcolor" val="tx"/>
                              </a:ext>
                            </a:extLst>
                          </a:hlinkClick>
                        </a:rPr>
                        <a:t>Sofiene</a:t>
                      </a:r>
                      <a:r>
                        <a:rPr lang="en-IN" sz="1200" b="0" i="0" u="none" strike="noStrike" cap="none" dirty="0">
                          <a:solidFill>
                            <a:schemeClr val="tx1"/>
                          </a:solidFill>
                          <a:effectLst/>
                          <a:latin typeface="Arial Black" panose="020B0A04020102020204" pitchFamily="34" charset="0"/>
                          <a:ea typeface="Calibri"/>
                          <a:cs typeface="Arial" panose="020B0604020202020204" pitchFamily="34" charset="0"/>
                          <a:sym typeface="Arial"/>
                          <a:hlinkClick r:id="rId3">
                            <a:extLst>
                              <a:ext uri="{A12FA001-AC4F-418D-AE19-62706E023703}">
                                <ahyp:hlinkClr xmlns:ahyp="http://schemas.microsoft.com/office/drawing/2018/hyperlinkcolor" val="tx"/>
                              </a:ext>
                            </a:extLst>
                          </a:hlinkClick>
                        </a:rPr>
                        <a:t> Tahar</a:t>
                      </a:r>
                      <a:r>
                        <a:rPr lang="en-IN" sz="1200" b="0" i="0" u="none" strike="noStrike" cap="none" dirty="0">
                          <a:solidFill>
                            <a:schemeClr val="tx1"/>
                          </a:solidFill>
                          <a:effectLst/>
                          <a:latin typeface="Arial Black" panose="020B0A04020102020204" pitchFamily="34" charset="0"/>
                          <a:ea typeface="Calibri"/>
                          <a:cs typeface="Arial" panose="020B0604020202020204" pitchFamily="34" charset="0"/>
                          <a:sym typeface="Arial"/>
                        </a:rPr>
                        <a:t>, </a:t>
                      </a:r>
                      <a:r>
                        <a:rPr lang="en-IN" sz="1200" b="0" i="0" u="sng" strike="noStrike" cap="none" dirty="0">
                          <a:solidFill>
                            <a:schemeClr val="tx1"/>
                          </a:solidFill>
                          <a:effectLst/>
                          <a:latin typeface="Arial Black" panose="020B0A04020102020204" pitchFamily="34" charset="0"/>
                          <a:ea typeface="Calibri"/>
                          <a:cs typeface="Arial" panose="020B0604020202020204" pitchFamily="34" charset="0"/>
                          <a:sym typeface="Arial"/>
                          <a:hlinkClick r:id="rId4">
                            <a:extLst>
                              <a:ext uri="{A12FA001-AC4F-418D-AE19-62706E023703}">
                                <ahyp:hlinkClr xmlns:ahyp="http://schemas.microsoft.com/office/drawing/2018/hyperlinkcolor" val="tx"/>
                              </a:ext>
                            </a:extLst>
                          </a:hlinkClick>
                        </a:rPr>
                        <a:t>Guy Bois</a:t>
                      </a:r>
                      <a:endParaRPr lang="en-IN" sz="1200" dirty="0">
                        <a:solidFill>
                          <a:schemeClr val="tx1"/>
                        </a:solidFill>
                        <a:latin typeface="Arial Black" panose="020B0A04020102020204" pitchFamily="34" charset="0"/>
                        <a:cs typeface="Arial" panose="020B0604020202020204" pitchFamily="34" charset="0"/>
                      </a:endParaRPr>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200" dirty="0">
                          <a:latin typeface="Arial Black" panose="020B0A04020102020204" pitchFamily="34" charset="0"/>
                          <a:cs typeface="Arial" panose="020B0604020202020204" pitchFamily="34" charset="0"/>
                        </a:rPr>
                        <a:t>RANDOM FOREST, PCA</a:t>
                      </a:r>
                      <a:endParaRPr lang="en-IN" sz="1200" dirty="0">
                        <a:latin typeface="Arial Black" panose="020B0A04020102020204" pitchFamily="34" charset="0"/>
                        <a:cs typeface="Arial" panose="020B0604020202020204" pitchFamily="34" charset="0"/>
                      </a:endParaRPr>
                    </a:p>
                    <a:p>
                      <a:pPr marL="0" marR="0" lvl="0" indent="0" algn="l" defTabSz="342900" rtl="0" eaLnBrk="1" fontAlgn="auto" latinLnBrk="0" hangingPunct="1">
                        <a:lnSpc>
                          <a:spcPct val="100000"/>
                        </a:lnSpc>
                        <a:spcBef>
                          <a:spcPts val="0"/>
                        </a:spcBef>
                        <a:spcAft>
                          <a:spcPts val="0"/>
                        </a:spcAft>
                        <a:buClrTx/>
                        <a:buSzTx/>
                        <a:buFontTx/>
                        <a:buNone/>
                        <a:tabLst/>
                        <a:defRPr/>
                      </a:pPr>
                      <a:endParaRPr lang="en-IN" sz="1400" b="1" dirty="0">
                        <a:latin typeface="Arial Black" panose="020B0A04020102020204" pitchFamily="34" charset="0"/>
                      </a:endParaRPr>
                    </a:p>
                  </a:txBody>
                  <a:tcPr/>
                </a:tc>
                <a:tc>
                  <a:txBody>
                    <a:bodyPr/>
                    <a:lstStyle/>
                    <a:p>
                      <a:r>
                        <a:rPr lang="en-US" sz="1350" b="0" i="0" kern="1200" dirty="0">
                          <a:solidFill>
                            <a:schemeClr val="dk1"/>
                          </a:solidFill>
                          <a:effectLst/>
                          <a:latin typeface="+mn-lt"/>
                          <a:ea typeface="+mn-ea"/>
                          <a:cs typeface="+mn-cs"/>
                        </a:rPr>
                        <a:t> </a:t>
                      </a:r>
                      <a:r>
                        <a:rPr lang="en-US" sz="1200" b="0" i="0" kern="1200" dirty="0">
                          <a:solidFill>
                            <a:schemeClr val="dk1"/>
                          </a:solidFill>
                          <a:effectLst/>
                          <a:latin typeface="Arial Black" panose="020B0A04020102020204" pitchFamily="34" charset="0"/>
                          <a:ea typeface="+mn-ea"/>
                          <a:cs typeface="Arial" panose="020B0604020202020204" pitchFamily="34" charset="0"/>
                        </a:rPr>
                        <a:t>Performance is improved as the FLC acts as a smart controller, balancing load variations </a:t>
                      </a:r>
                      <a:endParaRPr lang="en-IN" sz="1200" dirty="0">
                        <a:latin typeface="Arial Black" panose="020B0A04020102020204" pitchFamily="34" charset="0"/>
                        <a:cs typeface="Arial" panose="020B0604020202020204" pitchFamily="34" charset="0"/>
                      </a:endParaRPr>
                    </a:p>
                  </a:txBody>
                  <a:tcPr/>
                </a:tc>
                <a:tc>
                  <a:txBody>
                    <a:bodyPr/>
                    <a:lstStyle/>
                    <a:p>
                      <a:r>
                        <a:rPr lang="en-US" sz="1200" b="0" i="0" kern="1200" dirty="0">
                          <a:solidFill>
                            <a:schemeClr val="dk1"/>
                          </a:solidFill>
                          <a:effectLst/>
                          <a:latin typeface="Arial Black" panose="020B0A04020102020204" pitchFamily="34" charset="0"/>
                          <a:ea typeface="+mn-ea"/>
                          <a:cs typeface="+mn-cs"/>
                        </a:rPr>
                        <a:t>Limited analysis, limited  complexity</a:t>
                      </a:r>
                      <a:endParaRPr lang="en-IN" sz="1200" dirty="0">
                        <a:latin typeface="Arial Black" panose="020B0A04020102020204" pitchFamily="34" charset="0"/>
                      </a:endParaRPr>
                    </a:p>
                  </a:txBody>
                  <a:tcPr/>
                </a:tc>
                <a:extLst>
                  <a:ext uri="{0D108BD9-81ED-4DB2-BD59-A6C34878D82A}">
                    <a16:rowId xmlns:a16="http://schemas.microsoft.com/office/drawing/2014/main" val="798376571"/>
                  </a:ext>
                </a:extLst>
              </a:tr>
              <a:tr h="1648123">
                <a:tc>
                  <a:txBody>
                    <a:bodyPr/>
                    <a:lstStyle/>
                    <a:p>
                      <a:r>
                        <a:rPr lang="en-US" sz="1200" b="1" i="0" kern="1200" dirty="0">
                          <a:solidFill>
                            <a:schemeClr val="dk1"/>
                          </a:solidFill>
                          <a:effectLst/>
                          <a:latin typeface="Arial Black" panose="020B0A04020102020204" pitchFamily="34" charset="0"/>
                          <a:ea typeface="+mn-ea"/>
                          <a:cs typeface="Arial" panose="020B0604020202020204" pitchFamily="34" charset="0"/>
                        </a:rPr>
                        <a:t>System on chip design challenges and it's solutions</a:t>
                      </a:r>
                      <a:r>
                        <a:rPr lang="en-US" sz="1200" b="1" i="0" kern="1200" dirty="0">
                          <a:solidFill>
                            <a:schemeClr val="dk1"/>
                          </a:solidFill>
                          <a:effectLst/>
                          <a:latin typeface="Arial Black" panose="020B0A04020102020204" pitchFamily="34" charset="0"/>
                          <a:ea typeface="+mn-ea"/>
                          <a:cs typeface="Arial" panose="020B0604020202020204" pitchFamily="34" charset="0"/>
                          <a:sym typeface="Times New Roman"/>
                        </a:rPr>
                        <a:t>,</a:t>
                      </a:r>
                    </a:p>
                    <a:p>
                      <a:r>
                        <a:rPr lang="en-US" sz="1200" b="1" i="0" kern="1200" dirty="0">
                          <a:solidFill>
                            <a:schemeClr val="dk1"/>
                          </a:solidFill>
                          <a:effectLst/>
                          <a:latin typeface="Arial Black" panose="020B0A04020102020204" pitchFamily="34" charset="0"/>
                          <a:ea typeface="+mn-ea"/>
                          <a:cs typeface="Arial" panose="020B0604020202020204" pitchFamily="34" charset="0"/>
                          <a:sym typeface="Times New Roman"/>
                        </a:rPr>
                        <a:t>IEEE,2023</a:t>
                      </a:r>
                      <a:endParaRPr lang="en-US" sz="1200" b="1" i="0" kern="1200" dirty="0">
                        <a:solidFill>
                          <a:schemeClr val="dk1"/>
                        </a:solidFill>
                        <a:effectLst/>
                        <a:latin typeface="Arial Black" panose="020B0A04020102020204" pitchFamily="34" charset="0"/>
                        <a:ea typeface="+mn-ea"/>
                        <a:cs typeface="Arial" panose="020B0604020202020204" pitchFamily="34" charset="0"/>
                      </a:endParaRPr>
                    </a:p>
                  </a:txBody>
                  <a:tcPr/>
                </a:tc>
                <a:tc>
                  <a:txBody>
                    <a:bodyPr/>
                    <a:lstStyle/>
                    <a:p>
                      <a:r>
                        <a:rPr lang="en-IN" sz="1200" b="0" i="0" kern="1200" dirty="0" err="1">
                          <a:solidFill>
                            <a:schemeClr val="dk1"/>
                          </a:solidFill>
                          <a:effectLst/>
                          <a:latin typeface="Arial Black" panose="020B0A04020102020204" pitchFamily="34" charset="0"/>
                          <a:ea typeface="+mn-ea"/>
                          <a:cs typeface="+mn-cs"/>
                        </a:rPr>
                        <a:t>A.Chopde</a:t>
                      </a:r>
                      <a:r>
                        <a:rPr lang="en-IN" sz="1200" b="0" i="0" kern="1200" dirty="0">
                          <a:solidFill>
                            <a:schemeClr val="dk1"/>
                          </a:solidFill>
                          <a:effectLst/>
                          <a:latin typeface="Arial Black" panose="020B0A04020102020204" pitchFamily="34" charset="0"/>
                          <a:ea typeface="+mn-ea"/>
                          <a:cs typeface="+mn-cs"/>
                        </a:rPr>
                        <a:t>, T. </a:t>
                      </a:r>
                      <a:r>
                        <a:rPr lang="en-IN" sz="1200" b="0" i="0" kern="1200" dirty="0" err="1">
                          <a:solidFill>
                            <a:schemeClr val="dk1"/>
                          </a:solidFill>
                          <a:effectLst/>
                          <a:latin typeface="Arial Black" panose="020B0A04020102020204" pitchFamily="34" charset="0"/>
                          <a:ea typeface="+mn-ea"/>
                          <a:cs typeface="+mn-cs"/>
                        </a:rPr>
                        <a:t>Chougule</a:t>
                      </a:r>
                      <a:r>
                        <a:rPr lang="en-IN" sz="1200" b="0" i="0" kern="1200" dirty="0">
                          <a:solidFill>
                            <a:schemeClr val="dk1"/>
                          </a:solidFill>
                          <a:effectLst/>
                          <a:latin typeface="Arial Black" panose="020B0A04020102020204" pitchFamily="34" charset="0"/>
                          <a:ea typeface="+mn-ea"/>
                          <a:cs typeface="+mn-cs"/>
                        </a:rPr>
                        <a:t>, P. </a:t>
                      </a:r>
                      <a:r>
                        <a:rPr lang="en-IN" sz="1200" b="0" i="0" kern="1200" dirty="0" err="1">
                          <a:solidFill>
                            <a:schemeClr val="dk1"/>
                          </a:solidFill>
                          <a:effectLst/>
                          <a:latin typeface="Arial Black" panose="020B0A04020102020204" pitchFamily="34" charset="0"/>
                          <a:ea typeface="+mn-ea"/>
                          <a:cs typeface="+mn-cs"/>
                        </a:rPr>
                        <a:t>Chandakavathe</a:t>
                      </a:r>
                      <a:r>
                        <a:rPr lang="en-IN" sz="1200" b="0" i="0" kern="1200" dirty="0">
                          <a:solidFill>
                            <a:schemeClr val="dk1"/>
                          </a:solidFill>
                          <a:effectLst/>
                          <a:latin typeface="Arial Black" panose="020B0A04020102020204" pitchFamily="34" charset="0"/>
                          <a:ea typeface="+mn-ea"/>
                          <a:cs typeface="+mn-cs"/>
                        </a:rPr>
                        <a:t>, </a:t>
                      </a:r>
                      <a:r>
                        <a:rPr lang="en-IN" sz="1200" b="0" i="0" kern="1200" dirty="0" err="1">
                          <a:solidFill>
                            <a:schemeClr val="dk1"/>
                          </a:solidFill>
                          <a:effectLst/>
                          <a:latin typeface="Arial Black" panose="020B0A04020102020204" pitchFamily="34" charset="0"/>
                          <a:ea typeface="+mn-ea"/>
                          <a:cs typeface="+mn-cs"/>
                        </a:rPr>
                        <a:t>R.Chavare</a:t>
                      </a:r>
                      <a:r>
                        <a:rPr lang="en-IN" sz="1200" b="0" i="0" kern="1200" dirty="0">
                          <a:solidFill>
                            <a:schemeClr val="dk1"/>
                          </a:solidFill>
                          <a:effectLst/>
                          <a:latin typeface="Arial Black" panose="020B0A04020102020204" pitchFamily="34" charset="0"/>
                          <a:ea typeface="+mn-ea"/>
                          <a:cs typeface="+mn-cs"/>
                        </a:rPr>
                        <a:t>, </a:t>
                      </a:r>
                      <a:r>
                        <a:rPr lang="en-IN" sz="1200" b="0" i="0" kern="1200" dirty="0" err="1">
                          <a:solidFill>
                            <a:schemeClr val="dk1"/>
                          </a:solidFill>
                          <a:effectLst/>
                          <a:latin typeface="Arial Black" panose="020B0A04020102020204" pitchFamily="34" charset="0"/>
                          <a:ea typeface="+mn-ea"/>
                          <a:cs typeface="+mn-cs"/>
                        </a:rPr>
                        <a:t>N.Dharangutte</a:t>
                      </a:r>
                      <a:endParaRPr lang="en-IN" sz="1200" b="0" i="0" kern="1200" dirty="0">
                        <a:solidFill>
                          <a:schemeClr val="dk1"/>
                        </a:solidFill>
                        <a:effectLst/>
                        <a:latin typeface="Arial Black" panose="020B0A04020102020204" pitchFamily="34" charset="0"/>
                        <a:ea typeface="+mn-ea"/>
                        <a:cs typeface="+mn-cs"/>
                      </a:endParaRPr>
                    </a:p>
                    <a:p>
                      <a:br>
                        <a:rPr lang="en-IN" dirty="0"/>
                      </a:br>
                      <a:endParaRPr lang="en-IN"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200" dirty="0">
                          <a:latin typeface="Arial Black" panose="020B0A04020102020204" pitchFamily="34" charset="0"/>
                          <a:cs typeface="Arial" panose="020B0604020202020204" pitchFamily="34" charset="0"/>
                        </a:rPr>
                        <a:t>MATLAB,  RANDOM FOREST, PCA</a:t>
                      </a:r>
                      <a:endParaRPr lang="en-IN" sz="1200" dirty="0">
                        <a:latin typeface="Arial Black" panose="020B0A04020102020204" pitchFamily="34" charset="0"/>
                        <a:cs typeface="Arial" panose="020B0604020202020204" pitchFamily="34" charset="0"/>
                      </a:endParaRPr>
                    </a:p>
                    <a:p>
                      <a:endParaRPr lang="en-IN"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200" dirty="0">
                          <a:latin typeface="Arial Black" panose="020B0A04020102020204" pitchFamily="34" charset="0"/>
                        </a:rPr>
                        <a:t>Proposes a promising solution to tackle the several problems of SoC</a:t>
                      </a:r>
                      <a:endParaRPr lang="en-US" sz="1200" b="1" u="sng" dirty="0">
                        <a:latin typeface="Arial Black" panose="020B0A04020102020204" pitchFamily="34" charset="0"/>
                        <a:ea typeface="Times New Roman"/>
                        <a:cs typeface="Times New Roman"/>
                        <a:sym typeface="Times New Roman"/>
                      </a:endParaRPr>
                    </a:p>
                  </a:txBody>
                  <a:tcPr/>
                </a:tc>
                <a:tc>
                  <a:txBody>
                    <a:bodyPr/>
                    <a:lstStyle/>
                    <a:p>
                      <a:r>
                        <a:rPr lang="en-US" sz="1200" dirty="0">
                          <a:latin typeface="Arial Black" panose="020B0A04020102020204" pitchFamily="34" charset="0"/>
                        </a:rPr>
                        <a:t>Signal Integrity effects in SOC, </a:t>
                      </a:r>
                      <a:r>
                        <a:rPr lang="en-IN" sz="1200" dirty="0">
                          <a:latin typeface="Arial Black" panose="020B0A04020102020204" pitchFamily="34" charset="0"/>
                        </a:rPr>
                        <a:t>Power Consumption Is High</a:t>
                      </a:r>
                      <a:endParaRPr lang="en-IN" sz="1200" dirty="0">
                        <a:latin typeface="Arial Black" panose="020B0A04020102020204" pitchFamily="34" charset="0"/>
                        <a:cs typeface="Arial" panose="020B0604020202020204" pitchFamily="34" charset="0"/>
                      </a:endParaRPr>
                    </a:p>
                  </a:txBody>
                  <a:tcPr/>
                </a:tc>
                <a:extLst>
                  <a:ext uri="{0D108BD9-81ED-4DB2-BD59-A6C34878D82A}">
                    <a16:rowId xmlns:a16="http://schemas.microsoft.com/office/drawing/2014/main" val="3245543260"/>
                  </a:ext>
                </a:extLst>
              </a:tr>
              <a:tr h="33843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411190656"/>
                  </a:ext>
                </a:extLst>
              </a:tr>
            </a:tbl>
          </a:graphicData>
        </a:graphic>
      </p:graphicFrame>
    </p:spTree>
    <p:extLst>
      <p:ext uri="{BB962C8B-B14F-4D97-AF65-F5344CB8AC3E}">
        <p14:creationId xmlns:p14="http://schemas.microsoft.com/office/powerpoint/2010/main" val="3878653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6D2E-DF15-0DA2-11F0-2BE11104DC5F}"/>
              </a:ext>
            </a:extLst>
          </p:cNvPr>
          <p:cNvSpPr>
            <a:spLocks noGrp="1"/>
          </p:cNvSpPr>
          <p:nvPr>
            <p:ph type="title"/>
          </p:nvPr>
        </p:nvSpPr>
        <p:spPr>
          <a:xfrm>
            <a:off x="971551" y="481419"/>
            <a:ext cx="7200897" cy="847651"/>
          </a:xfrm>
        </p:spPr>
        <p:txBody>
          <a:bodyPr>
            <a:normAutofit/>
          </a:bodyPr>
          <a:lstStyle/>
          <a:p>
            <a:r>
              <a:rPr lang="en-IN" sz="2400" b="1" dirty="0">
                <a:solidFill>
                  <a:schemeClr val="tx1"/>
                </a:solidFill>
                <a:latin typeface="Arial Black" panose="020B0A04020102020204" pitchFamily="34" charset="0"/>
                <a:ea typeface="Times New Roman"/>
                <a:cs typeface="Times New Roman"/>
                <a:sym typeface="Times New Roman"/>
              </a:rPr>
              <a:t>Literature Survey [3/3]</a:t>
            </a:r>
            <a:endParaRPr lang="en-IN" sz="2400" dirty="0">
              <a:solidFill>
                <a:schemeClr val="tx1"/>
              </a:solidFill>
              <a:latin typeface="Arial Black" panose="020B0A04020102020204" pitchFamily="34" charset="0"/>
            </a:endParaRPr>
          </a:p>
        </p:txBody>
      </p:sp>
      <p:graphicFrame>
        <p:nvGraphicFramePr>
          <p:cNvPr id="4" name="Content Placeholder 3">
            <a:extLst>
              <a:ext uri="{FF2B5EF4-FFF2-40B4-BE49-F238E27FC236}">
                <a16:creationId xmlns:a16="http://schemas.microsoft.com/office/drawing/2014/main" id="{5F65D863-0496-6DF3-B82C-4C3C74B2FF98}"/>
              </a:ext>
            </a:extLst>
          </p:cNvPr>
          <p:cNvGraphicFramePr>
            <a:graphicFrameLocks noGrp="1"/>
          </p:cNvGraphicFramePr>
          <p:nvPr>
            <p:ph idx="1"/>
            <p:extLst>
              <p:ext uri="{D42A27DB-BD31-4B8C-83A1-F6EECF244321}">
                <p14:modId xmlns:p14="http://schemas.microsoft.com/office/powerpoint/2010/main" val="3931713656"/>
              </p:ext>
            </p:extLst>
          </p:nvPr>
        </p:nvGraphicFramePr>
        <p:xfrm>
          <a:off x="797442" y="1212111"/>
          <a:ext cx="7772399" cy="3494509"/>
        </p:xfrm>
        <a:graphic>
          <a:graphicData uri="http://schemas.openxmlformats.org/drawingml/2006/table">
            <a:tbl>
              <a:tblPr firstRow="1" bandRow="1">
                <a:tableStyleId>{7DF18680-E054-41AD-8BC1-D1AEF772440D}</a:tableStyleId>
              </a:tblPr>
              <a:tblGrid>
                <a:gridCol w="1807535">
                  <a:extLst>
                    <a:ext uri="{9D8B030D-6E8A-4147-A177-3AD203B41FA5}">
                      <a16:colId xmlns:a16="http://schemas.microsoft.com/office/drawing/2014/main" val="2787294588"/>
                    </a:ext>
                  </a:extLst>
                </a:gridCol>
                <a:gridCol w="1584251">
                  <a:extLst>
                    <a:ext uri="{9D8B030D-6E8A-4147-A177-3AD203B41FA5}">
                      <a16:colId xmlns:a16="http://schemas.microsoft.com/office/drawing/2014/main" val="1258939190"/>
                    </a:ext>
                  </a:extLst>
                </a:gridCol>
                <a:gridCol w="1552353">
                  <a:extLst>
                    <a:ext uri="{9D8B030D-6E8A-4147-A177-3AD203B41FA5}">
                      <a16:colId xmlns:a16="http://schemas.microsoft.com/office/drawing/2014/main" val="2080219372"/>
                    </a:ext>
                  </a:extLst>
                </a:gridCol>
                <a:gridCol w="1552354">
                  <a:extLst>
                    <a:ext uri="{9D8B030D-6E8A-4147-A177-3AD203B41FA5}">
                      <a16:colId xmlns:a16="http://schemas.microsoft.com/office/drawing/2014/main" val="449357766"/>
                    </a:ext>
                  </a:extLst>
                </a:gridCol>
                <a:gridCol w="1275906">
                  <a:extLst>
                    <a:ext uri="{9D8B030D-6E8A-4147-A177-3AD203B41FA5}">
                      <a16:colId xmlns:a16="http://schemas.microsoft.com/office/drawing/2014/main" val="3178231464"/>
                    </a:ext>
                  </a:extLst>
                </a:gridCol>
              </a:tblGrid>
              <a:tr h="541403">
                <a:tc>
                  <a:txBody>
                    <a:bodyPr/>
                    <a:lstStyle/>
                    <a:p>
                      <a:r>
                        <a:rPr lang="en-US" sz="1200" b="0" dirty="0">
                          <a:solidFill>
                            <a:schemeClr val="bg1"/>
                          </a:solidFill>
                          <a:latin typeface="Arial Black" panose="020B0A04020102020204" pitchFamily="34" charset="0"/>
                          <a:cs typeface="Arial" panose="020B0604020202020204" pitchFamily="34" charset="0"/>
                        </a:rPr>
                        <a:t>TITLE</a:t>
                      </a:r>
                      <a:endParaRPr lang="en-IN" sz="1200" b="0" dirty="0">
                        <a:solidFill>
                          <a:schemeClr val="bg1"/>
                        </a:solidFill>
                        <a:latin typeface="Arial Black" panose="020B0A04020102020204" pitchFamily="34" charset="0"/>
                        <a:cs typeface="Arial" panose="020B0604020202020204" pitchFamily="34" charset="0"/>
                      </a:endParaRPr>
                    </a:p>
                  </a:txBody>
                  <a:tcPr/>
                </a:tc>
                <a:tc>
                  <a:txBody>
                    <a:bodyPr/>
                    <a:lstStyle/>
                    <a:p>
                      <a:r>
                        <a:rPr lang="en-US" sz="1200" dirty="0">
                          <a:solidFill>
                            <a:schemeClr val="bg1"/>
                          </a:solidFill>
                          <a:latin typeface="Arial Black" panose="020B0A04020102020204" pitchFamily="34" charset="0"/>
                        </a:rPr>
                        <a:t>AUTHOR</a:t>
                      </a:r>
                      <a:endParaRPr lang="en-IN" sz="1200" dirty="0">
                        <a:solidFill>
                          <a:schemeClr val="bg1"/>
                        </a:solidFill>
                        <a:latin typeface="Arial Black" panose="020B0A04020102020204" pitchFamily="34" charset="0"/>
                      </a:endParaRPr>
                    </a:p>
                  </a:txBody>
                  <a:tcPr/>
                </a:tc>
                <a:tc>
                  <a:txBody>
                    <a:bodyPr/>
                    <a:lstStyle/>
                    <a:p>
                      <a:r>
                        <a:rPr lang="en-US" sz="1200" dirty="0">
                          <a:solidFill>
                            <a:schemeClr val="bg1"/>
                          </a:solidFill>
                          <a:latin typeface="Arial Black" panose="020B0A04020102020204" pitchFamily="34" charset="0"/>
                        </a:rPr>
                        <a:t>METHODOLOGY</a:t>
                      </a:r>
                      <a:endParaRPr lang="en-IN" sz="1200" dirty="0">
                        <a:solidFill>
                          <a:schemeClr val="bg1"/>
                        </a:solidFill>
                        <a:latin typeface="Arial Black" panose="020B0A04020102020204" pitchFamily="34" charset="0"/>
                      </a:endParaRPr>
                    </a:p>
                  </a:txBody>
                  <a:tcPr/>
                </a:tc>
                <a:tc>
                  <a:txBody>
                    <a:bodyPr/>
                    <a:lstStyle/>
                    <a:p>
                      <a:r>
                        <a:rPr lang="en-US" sz="1200" dirty="0">
                          <a:solidFill>
                            <a:schemeClr val="bg1"/>
                          </a:solidFill>
                          <a:latin typeface="Arial Black" panose="020B0A04020102020204" pitchFamily="34" charset="0"/>
                        </a:rPr>
                        <a:t>PROS</a:t>
                      </a:r>
                      <a:endParaRPr lang="en-IN" sz="1200" dirty="0">
                        <a:solidFill>
                          <a:schemeClr val="bg1"/>
                        </a:solidFill>
                        <a:latin typeface="Arial Black" panose="020B0A04020102020204" pitchFamily="34" charset="0"/>
                      </a:endParaRPr>
                    </a:p>
                  </a:txBody>
                  <a:tcPr/>
                </a:tc>
                <a:tc>
                  <a:txBody>
                    <a:bodyPr/>
                    <a:lstStyle/>
                    <a:p>
                      <a:r>
                        <a:rPr lang="en-US" sz="1200" dirty="0">
                          <a:solidFill>
                            <a:schemeClr val="tx1"/>
                          </a:solidFill>
                          <a:latin typeface="Arial Black" panose="020B0A04020102020204" pitchFamily="34" charset="0"/>
                        </a:rPr>
                        <a:t>CONS</a:t>
                      </a:r>
                      <a:endParaRPr lang="en-IN" sz="1200" dirty="0">
                        <a:solidFill>
                          <a:schemeClr val="tx1"/>
                        </a:solidFill>
                        <a:latin typeface="Arial Black" panose="020B0A04020102020204" pitchFamily="34" charset="0"/>
                      </a:endParaRPr>
                    </a:p>
                  </a:txBody>
                  <a:tcPr/>
                </a:tc>
                <a:extLst>
                  <a:ext uri="{0D108BD9-81ED-4DB2-BD59-A6C34878D82A}">
                    <a16:rowId xmlns:a16="http://schemas.microsoft.com/office/drawing/2014/main" val="3296746669"/>
                  </a:ext>
                </a:extLst>
              </a:tr>
              <a:tr h="1476553">
                <a:tc>
                  <a:txBody>
                    <a:bodyPr/>
                    <a:lstStyle/>
                    <a:p>
                      <a:pPr marL="152242" lvl="0" indent="0" algn="l" rtl="0">
                        <a:spcBef>
                          <a:spcPts val="0"/>
                        </a:spcBef>
                        <a:spcAft>
                          <a:spcPts val="0"/>
                        </a:spcAft>
                        <a:buClr>
                          <a:srgbClr val="000000"/>
                        </a:buClr>
                        <a:buSzPct val="100000"/>
                        <a:buFont typeface="Maven Pro"/>
                        <a:buNone/>
                      </a:pPr>
                      <a:r>
                        <a:rPr lang="en-IN" sz="1200" b="1" dirty="0">
                          <a:solidFill>
                            <a:srgbClr val="000000"/>
                          </a:solidFill>
                          <a:latin typeface="Arial Black" panose="020B0A04020102020204" pitchFamily="34" charset="0"/>
                          <a:ea typeface="Maven Pro"/>
                          <a:cs typeface="Arial" panose="020B0604020202020204" pitchFamily="34" charset="0"/>
                          <a:sym typeface="Maven Pro"/>
                        </a:rPr>
                        <a:t>Machine learning in </a:t>
                      </a:r>
                      <a:r>
                        <a:rPr lang="en-IN" sz="1200" b="1" dirty="0" err="1">
                          <a:solidFill>
                            <a:srgbClr val="000000"/>
                          </a:solidFill>
                          <a:latin typeface="Arial Black" panose="020B0A04020102020204" pitchFamily="34" charset="0"/>
                          <a:ea typeface="Maven Pro"/>
                          <a:cs typeface="Arial" panose="020B0604020202020204" pitchFamily="34" charset="0"/>
                          <a:sym typeface="Maven Pro"/>
                        </a:rPr>
                        <a:t>nanometer</a:t>
                      </a:r>
                      <a:r>
                        <a:rPr lang="en-IN" sz="1200" b="1" dirty="0">
                          <a:solidFill>
                            <a:srgbClr val="000000"/>
                          </a:solidFill>
                          <a:latin typeface="Arial Black" panose="020B0A04020102020204" pitchFamily="34" charset="0"/>
                          <a:ea typeface="Maven Pro"/>
                          <a:cs typeface="Arial" panose="020B0604020202020204" pitchFamily="34" charset="0"/>
                          <a:sym typeface="Maven Pro"/>
                        </a:rPr>
                        <a:t> </a:t>
                      </a:r>
                      <a:r>
                        <a:rPr lang="en-IN" sz="1200" b="1" dirty="0" err="1">
                          <a:solidFill>
                            <a:srgbClr val="000000"/>
                          </a:solidFill>
                          <a:latin typeface="Arial Black" panose="020B0A04020102020204" pitchFamily="34" charset="0"/>
                          <a:ea typeface="Maven Pro"/>
                          <a:cs typeface="Arial" panose="020B0604020202020204" pitchFamily="34" charset="0"/>
                          <a:sym typeface="Maven Pro"/>
                        </a:rPr>
                        <a:t>ams</a:t>
                      </a:r>
                      <a:r>
                        <a:rPr lang="en-IN" sz="1200" b="1" dirty="0">
                          <a:solidFill>
                            <a:srgbClr val="000000"/>
                          </a:solidFill>
                          <a:latin typeface="Arial Black" panose="020B0A04020102020204" pitchFamily="34" charset="0"/>
                          <a:ea typeface="Maven Pro"/>
                          <a:cs typeface="Arial" panose="020B0604020202020204" pitchFamily="34" charset="0"/>
                          <a:sym typeface="Maven Pro"/>
                        </a:rPr>
                        <a:t> design-for-reliability,</a:t>
                      </a:r>
                    </a:p>
                    <a:p>
                      <a:pPr marL="152242" lvl="0" indent="0" algn="l" rtl="0">
                        <a:spcBef>
                          <a:spcPts val="0"/>
                        </a:spcBef>
                        <a:spcAft>
                          <a:spcPts val="0"/>
                        </a:spcAft>
                        <a:buClr>
                          <a:srgbClr val="000000"/>
                        </a:buClr>
                        <a:buSzPct val="100000"/>
                        <a:buFont typeface="Maven Pro"/>
                        <a:buNone/>
                      </a:pPr>
                      <a:r>
                        <a:rPr lang="en-IN" sz="1200" b="1" dirty="0">
                          <a:solidFill>
                            <a:srgbClr val="000000"/>
                          </a:solidFill>
                          <a:latin typeface="Arial Black" panose="020B0A04020102020204" pitchFamily="34" charset="0"/>
                          <a:cs typeface="Arial" panose="020B0604020202020204" pitchFamily="34" charset="0"/>
                          <a:sym typeface="Maven Pro"/>
                        </a:rPr>
                        <a:t>IEEE,2021</a:t>
                      </a:r>
                      <a:endParaRPr lang="en-IN" sz="1200" b="1" dirty="0">
                        <a:latin typeface="Arial Black" panose="020B0A04020102020204" pitchFamily="34" charset="0"/>
                        <a:cs typeface="Arial" panose="020B0604020202020204" pitchFamily="34" charset="0"/>
                      </a:endParaRPr>
                    </a:p>
                  </a:txBody>
                  <a:tcPr/>
                </a:tc>
                <a:tc>
                  <a:txBody>
                    <a:bodyPr/>
                    <a:lstStyle/>
                    <a:p>
                      <a:r>
                        <a:rPr lang="en-IN" sz="1200" b="1" dirty="0">
                          <a:solidFill>
                            <a:srgbClr val="000000"/>
                          </a:solidFill>
                          <a:latin typeface="Arial Black" panose="020B0A04020102020204" pitchFamily="34" charset="0"/>
                          <a:ea typeface="Maven Pro"/>
                          <a:cs typeface="Maven Pro"/>
                          <a:sym typeface="Maven Pro"/>
                        </a:rPr>
                        <a:t>Bei Yu </a:t>
                      </a:r>
                      <a:r>
                        <a:rPr lang="en-IN" sz="1200" b="1" dirty="0" err="1">
                          <a:solidFill>
                            <a:srgbClr val="000000"/>
                          </a:solidFill>
                          <a:latin typeface="Arial Black" panose="020B0A04020102020204" pitchFamily="34" charset="0"/>
                          <a:ea typeface="Maven Pro"/>
                          <a:cs typeface="Maven Pro"/>
                          <a:sym typeface="Maven Pro"/>
                        </a:rPr>
                        <a:t>Tinghuan</a:t>
                      </a:r>
                      <a:r>
                        <a:rPr lang="en-IN" sz="1200" b="1" dirty="0">
                          <a:solidFill>
                            <a:srgbClr val="000000"/>
                          </a:solidFill>
                          <a:latin typeface="Arial Black" panose="020B0A04020102020204" pitchFamily="34" charset="0"/>
                          <a:ea typeface="Maven Pro"/>
                          <a:cs typeface="Maven Pro"/>
                          <a:sym typeface="Maven Pro"/>
                        </a:rPr>
                        <a:t> Chen, Qi Sun. </a:t>
                      </a:r>
                      <a:endParaRPr lang="en-IN" sz="1200" dirty="0">
                        <a:latin typeface="Arial Black" panose="020B0A04020102020204" pitchFamily="34" charset="0"/>
                      </a:endParaRPr>
                    </a:p>
                    <a:p>
                      <a:endParaRPr lang="en-IN"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200" dirty="0">
                          <a:latin typeface="Arial Black" panose="020B0A04020102020204" pitchFamily="34" charset="0"/>
                        </a:rPr>
                        <a:t>Performance of placement layout is modeled by CNNs  and GCNs </a:t>
                      </a:r>
                      <a:endParaRPr lang="en-IN" sz="1200" b="1" dirty="0">
                        <a:solidFill>
                          <a:srgbClr val="000000"/>
                        </a:solidFill>
                        <a:latin typeface="Arial Black" panose="020B0A04020102020204" pitchFamily="34" charset="0"/>
                        <a:ea typeface="Maven Pro"/>
                        <a:cs typeface="Maven Pro"/>
                        <a:sym typeface="Maven Pro"/>
                      </a:endParaRPr>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200" dirty="0">
                          <a:latin typeface="Arial Black" panose="020B0A04020102020204" pitchFamily="34" charset="0"/>
                        </a:rPr>
                        <a:t>Integrate the ML-based reliability models into the routing stage</a:t>
                      </a:r>
                      <a:endParaRPr lang="en-IN" sz="1200" b="1" dirty="0">
                        <a:solidFill>
                          <a:srgbClr val="000000"/>
                        </a:solidFill>
                        <a:latin typeface="Arial Black" panose="020B0A04020102020204" pitchFamily="34" charset="0"/>
                        <a:ea typeface="Maven Pro"/>
                        <a:cs typeface="Maven Pro"/>
                        <a:sym typeface="Maven Pro"/>
                      </a:endParaRPr>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200" b="1" dirty="0">
                          <a:solidFill>
                            <a:srgbClr val="000000"/>
                          </a:solidFill>
                          <a:latin typeface="Arial Black" panose="020B0A04020102020204" pitchFamily="34" charset="0"/>
                          <a:ea typeface="Maven Pro"/>
                          <a:cs typeface="Maven Pro"/>
                          <a:sym typeface="Maven Pro"/>
                        </a:rPr>
                        <a:t>May Struggle with certain types of concept such as overfitting.</a:t>
                      </a:r>
                      <a:endParaRPr lang="en-IN" sz="1200" b="1" dirty="0">
                        <a:solidFill>
                          <a:srgbClr val="000000"/>
                        </a:solidFill>
                        <a:latin typeface="Arial Black" panose="020B0A04020102020204" pitchFamily="34" charset="0"/>
                        <a:ea typeface="Maven Pro"/>
                        <a:cs typeface="Maven Pro"/>
                        <a:sym typeface="Maven Pro"/>
                      </a:endParaRPr>
                    </a:p>
                  </a:txBody>
                  <a:tcPr/>
                </a:tc>
                <a:extLst>
                  <a:ext uri="{0D108BD9-81ED-4DB2-BD59-A6C34878D82A}">
                    <a16:rowId xmlns:a16="http://schemas.microsoft.com/office/drawing/2014/main" val="856471053"/>
                  </a:ext>
                </a:extLst>
              </a:tr>
              <a:tr h="1476553">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Black" panose="020B0A04020102020204" pitchFamily="34" charset="0"/>
                          <a:cs typeface="Arial" panose="020B0604020202020204" pitchFamily="34" charset="0"/>
                        </a:rPr>
                        <a:t>AI/ML Algorithms and Applications in VLSI Design and Technology,</a:t>
                      </a:r>
                    </a:p>
                    <a:p>
                      <a:pPr marL="0" marR="0" lvl="0" indent="0" algn="l" defTabSz="3429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Black" panose="020B0A04020102020204" pitchFamily="34" charset="0"/>
                          <a:cs typeface="Arial" panose="020B0604020202020204" pitchFamily="34" charset="0"/>
                        </a:rPr>
                        <a:t> IEEE,2022</a:t>
                      </a:r>
                    </a:p>
                    <a:p>
                      <a:pPr marL="0" marR="0" lvl="0" indent="0" algn="l" defTabSz="3429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Arial" panose="020B0604020202020204" pitchFamily="34" charset="0"/>
                        <a:ea typeface="+mn-ea"/>
                        <a:cs typeface="Arial" panose="020B0604020202020204" pitchFamily="34" charset="0"/>
                      </a:endParaRPr>
                    </a:p>
                  </a:txBody>
                  <a:tcPr/>
                </a:tc>
                <a:tc>
                  <a:txBody>
                    <a:bodyPr/>
                    <a:lstStyle/>
                    <a:p>
                      <a:r>
                        <a:rPr lang="en-IN" sz="1200" b="1" dirty="0">
                          <a:latin typeface="Arial Black" panose="020B0A04020102020204" pitchFamily="34" charset="0"/>
                          <a:cs typeface="Arial" panose="020B0604020202020204" pitchFamily="34" charset="0"/>
                        </a:rPr>
                        <a:t>Deepthi </a:t>
                      </a:r>
                      <a:r>
                        <a:rPr lang="en-IN" sz="1200" b="1" dirty="0" err="1">
                          <a:latin typeface="Arial Black" panose="020B0A04020102020204" pitchFamily="34" charset="0"/>
                          <a:cs typeface="Arial" panose="020B0604020202020204" pitchFamily="34" charset="0"/>
                        </a:rPr>
                        <a:t>Amurua</a:t>
                      </a:r>
                      <a:r>
                        <a:rPr lang="en-IN" sz="1200" b="1" dirty="0">
                          <a:latin typeface="Arial Black" panose="020B0A04020102020204" pitchFamily="34" charset="0"/>
                          <a:cs typeface="Arial" panose="020B0604020202020204" pitchFamily="34" charset="0"/>
                        </a:rPr>
                        <a:t>, Harsha V. </a:t>
                      </a:r>
                      <a:r>
                        <a:rPr lang="en-IN" sz="1200" b="1" dirty="0" err="1">
                          <a:latin typeface="Arial Black" panose="020B0A04020102020204" pitchFamily="34" charset="0"/>
                          <a:cs typeface="Arial" panose="020B0604020202020204" pitchFamily="34" charset="0"/>
                        </a:rPr>
                        <a:t>Vudumulaa</a:t>
                      </a:r>
                      <a:r>
                        <a:rPr lang="en-IN" sz="1200" b="1" dirty="0">
                          <a:latin typeface="Arial Black" panose="020B0A04020102020204" pitchFamily="34" charset="0"/>
                          <a:cs typeface="Arial" panose="020B0604020202020204" pitchFamily="34" charset="0"/>
                        </a:rPr>
                        <a:t> , Pavan K </a:t>
                      </a:r>
                      <a:r>
                        <a:rPr lang="en-IN" sz="1200" b="1" dirty="0" err="1">
                          <a:latin typeface="Arial Black" panose="020B0A04020102020204" pitchFamily="34" charset="0"/>
                          <a:cs typeface="Arial" panose="020B0604020202020204" pitchFamily="34" charset="0"/>
                        </a:rPr>
                        <a:t>Cherupallya</a:t>
                      </a:r>
                      <a:r>
                        <a:rPr lang="en-IN" sz="1200" b="1" dirty="0">
                          <a:latin typeface="Arial Black" panose="020B0A04020102020204" pitchFamily="34" charset="0"/>
                          <a:cs typeface="Arial" panose="020B0604020202020204" pitchFamily="34" charset="0"/>
                        </a:rPr>
                        <a:t> </a:t>
                      </a:r>
                    </a:p>
                  </a:txBody>
                  <a:tcPr/>
                </a:tc>
                <a:tc>
                  <a:txBody>
                    <a:bodyPr/>
                    <a:lstStyle/>
                    <a:p>
                      <a:r>
                        <a:rPr lang="en-IN" sz="1200" b="1" i="0" kern="1200" dirty="0">
                          <a:solidFill>
                            <a:schemeClr val="dk1"/>
                          </a:solidFill>
                          <a:effectLst/>
                          <a:latin typeface="Arial Black" panose="020B0A04020102020204" pitchFamily="34" charset="0"/>
                          <a:ea typeface="+mn-ea"/>
                          <a:cs typeface="+mn-cs"/>
                        </a:rPr>
                        <a:t>Convolutional Neural Networks (CNNs), Regression</a:t>
                      </a:r>
                      <a:r>
                        <a:rPr lang="en-IN" sz="1200" b="0" i="0" kern="1200" dirty="0">
                          <a:solidFill>
                            <a:schemeClr val="dk1"/>
                          </a:solidFill>
                          <a:effectLst/>
                          <a:latin typeface="Arial Black" panose="020B0A04020102020204" pitchFamily="34" charset="0"/>
                          <a:ea typeface="+mn-ea"/>
                          <a:cs typeface="+mn-cs"/>
                        </a:rPr>
                        <a:t>, </a:t>
                      </a:r>
                      <a:r>
                        <a:rPr lang="en-IN" sz="1200" b="1" i="0" kern="1200" dirty="0">
                          <a:solidFill>
                            <a:schemeClr val="dk1"/>
                          </a:solidFill>
                          <a:effectLst/>
                          <a:latin typeface="Arial Black" panose="020B0A04020102020204" pitchFamily="34" charset="0"/>
                          <a:ea typeface="+mn-ea"/>
                          <a:cs typeface="+mn-cs"/>
                        </a:rPr>
                        <a:t>Bayesian Methods</a:t>
                      </a:r>
                      <a:endParaRPr lang="en-IN" sz="1200" dirty="0">
                        <a:solidFill>
                          <a:schemeClr val="tx1"/>
                        </a:solidFill>
                        <a:latin typeface="Arial Black" panose="020B0A04020102020204" pitchFamily="34" charset="0"/>
                      </a:endParaRPr>
                    </a:p>
                  </a:txBody>
                  <a:tcPr/>
                </a:tc>
                <a:tc>
                  <a:txBody>
                    <a:bodyPr/>
                    <a:lstStyle/>
                    <a:p>
                      <a:r>
                        <a:rPr lang="en-US" sz="1200" b="0" i="0" kern="1200" dirty="0">
                          <a:solidFill>
                            <a:schemeClr val="dk1"/>
                          </a:solidFill>
                          <a:effectLst/>
                          <a:latin typeface="Arial Black" panose="020B0A04020102020204" pitchFamily="34" charset="0"/>
                          <a:ea typeface="+mn-ea"/>
                          <a:cs typeface="Arial" panose="020B0604020202020204" pitchFamily="34" charset="0"/>
                        </a:rPr>
                        <a:t>Performance is improved </a:t>
                      </a:r>
                      <a:endParaRPr lang="en-IN" sz="1200" dirty="0">
                        <a:latin typeface="Arial Black" panose="020B0A04020102020204" pitchFamily="34" charset="0"/>
                      </a:endParaRPr>
                    </a:p>
                  </a:txBody>
                  <a:tcPr/>
                </a:tc>
                <a:tc>
                  <a:txBody>
                    <a:bodyPr/>
                    <a:lstStyle/>
                    <a:p>
                      <a:r>
                        <a:rPr lang="en-US" sz="1200" dirty="0">
                          <a:latin typeface="Arial Black" panose="020B0A04020102020204" pitchFamily="34" charset="0"/>
                        </a:rPr>
                        <a:t>May Struggle with large Dataset</a:t>
                      </a:r>
                      <a:endParaRPr lang="en-IN" sz="1200" dirty="0">
                        <a:latin typeface="Arial Black" panose="020B0A04020102020204" pitchFamily="34" charset="0"/>
                      </a:endParaRPr>
                    </a:p>
                  </a:txBody>
                  <a:tcPr/>
                </a:tc>
                <a:extLst>
                  <a:ext uri="{0D108BD9-81ED-4DB2-BD59-A6C34878D82A}">
                    <a16:rowId xmlns:a16="http://schemas.microsoft.com/office/drawing/2014/main" val="3023866994"/>
                  </a:ext>
                </a:extLst>
              </a:tr>
            </a:tbl>
          </a:graphicData>
        </a:graphic>
      </p:graphicFrame>
    </p:spTree>
    <p:extLst>
      <p:ext uri="{BB962C8B-B14F-4D97-AF65-F5344CB8AC3E}">
        <p14:creationId xmlns:p14="http://schemas.microsoft.com/office/powerpoint/2010/main" val="2183209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D076-52C9-FFC6-0240-1E68640E23AF}"/>
              </a:ext>
            </a:extLst>
          </p:cNvPr>
          <p:cNvSpPr>
            <a:spLocks noGrp="1"/>
          </p:cNvSpPr>
          <p:nvPr>
            <p:ph type="title"/>
          </p:nvPr>
        </p:nvSpPr>
        <p:spPr>
          <a:xfrm>
            <a:off x="971553" y="422939"/>
            <a:ext cx="7200897" cy="977900"/>
          </a:xfrm>
        </p:spPr>
        <p:txBody>
          <a:bodyPr>
            <a:normAutofit/>
          </a:bodyPr>
          <a:lstStyle/>
          <a:p>
            <a:r>
              <a:rPr lang="en-US" sz="2400" dirty="0">
                <a:solidFill>
                  <a:schemeClr val="tx1"/>
                </a:solidFill>
                <a:latin typeface="Arial Black" panose="020B0A04020102020204" pitchFamily="34" charset="0"/>
              </a:rPr>
              <a:t>High Level Architecture [1/2]</a:t>
            </a:r>
            <a:endParaRPr lang="en-IN" sz="2400" dirty="0">
              <a:solidFill>
                <a:schemeClr val="tx1"/>
              </a:solidFill>
            </a:endParaRPr>
          </a:p>
        </p:txBody>
      </p:sp>
      <p:pic>
        <p:nvPicPr>
          <p:cNvPr id="6" name="Content Placeholder 5">
            <a:extLst>
              <a:ext uri="{FF2B5EF4-FFF2-40B4-BE49-F238E27FC236}">
                <a16:creationId xmlns:a16="http://schemas.microsoft.com/office/drawing/2014/main" id="{C74E720B-46B5-6822-9DB6-492E32D14DF2}"/>
              </a:ext>
            </a:extLst>
          </p:cNvPr>
          <p:cNvPicPr>
            <a:picLocks noGrp="1" noChangeAspect="1"/>
          </p:cNvPicPr>
          <p:nvPr>
            <p:ph idx="1"/>
          </p:nvPr>
        </p:nvPicPr>
        <p:blipFill>
          <a:blip r:embed="rId2"/>
          <a:stretch>
            <a:fillRect/>
          </a:stretch>
        </p:blipFill>
        <p:spPr>
          <a:xfrm>
            <a:off x="435935" y="1477926"/>
            <a:ext cx="8495414" cy="2918342"/>
          </a:xfrm>
        </p:spPr>
      </p:pic>
    </p:spTree>
    <p:extLst>
      <p:ext uri="{BB962C8B-B14F-4D97-AF65-F5344CB8AC3E}">
        <p14:creationId xmlns:p14="http://schemas.microsoft.com/office/powerpoint/2010/main" val="3573430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68FE3-E773-6F9A-1719-93FF2610E364}"/>
              </a:ext>
            </a:extLst>
          </p:cNvPr>
          <p:cNvSpPr>
            <a:spLocks noGrp="1"/>
          </p:cNvSpPr>
          <p:nvPr>
            <p:ph type="title"/>
          </p:nvPr>
        </p:nvSpPr>
        <p:spPr>
          <a:xfrm>
            <a:off x="1176211" y="447675"/>
            <a:ext cx="7030500" cy="691117"/>
          </a:xfrm>
        </p:spPr>
        <p:txBody>
          <a:bodyPr>
            <a:normAutofit/>
          </a:bodyPr>
          <a:lstStyle/>
          <a:p>
            <a:r>
              <a:rPr lang="en-US" sz="2400" dirty="0">
                <a:solidFill>
                  <a:schemeClr val="tx1"/>
                </a:solidFill>
                <a:latin typeface="Arial Black" panose="020B0A04020102020204" pitchFamily="34" charset="0"/>
              </a:rPr>
              <a:t>High Level Architecture [2/2]</a:t>
            </a:r>
            <a:endParaRPr lang="en-IN" sz="2400" dirty="0">
              <a:solidFill>
                <a:schemeClr val="tx1"/>
              </a:solidFill>
              <a:latin typeface="Arial Black" panose="020B0A04020102020204" pitchFamily="34" charset="0"/>
            </a:endParaRPr>
          </a:p>
        </p:txBody>
      </p:sp>
      <p:pic>
        <p:nvPicPr>
          <p:cNvPr id="4" name="Picture 3">
            <a:extLst>
              <a:ext uri="{FF2B5EF4-FFF2-40B4-BE49-F238E27FC236}">
                <a16:creationId xmlns:a16="http://schemas.microsoft.com/office/drawing/2014/main" id="{D9A7E31D-702D-64E1-ED62-E9C70B07B630}"/>
              </a:ext>
            </a:extLst>
          </p:cNvPr>
          <p:cNvPicPr>
            <a:picLocks noChangeAspect="1"/>
          </p:cNvPicPr>
          <p:nvPr/>
        </p:nvPicPr>
        <p:blipFill>
          <a:blip r:embed="rId2"/>
          <a:stretch>
            <a:fillRect/>
          </a:stretch>
        </p:blipFill>
        <p:spPr>
          <a:xfrm>
            <a:off x="541867" y="1138792"/>
            <a:ext cx="8173155" cy="3557033"/>
          </a:xfrm>
          <a:prstGeom prst="rect">
            <a:avLst/>
          </a:prstGeom>
        </p:spPr>
      </p:pic>
    </p:spTree>
    <p:extLst>
      <p:ext uri="{BB962C8B-B14F-4D97-AF65-F5344CB8AC3E}">
        <p14:creationId xmlns:p14="http://schemas.microsoft.com/office/powerpoint/2010/main" val="11393314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1395</TotalTime>
  <Words>1152</Words>
  <Application>Microsoft Office PowerPoint</Application>
  <PresentationFormat>On-screen Show (16:9)</PresentationFormat>
  <Paragraphs>144</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Maven Pro</vt:lpstr>
      <vt:lpstr>Arial Black</vt:lpstr>
      <vt:lpstr>Garamond</vt:lpstr>
      <vt:lpstr>Nunito</vt:lpstr>
      <vt:lpstr>Arial</vt:lpstr>
      <vt:lpstr>Organic</vt:lpstr>
      <vt:lpstr>MACHINE LEARNING  METHODOLOGY FOR  AUTOMATED  INDUSTRIAL  SOC  VERIFICATION USING LEARNING ALGORITHMS</vt:lpstr>
      <vt:lpstr>INTRODUCTION </vt:lpstr>
      <vt:lpstr>Verification of Mixed-Signal circuits</vt:lpstr>
      <vt:lpstr>PROBLEM STATEMENT </vt:lpstr>
      <vt:lpstr>Literature Survey [1/3]</vt:lpstr>
      <vt:lpstr>Literature Survey [2/3]</vt:lpstr>
      <vt:lpstr>Literature Survey [3/3]</vt:lpstr>
      <vt:lpstr>High Level Architecture [1/2]</vt:lpstr>
      <vt:lpstr>High Level Architecture [2/2]</vt:lpstr>
      <vt:lpstr>DATASET OVERVIEW [OpAmp-Non-Uniform] </vt:lpstr>
      <vt:lpstr>DATASET OVERVIEW [OpAmp-Uniform] </vt:lpstr>
      <vt:lpstr>Interpolation</vt:lpstr>
      <vt:lpstr>Interpolation Techniques</vt:lpstr>
      <vt:lpstr>Cubic Spline Interpolation</vt:lpstr>
      <vt:lpstr>TOOLS &amp; TECHNOLOGIES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Efficient Methods to Apply ML on Highly Complex Industrial Soc Design</dc:title>
  <dc:creator>Neeraj Kumar Jha</dc:creator>
  <cp:lastModifiedBy>NEERAJ KUMAR JHA</cp:lastModifiedBy>
  <cp:revision>55</cp:revision>
  <dcterms:modified xsi:type="dcterms:W3CDTF">2024-03-07T06:07:30Z</dcterms:modified>
</cp:coreProperties>
</file>