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810" y="-36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7"/>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1"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153EEE1-D308-44DC-A4B8-F04880B051FE}" type="datetimeFigureOut">
              <a:rPr lang="en-US" smtClean="0"/>
              <a:t>5/10/2024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CEE2F33-51BA-49D7-A9E7-0D3A754DD3E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53EEE1-D308-44DC-A4B8-F04880B051FE}"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E2F33-51BA-49D7-A9E7-0D3A754DD3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53EEE1-D308-44DC-A4B8-F04880B051FE}"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E2F33-51BA-49D7-A9E7-0D3A754DD3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53EEE1-D308-44DC-A4B8-F04880B051FE}"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E2F33-51BA-49D7-A9E7-0D3A754DD3E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7"/>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8"/>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1"/>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153EEE1-D308-44DC-A4B8-F04880B051FE}"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E2F33-51BA-49D7-A9E7-0D3A754DD3E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1"/>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1"/>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153EEE1-D308-44DC-A4B8-F04880B051FE}"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E2F33-51BA-49D7-A9E7-0D3A754DD3E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153EEE1-D308-44DC-A4B8-F04880B051FE}" type="datetimeFigureOut">
              <a:rPr lang="en-US" smtClean="0"/>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EE2F33-51BA-49D7-A9E7-0D3A754DD3E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153EEE1-D308-44DC-A4B8-F04880B051FE}" type="datetimeFigureOut">
              <a:rPr lang="en-US" smtClean="0"/>
              <a:t>5/10/2024</a:t>
            </a:fld>
            <a:endParaRPr lang="en-US"/>
          </a:p>
        </p:txBody>
      </p:sp>
      <p:sp>
        <p:nvSpPr>
          <p:cNvPr id="8" name="Slide Number Placeholder 7"/>
          <p:cNvSpPr>
            <a:spLocks noGrp="1"/>
          </p:cNvSpPr>
          <p:nvPr>
            <p:ph type="sldNum" sz="quarter" idx="11"/>
          </p:nvPr>
        </p:nvSpPr>
        <p:spPr/>
        <p:txBody>
          <a:bodyPr/>
          <a:lstStyle/>
          <a:p>
            <a:fld id="{FCEE2F33-51BA-49D7-A9E7-0D3A754DD3E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53EEE1-D308-44DC-A4B8-F04880B051FE}" type="datetimeFigureOut">
              <a:rPr lang="en-US" smtClean="0"/>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EE2F33-51BA-49D7-A9E7-0D3A754DD3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9"/>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153EEE1-D308-44DC-A4B8-F04880B051FE}"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5"/>
            <a:ext cx="762000" cy="365125"/>
          </a:xfrm>
        </p:spPr>
        <p:txBody>
          <a:bodyPr/>
          <a:lstStyle/>
          <a:p>
            <a:fld id="{FCEE2F33-51BA-49D7-A9E7-0D3A754DD3E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3"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3" y="2998766"/>
            <a:ext cx="3053867"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5"/>
            <a:ext cx="2133600" cy="365125"/>
          </a:xfrm>
        </p:spPr>
        <p:txBody>
          <a:bodyPr/>
          <a:lstStyle/>
          <a:p>
            <a:fld id="{4153EEE1-D308-44DC-A4B8-F04880B051FE}"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E2F33-51BA-49D7-A9E7-0D3A754DD3E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7"/>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1"/>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5"/>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153EEE1-D308-44DC-A4B8-F04880B051FE}" type="datetimeFigureOut">
              <a:rPr lang="en-US" smtClean="0"/>
              <a:t>5/10/2024</a:t>
            </a:fld>
            <a:endParaRPr lang="en-US"/>
          </a:p>
        </p:txBody>
      </p:sp>
      <p:sp>
        <p:nvSpPr>
          <p:cNvPr id="22" name="Footer Placeholder 21"/>
          <p:cNvSpPr>
            <a:spLocks noGrp="1"/>
          </p:cNvSpPr>
          <p:nvPr>
            <p:ph type="ftr" sz="quarter" idx="3"/>
          </p:nvPr>
        </p:nvSpPr>
        <p:spPr>
          <a:xfrm>
            <a:off x="3124200" y="6422065"/>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5"/>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CEE2F33-51BA-49D7-A9E7-0D3A754DD3E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eeexplore.ieee.org/stamp/stamp.jsp?tp=&amp;arnumber=1019283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219200" y="1447800"/>
            <a:ext cx="6480048" cy="1524000"/>
          </a:xfrm>
        </p:spPr>
        <p:txBody>
          <a:bodyPr>
            <a:noAutofit/>
          </a:bodyPr>
          <a:lstStyle/>
          <a:p>
            <a:pPr algn="ctr"/>
            <a:r>
              <a:rPr lang="en-US" sz="3200" dirty="0">
                <a:solidFill>
                  <a:schemeClr val="tx1"/>
                </a:solidFill>
                <a:effectLst/>
                <a:latin typeface="Book Antiqua" pitchFamily="18" charset="0"/>
              </a:rPr>
              <a:t>Cyber Attacks in Cloud Computing </a:t>
            </a:r>
            <a:r>
              <a:rPr lang="en-US" sz="3200" dirty="0" smtClean="0">
                <a:solidFill>
                  <a:schemeClr val="tx1"/>
                </a:solidFill>
                <a:effectLst/>
                <a:latin typeface="Book Antiqua" pitchFamily="18" charset="0"/>
              </a:rPr>
              <a:t>Environment</a:t>
            </a:r>
            <a:r>
              <a:rPr lang="en-US" sz="4800" dirty="0" smtClean="0"/>
              <a:t/>
            </a:r>
            <a:br>
              <a:rPr lang="en-US" sz="4800" dirty="0" smtClean="0"/>
            </a:br>
            <a:endParaRPr lang="en-US" sz="4800" b="1" dirty="0">
              <a:latin typeface="Book Antiqua"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1" y="3124201"/>
            <a:ext cx="9004300" cy="170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xmlns="" id="{DC3F3F5D-F5A6-97DC-15D4-0C209AE4336D}"/>
              </a:ext>
            </a:extLst>
          </p:cNvPr>
          <p:cNvSpPr txBox="1"/>
          <p:nvPr/>
        </p:nvSpPr>
        <p:spPr>
          <a:xfrm>
            <a:off x="914400" y="5915025"/>
            <a:ext cx="7400925" cy="707886"/>
          </a:xfrm>
          <a:prstGeom prst="rect">
            <a:avLst/>
          </a:prstGeom>
          <a:noFill/>
        </p:spPr>
        <p:txBody>
          <a:bodyPr wrap="square" rtlCol="0">
            <a:spAutoFit/>
          </a:bodyPr>
          <a:lstStyle/>
          <a:p>
            <a:pPr algn="ctr"/>
            <a:r>
              <a:rPr lang="en-US" sz="2000" dirty="0">
                <a:latin typeface="Book Antiqua" pitchFamily="18" charset="0"/>
              </a:rPr>
              <a:t>A PPT by, </a:t>
            </a:r>
          </a:p>
          <a:p>
            <a:pPr algn="ctr"/>
            <a:r>
              <a:rPr lang="en-US" sz="2000" dirty="0" err="1" smtClean="0">
                <a:latin typeface="Book Antiqua" pitchFamily="18" charset="0"/>
              </a:rPr>
              <a:t>Yazhiniyan.P</a:t>
            </a:r>
            <a:r>
              <a:rPr lang="en-US" sz="2000" dirty="0" smtClean="0">
                <a:latin typeface="Book Antiqua" pitchFamily="18" charset="0"/>
              </a:rPr>
              <a:t> </a:t>
            </a:r>
            <a:r>
              <a:rPr lang="en-US" sz="2000" dirty="0">
                <a:latin typeface="Book Antiqua" pitchFamily="18" charset="0"/>
              </a:rPr>
              <a:t>- </a:t>
            </a:r>
            <a:r>
              <a:rPr lang="en-US" sz="2000" dirty="0" smtClean="0">
                <a:latin typeface="Book Antiqua" pitchFamily="18" charset="0"/>
              </a:rPr>
              <a:t>2021115306</a:t>
            </a:r>
            <a:endParaRPr lang="en-IN" sz="2000" dirty="0">
              <a:latin typeface="Book Antiqua" pitchFamily="18" charset="0"/>
            </a:endParaRPr>
          </a:p>
        </p:txBody>
      </p:sp>
    </p:spTree>
    <p:extLst>
      <p:ext uri="{BB962C8B-B14F-4D97-AF65-F5344CB8AC3E}">
        <p14:creationId xmlns:p14="http://schemas.microsoft.com/office/powerpoint/2010/main" val="2579166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143000"/>
          </a:xfrm>
        </p:spPr>
        <p:txBody>
          <a:bodyPr>
            <a:normAutofit/>
          </a:bodyPr>
          <a:lstStyle/>
          <a:p>
            <a:pPr algn="ctr"/>
            <a:r>
              <a:rPr lang="en-US" sz="4000" b="1" dirty="0" smtClean="0">
                <a:latin typeface="Book Antiqua" pitchFamily="18" charset="0"/>
              </a:rPr>
              <a:t>E) </a:t>
            </a:r>
            <a:r>
              <a:rPr lang="en-US" sz="4000" b="1" dirty="0" err="1" smtClean="0">
                <a:latin typeface="Book Antiqua" pitchFamily="18" charset="0"/>
              </a:rPr>
              <a:t>Syn</a:t>
            </a:r>
            <a:r>
              <a:rPr lang="en-US" sz="4000" b="1" dirty="0" smtClean="0">
                <a:latin typeface="Book Antiqua" pitchFamily="18" charset="0"/>
              </a:rPr>
              <a:t> Flood Attack</a:t>
            </a:r>
            <a:endParaRPr lang="en-US" sz="4000" b="1" dirty="0">
              <a:latin typeface="Book Antiqua" pitchFamily="18" charset="0"/>
            </a:endParaRPr>
          </a:p>
        </p:txBody>
      </p:sp>
      <p:sp>
        <p:nvSpPr>
          <p:cNvPr id="3" name="Content Placeholder 2"/>
          <p:cNvSpPr>
            <a:spLocks noGrp="1"/>
          </p:cNvSpPr>
          <p:nvPr>
            <p:ph idx="1"/>
          </p:nvPr>
        </p:nvSpPr>
        <p:spPr>
          <a:xfrm>
            <a:off x="457200" y="1600201"/>
            <a:ext cx="8382000" cy="4525963"/>
          </a:xfrm>
        </p:spPr>
        <p:txBody>
          <a:bodyPr>
            <a:noAutofit/>
          </a:bodyPr>
          <a:lstStyle/>
          <a:p>
            <a:r>
              <a:rPr lang="en-US" sz="2000" dirty="0" smtClean="0"/>
              <a:t>When </a:t>
            </a:r>
            <a:r>
              <a:rPr lang="en-US" sz="2000" dirty="0"/>
              <a:t>a host sends out a large number of TCP/SYN packets, usually with a forged sender address, this is known as a </a:t>
            </a:r>
            <a:r>
              <a:rPr lang="en-US" sz="2000" dirty="0" err="1"/>
              <a:t>syn</a:t>
            </a:r>
            <a:r>
              <a:rPr lang="en-US" sz="2000" dirty="0"/>
              <a:t> flood. The server initiates a connection because each of these packets is interpreted as a request for a connection. </a:t>
            </a:r>
            <a:endParaRPr lang="en-US" sz="2000" dirty="0" smtClean="0"/>
          </a:p>
          <a:p>
            <a:pPr marL="36576" indent="0">
              <a:buNone/>
            </a:pPr>
            <a:endParaRPr lang="en-US" sz="2000" dirty="0" smtClean="0"/>
          </a:p>
          <a:p>
            <a:r>
              <a:rPr lang="en-US" sz="2000" dirty="0" smtClean="0"/>
              <a:t>The </a:t>
            </a:r>
            <a:r>
              <a:rPr lang="en-US" sz="2000" dirty="0"/>
              <a:t>server then responds with a TCP/SYN-ACK message and waits for a packet from the sender address to complete this (reply to the ACK Packet). Yet, the responses never </a:t>
            </a:r>
            <a:r>
              <a:rPr lang="en-US" sz="2000" dirty="0" err="1"/>
              <a:t>materialise</a:t>
            </a:r>
            <a:r>
              <a:rPr lang="en-US" sz="2000" dirty="0"/>
              <a:t> because the sender address is a hoax</a:t>
            </a:r>
            <a:r>
              <a:rPr lang="en-US" sz="2000" dirty="0" smtClean="0"/>
              <a:t>.</a:t>
            </a:r>
          </a:p>
          <a:p>
            <a:endParaRPr lang="en-US" sz="2000" dirty="0"/>
          </a:p>
          <a:p>
            <a:r>
              <a:rPr lang="en-US" sz="2000" dirty="0" smtClean="0"/>
              <a:t> </a:t>
            </a:r>
            <a:r>
              <a:rPr lang="en-US" sz="2000" dirty="0"/>
              <a:t>These partially open connections overburden the server's connection capacity, preventing it from responding to valid requests until the attack is over.</a:t>
            </a:r>
          </a:p>
        </p:txBody>
      </p:sp>
    </p:spTree>
    <p:extLst>
      <p:ext uri="{BB962C8B-B14F-4D97-AF65-F5344CB8AC3E}">
        <p14:creationId xmlns:p14="http://schemas.microsoft.com/office/powerpoint/2010/main" val="705040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458200" cy="1143000"/>
          </a:xfrm>
        </p:spPr>
        <p:txBody>
          <a:bodyPr>
            <a:normAutofit/>
          </a:bodyPr>
          <a:lstStyle/>
          <a:p>
            <a:pPr algn="ctr"/>
            <a:r>
              <a:rPr lang="en-US" sz="4000" b="1" dirty="0" smtClean="0">
                <a:latin typeface="Book Antiqua" pitchFamily="18" charset="0"/>
              </a:rPr>
              <a:t>F. Botnet Attacks</a:t>
            </a:r>
            <a:endParaRPr lang="en-US" sz="4000" b="1" dirty="0">
              <a:latin typeface="Book Antiqua" pitchFamily="18" charset="0"/>
            </a:endParaRPr>
          </a:p>
        </p:txBody>
      </p:sp>
      <p:sp>
        <p:nvSpPr>
          <p:cNvPr id="3" name="Content Placeholder 2"/>
          <p:cNvSpPr>
            <a:spLocks noGrp="1"/>
          </p:cNvSpPr>
          <p:nvPr>
            <p:ph idx="1"/>
          </p:nvPr>
        </p:nvSpPr>
        <p:spPr>
          <a:xfrm>
            <a:off x="457200" y="1600201"/>
            <a:ext cx="8305800" cy="4525963"/>
          </a:xfrm>
        </p:spPr>
        <p:txBody>
          <a:bodyPr numCol="2">
            <a:noAutofit/>
          </a:bodyPr>
          <a:lstStyle/>
          <a:p>
            <a:r>
              <a:rPr lang="en-US" sz="2000" dirty="0" smtClean="0">
                <a:latin typeface="Book Antiqua" pitchFamily="18" charset="0"/>
              </a:rPr>
              <a:t>Via </a:t>
            </a:r>
            <a:r>
              <a:rPr lang="en-US" sz="2000" dirty="0">
                <a:latin typeface="Book Antiqua" pitchFamily="18" charset="0"/>
              </a:rPr>
              <a:t>a network of controlled computers, a method known as Botnet launches a </a:t>
            </a:r>
            <a:r>
              <a:rPr lang="en-US" sz="2000" dirty="0" err="1">
                <a:latin typeface="Book Antiqua" pitchFamily="18" charset="0"/>
              </a:rPr>
              <a:t>DDoS</a:t>
            </a:r>
            <a:r>
              <a:rPr lang="en-US" sz="2000" dirty="0">
                <a:latin typeface="Book Antiqua" pitchFamily="18" charset="0"/>
              </a:rPr>
              <a:t> assault. Bots are computer </a:t>
            </a:r>
            <a:r>
              <a:rPr lang="en-US" sz="2000" dirty="0" err="1">
                <a:latin typeface="Book Antiqua" pitchFamily="18" charset="0"/>
              </a:rPr>
              <a:t>programmes</a:t>
            </a:r>
            <a:r>
              <a:rPr lang="en-US" sz="2000" dirty="0">
                <a:latin typeface="Book Antiqua" pitchFamily="18" charset="0"/>
              </a:rPr>
              <a:t> that operate computers for predetermined goals</a:t>
            </a:r>
            <a:r>
              <a:rPr lang="en-US" sz="2000" dirty="0" smtClean="0">
                <a:latin typeface="Book Antiqua" pitchFamily="18" charset="0"/>
              </a:rPr>
              <a:t>.</a:t>
            </a:r>
          </a:p>
          <a:p>
            <a:endParaRPr lang="en-US" sz="2000" dirty="0" smtClean="0">
              <a:latin typeface="Book Antiqua" pitchFamily="18" charset="0"/>
            </a:endParaRPr>
          </a:p>
          <a:p>
            <a:r>
              <a:rPr lang="en-US" sz="2000" dirty="0" smtClean="0">
                <a:latin typeface="Book Antiqua" pitchFamily="18" charset="0"/>
              </a:rPr>
              <a:t> </a:t>
            </a:r>
            <a:r>
              <a:rPr lang="en-US" sz="2000" dirty="0">
                <a:latin typeface="Book Antiqua" pitchFamily="18" charset="0"/>
              </a:rPr>
              <a:t>Large numbers of bots provide computers the ability to build powerful tools for things like widely disseminating spam email, click fraud, installing malware, spreading viruses and worms, and </a:t>
            </a:r>
            <a:r>
              <a:rPr lang="en-US" sz="2000" dirty="0" err="1">
                <a:latin typeface="Book Antiqua" pitchFamily="18" charset="0"/>
              </a:rPr>
              <a:t>DDoS</a:t>
            </a:r>
            <a:r>
              <a:rPr lang="en-US" sz="2000" dirty="0">
                <a:latin typeface="Book Antiqua" pitchFamily="18" charset="0"/>
              </a:rPr>
              <a:t> attacks. </a:t>
            </a:r>
            <a:endParaRPr lang="en-US" sz="2000" dirty="0" smtClean="0">
              <a:latin typeface="Book Antiqua" pitchFamily="18" charset="0"/>
            </a:endParaRPr>
          </a:p>
          <a:p>
            <a:pPr marL="36576" indent="0">
              <a:buNone/>
            </a:pPr>
            <a:endParaRPr lang="en-US" sz="2000" dirty="0" smtClean="0">
              <a:latin typeface="Book Antiqua"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524000"/>
            <a:ext cx="381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4527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normAutofit/>
          </a:bodyPr>
          <a:lstStyle/>
          <a:p>
            <a:pPr algn="ctr"/>
            <a:r>
              <a:rPr lang="en-US" sz="4000" b="1" dirty="0" smtClean="0">
                <a:latin typeface="Book Antiqua" pitchFamily="18" charset="0"/>
              </a:rPr>
              <a:t>Conclusion</a:t>
            </a:r>
            <a:endParaRPr lang="en-US" sz="4000" b="1" dirty="0">
              <a:latin typeface="Book Antiqua" pitchFamily="18" charset="0"/>
            </a:endParaRPr>
          </a:p>
        </p:txBody>
      </p:sp>
      <p:sp>
        <p:nvSpPr>
          <p:cNvPr id="3" name="Content Placeholder 2"/>
          <p:cNvSpPr>
            <a:spLocks noGrp="1"/>
          </p:cNvSpPr>
          <p:nvPr>
            <p:ph idx="1"/>
          </p:nvPr>
        </p:nvSpPr>
        <p:spPr>
          <a:xfrm>
            <a:off x="457200" y="1600201"/>
            <a:ext cx="8229600" cy="4525963"/>
          </a:xfrm>
        </p:spPr>
        <p:txBody>
          <a:bodyPr>
            <a:normAutofit/>
          </a:bodyPr>
          <a:lstStyle/>
          <a:p>
            <a:pPr marL="36576" indent="0" algn="just">
              <a:buNone/>
            </a:pPr>
            <a:r>
              <a:rPr lang="en-US" dirty="0"/>
              <a:t/>
            </a:r>
            <a:br>
              <a:rPr lang="en-US" dirty="0"/>
            </a:br>
            <a:r>
              <a:rPr lang="en-US" sz="2200" dirty="0">
                <a:latin typeface="Book Antiqua" pitchFamily="18" charset="0"/>
              </a:rPr>
              <a:t>Collaborative efforts between cloud service providers and consumers are vital for safeguarding user data. Overreliance on passwords and encryption may not provide adequate protection against cyber threats. </a:t>
            </a:r>
            <a:r>
              <a:rPr lang="en-US" sz="2200" dirty="0" err="1">
                <a:latin typeface="Book Antiqua" pitchFamily="18" charset="0"/>
              </a:rPr>
              <a:t>DDoS</a:t>
            </a:r>
            <a:r>
              <a:rPr lang="en-US" sz="2200" dirty="0">
                <a:latin typeface="Book Antiqua" pitchFamily="18" charset="0"/>
              </a:rPr>
              <a:t> attacks and cryptographic vulnerabilities present significant risks to cloud systems. Proactive measures and vigilant monitoring are essential to address potential gaps in cloud security. Continued research and enhanced security measures are imperative to mitigate vulnerabilities and ensure the resilience of cloud computing infrastructure</a:t>
            </a:r>
            <a:endParaRPr lang="en-US" sz="2200" dirty="0">
              <a:latin typeface="Book Antiqua" pitchFamily="18" charset="0"/>
            </a:endParaRPr>
          </a:p>
        </p:txBody>
      </p:sp>
    </p:spTree>
    <p:extLst>
      <p:ext uri="{BB962C8B-B14F-4D97-AF65-F5344CB8AC3E}">
        <p14:creationId xmlns:p14="http://schemas.microsoft.com/office/powerpoint/2010/main" val="230387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pPr algn="ctr"/>
            <a:r>
              <a:rPr lang="en-US" sz="4000" b="1" dirty="0">
                <a:latin typeface="Book Antiqua" pitchFamily="18" charset="0"/>
              </a:rPr>
              <a:t>REFERENCES </a:t>
            </a:r>
          </a:p>
        </p:txBody>
      </p:sp>
      <p:sp>
        <p:nvSpPr>
          <p:cNvPr id="3" name="Content Placeholder 2"/>
          <p:cNvSpPr>
            <a:spLocks noGrp="1"/>
          </p:cNvSpPr>
          <p:nvPr>
            <p:ph idx="1"/>
          </p:nvPr>
        </p:nvSpPr>
        <p:spPr>
          <a:xfrm>
            <a:off x="457200" y="1600201"/>
            <a:ext cx="8458200" cy="4525963"/>
          </a:xfrm>
        </p:spPr>
        <p:txBody>
          <a:bodyPr/>
          <a:lstStyle/>
          <a:p>
            <a:pPr marL="36576" indent="0">
              <a:buNone/>
            </a:pPr>
            <a:r>
              <a:rPr lang="en-IN" sz="2800" b="1" dirty="0">
                <a:latin typeface="Book Antiqua" pitchFamily="18" charset="0"/>
              </a:rPr>
              <a:t>Link to this paper: </a:t>
            </a:r>
          </a:p>
          <a:p>
            <a:pPr marL="36576" indent="0">
              <a:buNone/>
            </a:pPr>
            <a:r>
              <a:rPr lang="en-US" dirty="0">
                <a:hlinkClick r:id="rId2"/>
              </a:rPr>
              <a:t>https://ieeexplore.ieee.org/stamp/stamp.jsp?tp=&amp;</a:t>
            </a:r>
            <a:r>
              <a:rPr lang="en-US" dirty="0" smtClean="0">
                <a:hlinkClick r:id="rId2"/>
              </a:rPr>
              <a:t>arnumber=10192833</a:t>
            </a:r>
            <a:endParaRPr lang="en-US" dirty="0" smtClean="0"/>
          </a:p>
          <a:p>
            <a:pPr marL="36576" indent="0">
              <a:buNone/>
            </a:pPr>
            <a:endParaRPr lang="en-US" dirty="0" smtClean="0"/>
          </a:p>
          <a:p>
            <a:pPr marL="36576" indent="0">
              <a:buNone/>
            </a:pPr>
            <a:r>
              <a:rPr lang="en-IN" sz="2800" b="1" dirty="0">
                <a:latin typeface="Book Antiqua" pitchFamily="18" charset="0"/>
              </a:rPr>
              <a:t>Related Papers</a:t>
            </a:r>
            <a:r>
              <a:rPr lang="en-IN" sz="2800" b="1" dirty="0" smtClean="0">
                <a:latin typeface="Book Antiqua" pitchFamily="18" charset="0"/>
              </a:rPr>
              <a:t>:</a:t>
            </a:r>
            <a:endParaRPr lang="en-IN" sz="2800" b="1" dirty="0">
              <a:latin typeface="Book Antiqua" pitchFamily="18" charset="0"/>
            </a:endParaRPr>
          </a:p>
          <a:p>
            <a:pPr marL="36576" indent="0">
              <a:buNone/>
            </a:pPr>
            <a:r>
              <a:rPr lang="en-US" dirty="0"/>
              <a:t>http://ijeie.jalaxy.com.tw/contents/ijeie-v1-n2/ijeie-v1-n2.pdf#page=29</a:t>
            </a:r>
          </a:p>
        </p:txBody>
      </p:sp>
    </p:spTree>
    <p:extLst>
      <p:ext uri="{BB962C8B-B14F-4D97-AF65-F5344CB8AC3E}">
        <p14:creationId xmlns:p14="http://schemas.microsoft.com/office/powerpoint/2010/main" val="1067295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14600"/>
            <a:ext cx="5029200" cy="1143000"/>
          </a:xfrm>
        </p:spPr>
        <p:txBody>
          <a:bodyPr/>
          <a:lstStyle/>
          <a:p>
            <a:pPr algn="ctr"/>
            <a:r>
              <a:rPr lang="en-US" sz="4800" b="1" dirty="0" smtClean="0">
                <a:latin typeface="Elephant" pitchFamily="18" charset="0"/>
              </a:rPr>
              <a:t>THANK </a:t>
            </a:r>
            <a:r>
              <a:rPr lang="en-US" sz="4800" b="1" dirty="0">
                <a:latin typeface="Elephant" pitchFamily="18" charset="0"/>
              </a:rPr>
              <a:t>YOU</a:t>
            </a:r>
            <a:endParaRPr lang="en-US" b="1" dirty="0">
              <a:latin typeface="Elephant" pitchFamily="18" charset="0"/>
            </a:endParaRPr>
          </a:p>
        </p:txBody>
      </p:sp>
      <p:sp>
        <p:nvSpPr>
          <p:cNvPr id="4" name="TextBox 3"/>
          <p:cNvSpPr txBox="1"/>
          <p:nvPr/>
        </p:nvSpPr>
        <p:spPr>
          <a:xfrm>
            <a:off x="4953000" y="6019800"/>
            <a:ext cx="3733800" cy="646331"/>
          </a:xfrm>
          <a:prstGeom prst="rect">
            <a:avLst/>
          </a:prstGeom>
          <a:noFill/>
        </p:spPr>
        <p:txBody>
          <a:bodyPr wrap="square" rtlCol="0">
            <a:spAutoFit/>
          </a:bodyPr>
          <a:lstStyle/>
          <a:p>
            <a:r>
              <a:rPr lang="en-US" dirty="0" smtClean="0"/>
              <a:t>BY :</a:t>
            </a:r>
          </a:p>
          <a:p>
            <a:r>
              <a:rPr lang="en-US" dirty="0" smtClean="0"/>
              <a:t>    YAZHINIYAN.P (2021115306)</a:t>
            </a:r>
            <a:endParaRPr lang="en-US" dirty="0"/>
          </a:p>
        </p:txBody>
      </p:sp>
    </p:spTree>
    <p:extLst>
      <p:ext uri="{BB962C8B-B14F-4D97-AF65-F5344CB8AC3E}">
        <p14:creationId xmlns:p14="http://schemas.microsoft.com/office/powerpoint/2010/main" val="345347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563562"/>
          </a:xfrm>
        </p:spPr>
        <p:txBody>
          <a:bodyPr>
            <a:noAutofit/>
          </a:bodyPr>
          <a:lstStyle/>
          <a:p>
            <a:pPr algn="ctr"/>
            <a:r>
              <a:rPr lang="en-US" sz="4400" b="1" dirty="0" smtClean="0">
                <a:latin typeface="Book Antiqua" pitchFamily="18" charset="0"/>
              </a:rPr>
              <a:t>AUTHORS</a:t>
            </a:r>
            <a:endParaRPr lang="en-US" sz="4400" b="1" dirty="0">
              <a:latin typeface="Book Antiqua" pitchFamily="18" charset="0"/>
            </a:endParaRPr>
          </a:p>
        </p:txBody>
      </p:sp>
      <p:sp>
        <p:nvSpPr>
          <p:cNvPr id="3" name="Content Placeholder 2"/>
          <p:cNvSpPr>
            <a:spLocks noGrp="1"/>
          </p:cNvSpPr>
          <p:nvPr>
            <p:ph idx="1"/>
          </p:nvPr>
        </p:nvSpPr>
        <p:spPr>
          <a:xfrm>
            <a:off x="457200" y="1066801"/>
            <a:ext cx="8229600" cy="5059363"/>
          </a:xfrm>
        </p:spPr>
        <p:txBody>
          <a:bodyPr>
            <a:normAutofit/>
          </a:bodyPr>
          <a:lstStyle/>
          <a:p>
            <a:pPr algn="ctr">
              <a:lnSpc>
                <a:spcPct val="250000"/>
              </a:lnSpc>
            </a:pPr>
            <a:r>
              <a:rPr lang="en-US" dirty="0" err="1" smtClean="0">
                <a:latin typeface="Book Antiqua" pitchFamily="18" charset="0"/>
              </a:rPr>
              <a:t>Divyansha</a:t>
            </a:r>
            <a:r>
              <a:rPr lang="en-US" dirty="0" smtClean="0">
                <a:latin typeface="Book Antiqua" pitchFamily="18" charset="0"/>
              </a:rPr>
              <a:t> </a:t>
            </a:r>
            <a:r>
              <a:rPr lang="en-US" dirty="0" err="1" smtClean="0">
                <a:latin typeface="Book Antiqua" pitchFamily="18" charset="0"/>
              </a:rPr>
              <a:t>Garg</a:t>
            </a:r>
            <a:endParaRPr lang="en-US" dirty="0" smtClean="0">
              <a:latin typeface="Book Antiqua" pitchFamily="18" charset="0"/>
            </a:endParaRPr>
          </a:p>
          <a:p>
            <a:pPr algn="ctr">
              <a:lnSpc>
                <a:spcPct val="250000"/>
              </a:lnSpc>
            </a:pPr>
            <a:r>
              <a:rPr lang="en-US" dirty="0">
                <a:latin typeface="Book Antiqua" pitchFamily="18" charset="0"/>
              </a:rPr>
              <a:t> </a:t>
            </a:r>
            <a:r>
              <a:rPr lang="en-US" dirty="0" err="1" smtClean="0">
                <a:latin typeface="Book Antiqua" pitchFamily="18" charset="0"/>
              </a:rPr>
              <a:t>Reshu</a:t>
            </a:r>
            <a:r>
              <a:rPr lang="en-US" dirty="0" smtClean="0">
                <a:latin typeface="Book Antiqua" pitchFamily="18" charset="0"/>
              </a:rPr>
              <a:t> </a:t>
            </a:r>
            <a:r>
              <a:rPr lang="en-US" dirty="0" err="1" smtClean="0">
                <a:latin typeface="Book Antiqua" pitchFamily="18" charset="0"/>
              </a:rPr>
              <a:t>Agarwal</a:t>
            </a:r>
            <a:r>
              <a:rPr lang="en-US" dirty="0" smtClean="0">
                <a:latin typeface="Book Antiqua" pitchFamily="18" charset="0"/>
              </a:rPr>
              <a:t> </a:t>
            </a:r>
            <a:endParaRPr lang="en-US" dirty="0"/>
          </a:p>
          <a:p>
            <a:pPr marL="36576" indent="0" algn="ctr">
              <a:lnSpc>
                <a:spcPct val="250000"/>
              </a:lnSpc>
              <a:buNone/>
            </a:pPr>
            <a:r>
              <a:rPr lang="en-US" b="1" dirty="0">
                <a:latin typeface="Book Antiqua" pitchFamily="18" charset="0"/>
              </a:rPr>
              <a:t>Amity Institute of Information Technology Amity University </a:t>
            </a:r>
            <a:r>
              <a:rPr lang="en-US" b="1" dirty="0" smtClean="0">
                <a:latin typeface="Book Antiqua" pitchFamily="18" charset="0"/>
              </a:rPr>
              <a:t>Noida</a:t>
            </a:r>
            <a:r>
              <a:rPr lang="en-US" b="1" dirty="0">
                <a:latin typeface="Book Antiqua" pitchFamily="18" charset="0"/>
              </a:rPr>
              <a:t>.</a:t>
            </a:r>
          </a:p>
        </p:txBody>
      </p:sp>
    </p:spTree>
    <p:extLst>
      <p:ext uri="{BB962C8B-B14F-4D97-AF65-F5344CB8AC3E}">
        <p14:creationId xmlns:p14="http://schemas.microsoft.com/office/powerpoint/2010/main" val="205514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503238"/>
          </a:xfrm>
        </p:spPr>
        <p:txBody>
          <a:bodyPr>
            <a:noAutofit/>
          </a:bodyPr>
          <a:lstStyle/>
          <a:p>
            <a:pPr algn="ctr"/>
            <a:r>
              <a:rPr lang="en-US" sz="3600" b="1" dirty="0" smtClean="0">
                <a:latin typeface="Book Antiqua" pitchFamily="18" charset="0"/>
              </a:rPr>
              <a:t>Abstract Of This Paper</a:t>
            </a:r>
            <a:endParaRPr lang="en-US" sz="3600" b="1" dirty="0">
              <a:latin typeface="Book Antiqua" pitchFamily="18" charset="0"/>
            </a:endParaRPr>
          </a:p>
        </p:txBody>
      </p:sp>
      <p:sp>
        <p:nvSpPr>
          <p:cNvPr id="3" name="Content Placeholder 2"/>
          <p:cNvSpPr>
            <a:spLocks noGrp="1"/>
          </p:cNvSpPr>
          <p:nvPr>
            <p:ph idx="1"/>
          </p:nvPr>
        </p:nvSpPr>
        <p:spPr>
          <a:xfrm>
            <a:off x="152400" y="1143000"/>
            <a:ext cx="8839200" cy="4525963"/>
          </a:xfrm>
        </p:spPr>
        <p:txBody>
          <a:bodyPr>
            <a:normAutofit/>
          </a:bodyPr>
          <a:lstStyle/>
          <a:p>
            <a:pPr marL="36576" indent="0">
              <a:buNone/>
            </a:pPr>
            <a:endParaRPr lang="en-US" sz="2000" b="1" u="sng" dirty="0" smtClean="0">
              <a:solidFill>
                <a:srgbClr val="FF0000"/>
              </a:solidFill>
              <a:latin typeface="Book Antiqua" pitchFamily="18" charset="0"/>
            </a:endParaRPr>
          </a:p>
          <a:p>
            <a:endParaRPr lang="en-US" sz="2000" b="1" u="sng" dirty="0">
              <a:solidFill>
                <a:srgbClr val="FF0000"/>
              </a:solidFill>
              <a:latin typeface="Book Antiqua" pitchFamily="18" charset="0"/>
            </a:endParaRPr>
          </a:p>
          <a:p>
            <a:r>
              <a:rPr lang="en-US" sz="2000" b="1" u="sng" dirty="0" smtClean="0">
                <a:solidFill>
                  <a:srgbClr val="FF0000"/>
                </a:solidFill>
                <a:latin typeface="Book Antiqua" pitchFamily="18" charset="0"/>
              </a:rPr>
              <a:t>Cloud </a:t>
            </a:r>
            <a:r>
              <a:rPr lang="en-US" sz="2000" b="1" u="sng" dirty="0">
                <a:solidFill>
                  <a:srgbClr val="FF0000"/>
                </a:solidFill>
                <a:latin typeface="Book Antiqua" pitchFamily="18" charset="0"/>
              </a:rPr>
              <a:t>Computing Security </a:t>
            </a:r>
            <a:r>
              <a:rPr lang="en-US" sz="2000" b="1" u="sng" dirty="0" smtClean="0">
                <a:solidFill>
                  <a:srgbClr val="FF0000"/>
                </a:solidFill>
                <a:latin typeface="Book Antiqua" pitchFamily="18" charset="0"/>
              </a:rPr>
              <a:t>Challenges : </a:t>
            </a:r>
            <a:r>
              <a:rPr lang="en-US" sz="1800" dirty="0" smtClean="0">
                <a:latin typeface="Book Antiqua" pitchFamily="18" charset="0"/>
              </a:rPr>
              <a:t>Cloud </a:t>
            </a:r>
            <a:r>
              <a:rPr lang="en-US" sz="1800" dirty="0">
                <a:latin typeface="Book Antiqua" pitchFamily="18" charset="0"/>
              </a:rPr>
              <a:t>computing faces security challenges including </a:t>
            </a:r>
            <a:r>
              <a:rPr lang="en-US" sz="1800" dirty="0" err="1">
                <a:latin typeface="Book Antiqua" pitchFamily="18" charset="0"/>
              </a:rPr>
              <a:t>cyberattacks</a:t>
            </a:r>
            <a:r>
              <a:rPr lang="en-US" sz="1800" dirty="0">
                <a:latin typeface="Book Antiqua" pitchFamily="18" charset="0"/>
              </a:rPr>
              <a:t>, data vulnerabilities, and the necessity for thorough evaluation before adoption</a:t>
            </a:r>
            <a:r>
              <a:rPr lang="en-US" sz="1800" dirty="0" smtClean="0">
                <a:latin typeface="Book Antiqua" pitchFamily="18" charset="0"/>
              </a:rPr>
              <a:t>.</a:t>
            </a:r>
          </a:p>
          <a:p>
            <a:endParaRPr lang="en-US" sz="1800" dirty="0"/>
          </a:p>
          <a:p>
            <a:r>
              <a:rPr lang="en-US" sz="2000" b="1" u="sng" dirty="0">
                <a:solidFill>
                  <a:srgbClr val="FF0000"/>
                </a:solidFill>
                <a:latin typeface="Book Antiqua" pitchFamily="18" charset="0"/>
              </a:rPr>
              <a:t>Types of Cyber Assaults Against Cloud </a:t>
            </a:r>
            <a:r>
              <a:rPr lang="en-US" sz="2000" b="1" u="sng" dirty="0" smtClean="0">
                <a:solidFill>
                  <a:srgbClr val="FF0000"/>
                </a:solidFill>
                <a:latin typeface="Book Antiqua" pitchFamily="18" charset="0"/>
              </a:rPr>
              <a:t>Infrastructure : </a:t>
            </a:r>
            <a:r>
              <a:rPr lang="en-US" sz="1800" dirty="0" smtClean="0">
                <a:latin typeface="Book Antiqua" pitchFamily="18" charset="0"/>
              </a:rPr>
              <a:t>Cryptography </a:t>
            </a:r>
            <a:r>
              <a:rPr lang="en-US" sz="1800" dirty="0">
                <a:latin typeface="Book Antiqua" pitchFamily="18" charset="0"/>
              </a:rPr>
              <a:t>breaches, </a:t>
            </a:r>
            <a:r>
              <a:rPr lang="en-US" sz="1800" dirty="0" err="1">
                <a:latin typeface="Book Antiqua" pitchFamily="18" charset="0"/>
              </a:rPr>
              <a:t>DDoS</a:t>
            </a:r>
            <a:r>
              <a:rPr lang="en-US" sz="1800" dirty="0">
                <a:latin typeface="Book Antiqua" pitchFamily="18" charset="0"/>
              </a:rPr>
              <a:t> attacks, and flooding pose significant threats to cloud infrastructure, highlighting the need for robust security measures</a:t>
            </a:r>
            <a:r>
              <a:rPr lang="en-US" sz="1800" dirty="0" smtClean="0">
                <a:latin typeface="Book Antiqua" pitchFamily="18" charset="0"/>
              </a:rPr>
              <a:t>.</a:t>
            </a:r>
          </a:p>
          <a:p>
            <a:pPr marL="36576" indent="0">
              <a:buNone/>
            </a:pPr>
            <a:endParaRPr lang="en-US" sz="2000" dirty="0">
              <a:latin typeface="Book Antiqua" pitchFamily="18" charset="0"/>
            </a:endParaRPr>
          </a:p>
          <a:p>
            <a:r>
              <a:rPr lang="en-US" sz="1800" b="1" u="sng" dirty="0">
                <a:solidFill>
                  <a:srgbClr val="FF0000"/>
                </a:solidFill>
                <a:latin typeface="Book Antiqua" pitchFamily="18" charset="0"/>
              </a:rPr>
              <a:t>Addressing Cloud Security </a:t>
            </a:r>
            <a:r>
              <a:rPr lang="en-US" sz="1800" b="1" u="sng" dirty="0" smtClean="0">
                <a:solidFill>
                  <a:srgbClr val="FF0000"/>
                </a:solidFill>
                <a:latin typeface="Book Antiqua" pitchFamily="18" charset="0"/>
              </a:rPr>
              <a:t>Issues </a:t>
            </a:r>
            <a:r>
              <a:rPr lang="en-US" sz="1800" b="1" u="sng" dirty="0" smtClean="0">
                <a:solidFill>
                  <a:srgbClr val="FF0000"/>
                </a:solidFill>
              </a:rPr>
              <a:t>: </a:t>
            </a:r>
            <a:r>
              <a:rPr lang="en-US" sz="1800" dirty="0" smtClean="0">
                <a:latin typeface="Book Antiqua" pitchFamily="18" charset="0"/>
              </a:rPr>
              <a:t>Remedies </a:t>
            </a:r>
            <a:r>
              <a:rPr lang="en-US" sz="1800" dirty="0">
                <a:latin typeface="Book Antiqua" pitchFamily="18" charset="0"/>
              </a:rPr>
              <a:t>for cloud security issues must be pursued to safeguard data integrity and availability, necessitating proactive measures and comprehensive protection strategies.</a:t>
            </a:r>
          </a:p>
          <a:p>
            <a:endParaRPr lang="en-US" dirty="0"/>
          </a:p>
        </p:txBody>
      </p:sp>
    </p:spTree>
    <p:extLst>
      <p:ext uri="{BB962C8B-B14F-4D97-AF65-F5344CB8AC3E}">
        <p14:creationId xmlns:p14="http://schemas.microsoft.com/office/powerpoint/2010/main" val="2614203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458200" cy="1143000"/>
          </a:xfrm>
        </p:spPr>
        <p:txBody>
          <a:bodyPr>
            <a:normAutofit/>
          </a:bodyPr>
          <a:lstStyle/>
          <a:p>
            <a:pPr algn="ctr"/>
            <a:r>
              <a:rPr lang="en-US" sz="3600" dirty="0" smtClean="0">
                <a:latin typeface="Book Antiqua" pitchFamily="18" charset="0"/>
              </a:rPr>
              <a:t>INTRODUCTION</a:t>
            </a:r>
            <a:endParaRPr lang="en-US" sz="3600" dirty="0">
              <a:latin typeface="Book Antiqua" pitchFamily="18" charset="0"/>
            </a:endParaRPr>
          </a:p>
        </p:txBody>
      </p:sp>
      <p:sp>
        <p:nvSpPr>
          <p:cNvPr id="3" name="Content Placeholder 2"/>
          <p:cNvSpPr>
            <a:spLocks noGrp="1"/>
          </p:cNvSpPr>
          <p:nvPr>
            <p:ph idx="1"/>
          </p:nvPr>
        </p:nvSpPr>
        <p:spPr>
          <a:xfrm>
            <a:off x="457200" y="1600201"/>
            <a:ext cx="8305800" cy="4343399"/>
          </a:xfrm>
        </p:spPr>
        <p:txBody>
          <a:bodyPr>
            <a:normAutofit/>
          </a:bodyPr>
          <a:lstStyle/>
          <a:p>
            <a:pPr marL="36576" indent="0">
              <a:buNone/>
            </a:pPr>
            <a:r>
              <a:rPr lang="en-US" sz="2400" dirty="0">
                <a:latin typeface="Book Antiqua" pitchFamily="18" charset="0"/>
              </a:rPr>
              <a:t>In the realm of computing, cyber attacks pose a significant threat, particularly within cloud infrastructure. These assaults undermine trust in cloud services and compromise data security. Understanding the nature and implications of these threats is crucial for fortifying defenses. This introduction sets the stage for a deeper exploration into cyber attacks, emphasizing the imperative for proactive security measures in our </a:t>
            </a:r>
            <a:r>
              <a:rPr lang="en-US" sz="2400" dirty="0" smtClean="0">
                <a:latin typeface="Book Antiqua" pitchFamily="18" charset="0"/>
              </a:rPr>
              <a:t>interconnected</a:t>
            </a:r>
          </a:p>
          <a:p>
            <a:pPr marL="36576" indent="0">
              <a:buNone/>
            </a:pPr>
            <a:r>
              <a:rPr lang="en-US" sz="2400" dirty="0" smtClean="0">
                <a:latin typeface="Book Antiqua" pitchFamily="18" charset="0"/>
              </a:rPr>
              <a:t>Digital landscape.</a:t>
            </a:r>
            <a:r>
              <a:rPr lang="en-US" dirty="0"/>
              <a:t/>
            </a:r>
            <a:br>
              <a:rPr lang="en-US" dirty="0"/>
            </a:br>
            <a:endParaRPr lang="en-US" dirty="0"/>
          </a:p>
        </p:txBody>
      </p:sp>
    </p:spTree>
    <p:extLst>
      <p:ext uri="{BB962C8B-B14F-4D97-AF65-F5344CB8AC3E}">
        <p14:creationId xmlns:p14="http://schemas.microsoft.com/office/powerpoint/2010/main" val="2201479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92162"/>
          </a:xfrm>
        </p:spPr>
        <p:txBody>
          <a:bodyPr>
            <a:normAutofit/>
          </a:bodyPr>
          <a:lstStyle/>
          <a:p>
            <a:pPr algn="ctr"/>
            <a:r>
              <a:rPr lang="en-US" sz="3200" b="1" dirty="0">
                <a:latin typeface="Book Antiqua" pitchFamily="18" charset="0"/>
              </a:rPr>
              <a:t>SECURITY OF DATA IN THE CLOUD</a:t>
            </a:r>
          </a:p>
        </p:txBody>
      </p:sp>
      <p:sp>
        <p:nvSpPr>
          <p:cNvPr id="3" name="Content Placeholder 2"/>
          <p:cNvSpPr>
            <a:spLocks noGrp="1"/>
          </p:cNvSpPr>
          <p:nvPr>
            <p:ph idx="1"/>
          </p:nvPr>
        </p:nvSpPr>
        <p:spPr>
          <a:xfrm>
            <a:off x="457200" y="1143000"/>
            <a:ext cx="8305800" cy="5181599"/>
          </a:xfrm>
        </p:spPr>
        <p:txBody>
          <a:bodyPr numCol="2">
            <a:normAutofit/>
          </a:bodyPr>
          <a:lstStyle/>
          <a:p>
            <a:r>
              <a:rPr lang="en-US" sz="2000" dirty="0">
                <a:latin typeface="Book Antiqua" pitchFamily="18" charset="0"/>
              </a:rPr>
              <a:t>Effective cache management is vital in cloud computing to prevent data losses and ensure rapid retrieval</a:t>
            </a:r>
            <a:r>
              <a:rPr lang="en-US" sz="2000" dirty="0" smtClean="0">
                <a:latin typeface="Book Antiqua" pitchFamily="18" charset="0"/>
              </a:rPr>
              <a:t>.</a:t>
            </a:r>
          </a:p>
          <a:p>
            <a:pPr marL="36576" indent="0">
              <a:buNone/>
            </a:pPr>
            <a:endParaRPr lang="en-US" sz="2000" dirty="0">
              <a:latin typeface="Book Antiqua" pitchFamily="18" charset="0"/>
            </a:endParaRPr>
          </a:p>
          <a:p>
            <a:r>
              <a:rPr lang="en-US" sz="2000" dirty="0">
                <a:latin typeface="Book Antiqua" pitchFamily="18" charset="0"/>
              </a:rPr>
              <a:t>Data protection is essential in all types of cloud environments (private, public, or hybrid</a:t>
            </a:r>
            <a:r>
              <a:rPr lang="en-US" sz="2000" dirty="0" smtClean="0">
                <a:latin typeface="Book Antiqua" pitchFamily="18" charset="0"/>
              </a:rPr>
              <a:t>).</a:t>
            </a:r>
          </a:p>
          <a:p>
            <a:pPr marL="36576" indent="0">
              <a:buNone/>
            </a:pPr>
            <a:endParaRPr lang="en-US" sz="2000" dirty="0">
              <a:latin typeface="Book Antiqua" pitchFamily="18" charset="0"/>
            </a:endParaRPr>
          </a:p>
          <a:p>
            <a:r>
              <a:rPr lang="en-US" sz="2000" dirty="0">
                <a:latin typeface="Book Antiqua" pitchFamily="18" charset="0"/>
              </a:rPr>
              <a:t>Cloud service users should not assume automatic security for data, cache management, or disaster recovery.</a:t>
            </a:r>
          </a:p>
          <a:p>
            <a:endParaRPr lang="en-US" sz="2000" dirty="0" smtClean="0">
              <a:latin typeface="Book Antiqua" pitchFamily="18" charset="0"/>
            </a:endParaRPr>
          </a:p>
          <a:p>
            <a:pPr marL="36576" indent="0">
              <a:buNone/>
            </a:pPr>
            <a:endParaRPr lang="en-US" sz="2000" dirty="0">
              <a:latin typeface="Book Antiqua" pitchFamily="18" charset="0"/>
            </a:endParaRPr>
          </a:p>
          <a:p>
            <a:r>
              <a:rPr lang="en-US" sz="2000" dirty="0" smtClean="0">
                <a:latin typeface="Book Antiqua" pitchFamily="18" charset="0"/>
              </a:rPr>
              <a:t>Verify </a:t>
            </a:r>
            <a:r>
              <a:rPr lang="en-US" sz="2000" dirty="0">
                <a:latin typeface="Book Antiqua" pitchFamily="18" charset="0"/>
              </a:rPr>
              <a:t>that cloud service providers offer necessary services for data cache security and possess expertise in relevant technologies</a:t>
            </a:r>
            <a:r>
              <a:rPr lang="en-US" sz="2000" dirty="0" smtClean="0">
                <a:latin typeface="Book Antiqua" pitchFamily="18" charset="0"/>
              </a:rPr>
              <a:t>.</a:t>
            </a:r>
          </a:p>
          <a:p>
            <a:endParaRPr lang="en-US" sz="2000" dirty="0">
              <a:latin typeface="Book Antiqua" pitchFamily="18" charset="0"/>
            </a:endParaRPr>
          </a:p>
          <a:p>
            <a:r>
              <a:rPr lang="en-US" sz="2000" dirty="0">
                <a:latin typeface="Book Antiqua" pitchFamily="18" charset="0"/>
              </a:rPr>
              <a:t>Cloud storage providers offer encryption techniques for data security, with encrypted keys stored securely for user authentication.</a:t>
            </a:r>
          </a:p>
          <a:p>
            <a:pPr marL="36576" indent="0">
              <a:buNone/>
            </a:pPr>
            <a:endParaRPr lang="en-US" dirty="0"/>
          </a:p>
        </p:txBody>
      </p:sp>
    </p:spTree>
    <p:extLst>
      <p:ext uri="{BB962C8B-B14F-4D97-AF65-F5344CB8AC3E}">
        <p14:creationId xmlns:p14="http://schemas.microsoft.com/office/powerpoint/2010/main" val="459237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Autofit/>
          </a:bodyPr>
          <a:lstStyle/>
          <a:p>
            <a:pPr algn="ctr"/>
            <a:r>
              <a:rPr lang="en-US" sz="3600" b="1" dirty="0">
                <a:latin typeface="Book Antiqua" pitchFamily="18" charset="0"/>
              </a:rPr>
              <a:t>THREATS IN CLOUD COMPUTING</a:t>
            </a:r>
          </a:p>
        </p:txBody>
      </p:sp>
      <p:sp>
        <p:nvSpPr>
          <p:cNvPr id="3" name="Content Placeholder 2"/>
          <p:cNvSpPr>
            <a:spLocks noGrp="1"/>
          </p:cNvSpPr>
          <p:nvPr>
            <p:ph idx="1"/>
          </p:nvPr>
        </p:nvSpPr>
        <p:spPr>
          <a:xfrm>
            <a:off x="457200" y="1905000"/>
            <a:ext cx="8229600" cy="4221164"/>
          </a:xfrm>
        </p:spPr>
        <p:txBody>
          <a:bodyPr numCol="2">
            <a:normAutofit lnSpcReduction="10000"/>
          </a:bodyPr>
          <a:lstStyle/>
          <a:p>
            <a:pPr marL="36576" indent="0">
              <a:buNone/>
            </a:pPr>
            <a:endParaRPr lang="en-US" sz="2400" b="1" u="sng" dirty="0" smtClean="0"/>
          </a:p>
          <a:p>
            <a:pPr algn="just"/>
            <a:r>
              <a:rPr lang="en-US" sz="2000" dirty="0">
                <a:latin typeface="Book Antiqua" pitchFamily="18" charset="0"/>
              </a:rPr>
              <a:t>Evaluating dangers in cloud computing requires understanding key risk factors for </a:t>
            </a:r>
            <a:r>
              <a:rPr lang="en-US" sz="2000" dirty="0" smtClean="0">
                <a:latin typeface="Book Antiqua" pitchFamily="18" charset="0"/>
              </a:rPr>
              <a:t>businesses.</a:t>
            </a:r>
          </a:p>
          <a:p>
            <a:pPr algn="just"/>
            <a:endParaRPr lang="en-US" sz="2000" dirty="0" smtClean="0">
              <a:latin typeface="Book Antiqua" pitchFamily="18" charset="0"/>
            </a:endParaRPr>
          </a:p>
          <a:p>
            <a:pPr algn="just"/>
            <a:r>
              <a:rPr lang="en-US" sz="2000" dirty="0" smtClean="0">
                <a:latin typeface="Book Antiqua" pitchFamily="18" charset="0"/>
              </a:rPr>
              <a:t>Wrong </a:t>
            </a:r>
            <a:r>
              <a:rPr lang="en-US" sz="2000" dirty="0">
                <a:latin typeface="Book Antiqua" pitchFamily="18" charset="0"/>
              </a:rPr>
              <a:t>Passwords: Strict user password policies are essential for data protection, preventing easy cracking by modern password cracking software.</a:t>
            </a:r>
          </a:p>
          <a:p>
            <a:pPr marL="36576" indent="0" algn="just">
              <a:buNone/>
            </a:pPr>
            <a:endParaRPr lang="en-US" sz="2000" dirty="0" smtClean="0">
              <a:latin typeface="Book Antiqua" pitchFamily="18" charset="0"/>
            </a:endParaRPr>
          </a:p>
          <a:p>
            <a:pPr marL="36576" indent="0" algn="just">
              <a:buNone/>
            </a:pPr>
            <a:endParaRPr lang="en-US" sz="2000" dirty="0">
              <a:latin typeface="Book Antiqua" pitchFamily="18" charset="0"/>
            </a:endParaRPr>
          </a:p>
          <a:p>
            <a:pPr marL="36576" indent="0" algn="just">
              <a:buNone/>
            </a:pPr>
            <a:endParaRPr lang="en-US" sz="2000" dirty="0">
              <a:latin typeface="Book Antiqua" pitchFamily="18" charset="0"/>
            </a:endParaRPr>
          </a:p>
          <a:p>
            <a:pPr algn="just"/>
            <a:r>
              <a:rPr lang="en-US" sz="2000" dirty="0" smtClean="0">
                <a:latin typeface="Book Antiqua" pitchFamily="18" charset="0"/>
              </a:rPr>
              <a:t>Physical </a:t>
            </a:r>
            <a:r>
              <a:rPr lang="en-US" sz="2000" dirty="0">
                <a:latin typeface="Book Antiqua" pitchFamily="18" charset="0"/>
              </a:rPr>
              <a:t>Security: Ensuring robust physical security safeguards workers, assets, and critical data from unauthorized access</a:t>
            </a:r>
            <a:r>
              <a:rPr lang="en-US" sz="2000" dirty="0" smtClean="0">
                <a:latin typeface="Book Antiqua" pitchFamily="18" charset="0"/>
              </a:rPr>
              <a:t>.</a:t>
            </a:r>
          </a:p>
          <a:p>
            <a:pPr algn="just"/>
            <a:endParaRPr lang="en-US" sz="2000" dirty="0">
              <a:latin typeface="Book Antiqua" pitchFamily="18" charset="0"/>
            </a:endParaRPr>
          </a:p>
          <a:p>
            <a:pPr algn="just"/>
            <a:r>
              <a:rPr lang="en-US" sz="2000" dirty="0">
                <a:latin typeface="Book Antiqua" pitchFamily="18" charset="0"/>
              </a:rPr>
              <a:t>Improper Destruction: Failure to securely destroy physical and electronic records poses risks of data recovery and misuse</a:t>
            </a:r>
          </a:p>
        </p:txBody>
      </p:sp>
      <p:sp>
        <p:nvSpPr>
          <p:cNvPr id="4" name="TextBox 3"/>
          <p:cNvSpPr txBox="1"/>
          <p:nvPr/>
        </p:nvSpPr>
        <p:spPr>
          <a:xfrm>
            <a:off x="609600" y="1295400"/>
            <a:ext cx="8077200" cy="800219"/>
          </a:xfrm>
          <a:prstGeom prst="rect">
            <a:avLst/>
          </a:prstGeom>
          <a:noFill/>
        </p:spPr>
        <p:txBody>
          <a:bodyPr wrap="square" rtlCol="0">
            <a:spAutoFit/>
          </a:bodyPr>
          <a:lstStyle/>
          <a:p>
            <a:r>
              <a:rPr lang="en-US" sz="2800" b="1" u="sng" dirty="0" smtClean="0">
                <a:latin typeface="Book Antiqua" pitchFamily="18" charset="0"/>
              </a:rPr>
              <a:t>A)Non-technical Threats To Cyber Security</a:t>
            </a:r>
            <a:r>
              <a:rPr lang="en-US" b="1" u="sng" dirty="0" smtClean="0"/>
              <a:t>:</a:t>
            </a:r>
          </a:p>
          <a:p>
            <a:endParaRPr lang="en-US" dirty="0"/>
          </a:p>
        </p:txBody>
      </p:sp>
    </p:spTree>
    <p:extLst>
      <p:ext uri="{BB962C8B-B14F-4D97-AF65-F5344CB8AC3E}">
        <p14:creationId xmlns:p14="http://schemas.microsoft.com/office/powerpoint/2010/main" val="2788764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normAutofit/>
          </a:bodyPr>
          <a:lstStyle/>
          <a:p>
            <a:pPr algn="ctr"/>
            <a:r>
              <a:rPr lang="en-US" sz="4000" b="1" dirty="0" smtClean="0">
                <a:latin typeface="Book Antiqua" pitchFamily="18" charset="0"/>
              </a:rPr>
              <a:t>B) Insecure Interfaces And </a:t>
            </a:r>
            <a:r>
              <a:rPr lang="en-US" sz="4000" b="1" dirty="0" err="1" smtClean="0">
                <a:latin typeface="Book Antiqua" pitchFamily="18" charset="0"/>
              </a:rPr>
              <a:t>Apis</a:t>
            </a:r>
            <a:endParaRPr lang="en-US" sz="4000" b="1" dirty="0">
              <a:latin typeface="Book Antiqua" pitchFamily="18" charset="0"/>
            </a:endParaRPr>
          </a:p>
        </p:txBody>
      </p:sp>
      <p:sp>
        <p:nvSpPr>
          <p:cNvPr id="3" name="Content Placeholder 2"/>
          <p:cNvSpPr>
            <a:spLocks noGrp="1"/>
          </p:cNvSpPr>
          <p:nvPr>
            <p:ph idx="1"/>
          </p:nvPr>
        </p:nvSpPr>
        <p:spPr>
          <a:xfrm>
            <a:off x="457200" y="1600201"/>
            <a:ext cx="8458200" cy="4525963"/>
          </a:xfrm>
        </p:spPr>
        <p:txBody>
          <a:bodyPr>
            <a:normAutofit/>
          </a:bodyPr>
          <a:lstStyle/>
          <a:p>
            <a:pPr>
              <a:buFont typeface="Wingdings" pitchFamily="2" charset="2"/>
              <a:buChar char="v"/>
            </a:pPr>
            <a:r>
              <a:rPr lang="en-US" sz="2400" dirty="0">
                <a:latin typeface="Book Antiqua" pitchFamily="18" charset="0"/>
              </a:rPr>
              <a:t>Cloud computing customers utilize software interfaces or APIs to interact with cloud services</a:t>
            </a:r>
            <a:r>
              <a:rPr lang="en-US" sz="2400" dirty="0" smtClean="0">
                <a:latin typeface="Book Antiqua" pitchFamily="18" charset="0"/>
              </a:rPr>
              <a:t>.</a:t>
            </a:r>
          </a:p>
          <a:p>
            <a:pPr>
              <a:buFont typeface="Wingdings" pitchFamily="2" charset="2"/>
              <a:buChar char="v"/>
            </a:pPr>
            <a:endParaRPr lang="en-US" sz="2400" dirty="0">
              <a:latin typeface="Book Antiqua" pitchFamily="18" charset="0"/>
            </a:endParaRPr>
          </a:p>
          <a:p>
            <a:pPr>
              <a:buFont typeface="Wingdings" pitchFamily="2" charset="2"/>
              <a:buChar char="v"/>
            </a:pPr>
            <a:r>
              <a:rPr lang="en-US" sz="2400" dirty="0">
                <a:latin typeface="Book Antiqua" pitchFamily="18" charset="0"/>
              </a:rPr>
              <a:t>Secure APIs are essential for both accessibility and security of cloud services.</a:t>
            </a:r>
          </a:p>
          <a:p>
            <a:pPr>
              <a:buFont typeface="Wingdings" pitchFamily="2" charset="2"/>
              <a:buChar char="v"/>
            </a:pPr>
            <a:endParaRPr lang="en-US" sz="2400" dirty="0" smtClean="0">
              <a:latin typeface="Book Antiqua" pitchFamily="18" charset="0"/>
            </a:endParaRPr>
          </a:p>
          <a:p>
            <a:pPr>
              <a:buFont typeface="Wingdings" pitchFamily="2" charset="2"/>
              <a:buChar char="v"/>
            </a:pPr>
            <a:r>
              <a:rPr lang="en-US" sz="2400" dirty="0" smtClean="0">
                <a:latin typeface="Book Antiqua" pitchFamily="18" charset="0"/>
              </a:rPr>
              <a:t>These </a:t>
            </a:r>
            <a:r>
              <a:rPr lang="en-US" sz="2400" dirty="0">
                <a:latin typeface="Book Antiqua" pitchFamily="18" charset="0"/>
              </a:rPr>
              <a:t>interfaces must prevent data breaches and losses by providing protection against both innocent and malicious attempts.</a:t>
            </a:r>
          </a:p>
          <a:p>
            <a:pPr>
              <a:buFont typeface="Wingdings" pitchFamily="2" charset="2"/>
              <a:buChar char="§"/>
            </a:pPr>
            <a:endParaRPr lang="en-US" dirty="0"/>
          </a:p>
        </p:txBody>
      </p:sp>
    </p:spTree>
    <p:extLst>
      <p:ext uri="{BB962C8B-B14F-4D97-AF65-F5344CB8AC3E}">
        <p14:creationId xmlns:p14="http://schemas.microsoft.com/office/powerpoint/2010/main" val="1612742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143000"/>
          </a:xfrm>
        </p:spPr>
        <p:txBody>
          <a:bodyPr>
            <a:normAutofit/>
          </a:bodyPr>
          <a:lstStyle/>
          <a:p>
            <a:pPr algn="ctr"/>
            <a:r>
              <a:rPr lang="en-US" sz="4000" b="1" dirty="0" smtClean="0">
                <a:latin typeface="Book Antiqua" pitchFamily="18" charset="0"/>
              </a:rPr>
              <a:t>C) </a:t>
            </a:r>
            <a:r>
              <a:rPr lang="en-US" sz="4000" b="1" dirty="0">
                <a:latin typeface="Book Antiqua" pitchFamily="18" charset="0"/>
              </a:rPr>
              <a:t>Cryptographic attacks</a:t>
            </a:r>
          </a:p>
        </p:txBody>
      </p:sp>
      <p:sp>
        <p:nvSpPr>
          <p:cNvPr id="3" name="Content Placeholder 2"/>
          <p:cNvSpPr>
            <a:spLocks noGrp="1"/>
          </p:cNvSpPr>
          <p:nvPr>
            <p:ph idx="1"/>
          </p:nvPr>
        </p:nvSpPr>
        <p:spPr>
          <a:xfrm>
            <a:off x="457200" y="1600201"/>
            <a:ext cx="8229600" cy="4525963"/>
          </a:xfrm>
        </p:spPr>
        <p:txBody>
          <a:bodyPr>
            <a:normAutofit/>
          </a:bodyPr>
          <a:lstStyle/>
          <a:p>
            <a:r>
              <a:rPr lang="en-US" sz="2000" dirty="0">
                <a:latin typeface="Book Antiqua" pitchFamily="18" charset="0"/>
              </a:rPr>
              <a:t>The most typical cryptanalytic assaults are three. They all </a:t>
            </a:r>
            <a:r>
              <a:rPr lang="en-US" sz="2000" dirty="0" smtClean="0">
                <a:latin typeface="Book Antiqua" pitchFamily="18" charset="0"/>
              </a:rPr>
              <a:t>rely on </a:t>
            </a:r>
            <a:r>
              <a:rPr lang="en-US" sz="2000" dirty="0">
                <a:latin typeface="Book Antiqua" pitchFamily="18" charset="0"/>
              </a:rPr>
              <a:t>the cryptanalyst's thorough understanding of the </a:t>
            </a:r>
            <a:r>
              <a:rPr lang="en-US" sz="2000" dirty="0" smtClean="0">
                <a:latin typeface="Book Antiqua" pitchFamily="18" charset="0"/>
              </a:rPr>
              <a:t>employed encryption </a:t>
            </a:r>
            <a:r>
              <a:rPr lang="en-US" sz="2000" dirty="0">
                <a:latin typeface="Book Antiqua" pitchFamily="18" charset="0"/>
              </a:rPr>
              <a:t>algorithm. Figure 5 shows Cryptographic attacks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19400"/>
            <a:ext cx="66294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78531" y="6292334"/>
            <a:ext cx="2642070" cy="400110"/>
          </a:xfrm>
          <a:prstGeom prst="rect">
            <a:avLst/>
          </a:prstGeom>
          <a:noFill/>
        </p:spPr>
        <p:txBody>
          <a:bodyPr wrap="none" rtlCol="0">
            <a:spAutoFit/>
          </a:bodyPr>
          <a:lstStyle/>
          <a:p>
            <a:r>
              <a:rPr lang="en-US" sz="2000" b="1" dirty="0" smtClean="0">
                <a:latin typeface="Book Antiqua" pitchFamily="18" charset="0"/>
              </a:rPr>
              <a:t>Cryptographic attack</a:t>
            </a:r>
            <a:endParaRPr lang="en-US" sz="2000" b="1" dirty="0">
              <a:latin typeface="Book Antiqua" pitchFamily="18" charset="0"/>
            </a:endParaRPr>
          </a:p>
        </p:txBody>
      </p:sp>
    </p:spTree>
    <p:extLst>
      <p:ext uri="{BB962C8B-B14F-4D97-AF65-F5344CB8AC3E}">
        <p14:creationId xmlns:p14="http://schemas.microsoft.com/office/powerpoint/2010/main" val="1169918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pPr algn="ctr"/>
            <a:r>
              <a:rPr lang="en-US" sz="4000" b="1" dirty="0" smtClean="0">
                <a:latin typeface="Book Antiqua" pitchFamily="18" charset="0"/>
              </a:rPr>
              <a:t>D) </a:t>
            </a:r>
            <a:r>
              <a:rPr lang="en-US" sz="4000" b="1" dirty="0" err="1" smtClean="0">
                <a:latin typeface="Book Antiqua" pitchFamily="18" charset="0"/>
              </a:rPr>
              <a:t>DoS</a:t>
            </a:r>
            <a:r>
              <a:rPr lang="en-US" sz="4000" b="1" dirty="0" smtClean="0">
                <a:latin typeface="Book Antiqua" pitchFamily="18" charset="0"/>
              </a:rPr>
              <a:t> / </a:t>
            </a:r>
            <a:r>
              <a:rPr lang="en-US" sz="4000" b="1" dirty="0" err="1" smtClean="0">
                <a:latin typeface="Book Antiqua" pitchFamily="18" charset="0"/>
              </a:rPr>
              <a:t>DDoS</a:t>
            </a:r>
            <a:r>
              <a:rPr lang="en-US" sz="4000" b="1" dirty="0" smtClean="0">
                <a:latin typeface="Book Antiqua" pitchFamily="18" charset="0"/>
              </a:rPr>
              <a:t> </a:t>
            </a:r>
            <a:r>
              <a:rPr lang="en-US" sz="4000" b="1" dirty="0">
                <a:latin typeface="Book Antiqua" pitchFamily="18" charset="0"/>
              </a:rPr>
              <a:t>attack</a:t>
            </a:r>
          </a:p>
        </p:txBody>
      </p:sp>
      <p:sp>
        <p:nvSpPr>
          <p:cNvPr id="3" name="Content Placeholder 2"/>
          <p:cNvSpPr>
            <a:spLocks noGrp="1"/>
          </p:cNvSpPr>
          <p:nvPr>
            <p:ph idx="1"/>
          </p:nvPr>
        </p:nvSpPr>
        <p:spPr>
          <a:xfrm>
            <a:off x="457200" y="1371601"/>
            <a:ext cx="8229600" cy="4754564"/>
          </a:xfrm>
        </p:spPr>
        <p:txBody>
          <a:bodyPr>
            <a:normAutofit/>
          </a:bodyPr>
          <a:lstStyle/>
          <a:p>
            <a:pPr algn="just"/>
            <a:r>
              <a:rPr lang="en-US" sz="1800" dirty="0" smtClean="0">
                <a:latin typeface="Book Antiqua" pitchFamily="18" charset="0"/>
              </a:rPr>
              <a:t>Online </a:t>
            </a:r>
            <a:r>
              <a:rPr lang="en-US" sz="1800" dirty="0">
                <a:latin typeface="Book Antiqua" pitchFamily="18" charset="0"/>
              </a:rPr>
              <a:t>attacks appear to have increased as a result of the Internet's rapid expansion during the past ten years. Attacks that target availability reduction include </a:t>
            </a:r>
            <a:r>
              <a:rPr lang="en-US" sz="1800" dirty="0" err="1">
                <a:latin typeface="Book Antiqua" pitchFamily="18" charset="0"/>
              </a:rPr>
              <a:t>DoS</a:t>
            </a:r>
            <a:r>
              <a:rPr lang="en-US" sz="1800" dirty="0">
                <a:latin typeface="Book Antiqua" pitchFamily="18" charset="0"/>
              </a:rPr>
              <a:t> (Denial of Service) attacks</a:t>
            </a:r>
            <a:r>
              <a:rPr lang="en-US" sz="1800" dirty="0" smtClean="0">
                <a:latin typeface="Book Antiqua" pitchFamily="18" charset="0"/>
              </a:rPr>
              <a:t>.</a:t>
            </a:r>
          </a:p>
          <a:p>
            <a:pPr algn="just"/>
            <a:endParaRPr lang="en-US" sz="1800" dirty="0" smtClean="0">
              <a:latin typeface="Book Antiqua" pitchFamily="18" charset="0"/>
            </a:endParaRPr>
          </a:p>
          <a:p>
            <a:pPr algn="just"/>
            <a:r>
              <a:rPr lang="en-US" sz="1800" dirty="0" smtClean="0">
                <a:latin typeface="Book Antiqua" pitchFamily="18" charset="0"/>
              </a:rPr>
              <a:t> </a:t>
            </a:r>
            <a:r>
              <a:rPr lang="en-US" sz="1800" dirty="0">
                <a:latin typeface="Book Antiqua" pitchFamily="18" charset="0"/>
              </a:rPr>
              <a:t>Such an attack may take many different forms, such as an assault on the physical IT environment, a network connection overload, or the exploitation of application flaws. Figure 6 shows DOS/DDOS attacks</a:t>
            </a:r>
            <a:r>
              <a:rPr lang="en-US" sz="1800" dirty="0" smtClean="0">
                <a:latin typeface="Book Antiqua" pitchFamily="18" charset="0"/>
              </a:rPr>
              <a:t>.</a:t>
            </a:r>
          </a:p>
          <a:p>
            <a:pPr marL="36576" indent="0" algn="just">
              <a:buNone/>
            </a:pPr>
            <a:endParaRPr lang="en-US" sz="2000" dirty="0" smtClean="0">
              <a:latin typeface="Book Antiqua"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829" y="3581400"/>
            <a:ext cx="7543800" cy="266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569030" y="6303220"/>
            <a:ext cx="2568332" cy="369332"/>
          </a:xfrm>
          <a:prstGeom prst="rect">
            <a:avLst/>
          </a:prstGeom>
          <a:noFill/>
        </p:spPr>
        <p:txBody>
          <a:bodyPr wrap="none" rtlCol="0">
            <a:spAutoFit/>
          </a:bodyPr>
          <a:lstStyle/>
          <a:p>
            <a:r>
              <a:rPr lang="en-US" b="1" dirty="0" smtClean="0">
                <a:latin typeface="Book Antiqua" pitchFamily="18" charset="0"/>
              </a:rPr>
              <a:t>DOS/DDOS ATTACK</a:t>
            </a:r>
            <a:endParaRPr lang="en-US" b="1" dirty="0">
              <a:latin typeface="Book Antiqua" pitchFamily="18" charset="0"/>
            </a:endParaRPr>
          </a:p>
        </p:txBody>
      </p:sp>
    </p:spTree>
    <p:extLst>
      <p:ext uri="{BB962C8B-B14F-4D97-AF65-F5344CB8AC3E}">
        <p14:creationId xmlns:p14="http://schemas.microsoft.com/office/powerpoint/2010/main" val="402015412"/>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120</TotalTime>
  <Words>741</Words>
  <Application>Microsoft Office PowerPoint</Application>
  <PresentationFormat>On-screen Show (4:3)</PresentationFormat>
  <Paragraphs>76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Technic</vt:lpstr>
      <vt:lpstr>Cyber Attacks in Cloud Computing Environment </vt:lpstr>
      <vt:lpstr>AUTHORS</vt:lpstr>
      <vt:lpstr>Abstract Of This Paper</vt:lpstr>
      <vt:lpstr>INTRODUCTION</vt:lpstr>
      <vt:lpstr>SECURITY OF DATA IN THE CLOUD</vt:lpstr>
      <vt:lpstr>THREATS IN CLOUD COMPUTING</vt:lpstr>
      <vt:lpstr>B) Insecure Interfaces And Apis</vt:lpstr>
      <vt:lpstr>C) Cryptographic attacks</vt:lpstr>
      <vt:lpstr>D) DoS / DDoS attack</vt:lpstr>
      <vt:lpstr>E) Syn Flood Attack</vt:lpstr>
      <vt:lpstr>F. Botnet Attacks</vt:lpstr>
      <vt:lpstr>Conclusion</vt:lpstr>
      <vt:lpstr>REFERENCES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Attacks in Cloud Computing Environment</dc:title>
  <dc:creator>DELL-22</dc:creator>
  <cp:lastModifiedBy>DELL-22</cp:lastModifiedBy>
  <cp:revision>11</cp:revision>
  <dcterms:created xsi:type="dcterms:W3CDTF">2024-05-10T17:14:00Z</dcterms:created>
  <dcterms:modified xsi:type="dcterms:W3CDTF">2024-05-10T19:14:21Z</dcterms:modified>
</cp:coreProperties>
</file>