
<file path=[Content_Types].xml><?xml version="1.0" encoding="utf-8"?>
<Types xmlns="http://schemas.openxmlformats.org/package/2006/content-types">
  <Default Extension="jfif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0" r:id="rId5"/>
    <p:sldId id="273" r:id="rId6"/>
    <p:sldId id="259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69" r:id="rId15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4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161772" y="4254140"/>
            <a:ext cx="5126355" cy="6033135"/>
          </a:xfrm>
          <a:custGeom>
            <a:avLst/>
            <a:gdLst/>
            <a:ahLst/>
            <a:cxnLst/>
            <a:rect l="l" t="t" r="r" b="b"/>
            <a:pathLst>
              <a:path w="5126355" h="6033134">
                <a:moveTo>
                  <a:pt x="508" y="5880243"/>
                </a:moveTo>
                <a:lnTo>
                  <a:pt x="2286" y="5729898"/>
                </a:lnTo>
                <a:lnTo>
                  <a:pt x="7874" y="5579557"/>
                </a:lnTo>
                <a:lnTo>
                  <a:pt x="17399" y="5429776"/>
                </a:lnTo>
                <a:lnTo>
                  <a:pt x="30988" y="5279434"/>
                </a:lnTo>
                <a:lnTo>
                  <a:pt x="47879" y="5130219"/>
                </a:lnTo>
                <a:lnTo>
                  <a:pt x="68707" y="4981565"/>
                </a:lnTo>
                <a:lnTo>
                  <a:pt x="93472" y="4832911"/>
                </a:lnTo>
                <a:lnTo>
                  <a:pt x="122174" y="4685389"/>
                </a:lnTo>
                <a:lnTo>
                  <a:pt x="154305" y="4538425"/>
                </a:lnTo>
                <a:lnTo>
                  <a:pt x="189738" y="4392578"/>
                </a:lnTo>
                <a:lnTo>
                  <a:pt x="229743" y="4247303"/>
                </a:lnTo>
                <a:lnTo>
                  <a:pt x="272542" y="4103158"/>
                </a:lnTo>
                <a:lnTo>
                  <a:pt x="319278" y="3960143"/>
                </a:lnTo>
                <a:lnTo>
                  <a:pt x="369951" y="3818805"/>
                </a:lnTo>
                <a:lnTo>
                  <a:pt x="423926" y="3678038"/>
                </a:lnTo>
                <a:lnTo>
                  <a:pt x="481457" y="3539519"/>
                </a:lnTo>
                <a:lnTo>
                  <a:pt x="542290" y="3402118"/>
                </a:lnTo>
                <a:lnTo>
                  <a:pt x="606933" y="3265859"/>
                </a:lnTo>
                <a:lnTo>
                  <a:pt x="675132" y="3131849"/>
                </a:lnTo>
                <a:lnTo>
                  <a:pt x="746125" y="2999528"/>
                </a:lnTo>
                <a:lnTo>
                  <a:pt x="820928" y="2868883"/>
                </a:lnTo>
                <a:lnTo>
                  <a:pt x="898652" y="2740511"/>
                </a:lnTo>
                <a:lnTo>
                  <a:pt x="979805" y="2613803"/>
                </a:lnTo>
                <a:lnTo>
                  <a:pt x="1064260" y="2489369"/>
                </a:lnTo>
                <a:lnTo>
                  <a:pt x="1151509" y="2366623"/>
                </a:lnTo>
                <a:lnTo>
                  <a:pt x="1242187" y="2246684"/>
                </a:lnTo>
                <a:lnTo>
                  <a:pt x="1335659" y="2128993"/>
                </a:lnTo>
                <a:lnTo>
                  <a:pt x="1432433" y="2013563"/>
                </a:lnTo>
                <a:lnTo>
                  <a:pt x="1531620" y="1900952"/>
                </a:lnTo>
                <a:lnTo>
                  <a:pt x="1634109" y="1790589"/>
                </a:lnTo>
                <a:lnTo>
                  <a:pt x="1738757" y="1682474"/>
                </a:lnTo>
                <a:lnTo>
                  <a:pt x="1846326" y="1577737"/>
                </a:lnTo>
                <a:lnTo>
                  <a:pt x="1956689" y="1475261"/>
                </a:lnTo>
                <a:lnTo>
                  <a:pt x="2069846" y="1376163"/>
                </a:lnTo>
                <a:lnTo>
                  <a:pt x="2185289" y="1279313"/>
                </a:lnTo>
                <a:lnTo>
                  <a:pt x="2303018" y="1185841"/>
                </a:lnTo>
                <a:lnTo>
                  <a:pt x="2422906" y="1095175"/>
                </a:lnTo>
                <a:lnTo>
                  <a:pt x="2545080" y="1007901"/>
                </a:lnTo>
                <a:lnTo>
                  <a:pt x="2669540" y="923446"/>
                </a:lnTo>
                <a:lnTo>
                  <a:pt x="2796286" y="842356"/>
                </a:lnTo>
                <a:lnTo>
                  <a:pt x="2925191" y="764658"/>
                </a:lnTo>
                <a:lnTo>
                  <a:pt x="3055874" y="689766"/>
                </a:lnTo>
                <a:lnTo>
                  <a:pt x="3188208" y="618252"/>
                </a:lnTo>
                <a:lnTo>
                  <a:pt x="3322193" y="550688"/>
                </a:lnTo>
                <a:lnTo>
                  <a:pt x="3457829" y="485931"/>
                </a:lnTo>
                <a:lnTo>
                  <a:pt x="3595243" y="425123"/>
                </a:lnTo>
                <a:lnTo>
                  <a:pt x="3734308" y="367681"/>
                </a:lnTo>
                <a:lnTo>
                  <a:pt x="3874516" y="313630"/>
                </a:lnTo>
                <a:lnTo>
                  <a:pt x="4016502" y="262944"/>
                </a:lnTo>
                <a:lnTo>
                  <a:pt x="4159504" y="216208"/>
                </a:lnTo>
                <a:lnTo>
                  <a:pt x="4303649" y="172851"/>
                </a:lnTo>
                <a:lnTo>
                  <a:pt x="4448302" y="133442"/>
                </a:lnTo>
                <a:lnTo>
                  <a:pt x="4594733" y="97400"/>
                </a:lnTo>
                <a:lnTo>
                  <a:pt x="4741672" y="65307"/>
                </a:lnTo>
                <a:lnTo>
                  <a:pt x="4889246" y="37151"/>
                </a:lnTo>
                <a:lnTo>
                  <a:pt x="5037836" y="12373"/>
                </a:lnTo>
                <a:lnTo>
                  <a:pt x="5126188" y="0"/>
                </a:lnTo>
              </a:path>
              <a:path w="5126355" h="6033134">
                <a:moveTo>
                  <a:pt x="1745" y="6032857"/>
                </a:moveTo>
                <a:lnTo>
                  <a:pt x="1651" y="6030585"/>
                </a:lnTo>
                <a:lnTo>
                  <a:pt x="0" y="5880243"/>
                </a:lnTo>
                <a:lnTo>
                  <a:pt x="508" y="5880243"/>
                </a:lnTo>
              </a:path>
            </a:pathLst>
          </a:custGeom>
          <a:ln w="14640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341982" y="6466579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2945979" y="0"/>
                </a:moveTo>
                <a:lnTo>
                  <a:pt x="2907792" y="8337"/>
                </a:lnTo>
                <a:lnTo>
                  <a:pt x="2815463" y="30867"/>
                </a:lnTo>
                <a:lnTo>
                  <a:pt x="2723642" y="55645"/>
                </a:lnTo>
                <a:lnTo>
                  <a:pt x="2632456" y="83229"/>
                </a:lnTo>
                <a:lnTo>
                  <a:pt x="2541778" y="113074"/>
                </a:lnTo>
                <a:lnTo>
                  <a:pt x="2452243" y="144608"/>
                </a:lnTo>
                <a:lnTo>
                  <a:pt x="2363216" y="178962"/>
                </a:lnTo>
                <a:lnTo>
                  <a:pt x="2275459" y="215550"/>
                </a:lnTo>
                <a:lnTo>
                  <a:pt x="2188210" y="253841"/>
                </a:lnTo>
                <a:lnTo>
                  <a:pt x="2102612" y="294951"/>
                </a:lnTo>
                <a:lnTo>
                  <a:pt x="2017522" y="337750"/>
                </a:lnTo>
                <a:lnTo>
                  <a:pt x="1933702" y="382797"/>
                </a:lnTo>
                <a:lnTo>
                  <a:pt x="1850898" y="430091"/>
                </a:lnTo>
                <a:lnTo>
                  <a:pt x="1769745" y="479634"/>
                </a:lnTo>
                <a:lnTo>
                  <a:pt x="1689227" y="530879"/>
                </a:lnTo>
                <a:lnTo>
                  <a:pt x="1610487" y="584371"/>
                </a:lnTo>
                <a:lnTo>
                  <a:pt x="1533271" y="639552"/>
                </a:lnTo>
                <a:lnTo>
                  <a:pt x="1457325" y="696982"/>
                </a:lnTo>
                <a:lnTo>
                  <a:pt x="1382903" y="756113"/>
                </a:lnTo>
                <a:lnTo>
                  <a:pt x="1309751" y="817492"/>
                </a:lnTo>
                <a:lnTo>
                  <a:pt x="1238250" y="879989"/>
                </a:lnTo>
                <a:lnTo>
                  <a:pt x="1168400" y="944746"/>
                </a:lnTo>
                <a:lnTo>
                  <a:pt x="1100328" y="1011193"/>
                </a:lnTo>
                <a:lnTo>
                  <a:pt x="1033907" y="1079315"/>
                </a:lnTo>
                <a:lnTo>
                  <a:pt x="969137" y="1149140"/>
                </a:lnTo>
                <a:lnTo>
                  <a:pt x="906526" y="1220654"/>
                </a:lnTo>
                <a:lnTo>
                  <a:pt x="845185" y="1293856"/>
                </a:lnTo>
                <a:lnTo>
                  <a:pt x="786130" y="1368177"/>
                </a:lnTo>
                <a:lnTo>
                  <a:pt x="728599" y="1444199"/>
                </a:lnTo>
                <a:lnTo>
                  <a:pt x="673481" y="1521339"/>
                </a:lnTo>
                <a:lnTo>
                  <a:pt x="620014" y="1600168"/>
                </a:lnTo>
                <a:lnTo>
                  <a:pt x="568706" y="1680686"/>
                </a:lnTo>
                <a:lnTo>
                  <a:pt x="519176" y="1761775"/>
                </a:lnTo>
                <a:lnTo>
                  <a:pt x="471932" y="1844541"/>
                </a:lnTo>
                <a:lnTo>
                  <a:pt x="426847" y="1928450"/>
                </a:lnTo>
                <a:lnTo>
                  <a:pt x="384048" y="2013477"/>
                </a:lnTo>
                <a:lnTo>
                  <a:pt x="342900" y="2099062"/>
                </a:lnTo>
                <a:lnTo>
                  <a:pt x="304673" y="2186336"/>
                </a:lnTo>
                <a:lnTo>
                  <a:pt x="268097" y="2274182"/>
                </a:lnTo>
                <a:lnTo>
                  <a:pt x="233680" y="2363146"/>
                </a:lnTo>
                <a:lnTo>
                  <a:pt x="202184" y="2452668"/>
                </a:lnTo>
                <a:lnTo>
                  <a:pt x="172339" y="2543333"/>
                </a:lnTo>
                <a:lnTo>
                  <a:pt x="144780" y="2634551"/>
                </a:lnTo>
                <a:lnTo>
                  <a:pt x="120015" y="2726333"/>
                </a:lnTo>
                <a:lnTo>
                  <a:pt x="97409" y="2818676"/>
                </a:lnTo>
                <a:lnTo>
                  <a:pt x="77216" y="2911584"/>
                </a:lnTo>
                <a:lnTo>
                  <a:pt x="59182" y="3005058"/>
                </a:lnTo>
                <a:lnTo>
                  <a:pt x="43434" y="3099093"/>
                </a:lnTo>
                <a:lnTo>
                  <a:pt x="29845" y="3193128"/>
                </a:lnTo>
                <a:lnTo>
                  <a:pt x="19177" y="3287722"/>
                </a:lnTo>
                <a:lnTo>
                  <a:pt x="10668" y="3382322"/>
                </a:lnTo>
                <a:lnTo>
                  <a:pt x="5080" y="3477483"/>
                </a:lnTo>
                <a:lnTo>
                  <a:pt x="1143" y="3572644"/>
                </a:lnTo>
                <a:lnTo>
                  <a:pt x="0" y="3667804"/>
                </a:lnTo>
                <a:lnTo>
                  <a:pt x="1143" y="3762965"/>
                </a:lnTo>
                <a:lnTo>
                  <a:pt x="3519" y="3820418"/>
                </a:lnTo>
                <a:lnTo>
                  <a:pt x="2945979" y="3820418"/>
                </a:lnTo>
                <a:lnTo>
                  <a:pt x="2945979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341980" y="6466580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0" y="3667804"/>
                </a:moveTo>
                <a:lnTo>
                  <a:pt x="1143" y="3572644"/>
                </a:lnTo>
                <a:lnTo>
                  <a:pt x="5080" y="3477483"/>
                </a:lnTo>
                <a:lnTo>
                  <a:pt x="10668" y="3382322"/>
                </a:lnTo>
                <a:lnTo>
                  <a:pt x="19177" y="3287722"/>
                </a:lnTo>
                <a:lnTo>
                  <a:pt x="29845" y="3193127"/>
                </a:lnTo>
                <a:lnTo>
                  <a:pt x="43434" y="3099093"/>
                </a:lnTo>
                <a:lnTo>
                  <a:pt x="59182" y="3005058"/>
                </a:lnTo>
                <a:lnTo>
                  <a:pt x="77216" y="2911584"/>
                </a:lnTo>
                <a:lnTo>
                  <a:pt x="97409" y="2818676"/>
                </a:lnTo>
                <a:lnTo>
                  <a:pt x="120015" y="2726333"/>
                </a:lnTo>
                <a:lnTo>
                  <a:pt x="144780" y="2634551"/>
                </a:lnTo>
                <a:lnTo>
                  <a:pt x="172339" y="2543333"/>
                </a:lnTo>
                <a:lnTo>
                  <a:pt x="202184" y="2452668"/>
                </a:lnTo>
                <a:lnTo>
                  <a:pt x="233680" y="2363146"/>
                </a:lnTo>
                <a:lnTo>
                  <a:pt x="268097" y="2274182"/>
                </a:lnTo>
                <a:lnTo>
                  <a:pt x="304673" y="2186336"/>
                </a:lnTo>
                <a:lnTo>
                  <a:pt x="342900" y="2099062"/>
                </a:lnTo>
                <a:lnTo>
                  <a:pt x="384048" y="2013477"/>
                </a:lnTo>
                <a:lnTo>
                  <a:pt x="426847" y="1928450"/>
                </a:lnTo>
                <a:lnTo>
                  <a:pt x="471932" y="1844541"/>
                </a:lnTo>
                <a:lnTo>
                  <a:pt x="519176" y="1761775"/>
                </a:lnTo>
                <a:lnTo>
                  <a:pt x="568706" y="1680686"/>
                </a:lnTo>
                <a:lnTo>
                  <a:pt x="620014" y="1600168"/>
                </a:lnTo>
                <a:lnTo>
                  <a:pt x="673481" y="1521339"/>
                </a:lnTo>
                <a:lnTo>
                  <a:pt x="728599" y="1444199"/>
                </a:lnTo>
                <a:lnTo>
                  <a:pt x="786130" y="1368177"/>
                </a:lnTo>
                <a:lnTo>
                  <a:pt x="845185" y="1293856"/>
                </a:lnTo>
                <a:lnTo>
                  <a:pt x="906526" y="1220654"/>
                </a:lnTo>
                <a:lnTo>
                  <a:pt x="969137" y="1149140"/>
                </a:lnTo>
                <a:lnTo>
                  <a:pt x="1033907" y="1079315"/>
                </a:lnTo>
                <a:lnTo>
                  <a:pt x="1100328" y="1011193"/>
                </a:lnTo>
                <a:lnTo>
                  <a:pt x="1168400" y="944746"/>
                </a:lnTo>
                <a:lnTo>
                  <a:pt x="1238250" y="879989"/>
                </a:lnTo>
                <a:lnTo>
                  <a:pt x="1309751" y="817492"/>
                </a:lnTo>
                <a:lnTo>
                  <a:pt x="1382903" y="756113"/>
                </a:lnTo>
                <a:lnTo>
                  <a:pt x="1457325" y="696982"/>
                </a:lnTo>
                <a:lnTo>
                  <a:pt x="1533271" y="639552"/>
                </a:lnTo>
                <a:lnTo>
                  <a:pt x="1610487" y="584371"/>
                </a:lnTo>
                <a:lnTo>
                  <a:pt x="1689227" y="530879"/>
                </a:lnTo>
                <a:lnTo>
                  <a:pt x="1769745" y="479634"/>
                </a:lnTo>
                <a:lnTo>
                  <a:pt x="1850898" y="430091"/>
                </a:lnTo>
                <a:lnTo>
                  <a:pt x="1933702" y="382797"/>
                </a:lnTo>
                <a:lnTo>
                  <a:pt x="2017522" y="337750"/>
                </a:lnTo>
                <a:lnTo>
                  <a:pt x="2102612" y="294951"/>
                </a:lnTo>
                <a:lnTo>
                  <a:pt x="2188210" y="253841"/>
                </a:lnTo>
                <a:lnTo>
                  <a:pt x="2275459" y="215550"/>
                </a:lnTo>
                <a:lnTo>
                  <a:pt x="2363216" y="178962"/>
                </a:lnTo>
                <a:lnTo>
                  <a:pt x="2452243" y="144608"/>
                </a:lnTo>
                <a:lnTo>
                  <a:pt x="2541778" y="113074"/>
                </a:lnTo>
                <a:lnTo>
                  <a:pt x="2632456" y="83229"/>
                </a:lnTo>
                <a:lnTo>
                  <a:pt x="2723642" y="55645"/>
                </a:lnTo>
                <a:lnTo>
                  <a:pt x="2815463" y="30867"/>
                </a:lnTo>
                <a:lnTo>
                  <a:pt x="2907792" y="8337"/>
                </a:lnTo>
                <a:lnTo>
                  <a:pt x="2945979" y="0"/>
                </a:lnTo>
              </a:path>
              <a:path w="2946400" h="3820795">
                <a:moveTo>
                  <a:pt x="3519" y="3820418"/>
                </a:moveTo>
                <a:lnTo>
                  <a:pt x="1143" y="3762965"/>
                </a:lnTo>
                <a:lnTo>
                  <a:pt x="0" y="366780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341980" y="6466580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0" y="3667804"/>
                </a:moveTo>
                <a:lnTo>
                  <a:pt x="1143" y="3572644"/>
                </a:lnTo>
                <a:lnTo>
                  <a:pt x="5080" y="3477483"/>
                </a:lnTo>
                <a:lnTo>
                  <a:pt x="10668" y="3382322"/>
                </a:lnTo>
                <a:lnTo>
                  <a:pt x="19177" y="3287722"/>
                </a:lnTo>
                <a:lnTo>
                  <a:pt x="29845" y="3193127"/>
                </a:lnTo>
                <a:lnTo>
                  <a:pt x="43434" y="3099093"/>
                </a:lnTo>
                <a:lnTo>
                  <a:pt x="59182" y="3005058"/>
                </a:lnTo>
                <a:lnTo>
                  <a:pt x="77216" y="2911584"/>
                </a:lnTo>
                <a:lnTo>
                  <a:pt x="97409" y="2818676"/>
                </a:lnTo>
                <a:lnTo>
                  <a:pt x="120015" y="2726333"/>
                </a:lnTo>
                <a:lnTo>
                  <a:pt x="144780" y="2634551"/>
                </a:lnTo>
                <a:lnTo>
                  <a:pt x="172339" y="2543333"/>
                </a:lnTo>
                <a:lnTo>
                  <a:pt x="202184" y="2452668"/>
                </a:lnTo>
                <a:lnTo>
                  <a:pt x="233680" y="2363146"/>
                </a:lnTo>
                <a:lnTo>
                  <a:pt x="268097" y="2274182"/>
                </a:lnTo>
                <a:lnTo>
                  <a:pt x="304673" y="2186336"/>
                </a:lnTo>
                <a:lnTo>
                  <a:pt x="342900" y="2099062"/>
                </a:lnTo>
                <a:lnTo>
                  <a:pt x="384048" y="2013477"/>
                </a:lnTo>
                <a:lnTo>
                  <a:pt x="426847" y="1928450"/>
                </a:lnTo>
                <a:lnTo>
                  <a:pt x="471932" y="1844541"/>
                </a:lnTo>
                <a:lnTo>
                  <a:pt x="519176" y="1761775"/>
                </a:lnTo>
                <a:lnTo>
                  <a:pt x="568706" y="1680686"/>
                </a:lnTo>
                <a:lnTo>
                  <a:pt x="620014" y="1600168"/>
                </a:lnTo>
                <a:lnTo>
                  <a:pt x="673481" y="1521339"/>
                </a:lnTo>
                <a:lnTo>
                  <a:pt x="728599" y="1444199"/>
                </a:lnTo>
                <a:lnTo>
                  <a:pt x="786130" y="1368177"/>
                </a:lnTo>
                <a:lnTo>
                  <a:pt x="845185" y="1293856"/>
                </a:lnTo>
                <a:lnTo>
                  <a:pt x="906526" y="1220654"/>
                </a:lnTo>
                <a:lnTo>
                  <a:pt x="969137" y="1149140"/>
                </a:lnTo>
                <a:lnTo>
                  <a:pt x="1033907" y="1079315"/>
                </a:lnTo>
                <a:lnTo>
                  <a:pt x="1100328" y="1011193"/>
                </a:lnTo>
                <a:lnTo>
                  <a:pt x="1168400" y="944746"/>
                </a:lnTo>
                <a:lnTo>
                  <a:pt x="1238250" y="879989"/>
                </a:lnTo>
                <a:lnTo>
                  <a:pt x="1309751" y="817492"/>
                </a:lnTo>
                <a:lnTo>
                  <a:pt x="1382903" y="756113"/>
                </a:lnTo>
                <a:lnTo>
                  <a:pt x="1457325" y="696982"/>
                </a:lnTo>
                <a:lnTo>
                  <a:pt x="1533271" y="639552"/>
                </a:lnTo>
                <a:lnTo>
                  <a:pt x="1610487" y="584371"/>
                </a:lnTo>
                <a:lnTo>
                  <a:pt x="1689227" y="530879"/>
                </a:lnTo>
                <a:lnTo>
                  <a:pt x="1769745" y="479634"/>
                </a:lnTo>
                <a:lnTo>
                  <a:pt x="1850898" y="430091"/>
                </a:lnTo>
                <a:lnTo>
                  <a:pt x="1933702" y="382797"/>
                </a:lnTo>
                <a:lnTo>
                  <a:pt x="2017522" y="337750"/>
                </a:lnTo>
                <a:lnTo>
                  <a:pt x="2102612" y="294951"/>
                </a:lnTo>
                <a:lnTo>
                  <a:pt x="2188210" y="253841"/>
                </a:lnTo>
                <a:lnTo>
                  <a:pt x="2275459" y="215550"/>
                </a:lnTo>
                <a:lnTo>
                  <a:pt x="2363216" y="178962"/>
                </a:lnTo>
                <a:lnTo>
                  <a:pt x="2452243" y="144608"/>
                </a:lnTo>
                <a:lnTo>
                  <a:pt x="2541778" y="113074"/>
                </a:lnTo>
                <a:lnTo>
                  <a:pt x="2632456" y="83229"/>
                </a:lnTo>
                <a:lnTo>
                  <a:pt x="2723642" y="55645"/>
                </a:lnTo>
                <a:lnTo>
                  <a:pt x="2815463" y="30867"/>
                </a:lnTo>
                <a:lnTo>
                  <a:pt x="2907792" y="8337"/>
                </a:lnTo>
                <a:lnTo>
                  <a:pt x="2945979" y="0"/>
                </a:lnTo>
              </a:path>
              <a:path w="2946400" h="3820795">
                <a:moveTo>
                  <a:pt x="3519" y="3820418"/>
                </a:moveTo>
                <a:lnTo>
                  <a:pt x="1143" y="3762965"/>
                </a:lnTo>
                <a:lnTo>
                  <a:pt x="0" y="3667804"/>
                </a:lnTo>
              </a:path>
            </a:pathLst>
          </a:custGeom>
          <a:ln w="14640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2126" y="1695488"/>
            <a:ext cx="13736446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46779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3" y="0"/>
                </a:moveTo>
                <a:lnTo>
                  <a:pt x="983488" y="1447"/>
                </a:lnTo>
                <a:lnTo>
                  <a:pt x="928751" y="5765"/>
                </a:lnTo>
                <a:lnTo>
                  <a:pt x="875538" y="12966"/>
                </a:lnTo>
                <a:lnTo>
                  <a:pt x="822198" y="23050"/>
                </a:lnTo>
                <a:lnTo>
                  <a:pt x="768985" y="35280"/>
                </a:lnTo>
                <a:lnTo>
                  <a:pt x="717169" y="51130"/>
                </a:lnTo>
                <a:lnTo>
                  <a:pt x="665988" y="69126"/>
                </a:lnTo>
                <a:lnTo>
                  <a:pt x="615569" y="89999"/>
                </a:lnTo>
                <a:lnTo>
                  <a:pt x="566674" y="113037"/>
                </a:lnTo>
                <a:lnTo>
                  <a:pt x="519176" y="138959"/>
                </a:lnTo>
                <a:lnTo>
                  <a:pt x="473075" y="167756"/>
                </a:lnTo>
                <a:lnTo>
                  <a:pt x="428371" y="197994"/>
                </a:lnTo>
                <a:lnTo>
                  <a:pt x="385191" y="231113"/>
                </a:lnTo>
                <a:lnTo>
                  <a:pt x="343408" y="266395"/>
                </a:lnTo>
                <a:lnTo>
                  <a:pt x="304546" y="303830"/>
                </a:lnTo>
                <a:lnTo>
                  <a:pt x="267081" y="343429"/>
                </a:lnTo>
                <a:lnTo>
                  <a:pt x="231902" y="384465"/>
                </a:lnTo>
                <a:lnTo>
                  <a:pt x="198755" y="427666"/>
                </a:lnTo>
                <a:lnTo>
                  <a:pt x="167767" y="472304"/>
                </a:lnTo>
                <a:lnTo>
                  <a:pt x="139700" y="518380"/>
                </a:lnTo>
                <a:lnTo>
                  <a:pt x="113792" y="566621"/>
                </a:lnTo>
                <a:lnTo>
                  <a:pt x="90043" y="615576"/>
                </a:lnTo>
                <a:lnTo>
                  <a:pt x="69850" y="665255"/>
                </a:lnTo>
                <a:lnTo>
                  <a:pt x="51181" y="716372"/>
                </a:lnTo>
                <a:lnTo>
                  <a:pt x="36068" y="768209"/>
                </a:lnTo>
                <a:lnTo>
                  <a:pt x="23114" y="821489"/>
                </a:lnTo>
                <a:lnTo>
                  <a:pt x="13716" y="874765"/>
                </a:lnTo>
                <a:lnTo>
                  <a:pt x="6477" y="928764"/>
                </a:lnTo>
                <a:lnTo>
                  <a:pt x="2159" y="982760"/>
                </a:lnTo>
                <a:lnTo>
                  <a:pt x="762" y="1036759"/>
                </a:lnTo>
                <a:lnTo>
                  <a:pt x="0" y="1036759"/>
                </a:lnTo>
                <a:lnTo>
                  <a:pt x="1397" y="1090754"/>
                </a:lnTo>
                <a:lnTo>
                  <a:pt x="5715" y="1144753"/>
                </a:lnTo>
                <a:lnTo>
                  <a:pt x="12954" y="1198749"/>
                </a:lnTo>
                <a:lnTo>
                  <a:pt x="23114" y="1252029"/>
                </a:lnTo>
                <a:lnTo>
                  <a:pt x="35306" y="1305305"/>
                </a:lnTo>
                <a:lnTo>
                  <a:pt x="1141160" y="1329484"/>
                </a:lnTo>
                <a:lnTo>
                  <a:pt x="1141160" y="5369"/>
                </a:lnTo>
                <a:lnTo>
                  <a:pt x="1091565" y="1447"/>
                </a:lnTo>
                <a:lnTo>
                  <a:pt x="1037463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6126" y="2611393"/>
            <a:ext cx="8048447" cy="311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550" y="3758443"/>
            <a:ext cx="10501224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Systems in LinkedIn - the World's Largest Professional Network</a:t>
            </a:r>
            <a:endParaRPr sz="6000" b="1" spc="-2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0"/>
            <a:ext cx="5782310" cy="5858510"/>
            <a:chOff x="-9359" y="0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6"/>
                  </a:lnTo>
                  <a:lnTo>
                    <a:pt x="5684291" y="335863"/>
                  </a:lnTo>
                  <a:lnTo>
                    <a:pt x="5633897" y="521613"/>
                  </a:lnTo>
                  <a:lnTo>
                    <a:pt x="5579173" y="705928"/>
                  </a:lnTo>
                  <a:lnTo>
                    <a:pt x="5518696" y="888808"/>
                  </a:lnTo>
                  <a:lnTo>
                    <a:pt x="5454624" y="1069529"/>
                  </a:lnTo>
                  <a:lnTo>
                    <a:pt x="5385498" y="1249526"/>
                  </a:lnTo>
                  <a:lnTo>
                    <a:pt x="5312054" y="1426653"/>
                  </a:lnTo>
                  <a:lnTo>
                    <a:pt x="5233581" y="1603043"/>
                  </a:lnTo>
                  <a:lnTo>
                    <a:pt x="5151501" y="1776564"/>
                  </a:lnTo>
                  <a:lnTo>
                    <a:pt x="5064379" y="1947925"/>
                  </a:lnTo>
                  <a:lnTo>
                    <a:pt x="4972939" y="2117127"/>
                  </a:lnTo>
                  <a:lnTo>
                    <a:pt x="4877904" y="2284157"/>
                  </a:lnTo>
                  <a:lnTo>
                    <a:pt x="4777828" y="2449041"/>
                  </a:lnTo>
                  <a:lnTo>
                    <a:pt x="4674146" y="2610319"/>
                  </a:lnTo>
                  <a:lnTo>
                    <a:pt x="4566869" y="2770161"/>
                  </a:lnTo>
                  <a:lnTo>
                    <a:pt x="4454550" y="2926396"/>
                  </a:lnTo>
                  <a:lnTo>
                    <a:pt x="4338624" y="3079761"/>
                  </a:lnTo>
                  <a:lnTo>
                    <a:pt x="4219105" y="3230231"/>
                  </a:lnTo>
                  <a:lnTo>
                    <a:pt x="4095991" y="3377830"/>
                  </a:lnTo>
                  <a:lnTo>
                    <a:pt x="3968546" y="3522547"/>
                  </a:lnTo>
                  <a:lnTo>
                    <a:pt x="3838232" y="3662945"/>
                  </a:lnTo>
                  <a:lnTo>
                    <a:pt x="3703586" y="3801185"/>
                  </a:lnTo>
                  <a:lnTo>
                    <a:pt x="3566071" y="3935106"/>
                  </a:lnTo>
                  <a:lnTo>
                    <a:pt x="3424948" y="4066145"/>
                  </a:lnTo>
                  <a:lnTo>
                    <a:pt x="3280956" y="4192866"/>
                  </a:lnTo>
                  <a:lnTo>
                    <a:pt x="3133356" y="4316703"/>
                  </a:lnTo>
                  <a:lnTo>
                    <a:pt x="2982874" y="4436223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4"/>
                  </a:lnTo>
                  <a:lnTo>
                    <a:pt x="2351443" y="4875427"/>
                  </a:lnTo>
                  <a:lnTo>
                    <a:pt x="2187282" y="4974779"/>
                  </a:lnTo>
                  <a:lnTo>
                    <a:pt x="2020239" y="5070537"/>
                  </a:lnTo>
                  <a:lnTo>
                    <a:pt x="1851050" y="5161977"/>
                  </a:lnTo>
                  <a:lnTo>
                    <a:pt x="1679689" y="5248375"/>
                  </a:lnTo>
                  <a:lnTo>
                    <a:pt x="1505445" y="5331179"/>
                  </a:lnTo>
                  <a:lnTo>
                    <a:pt x="1329766" y="5408941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4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0"/>
                  </a:lnTo>
                  <a:lnTo>
                    <a:pt x="119454" y="2895434"/>
                  </a:lnTo>
                  <a:lnTo>
                    <a:pt x="231775" y="2848634"/>
                  </a:lnTo>
                  <a:lnTo>
                    <a:pt x="342652" y="2798952"/>
                  </a:lnTo>
                  <a:lnTo>
                    <a:pt x="452814" y="2747110"/>
                  </a:lnTo>
                  <a:lnTo>
                    <a:pt x="561533" y="2691675"/>
                  </a:lnTo>
                  <a:lnTo>
                    <a:pt x="668813" y="2634080"/>
                  </a:lnTo>
                  <a:lnTo>
                    <a:pt x="773931" y="2573603"/>
                  </a:lnTo>
                  <a:lnTo>
                    <a:pt x="878329" y="2510967"/>
                  </a:lnTo>
                  <a:lnTo>
                    <a:pt x="980569" y="2445447"/>
                  </a:lnTo>
                  <a:lnTo>
                    <a:pt x="1081370" y="2377045"/>
                  </a:lnTo>
                  <a:lnTo>
                    <a:pt x="1180009" y="2305760"/>
                  </a:lnTo>
                  <a:lnTo>
                    <a:pt x="1277213" y="2233040"/>
                  </a:lnTo>
                  <a:lnTo>
                    <a:pt x="1372971" y="2157449"/>
                  </a:lnTo>
                  <a:lnTo>
                    <a:pt x="1465846" y="2078963"/>
                  </a:lnTo>
                  <a:lnTo>
                    <a:pt x="1557286" y="1998318"/>
                  </a:lnTo>
                  <a:lnTo>
                    <a:pt x="1646567" y="1915527"/>
                  </a:lnTo>
                  <a:lnTo>
                    <a:pt x="1733689" y="1830564"/>
                  </a:lnTo>
                  <a:lnTo>
                    <a:pt x="1818640" y="1743442"/>
                  </a:lnTo>
                  <a:lnTo>
                    <a:pt x="1901444" y="1654161"/>
                  </a:lnTo>
                  <a:lnTo>
                    <a:pt x="1982089" y="1563445"/>
                  </a:lnTo>
                  <a:lnTo>
                    <a:pt x="2059838" y="1469846"/>
                  </a:lnTo>
                  <a:lnTo>
                    <a:pt x="2135441" y="1374812"/>
                  </a:lnTo>
                  <a:lnTo>
                    <a:pt x="2208885" y="1277606"/>
                  </a:lnTo>
                  <a:lnTo>
                    <a:pt x="2279446" y="1178254"/>
                  </a:lnTo>
                  <a:lnTo>
                    <a:pt x="2347836" y="1077454"/>
                  </a:lnTo>
                  <a:lnTo>
                    <a:pt x="2413368" y="975206"/>
                  </a:lnTo>
                  <a:lnTo>
                    <a:pt x="2476715" y="870812"/>
                  </a:lnTo>
                  <a:lnTo>
                    <a:pt x="2537193" y="765694"/>
                  </a:lnTo>
                  <a:lnTo>
                    <a:pt x="2594800" y="658417"/>
                  </a:lnTo>
                  <a:lnTo>
                    <a:pt x="2649512" y="549693"/>
                  </a:lnTo>
                  <a:lnTo>
                    <a:pt x="2702077" y="439533"/>
                  </a:lnTo>
                  <a:lnTo>
                    <a:pt x="2751035" y="328649"/>
                  </a:lnTo>
                  <a:lnTo>
                    <a:pt x="2797835" y="216330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9A13C9-7C2A-2517-369A-A8E5B7A591F2}"/>
              </a:ext>
            </a:extLst>
          </p:cNvPr>
          <p:cNvSpPr txBox="1"/>
          <p:nvPr/>
        </p:nvSpPr>
        <p:spPr>
          <a:xfrm>
            <a:off x="14560550" y="774065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SANJAY R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2021115091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1E4F9-0B5F-95AA-786B-A18D6439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C196B00-2EFC-ECE5-1D8B-300621FF42E7}"/>
              </a:ext>
            </a:extLst>
          </p:cNvPr>
          <p:cNvSpPr txBox="1"/>
          <p:nvPr/>
        </p:nvSpPr>
        <p:spPr>
          <a:xfrm>
            <a:off x="1666696" y="2816788"/>
            <a:ext cx="7636053" cy="356405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e</a:t>
            </a: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ncryption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 controls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mechanisms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 security audits.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Intrusion Detection and Prevention Systems (IDPS)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D4930C-E714-26F7-B98E-7C0D43F681BF}"/>
              </a:ext>
            </a:extLst>
          </p:cNvPr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5609515-AEEC-81F0-B168-44A945F22FCD}"/>
              </a:ext>
            </a:extLst>
          </p:cNvPr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5782E17F-F5EA-93F6-D179-4E8618C1B0B0}"/>
              </a:ext>
            </a:extLst>
          </p:cNvPr>
          <p:cNvSpPr txBox="1">
            <a:spLocks/>
          </p:cNvSpPr>
          <p:nvPr/>
        </p:nvSpPr>
        <p:spPr>
          <a:xfrm>
            <a:off x="1809026" y="906543"/>
            <a:ext cx="145503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750" b="0" i="0">
                <a:solidFill>
                  <a:srgbClr val="262425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5200" kern="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5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23708714-7E9C-6F81-5A14-8D1DBDBB0293}"/>
              </a:ext>
            </a:extLst>
          </p:cNvPr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0DD896FD-7536-9EE9-7658-D5E6970C9330}"/>
                </a:ext>
              </a:extLst>
            </p:cNvPr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F17A52C-3972-8E11-EE68-3F5B9877F275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99417C09-DD2D-772B-D168-96B11BB2B04C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F34726BA-26B7-0132-34B5-5C0D5FC1B8F8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D3A7A98-9DAF-1A62-9701-A9BBF5711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350" y="2816788"/>
            <a:ext cx="6324600" cy="42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4A4AD-341B-2B2C-4DE0-9DA265D1D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E46EB20-8094-1970-E6FB-09253A9970A1}"/>
              </a:ext>
            </a:extLst>
          </p:cNvPr>
          <p:cNvSpPr txBox="1"/>
          <p:nvPr/>
        </p:nvSpPr>
        <p:spPr>
          <a:xfrm>
            <a:off x="1825369" y="2079805"/>
            <a:ext cx="15103654" cy="567180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9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Distributed systems allow LinkedIn to scale seamlessly to accommodate growing user demands.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75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Availability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By distributing services across multiple nodes and data </a:t>
            </a:r>
            <a:r>
              <a:rPr lang="en-IN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LinkedIn ensures continuous availability.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75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Fault Tolerance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Redundancy and fault-tolerant mechanisms mitigate the impact of hardware failures or network issues.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75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Distributed systems enable LinkedIn to deliver fast response times and handle heavy workloads efficiently.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75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Reach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With distributed architectures, LinkedIn can serve users worldwide with minimal latency.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6A573E0-7E63-73EB-5DC1-334E4869995D}"/>
              </a:ext>
            </a:extLst>
          </p:cNvPr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F294437-00EB-6F61-BF63-4ECBA2E4FF65}"/>
              </a:ext>
            </a:extLst>
          </p:cNvPr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A462D004-057A-F106-A245-BEDA6D1B2805}"/>
              </a:ext>
            </a:extLst>
          </p:cNvPr>
          <p:cNvSpPr txBox="1">
            <a:spLocks/>
          </p:cNvSpPr>
          <p:nvPr/>
        </p:nvSpPr>
        <p:spPr>
          <a:xfrm>
            <a:off x="1809026" y="906543"/>
            <a:ext cx="145503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750" b="0" i="0">
                <a:solidFill>
                  <a:srgbClr val="262425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5200" kern="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5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08E6DC78-037B-6EEF-7678-EDB44035D8DA}"/>
              </a:ext>
            </a:extLst>
          </p:cNvPr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3F4654A3-E32C-8DDB-E331-558413378190}"/>
                </a:ext>
              </a:extLst>
            </p:cNvPr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D2544759-CCFC-C414-FF80-6E763CBA2F01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C7FCB6A4-39B4-6998-C14E-A5DE35BFC256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14BFE88A-102D-C9AB-FDCD-B217AC032F11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35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7856E-4F31-A7EA-B0E0-0BFDB7A56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672E273-2C4F-0084-18E0-CD980B3E16F9}"/>
              </a:ext>
            </a:extLst>
          </p:cNvPr>
          <p:cNvSpPr txBox="1"/>
          <p:nvPr/>
        </p:nvSpPr>
        <p:spPr>
          <a:xfrm>
            <a:off x="1809026" y="2406650"/>
            <a:ext cx="14692720" cy="567180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Designing, deploying, and maintaining distributed systems is inherently complex and requires expertise.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 Challenges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Achieving strong consistency in a distributed environment without sacrificing performance can be challenging.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Synchronization Overhead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 synchronization and coordination between distributed components can introduce overhead and latency.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Dependency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Distributed systems are heavily reliant on network connectivity, making them vulnerable to network failures or latency issues.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Concerns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Securing data and communications in distributed systems requires robust security measures to prevent breaches or data leaks.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6E75219-F657-0F8F-73BA-582BD02A49A1}"/>
              </a:ext>
            </a:extLst>
          </p:cNvPr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97F5612-EB5A-F00D-C69C-2C8CEE3559D5}"/>
              </a:ext>
            </a:extLst>
          </p:cNvPr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EE5494D6-B61E-3DA9-6BE7-3CD20755D404}"/>
              </a:ext>
            </a:extLst>
          </p:cNvPr>
          <p:cNvSpPr txBox="1">
            <a:spLocks/>
          </p:cNvSpPr>
          <p:nvPr/>
        </p:nvSpPr>
        <p:spPr>
          <a:xfrm>
            <a:off x="1809026" y="906543"/>
            <a:ext cx="145503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750" b="0" i="0">
                <a:solidFill>
                  <a:srgbClr val="262425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5200" kern="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5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181BCE2D-C58F-3F46-8FB1-988CE17E6046}"/>
              </a:ext>
            </a:extLst>
          </p:cNvPr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96961F0D-D9F0-30D0-519D-CBEADDBDA446}"/>
                </a:ext>
              </a:extLst>
            </p:cNvPr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73A01812-6184-AF81-9294-A6E6673F85D6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AF83553C-8B1C-ED86-B4A0-4DA856E6D791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40471FDE-D402-2A32-B5EE-5B68F9F9EBC5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103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C1FAD-55BE-DF79-4121-DA01EC234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11835ED-2F5E-95DE-F306-FF258324F270}"/>
              </a:ext>
            </a:extLst>
          </p:cNvPr>
          <p:cNvSpPr txBox="1"/>
          <p:nvPr/>
        </p:nvSpPr>
        <p:spPr>
          <a:xfrm>
            <a:off x="1976474" y="2711450"/>
            <a:ext cx="14692720" cy="335155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1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LinkedIn's distributed system architecture stands as a testament to the successful integration of several critical components, including scalability, availability, security, fault tolerance, load balancing, caching, and performance optimization. Each of these elements plays a pivotal role in ensuring that LinkedIn's platform operates smoothly, efficiently, and securely to meet the demands of its extensive user base and complex functionalities.</a:t>
            </a:r>
            <a:endParaRPr lang="en-US" sz="3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1A841D9-69BF-A0ED-6233-68882739956D}"/>
              </a:ext>
            </a:extLst>
          </p:cNvPr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9EB76E6-AFB3-76A4-FECB-6260995190D6}"/>
              </a:ext>
            </a:extLst>
          </p:cNvPr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05FA144A-51DE-8702-255A-60A6F20AA1CC}"/>
              </a:ext>
            </a:extLst>
          </p:cNvPr>
          <p:cNvSpPr txBox="1">
            <a:spLocks/>
          </p:cNvSpPr>
          <p:nvPr/>
        </p:nvSpPr>
        <p:spPr>
          <a:xfrm>
            <a:off x="1809026" y="906543"/>
            <a:ext cx="145503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750" b="0" i="0">
                <a:solidFill>
                  <a:srgbClr val="262425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5200" kern="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F041481C-938D-520B-9507-F1F86416B3BB}"/>
              </a:ext>
            </a:extLst>
          </p:cNvPr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E3C78618-650A-E09B-2BAE-EBC9837EF3A3}"/>
                </a:ext>
              </a:extLst>
            </p:cNvPr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D4CBA11-0133-AE35-28DC-48923F9490F9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4A62850E-ABA0-612A-1488-D94058486563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353BC421-6628-78D5-7CAC-B51495873646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106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797550" y="4006850"/>
            <a:ext cx="733488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1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8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HANK YOU</a:t>
            </a:r>
            <a:endParaRPr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03A143E0-A470-A1D8-DDE7-F0946688EC6E}"/>
              </a:ext>
            </a:extLst>
          </p:cNvPr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156" y="2584794"/>
            <a:ext cx="7165194" cy="3443763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LinkedIn, the world's largest professional network, relies on distributed systems to support its vast user base and complex operations. </a:t>
            </a:r>
            <a:r>
              <a:rPr lang="en-IN" sz="3000" kern="100" dirty="0">
                <a:solidFill>
                  <a:srgbClr val="161C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systems in LinkedIn refer to the network of servers and services that work together to provide a seamless experience for its users. </a:t>
            </a:r>
            <a:endParaRPr lang="en-IN" sz="3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4550" y="1043015"/>
            <a:ext cx="47713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2E2A52-94C6-300E-9F3E-EECB0C61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950" y="2025650"/>
            <a:ext cx="6739222" cy="51197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5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8"/>
                </a:moveTo>
                <a:lnTo>
                  <a:pt x="3556" y="2738094"/>
                </a:lnTo>
                <a:lnTo>
                  <a:pt x="15875" y="2587612"/>
                </a:lnTo>
                <a:lnTo>
                  <a:pt x="35306" y="2437142"/>
                </a:lnTo>
                <a:lnTo>
                  <a:pt x="63373" y="2288819"/>
                </a:lnTo>
                <a:lnTo>
                  <a:pt x="98679" y="2141220"/>
                </a:lnTo>
                <a:lnTo>
                  <a:pt x="141097" y="1996503"/>
                </a:lnTo>
                <a:lnTo>
                  <a:pt x="192278" y="1853946"/>
                </a:lnTo>
                <a:lnTo>
                  <a:pt x="249809" y="1714271"/>
                </a:lnTo>
                <a:lnTo>
                  <a:pt x="314579" y="1577479"/>
                </a:lnTo>
                <a:lnTo>
                  <a:pt x="387350" y="1444282"/>
                </a:lnTo>
                <a:lnTo>
                  <a:pt x="465836" y="1315402"/>
                </a:lnTo>
                <a:lnTo>
                  <a:pt x="551561" y="1190853"/>
                </a:lnTo>
                <a:lnTo>
                  <a:pt x="643636" y="1071333"/>
                </a:lnTo>
                <a:lnTo>
                  <a:pt x="742315" y="956132"/>
                </a:lnTo>
                <a:lnTo>
                  <a:pt x="845947" y="845972"/>
                </a:lnTo>
                <a:lnTo>
                  <a:pt x="956183" y="742302"/>
                </a:lnTo>
                <a:lnTo>
                  <a:pt x="1071372" y="643661"/>
                </a:lnTo>
                <a:lnTo>
                  <a:pt x="1190879" y="551497"/>
                </a:lnTo>
                <a:lnTo>
                  <a:pt x="1315339" y="465823"/>
                </a:lnTo>
                <a:lnTo>
                  <a:pt x="1445006" y="387350"/>
                </a:lnTo>
                <a:lnTo>
                  <a:pt x="1577467" y="314629"/>
                </a:lnTo>
                <a:lnTo>
                  <a:pt x="1714246" y="249821"/>
                </a:lnTo>
                <a:lnTo>
                  <a:pt x="1853946" y="192227"/>
                </a:lnTo>
                <a:lnTo>
                  <a:pt x="1996440" y="141109"/>
                </a:lnTo>
                <a:lnTo>
                  <a:pt x="2141220" y="98628"/>
                </a:lnTo>
                <a:lnTo>
                  <a:pt x="2288794" y="63360"/>
                </a:lnTo>
                <a:lnTo>
                  <a:pt x="2437130" y="35280"/>
                </a:lnTo>
                <a:lnTo>
                  <a:pt x="2587625" y="15836"/>
                </a:lnTo>
                <a:lnTo>
                  <a:pt x="2738120" y="3594"/>
                </a:lnTo>
                <a:lnTo>
                  <a:pt x="2889250" y="0"/>
                </a:lnTo>
                <a:lnTo>
                  <a:pt x="3040507" y="3594"/>
                </a:lnTo>
                <a:lnTo>
                  <a:pt x="3191002" y="15836"/>
                </a:lnTo>
                <a:lnTo>
                  <a:pt x="3341370" y="35280"/>
                </a:lnTo>
                <a:lnTo>
                  <a:pt x="3489706" y="63360"/>
                </a:lnTo>
                <a:lnTo>
                  <a:pt x="3637407" y="98628"/>
                </a:lnTo>
                <a:lnTo>
                  <a:pt x="3782060" y="141109"/>
                </a:lnTo>
                <a:lnTo>
                  <a:pt x="3924681" y="192227"/>
                </a:lnTo>
                <a:lnTo>
                  <a:pt x="4064254" y="249821"/>
                </a:lnTo>
                <a:lnTo>
                  <a:pt x="4201033" y="314629"/>
                </a:lnTo>
                <a:lnTo>
                  <a:pt x="4334256" y="387350"/>
                </a:lnTo>
                <a:lnTo>
                  <a:pt x="4463161" y="465823"/>
                </a:lnTo>
                <a:lnTo>
                  <a:pt x="4528018" y="510423"/>
                </a:lnTo>
              </a:path>
              <a:path w="4528184" h="4592320">
                <a:moveTo>
                  <a:pt x="555996" y="4591962"/>
                </a:moveTo>
                <a:lnTo>
                  <a:pt x="466598" y="4462447"/>
                </a:lnTo>
                <a:lnTo>
                  <a:pt x="387350" y="4333571"/>
                </a:lnTo>
                <a:lnTo>
                  <a:pt x="315341" y="4200375"/>
                </a:lnTo>
                <a:lnTo>
                  <a:pt x="249809" y="4064297"/>
                </a:lnTo>
                <a:lnTo>
                  <a:pt x="192278" y="3924622"/>
                </a:lnTo>
                <a:lnTo>
                  <a:pt x="141859" y="3782065"/>
                </a:lnTo>
                <a:lnTo>
                  <a:pt x="98679" y="3636629"/>
                </a:lnTo>
                <a:lnTo>
                  <a:pt x="63373" y="3489751"/>
                </a:lnTo>
                <a:lnTo>
                  <a:pt x="35941" y="3341433"/>
                </a:lnTo>
                <a:lnTo>
                  <a:pt x="15875" y="3190963"/>
                </a:lnTo>
                <a:lnTo>
                  <a:pt x="4318" y="3040481"/>
                </a:lnTo>
                <a:lnTo>
                  <a:pt x="0" y="2889288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2750" y="2402944"/>
            <a:ext cx="12553094" cy="549381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3200" spc="75" dirty="0">
                <a:solidFill>
                  <a:srgbClr val="2624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 essential for LinkedIn's large scale and complexity.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endParaRPr lang="en-US" sz="3200" spc="75" dirty="0">
              <a:solidFill>
                <a:srgbClr val="2624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3200" spc="75" dirty="0">
                <a:solidFill>
                  <a:srgbClr val="2624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efficient processing, storage, and retrieval of data across multiple servers.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endParaRPr lang="en-US" sz="3200" spc="75" dirty="0">
              <a:solidFill>
                <a:srgbClr val="2624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3200" spc="75" dirty="0">
                <a:solidFill>
                  <a:srgbClr val="2624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high availability and scalability.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endParaRPr lang="en-US" sz="3200" spc="75" dirty="0">
              <a:solidFill>
                <a:srgbClr val="2624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3200" spc="75" dirty="0">
                <a:solidFill>
                  <a:srgbClr val="2624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 real-time data processing, reducing response time.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endParaRPr lang="en-US" sz="3200" spc="75" dirty="0">
              <a:solidFill>
                <a:srgbClr val="2624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3200" spc="75" dirty="0">
                <a:solidFill>
                  <a:srgbClr val="2624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seamless access from different regions with varying network conditions.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endParaRPr lang="en-US" sz="3200" spc="75" dirty="0">
              <a:solidFill>
                <a:srgbClr val="2624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3200" spc="75" dirty="0">
                <a:solidFill>
                  <a:srgbClr val="2624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advertisements, utilizing algorithms for personalized ads.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82750" y="1060081"/>
            <a:ext cx="14561159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5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 FOR  DISTRIBUTED  SYSTEM  IN  LINKEDIN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85104-0C74-6320-1370-030828BA0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53827A4-9D30-EE73-C0A0-65CAF086F778}"/>
              </a:ext>
            </a:extLst>
          </p:cNvPr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627B1FA0-4023-4D3B-E7B1-D294F706A246}"/>
                </a:ext>
              </a:extLst>
            </p:cNvPr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4EBAD24-DC00-467D-43F6-F1C8960459AE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1CC0340-E0F6-8095-943E-59F7B9AE0CD8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0679C6C-83D4-6636-39CD-4F630472627E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C95F8C5-E92E-E226-5125-7C5547BD9362}"/>
              </a:ext>
            </a:extLst>
          </p:cNvPr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6B6D27F-818C-9626-1F96-92A5B158B21C}"/>
              </a:ext>
            </a:extLst>
          </p:cNvPr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8FA2BE-2DB9-AEBD-6DA8-D3CDDD663C88}"/>
              </a:ext>
            </a:extLst>
          </p:cNvPr>
          <p:cNvSpPr txBox="1"/>
          <p:nvPr/>
        </p:nvSpPr>
        <p:spPr>
          <a:xfrm>
            <a:off x="1991360" y="2637449"/>
            <a:ext cx="7616190" cy="431015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LinkedIn’s distributed systems allow horizontal scaling by adding more servers or nodes as the user base grows.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like sharding databases enable LinkedIn to distribute data across multiple servers, preventing bottlenecks and ensuring smooth operations even during peak loads.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8C1DEF9-3497-876E-9A22-59FDDB902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1360" y="1182897"/>
            <a:ext cx="52793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5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object 5">
            <a:extLst>
              <a:ext uri="{FF2B5EF4-FFF2-40B4-BE49-F238E27FC236}">
                <a16:creationId xmlns:a16="http://schemas.microsoft.com/office/drawing/2014/main" id="{3BB4B9B2-CB6F-9EA7-FBBD-35D079470F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350" y="2766112"/>
            <a:ext cx="5791200" cy="51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A342F-D08B-9584-E84B-FCE42EFB8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AC71B98-1C5E-5ADE-D642-A95D746CD2F5}"/>
              </a:ext>
            </a:extLst>
          </p:cNvPr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2FB40E8-5B79-D47C-898D-6E3995B0F0A5}"/>
                </a:ext>
              </a:extLst>
            </p:cNvPr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1FB31E7-0B81-583A-C45E-DD4B7520E39F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7D227D-B92B-9DA7-0E5F-B9A671B19642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EC24793-B1BD-7F59-790C-C5B3B550F495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8380176D-1A25-E750-4B84-A338A8D433E9}"/>
              </a:ext>
            </a:extLst>
          </p:cNvPr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71AAE0F-570A-41AF-3CDC-3C0F0602712C}"/>
              </a:ext>
            </a:extLst>
          </p:cNvPr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4C1AB49-BDC4-D169-CAAC-1FE902715899}"/>
              </a:ext>
            </a:extLst>
          </p:cNvPr>
          <p:cNvSpPr txBox="1"/>
          <p:nvPr/>
        </p:nvSpPr>
        <p:spPr>
          <a:xfrm>
            <a:off x="1991360" y="2787650"/>
            <a:ext cx="7616190" cy="335886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LinkedIn uses microservices architecture where the application is broken down into smaller, loosely coupled services.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Easier development, deployment, and scaling of individual components.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9A7DFF1-095E-31B3-96E3-054788352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1360" y="1182897"/>
            <a:ext cx="92925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5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 ARCHITECTURE</a:t>
            </a:r>
            <a:endParaRPr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686C3C37-E7B8-46AA-F93B-742FAC849916}"/>
              </a:ext>
            </a:extLst>
          </p:cNvPr>
          <p:cNvGrpSpPr/>
          <p:nvPr/>
        </p:nvGrpSpPr>
        <p:grpSpPr>
          <a:xfrm>
            <a:off x="11512550" y="2787650"/>
            <a:ext cx="5229225" cy="5229225"/>
            <a:chOff x="11096307" y="3131096"/>
            <a:chExt cx="5229225" cy="522922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B7C5867F-C656-742C-8A96-A86C79656CF5}"/>
                </a:ext>
              </a:extLst>
            </p:cNvPr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FF4BC951-F7A8-6184-2795-168EAC5728B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99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09026" y="2512249"/>
            <a:ext cx="7417524" cy="382668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 storage systems like NoSQL databases (e.g., Cassandra, MongoDB) are used to store and manage user profiles, connections, posts, and other data. 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Replication of data across multiple geographically distributed data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centers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ensures availability.</a:t>
            </a: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B6BB343A-4943-3BC5-4016-485730FD521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2950" y="2300007"/>
            <a:ext cx="6019800" cy="5667338"/>
          </a:xfrm>
          <a:prstGeom prst="rect">
            <a:avLst/>
          </a:prstGeom>
        </p:spPr>
      </p:pic>
      <p:sp>
        <p:nvSpPr>
          <p:cNvPr id="11" name="object 13">
            <a:extLst>
              <a:ext uri="{FF2B5EF4-FFF2-40B4-BE49-F238E27FC236}">
                <a16:creationId xmlns:a16="http://schemas.microsoft.com/office/drawing/2014/main" id="{FCDE5888-5711-5282-9563-6131DA09880B}"/>
              </a:ext>
            </a:extLst>
          </p:cNvPr>
          <p:cNvSpPr txBox="1">
            <a:spLocks/>
          </p:cNvSpPr>
          <p:nvPr/>
        </p:nvSpPr>
        <p:spPr>
          <a:xfrm>
            <a:off x="1809026" y="906543"/>
            <a:ext cx="145503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750" b="0" i="0">
                <a:solidFill>
                  <a:srgbClr val="262425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5200" kern="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 DATA  STORAGE   AND  AVAILABILITY</a:t>
            </a:r>
            <a:endParaRPr lang="en-IN" sz="5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B65903A4-AD75-4D68-25A0-54C097CF8D9A}"/>
              </a:ext>
            </a:extLst>
          </p:cNvPr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D21E6314-E50A-1D4B-D45A-B53EF8622BE2}"/>
                </a:ext>
              </a:extLst>
            </p:cNvPr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30450F8E-A16D-6C0E-A1F9-23F93B88B6D5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B3535405-6A6D-1550-94F8-AA2924083D14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94627E26-375D-C0E5-4C29-8C459F1EEBDB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AA14-D3B9-2F7C-59FE-74B92AAD6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ACD3B2C-354C-5424-F7A7-16F1E4BBA48C}"/>
              </a:ext>
            </a:extLst>
          </p:cNvPr>
          <p:cNvSpPr txBox="1"/>
          <p:nvPr/>
        </p:nvSpPr>
        <p:spPr>
          <a:xfrm>
            <a:off x="1666696" y="2816788"/>
            <a:ext cx="7636053" cy="231345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Resilience through replication, fault detection and self-healing mechanisms.</a:t>
            </a: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Redundancy, graceful degradation and failover are used for system failure mitigation.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3FD0013-19A4-EFB4-F648-57A785C253F6}"/>
              </a:ext>
            </a:extLst>
          </p:cNvPr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777DAB4-1E20-68CD-6A79-C6E2C0EDBD2C}"/>
              </a:ext>
            </a:extLst>
          </p:cNvPr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15508C89-B33D-16C3-8405-4EF35AF1050C}"/>
              </a:ext>
            </a:extLst>
          </p:cNvPr>
          <p:cNvSpPr txBox="1">
            <a:spLocks/>
          </p:cNvSpPr>
          <p:nvPr/>
        </p:nvSpPr>
        <p:spPr>
          <a:xfrm>
            <a:off x="1809026" y="906543"/>
            <a:ext cx="145503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750" b="0" i="0">
                <a:solidFill>
                  <a:srgbClr val="262425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5200" kern="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  TOLERANCE</a:t>
            </a:r>
            <a:endParaRPr lang="en-IN" sz="5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11A7060D-D4C0-D2BD-0D07-BC0F3477AEC0}"/>
              </a:ext>
            </a:extLst>
          </p:cNvPr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076E17AD-EB5A-217C-EA5F-5A4409664271}"/>
                </a:ext>
              </a:extLst>
            </p:cNvPr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3F28FC93-D4DE-F1D3-DC63-5E6C6F4B7C02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8542E442-F6D0-BF32-D1C6-753F046F2BA6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D692F115-C362-7AAC-CC36-B58476E6A263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48062BB-47E1-2171-54A3-322CDC18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950" y="2736169"/>
            <a:ext cx="5883453" cy="39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09647-0FA5-7DA5-A146-64A24BD9B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0FCD64C-F8B6-BF50-9732-8215D01E85B4}"/>
              </a:ext>
            </a:extLst>
          </p:cNvPr>
          <p:cNvSpPr txBox="1"/>
          <p:nvPr/>
        </p:nvSpPr>
        <p:spPr>
          <a:xfrm>
            <a:off x="1666696" y="2816788"/>
            <a:ext cx="7636053" cy="268535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distributing incoming traffic across multiple servers to ensure optimal performance and reliability.</a:t>
            </a: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employs load balancers to evenly distribute requests among its servers and prevent any single point of failure.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F7DB02D-34E4-3190-6688-3A73EE1938C3}"/>
              </a:ext>
            </a:extLst>
          </p:cNvPr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FDB5DD4-E0F1-FE7C-1438-2516EE4725D6}"/>
              </a:ext>
            </a:extLst>
          </p:cNvPr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151A95CA-87DA-74C6-AF56-82E2A0FC680F}"/>
              </a:ext>
            </a:extLst>
          </p:cNvPr>
          <p:cNvSpPr txBox="1">
            <a:spLocks/>
          </p:cNvSpPr>
          <p:nvPr/>
        </p:nvSpPr>
        <p:spPr>
          <a:xfrm>
            <a:off x="1809026" y="906543"/>
            <a:ext cx="145503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750" b="0" i="0">
                <a:solidFill>
                  <a:srgbClr val="262425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5200" kern="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 BALANCING</a:t>
            </a:r>
            <a:endParaRPr lang="en-IN" sz="5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DCB0A3EC-7D04-73F9-E95F-E529CA511A6F}"/>
              </a:ext>
            </a:extLst>
          </p:cNvPr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659E3BD9-DA76-35E5-1BFE-C3A9D8C6EAE2}"/>
                </a:ext>
              </a:extLst>
            </p:cNvPr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751B107-B81B-6C0A-2CF7-99A3CCBA0CE9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213CFA7F-F807-8F31-D3A3-BC67026560BB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E52511AB-7AAA-6C0A-8326-F8473B9F3A24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object 13">
            <a:extLst>
              <a:ext uri="{FF2B5EF4-FFF2-40B4-BE49-F238E27FC236}">
                <a16:creationId xmlns:a16="http://schemas.microsoft.com/office/drawing/2014/main" id="{6A942CD5-D701-9ED0-03F1-1F7987FABC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4950" y="2812520"/>
            <a:ext cx="5486400" cy="51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4B5C2-B91D-9F86-47D1-8FB4AC7A3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BCBC64C-565A-922C-A90B-6A43D402F150}"/>
              </a:ext>
            </a:extLst>
          </p:cNvPr>
          <p:cNvSpPr txBox="1"/>
          <p:nvPr/>
        </p:nvSpPr>
        <p:spPr>
          <a:xfrm>
            <a:off x="1666696" y="2816788"/>
            <a:ext cx="7636053" cy="441274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content delivery networks (CDNs) are employed to cache static content closer to users, reducing latency and enhancing performance.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Edge computing is also utilized to execute certain computations closer to the user, further reducing response times.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03F2B9C-D118-D965-1A0E-B16A329237F3}"/>
              </a:ext>
            </a:extLst>
          </p:cNvPr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860AA97-9A89-1806-2D02-9863CD77242D}"/>
              </a:ext>
            </a:extLst>
          </p:cNvPr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1B27D6BB-A5BD-ABE3-1C63-7AEA5E4D4964}"/>
              </a:ext>
            </a:extLst>
          </p:cNvPr>
          <p:cNvSpPr txBox="1">
            <a:spLocks/>
          </p:cNvSpPr>
          <p:nvPr/>
        </p:nvSpPr>
        <p:spPr>
          <a:xfrm>
            <a:off x="1809026" y="906543"/>
            <a:ext cx="145503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750" b="0" i="0">
                <a:solidFill>
                  <a:srgbClr val="262425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5200" kern="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endParaRPr lang="en-IN" sz="5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C050D122-6C7E-57A0-1FB4-32349B6D9AC0}"/>
              </a:ext>
            </a:extLst>
          </p:cNvPr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37F9B934-BE90-0F3E-9EA1-A42BE96CFD40}"/>
                </a:ext>
              </a:extLst>
            </p:cNvPr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92DE332A-1C36-4F4D-2723-2A9D405EBB0E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34407462-C29C-E29E-64F3-221697885D43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C8B76DE4-8081-4205-A720-AB52BB30009C}"/>
                </a:ext>
              </a:extLst>
            </p:cNvPr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7E46A9-2A2A-926F-5A7A-AA4ADBDA5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50" y="2959374"/>
            <a:ext cx="6904762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625</Words>
  <Application>Microsoft Office PowerPoint</Application>
  <PresentationFormat>Custom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Microsoft Sans Serif</vt:lpstr>
      <vt:lpstr>Times New Roman</vt:lpstr>
      <vt:lpstr>Office Theme</vt:lpstr>
      <vt:lpstr>Distributed Systems in LinkedIn - the World's Largest Professional Network</vt:lpstr>
      <vt:lpstr>INTRODUCTION</vt:lpstr>
      <vt:lpstr>NEED  FOR  DISTRIBUTED  SYSTEM  IN  LINKEDIN</vt:lpstr>
      <vt:lpstr>SCALABILITY</vt:lpstr>
      <vt:lpstr>MICROSERVICES 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in LinkedIn - the World's Largest Professional Network</dc:title>
  <cp:lastModifiedBy>Sanjay R</cp:lastModifiedBy>
  <cp:revision>3</cp:revision>
  <dcterms:created xsi:type="dcterms:W3CDTF">2024-03-05T16:34:17Z</dcterms:created>
  <dcterms:modified xsi:type="dcterms:W3CDTF">2024-03-05T19:57:41Z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2024-03-05T00:00:00Z</vt:filetime>
  </property>
</Properties>
</file>