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8288000" cy="10287000"/>
  <p:notesSz cx="6858000" cy="9144000"/>
  <p:embeddedFontLst>
    <p:embeddedFont>
      <p:font typeface="Arimo" panose="020B0604020202020204" charset="0"/>
      <p:regular r:id="rId24"/>
    </p:embeddedFont>
    <p:embeddedFont>
      <p:font typeface="Lato" panose="020F0502020204030203" pitchFamily="34" charset="0"/>
      <p:regular r:id="rId25"/>
    </p:embeddedFont>
    <p:embeddedFont>
      <p:font typeface="League Spartan" panose="020B0604020202020204" charset="0"/>
      <p:regular r:id="rId26"/>
    </p:embeddedFont>
    <p:embeddedFont>
      <p:font typeface="Poppins" panose="00000500000000000000" pitchFamily="2" charset="0"/>
      <p:regular r:id="rId27"/>
      <p:bold r:id="rId28"/>
    </p:embeddedFont>
    <p:embeddedFont>
      <p:font typeface="Poppins Bold" panose="00000800000000000000"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954" y="8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realpython.com/" TargetMode="External"/><Relationship Id="rId2" Type="http://schemas.openxmlformats.org/officeDocument/2006/relationships/hyperlink" Target="https://www.digitalocean.com/community/tutorials" TargetMode="External"/><Relationship Id="rId1" Type="http://schemas.openxmlformats.org/officeDocument/2006/relationships/slideLayout" Target="../slideLayouts/slideLayout7.xml"/><Relationship Id="rId6" Type="http://schemas.openxmlformats.org/officeDocument/2006/relationships/hyperlink" Target="https://docs.python.org/3/" TargetMode="External"/><Relationship Id="rId5" Type="http://schemas.openxmlformats.org/officeDocument/2006/relationships/hyperlink" Target="https://docs.djangoproject.com/en/stable/topics/db/models/" TargetMode="External"/><Relationship Id="rId4" Type="http://schemas.openxmlformats.org/officeDocument/2006/relationships/hyperlink" Target="https://realpython.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17675" y="0"/>
            <a:ext cx="805519" cy="2673350"/>
            <a:chOff x="0" y="0"/>
            <a:chExt cx="212153" cy="704092"/>
          </a:xfrm>
        </p:grpSpPr>
        <p:sp>
          <p:nvSpPr>
            <p:cNvPr id="3" name="Freeform 3"/>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solidFill>
              <a:srgbClr val="EDC254"/>
            </a:solidFill>
          </p:spPr>
        </p:sp>
        <p:sp>
          <p:nvSpPr>
            <p:cNvPr id="4" name="TextBox 4"/>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17675" y="7613650"/>
            <a:ext cx="805519" cy="2673350"/>
            <a:chOff x="0" y="0"/>
            <a:chExt cx="212153" cy="704092"/>
          </a:xfrm>
        </p:grpSpPr>
        <p:sp>
          <p:nvSpPr>
            <p:cNvPr id="6" name="Freeform 6"/>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solidFill>
              <a:srgbClr val="EDC254"/>
            </a:solidFill>
          </p:spPr>
        </p:sp>
        <p:sp>
          <p:nvSpPr>
            <p:cNvPr id="7" name="TextBox 7"/>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17675" y="2817698"/>
            <a:ext cx="8297146" cy="1742119"/>
          </a:xfrm>
          <a:prstGeom prst="rect">
            <a:avLst/>
          </a:prstGeom>
        </p:spPr>
        <p:txBody>
          <a:bodyPr lIns="0" tIns="0" rIns="0" bIns="0" rtlCol="0" anchor="t">
            <a:spAutoFit/>
          </a:bodyPr>
          <a:lstStyle/>
          <a:p>
            <a:pPr algn="l">
              <a:lnSpc>
                <a:spcPts val="14227"/>
              </a:lnSpc>
              <a:spcBef>
                <a:spcPct val="0"/>
              </a:spcBef>
            </a:pPr>
            <a:r>
              <a:rPr lang="en-US" sz="10162">
                <a:solidFill>
                  <a:srgbClr val="000000"/>
                </a:solidFill>
                <a:latin typeface="Lato"/>
                <a:ea typeface="Lato"/>
                <a:cs typeface="Lato"/>
                <a:sym typeface="Lato"/>
              </a:rPr>
              <a:t>INTERNSHIP</a:t>
            </a:r>
          </a:p>
        </p:txBody>
      </p:sp>
      <p:sp>
        <p:nvSpPr>
          <p:cNvPr id="12" name="TextBox 12"/>
          <p:cNvSpPr txBox="1"/>
          <p:nvPr/>
        </p:nvSpPr>
        <p:spPr>
          <a:xfrm>
            <a:off x="1717675" y="4446457"/>
            <a:ext cx="10236607" cy="1350142"/>
          </a:xfrm>
          <a:prstGeom prst="rect">
            <a:avLst/>
          </a:prstGeom>
        </p:spPr>
        <p:txBody>
          <a:bodyPr lIns="0" tIns="0" rIns="0" bIns="0" rtlCol="0" anchor="t">
            <a:spAutoFit/>
          </a:bodyPr>
          <a:lstStyle/>
          <a:p>
            <a:pPr algn="l">
              <a:lnSpc>
                <a:spcPts val="11216"/>
              </a:lnSpc>
              <a:spcBef>
                <a:spcPct val="0"/>
              </a:spcBef>
            </a:pPr>
            <a:r>
              <a:rPr lang="en-US" sz="8011">
                <a:solidFill>
                  <a:srgbClr val="000000"/>
                </a:solidFill>
                <a:latin typeface="League Spartan"/>
                <a:ea typeface="League Spartan"/>
                <a:cs typeface="League Spartan"/>
                <a:sym typeface="League Spartan"/>
              </a:rPr>
              <a:t>PRESENTATION</a:t>
            </a:r>
          </a:p>
        </p:txBody>
      </p:sp>
      <p:sp>
        <p:nvSpPr>
          <p:cNvPr id="13" name="TextBox 13"/>
          <p:cNvSpPr txBox="1"/>
          <p:nvPr/>
        </p:nvSpPr>
        <p:spPr>
          <a:xfrm>
            <a:off x="1717675" y="5720399"/>
            <a:ext cx="9204044" cy="1548878"/>
          </a:xfrm>
          <a:prstGeom prst="rect">
            <a:avLst/>
          </a:prstGeom>
        </p:spPr>
        <p:txBody>
          <a:bodyPr lIns="0" tIns="0" rIns="0" bIns="0" rtlCol="0" anchor="t">
            <a:spAutoFit/>
          </a:bodyPr>
          <a:lstStyle/>
          <a:p>
            <a:pPr algn="l">
              <a:lnSpc>
                <a:spcPts val="4136"/>
              </a:lnSpc>
            </a:pPr>
            <a:r>
              <a:rPr lang="en-US" sz="2954">
                <a:solidFill>
                  <a:srgbClr val="2A0947"/>
                </a:solidFill>
                <a:latin typeface="Poppins"/>
                <a:ea typeface="Poppins"/>
                <a:cs typeface="Poppins"/>
                <a:sym typeface="Poppins"/>
              </a:rPr>
              <a:t>SHIVABALAN M</a:t>
            </a:r>
          </a:p>
          <a:p>
            <a:pPr algn="l">
              <a:lnSpc>
                <a:spcPts val="4136"/>
              </a:lnSpc>
            </a:pPr>
            <a:r>
              <a:rPr lang="en-US" sz="2954">
                <a:solidFill>
                  <a:srgbClr val="2A0947"/>
                </a:solidFill>
                <a:latin typeface="Poppins"/>
                <a:ea typeface="Poppins"/>
                <a:cs typeface="Poppins"/>
                <a:sym typeface="Poppins"/>
              </a:rPr>
              <a:t>2022115101</a:t>
            </a:r>
          </a:p>
          <a:p>
            <a:pPr algn="l">
              <a:lnSpc>
                <a:spcPts val="4136"/>
              </a:lnSpc>
              <a:spcBef>
                <a:spcPct val="0"/>
              </a:spcBef>
            </a:pPr>
            <a:r>
              <a:rPr lang="en-US" sz="2954">
                <a:solidFill>
                  <a:srgbClr val="2A0947"/>
                </a:solidFill>
                <a:latin typeface="Poppins"/>
                <a:ea typeface="Poppins"/>
                <a:cs typeface="Poppins"/>
                <a:sym typeface="Poppins"/>
              </a:rPr>
              <a:t>B.TECH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736628" y="3296320"/>
            <a:ext cx="14814744" cy="6066755"/>
          </a:xfrm>
          <a:custGeom>
            <a:avLst/>
            <a:gdLst/>
            <a:ahLst/>
            <a:cxnLst/>
            <a:rect l="l" t="t" r="r" b="b"/>
            <a:pathLst>
              <a:path w="14814744" h="6066755">
                <a:moveTo>
                  <a:pt x="0" y="0"/>
                </a:moveTo>
                <a:lnTo>
                  <a:pt x="14814744" y="0"/>
                </a:lnTo>
                <a:lnTo>
                  <a:pt x="14814744" y="6066755"/>
                </a:lnTo>
                <a:lnTo>
                  <a:pt x="0" y="6066755"/>
                </a:lnTo>
                <a:lnTo>
                  <a:pt x="0" y="0"/>
                </a:lnTo>
                <a:close/>
              </a:path>
            </a:pathLst>
          </a:custGeom>
          <a:blipFill>
            <a:blip r:embed="rId2"/>
            <a:stretch>
              <a:fillRect/>
            </a:stretch>
          </a:blipFill>
        </p:spPr>
        <p:txBody>
          <a:bodyPr/>
          <a:lstStyle/>
          <a:p>
            <a:endParaRPr lang="en-IN" dirty="0"/>
          </a:p>
        </p:txBody>
      </p:sp>
      <p:sp>
        <p:nvSpPr>
          <p:cNvPr id="12" name="TextBox 12"/>
          <p:cNvSpPr txBox="1"/>
          <p:nvPr/>
        </p:nvSpPr>
        <p:spPr>
          <a:xfrm>
            <a:off x="752001" y="923925"/>
            <a:ext cx="12681897"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SYSTEM ARCHITECTURE:</a:t>
            </a:r>
          </a:p>
        </p:txBody>
      </p:sp>
      <p:sp>
        <p:nvSpPr>
          <p:cNvPr id="13" name="TextBox 12">
            <a:extLst>
              <a:ext uri="{FF2B5EF4-FFF2-40B4-BE49-F238E27FC236}">
                <a16:creationId xmlns:a16="http://schemas.microsoft.com/office/drawing/2014/main" id="{6B3D3312-267F-3938-7B7B-9B5C7F6E4F01}"/>
              </a:ext>
            </a:extLst>
          </p:cNvPr>
          <p:cNvSpPr txBox="1"/>
          <p:nvPr/>
        </p:nvSpPr>
        <p:spPr>
          <a:xfrm>
            <a:off x="6188704" y="2152332"/>
            <a:ext cx="5910592" cy="646331"/>
          </a:xfrm>
          <a:prstGeom prst="rect">
            <a:avLst/>
          </a:prstGeom>
          <a:noFill/>
        </p:spPr>
        <p:txBody>
          <a:bodyPr wrap="none" rtlCol="0">
            <a:spAutoFit/>
          </a:bodyPr>
          <a:lstStyle/>
          <a:p>
            <a:r>
              <a:rPr lang="en-US" sz="3600" b="1" dirty="0">
                <a:latin typeface="Poppins" panose="00000500000000000000" pitchFamily="2" charset="0"/>
                <a:cs typeface="Poppins" panose="00000500000000000000" pitchFamily="2" charset="0"/>
              </a:rPr>
              <a:t>DETAILED ARCHITECTURE</a:t>
            </a:r>
            <a:endParaRPr lang="en-IN" sz="3600" b="1" dirty="0">
              <a:latin typeface="Poppins" panose="00000500000000000000" pitchFamily="2" charset="0"/>
              <a:cs typeface="Poppins" panose="000005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52001" y="923925"/>
            <a:ext cx="12681897"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TOOLS &amp; TECH STACK :</a:t>
            </a:r>
          </a:p>
        </p:txBody>
      </p:sp>
      <p:sp>
        <p:nvSpPr>
          <p:cNvPr id="12" name="TextBox 12"/>
          <p:cNvSpPr txBox="1"/>
          <p:nvPr/>
        </p:nvSpPr>
        <p:spPr>
          <a:xfrm>
            <a:off x="1522814" y="2114083"/>
            <a:ext cx="3156165" cy="7837576"/>
          </a:xfrm>
          <a:prstGeom prst="rect">
            <a:avLst/>
          </a:prstGeom>
        </p:spPr>
        <p:txBody>
          <a:bodyPr lIns="0" tIns="0" rIns="0" bIns="0" rtlCol="0" anchor="t">
            <a:spAutoFit/>
          </a:bodyPr>
          <a:lstStyle/>
          <a:p>
            <a:pPr algn="l">
              <a:lnSpc>
                <a:spcPts val="4407"/>
              </a:lnSpc>
            </a:pPr>
            <a:r>
              <a:rPr lang="en-US" sz="3148">
                <a:solidFill>
                  <a:srgbClr val="2A0947"/>
                </a:solidFill>
                <a:latin typeface="Poppins"/>
                <a:ea typeface="Poppins"/>
                <a:cs typeface="Poppins"/>
                <a:sym typeface="Poppins"/>
              </a:rPr>
              <a:t>•PYTHON </a:t>
            </a:r>
          </a:p>
          <a:p>
            <a:pPr algn="l">
              <a:lnSpc>
                <a:spcPts val="4407"/>
              </a:lnSpc>
            </a:pPr>
            <a:r>
              <a:rPr lang="en-US" sz="3148">
                <a:solidFill>
                  <a:srgbClr val="2A0947"/>
                </a:solidFill>
                <a:latin typeface="Poppins"/>
                <a:ea typeface="Poppins"/>
                <a:cs typeface="Poppins"/>
                <a:sym typeface="Poppins"/>
              </a:rPr>
              <a:t>•DJANGO </a:t>
            </a:r>
          </a:p>
          <a:p>
            <a:pPr algn="l">
              <a:lnSpc>
                <a:spcPts val="4407"/>
              </a:lnSpc>
            </a:pPr>
            <a:r>
              <a:rPr lang="en-US" sz="3148">
                <a:solidFill>
                  <a:srgbClr val="2A0947"/>
                </a:solidFill>
                <a:latin typeface="Poppins"/>
                <a:ea typeface="Poppins"/>
                <a:cs typeface="Poppins"/>
                <a:sym typeface="Poppins"/>
              </a:rPr>
              <a:t>•ORM</a:t>
            </a:r>
          </a:p>
          <a:p>
            <a:pPr algn="l">
              <a:lnSpc>
                <a:spcPts val="4407"/>
              </a:lnSpc>
            </a:pPr>
            <a:r>
              <a:rPr lang="en-US" sz="3148">
                <a:solidFill>
                  <a:srgbClr val="2A0947"/>
                </a:solidFill>
                <a:latin typeface="Poppins"/>
                <a:ea typeface="Poppins"/>
                <a:cs typeface="Poppins"/>
                <a:sym typeface="Poppins"/>
              </a:rPr>
              <a:t>•HTML </a:t>
            </a:r>
          </a:p>
          <a:p>
            <a:pPr algn="l">
              <a:lnSpc>
                <a:spcPts val="4407"/>
              </a:lnSpc>
            </a:pPr>
            <a:r>
              <a:rPr lang="en-US" sz="3148">
                <a:solidFill>
                  <a:srgbClr val="2A0947"/>
                </a:solidFill>
                <a:latin typeface="Poppins"/>
                <a:ea typeface="Poppins"/>
                <a:cs typeface="Poppins"/>
                <a:sym typeface="Poppins"/>
              </a:rPr>
              <a:t>•CSS </a:t>
            </a:r>
          </a:p>
          <a:p>
            <a:pPr algn="l">
              <a:lnSpc>
                <a:spcPts val="4407"/>
              </a:lnSpc>
            </a:pPr>
            <a:r>
              <a:rPr lang="en-US" sz="3148">
                <a:solidFill>
                  <a:srgbClr val="2A0947"/>
                </a:solidFill>
                <a:latin typeface="Poppins"/>
                <a:ea typeface="Poppins"/>
                <a:cs typeface="Poppins"/>
                <a:sym typeface="Poppins"/>
              </a:rPr>
              <a:t>•JAVASCRIPT</a:t>
            </a:r>
          </a:p>
          <a:p>
            <a:pPr algn="l">
              <a:lnSpc>
                <a:spcPts val="4407"/>
              </a:lnSpc>
            </a:pPr>
            <a:r>
              <a:rPr lang="en-US" sz="3148">
                <a:solidFill>
                  <a:srgbClr val="2A0947"/>
                </a:solidFill>
                <a:latin typeface="Poppins"/>
                <a:ea typeface="Poppins"/>
                <a:cs typeface="Poppins"/>
                <a:sym typeface="Poppins"/>
              </a:rPr>
              <a:t>•CHART JS </a:t>
            </a:r>
          </a:p>
          <a:p>
            <a:pPr algn="l">
              <a:lnSpc>
                <a:spcPts val="4407"/>
              </a:lnSpc>
            </a:pPr>
            <a:r>
              <a:rPr lang="en-US" sz="3148">
                <a:solidFill>
                  <a:srgbClr val="2A0947"/>
                </a:solidFill>
                <a:latin typeface="Poppins"/>
                <a:ea typeface="Poppins"/>
                <a:cs typeface="Poppins"/>
                <a:sym typeface="Poppins"/>
              </a:rPr>
              <a:t>•BOOTSTRAP</a:t>
            </a:r>
          </a:p>
          <a:p>
            <a:pPr algn="l">
              <a:lnSpc>
                <a:spcPts val="4407"/>
              </a:lnSpc>
            </a:pPr>
            <a:r>
              <a:rPr lang="en-US" sz="3148">
                <a:solidFill>
                  <a:srgbClr val="2A0947"/>
                </a:solidFill>
                <a:latin typeface="Poppins"/>
                <a:ea typeface="Poppins"/>
                <a:cs typeface="Poppins"/>
                <a:sym typeface="Poppins"/>
              </a:rPr>
              <a:t>•Sass CSS</a:t>
            </a:r>
          </a:p>
          <a:p>
            <a:pPr algn="l">
              <a:lnSpc>
                <a:spcPts val="4407"/>
              </a:lnSpc>
            </a:pPr>
            <a:r>
              <a:rPr lang="en-US" sz="3148">
                <a:solidFill>
                  <a:srgbClr val="2A0947"/>
                </a:solidFill>
                <a:latin typeface="Poppins"/>
                <a:ea typeface="Poppins"/>
                <a:cs typeface="Poppins"/>
                <a:sym typeface="Poppins"/>
              </a:rPr>
              <a:t>•PYTORCH</a:t>
            </a:r>
          </a:p>
          <a:p>
            <a:pPr algn="l">
              <a:lnSpc>
                <a:spcPts val="4407"/>
              </a:lnSpc>
            </a:pPr>
            <a:r>
              <a:rPr lang="en-US" sz="3148">
                <a:solidFill>
                  <a:srgbClr val="2A0947"/>
                </a:solidFill>
                <a:latin typeface="Poppins"/>
                <a:ea typeface="Poppins"/>
                <a:cs typeface="Poppins"/>
                <a:sym typeface="Poppins"/>
              </a:rPr>
              <a:t>•OPENCV</a:t>
            </a:r>
          </a:p>
          <a:p>
            <a:pPr algn="l">
              <a:lnSpc>
                <a:spcPts val="4407"/>
              </a:lnSpc>
            </a:pPr>
            <a:r>
              <a:rPr lang="en-US" sz="3148">
                <a:solidFill>
                  <a:srgbClr val="2A0947"/>
                </a:solidFill>
                <a:latin typeface="Poppins"/>
                <a:ea typeface="Poppins"/>
                <a:cs typeface="Poppins"/>
                <a:sym typeface="Poppins"/>
              </a:rPr>
              <a:t>•NUMPY</a:t>
            </a:r>
          </a:p>
          <a:p>
            <a:pPr algn="l">
              <a:lnSpc>
                <a:spcPts val="4407"/>
              </a:lnSpc>
            </a:pPr>
            <a:r>
              <a:rPr lang="en-US" sz="3148">
                <a:solidFill>
                  <a:srgbClr val="2A0947"/>
                </a:solidFill>
                <a:latin typeface="Poppins"/>
                <a:ea typeface="Poppins"/>
                <a:cs typeface="Poppins"/>
                <a:sym typeface="Poppins"/>
              </a:rPr>
              <a:t>•FIGMA</a:t>
            </a:r>
          </a:p>
          <a:p>
            <a:pPr algn="l">
              <a:lnSpc>
                <a:spcPts val="4407"/>
              </a:lnSpc>
            </a:pPr>
            <a:endParaRPr lang="en-US" sz="3148">
              <a:solidFill>
                <a:srgbClr val="2A0947"/>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243715" y="2171700"/>
            <a:ext cx="5022389" cy="1199460"/>
            <a:chOff x="0" y="0"/>
            <a:chExt cx="1322769" cy="315907"/>
          </a:xfrm>
        </p:grpSpPr>
        <p:sp>
          <p:nvSpPr>
            <p:cNvPr id="12" name="Freeform 12"/>
            <p:cNvSpPr/>
            <p:nvPr/>
          </p:nvSpPr>
          <p:spPr>
            <a:xfrm>
              <a:off x="0" y="0"/>
              <a:ext cx="1322769" cy="315907"/>
            </a:xfrm>
            <a:custGeom>
              <a:avLst/>
              <a:gdLst/>
              <a:ahLst/>
              <a:cxnLst/>
              <a:rect l="l" t="t" r="r" b="b"/>
              <a:pathLst>
                <a:path w="1322769" h="315907">
                  <a:moveTo>
                    <a:pt x="0" y="0"/>
                  </a:moveTo>
                  <a:lnTo>
                    <a:pt x="1322769" y="0"/>
                  </a:lnTo>
                  <a:lnTo>
                    <a:pt x="1322769" y="315907"/>
                  </a:lnTo>
                  <a:lnTo>
                    <a:pt x="0" y="315907"/>
                  </a:lnTo>
                  <a:close/>
                </a:path>
              </a:pathLst>
            </a:custGeom>
            <a:solidFill>
              <a:srgbClr val="000000"/>
            </a:solidFill>
            <a:ln w="123825" cap="sq">
              <a:solidFill>
                <a:srgbClr val="1C3337"/>
              </a:solidFill>
              <a:prstDash val="solid"/>
              <a:miter/>
            </a:ln>
          </p:spPr>
        </p:sp>
        <p:sp>
          <p:nvSpPr>
            <p:cNvPr id="13" name="TextBox 13"/>
            <p:cNvSpPr txBox="1"/>
            <p:nvPr/>
          </p:nvSpPr>
          <p:spPr>
            <a:xfrm>
              <a:off x="0" y="-47625"/>
              <a:ext cx="1322769" cy="363532"/>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243715" y="627788"/>
            <a:ext cx="7092950"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DETAILED DESIGN:</a:t>
            </a:r>
          </a:p>
        </p:txBody>
      </p:sp>
      <p:grpSp>
        <p:nvGrpSpPr>
          <p:cNvPr id="15" name="Group 15"/>
          <p:cNvGrpSpPr/>
          <p:nvPr/>
        </p:nvGrpSpPr>
        <p:grpSpPr>
          <a:xfrm>
            <a:off x="13006817" y="2171700"/>
            <a:ext cx="5022389" cy="1199460"/>
            <a:chOff x="0" y="0"/>
            <a:chExt cx="1322769" cy="315907"/>
          </a:xfrm>
        </p:grpSpPr>
        <p:sp>
          <p:nvSpPr>
            <p:cNvPr id="16" name="Freeform 16"/>
            <p:cNvSpPr/>
            <p:nvPr/>
          </p:nvSpPr>
          <p:spPr>
            <a:xfrm>
              <a:off x="0" y="0"/>
              <a:ext cx="1322769" cy="315907"/>
            </a:xfrm>
            <a:custGeom>
              <a:avLst/>
              <a:gdLst/>
              <a:ahLst/>
              <a:cxnLst/>
              <a:rect l="l" t="t" r="r" b="b"/>
              <a:pathLst>
                <a:path w="1322769" h="315907">
                  <a:moveTo>
                    <a:pt x="0" y="0"/>
                  </a:moveTo>
                  <a:lnTo>
                    <a:pt x="1322769" y="0"/>
                  </a:lnTo>
                  <a:lnTo>
                    <a:pt x="1322769" y="315907"/>
                  </a:lnTo>
                  <a:lnTo>
                    <a:pt x="0" y="315907"/>
                  </a:lnTo>
                  <a:close/>
                </a:path>
              </a:pathLst>
            </a:custGeom>
            <a:solidFill>
              <a:srgbClr val="000000"/>
            </a:solidFill>
            <a:ln w="123825" cap="sq">
              <a:solidFill>
                <a:srgbClr val="1C3337"/>
              </a:solidFill>
              <a:prstDash val="solid"/>
              <a:miter/>
            </a:ln>
          </p:spPr>
        </p:sp>
        <p:sp>
          <p:nvSpPr>
            <p:cNvPr id="17" name="TextBox 17"/>
            <p:cNvSpPr txBox="1"/>
            <p:nvPr/>
          </p:nvSpPr>
          <p:spPr>
            <a:xfrm>
              <a:off x="0" y="-47625"/>
              <a:ext cx="1322769" cy="363532"/>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6688652" y="2171700"/>
            <a:ext cx="5022389" cy="1199460"/>
            <a:chOff x="0" y="0"/>
            <a:chExt cx="1322769" cy="315907"/>
          </a:xfrm>
        </p:grpSpPr>
        <p:sp>
          <p:nvSpPr>
            <p:cNvPr id="19" name="Freeform 19"/>
            <p:cNvSpPr/>
            <p:nvPr/>
          </p:nvSpPr>
          <p:spPr>
            <a:xfrm>
              <a:off x="0" y="0"/>
              <a:ext cx="1322769" cy="315907"/>
            </a:xfrm>
            <a:custGeom>
              <a:avLst/>
              <a:gdLst/>
              <a:ahLst/>
              <a:cxnLst/>
              <a:rect l="l" t="t" r="r" b="b"/>
              <a:pathLst>
                <a:path w="1322769" h="315907">
                  <a:moveTo>
                    <a:pt x="0" y="0"/>
                  </a:moveTo>
                  <a:lnTo>
                    <a:pt x="1322769" y="0"/>
                  </a:lnTo>
                  <a:lnTo>
                    <a:pt x="1322769" y="315907"/>
                  </a:lnTo>
                  <a:lnTo>
                    <a:pt x="0" y="315907"/>
                  </a:lnTo>
                  <a:close/>
                </a:path>
              </a:pathLst>
            </a:custGeom>
            <a:solidFill>
              <a:srgbClr val="000000"/>
            </a:solidFill>
            <a:ln w="123825" cap="sq">
              <a:solidFill>
                <a:srgbClr val="1C3337"/>
              </a:solidFill>
              <a:prstDash val="solid"/>
              <a:miter/>
            </a:ln>
          </p:spPr>
        </p:sp>
        <p:sp>
          <p:nvSpPr>
            <p:cNvPr id="20" name="TextBox 20"/>
            <p:cNvSpPr txBox="1"/>
            <p:nvPr/>
          </p:nvSpPr>
          <p:spPr>
            <a:xfrm>
              <a:off x="0" y="-47625"/>
              <a:ext cx="1322769" cy="363532"/>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243715" y="3799785"/>
            <a:ext cx="5022389" cy="5419576"/>
            <a:chOff x="0" y="0"/>
            <a:chExt cx="1322769" cy="1427378"/>
          </a:xfrm>
        </p:grpSpPr>
        <p:sp>
          <p:nvSpPr>
            <p:cNvPr id="22" name="Freeform 22"/>
            <p:cNvSpPr/>
            <p:nvPr/>
          </p:nvSpPr>
          <p:spPr>
            <a:xfrm>
              <a:off x="0" y="0"/>
              <a:ext cx="1322769" cy="1427378"/>
            </a:xfrm>
            <a:custGeom>
              <a:avLst/>
              <a:gdLst/>
              <a:ahLst/>
              <a:cxnLst/>
              <a:rect l="l" t="t" r="r" b="b"/>
              <a:pathLst>
                <a:path w="1322769" h="1427378">
                  <a:moveTo>
                    <a:pt x="0" y="0"/>
                  </a:moveTo>
                  <a:lnTo>
                    <a:pt x="1322769" y="0"/>
                  </a:lnTo>
                  <a:lnTo>
                    <a:pt x="1322769" y="1427378"/>
                  </a:lnTo>
                  <a:lnTo>
                    <a:pt x="0" y="1427378"/>
                  </a:lnTo>
                  <a:close/>
                </a:path>
              </a:pathLst>
            </a:custGeom>
            <a:solidFill>
              <a:srgbClr val="000000">
                <a:alpha val="82745"/>
              </a:srgbClr>
            </a:solidFill>
            <a:ln w="123825" cap="sq">
              <a:solidFill>
                <a:srgbClr val="1C3337">
                  <a:alpha val="82745"/>
                </a:srgbClr>
              </a:solidFill>
              <a:prstDash val="solid"/>
              <a:miter/>
            </a:ln>
          </p:spPr>
        </p:sp>
        <p:sp>
          <p:nvSpPr>
            <p:cNvPr id="23" name="TextBox 23"/>
            <p:cNvSpPr txBox="1"/>
            <p:nvPr/>
          </p:nvSpPr>
          <p:spPr>
            <a:xfrm>
              <a:off x="0" y="-47625"/>
              <a:ext cx="1322769" cy="1475003"/>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3006817" y="3799785"/>
            <a:ext cx="5022389" cy="5419576"/>
            <a:chOff x="0" y="0"/>
            <a:chExt cx="1322769" cy="1427378"/>
          </a:xfrm>
        </p:grpSpPr>
        <p:sp>
          <p:nvSpPr>
            <p:cNvPr id="25" name="Freeform 25"/>
            <p:cNvSpPr/>
            <p:nvPr/>
          </p:nvSpPr>
          <p:spPr>
            <a:xfrm>
              <a:off x="0" y="0"/>
              <a:ext cx="1322769" cy="1427378"/>
            </a:xfrm>
            <a:custGeom>
              <a:avLst/>
              <a:gdLst/>
              <a:ahLst/>
              <a:cxnLst/>
              <a:rect l="l" t="t" r="r" b="b"/>
              <a:pathLst>
                <a:path w="1322769" h="1427378">
                  <a:moveTo>
                    <a:pt x="0" y="0"/>
                  </a:moveTo>
                  <a:lnTo>
                    <a:pt x="1322769" y="0"/>
                  </a:lnTo>
                  <a:lnTo>
                    <a:pt x="1322769" y="1427378"/>
                  </a:lnTo>
                  <a:lnTo>
                    <a:pt x="0" y="1427378"/>
                  </a:lnTo>
                  <a:close/>
                </a:path>
              </a:pathLst>
            </a:custGeom>
            <a:solidFill>
              <a:srgbClr val="000000">
                <a:alpha val="82745"/>
              </a:srgbClr>
            </a:solidFill>
            <a:ln w="123825" cap="sq">
              <a:solidFill>
                <a:srgbClr val="1C3337">
                  <a:alpha val="82745"/>
                </a:srgbClr>
              </a:solidFill>
              <a:prstDash val="solid"/>
              <a:miter/>
            </a:ln>
          </p:spPr>
        </p:sp>
        <p:sp>
          <p:nvSpPr>
            <p:cNvPr id="26" name="TextBox 26"/>
            <p:cNvSpPr txBox="1"/>
            <p:nvPr/>
          </p:nvSpPr>
          <p:spPr>
            <a:xfrm>
              <a:off x="0" y="-47625"/>
              <a:ext cx="1322769" cy="1475003"/>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6688652" y="3799785"/>
            <a:ext cx="5022389" cy="5419576"/>
            <a:chOff x="0" y="0"/>
            <a:chExt cx="1322769" cy="1427378"/>
          </a:xfrm>
        </p:grpSpPr>
        <p:sp>
          <p:nvSpPr>
            <p:cNvPr id="28" name="Freeform 28"/>
            <p:cNvSpPr/>
            <p:nvPr/>
          </p:nvSpPr>
          <p:spPr>
            <a:xfrm>
              <a:off x="0" y="0"/>
              <a:ext cx="1322769" cy="1427378"/>
            </a:xfrm>
            <a:custGeom>
              <a:avLst/>
              <a:gdLst/>
              <a:ahLst/>
              <a:cxnLst/>
              <a:rect l="l" t="t" r="r" b="b"/>
              <a:pathLst>
                <a:path w="1322769" h="1427378">
                  <a:moveTo>
                    <a:pt x="0" y="0"/>
                  </a:moveTo>
                  <a:lnTo>
                    <a:pt x="1322769" y="0"/>
                  </a:lnTo>
                  <a:lnTo>
                    <a:pt x="1322769" y="1427378"/>
                  </a:lnTo>
                  <a:lnTo>
                    <a:pt x="0" y="1427378"/>
                  </a:lnTo>
                  <a:close/>
                </a:path>
              </a:pathLst>
            </a:custGeom>
            <a:solidFill>
              <a:srgbClr val="000000">
                <a:alpha val="82745"/>
              </a:srgbClr>
            </a:solidFill>
            <a:ln w="123825" cap="sq">
              <a:solidFill>
                <a:srgbClr val="1C3337">
                  <a:alpha val="82745"/>
                </a:srgbClr>
              </a:solidFill>
              <a:prstDash val="solid"/>
              <a:miter/>
            </a:ln>
          </p:spPr>
        </p:sp>
        <p:sp>
          <p:nvSpPr>
            <p:cNvPr id="29" name="TextBox 29"/>
            <p:cNvSpPr txBox="1"/>
            <p:nvPr/>
          </p:nvSpPr>
          <p:spPr>
            <a:xfrm>
              <a:off x="0" y="-47625"/>
              <a:ext cx="1322769" cy="1475003"/>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55846" y="2245015"/>
            <a:ext cx="5022389" cy="986156"/>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Lato"/>
                <a:ea typeface="Lato"/>
                <a:cs typeface="Lato"/>
                <a:sym typeface="Lato"/>
              </a:rPr>
              <a:t>Sensor Data</a:t>
            </a:r>
          </a:p>
          <a:p>
            <a:pPr algn="ctr">
              <a:lnSpc>
                <a:spcPts val="3919"/>
              </a:lnSpc>
              <a:spcBef>
                <a:spcPct val="0"/>
              </a:spcBef>
            </a:pPr>
            <a:r>
              <a:rPr lang="en-US" sz="2799">
                <a:solidFill>
                  <a:srgbClr val="FFFFFF"/>
                </a:solidFill>
                <a:latin typeface="Lato"/>
                <a:ea typeface="Lato"/>
                <a:cs typeface="Lato"/>
                <a:sym typeface="Lato"/>
              </a:rPr>
              <a:t> Collection </a:t>
            </a:r>
          </a:p>
        </p:txBody>
      </p:sp>
      <p:sp>
        <p:nvSpPr>
          <p:cNvPr id="31" name="TextBox 31"/>
          <p:cNvSpPr txBox="1"/>
          <p:nvPr/>
        </p:nvSpPr>
        <p:spPr>
          <a:xfrm>
            <a:off x="13006817" y="2245015"/>
            <a:ext cx="5022389" cy="986156"/>
          </a:xfrm>
          <a:prstGeom prst="rect">
            <a:avLst/>
          </a:prstGeom>
        </p:spPr>
        <p:txBody>
          <a:bodyPr lIns="0" tIns="0" rIns="0" bIns="0" rtlCol="0" anchor="t">
            <a:spAutoFit/>
          </a:bodyPr>
          <a:lstStyle/>
          <a:p>
            <a:pPr algn="ctr">
              <a:lnSpc>
                <a:spcPts val="3919"/>
              </a:lnSpc>
            </a:pPr>
            <a:r>
              <a:rPr lang="en-US" sz="2799">
                <a:solidFill>
                  <a:srgbClr val="FFFFFF"/>
                </a:solidFill>
                <a:latin typeface="Lato"/>
                <a:ea typeface="Lato"/>
                <a:cs typeface="Lato"/>
                <a:sym typeface="Lato"/>
              </a:rPr>
              <a:t>Summary</a:t>
            </a:r>
          </a:p>
          <a:p>
            <a:pPr algn="ctr">
              <a:lnSpc>
                <a:spcPts val="3919"/>
              </a:lnSpc>
              <a:spcBef>
                <a:spcPct val="0"/>
              </a:spcBef>
            </a:pPr>
            <a:r>
              <a:rPr lang="en-US" sz="2799">
                <a:solidFill>
                  <a:srgbClr val="FFFFFF"/>
                </a:solidFill>
                <a:latin typeface="Lato"/>
                <a:ea typeface="Lato"/>
                <a:cs typeface="Lato"/>
                <a:sym typeface="Lato"/>
              </a:rPr>
              <a:t>Dashboard</a:t>
            </a:r>
          </a:p>
        </p:txBody>
      </p:sp>
      <p:sp>
        <p:nvSpPr>
          <p:cNvPr id="32" name="TextBox 32"/>
          <p:cNvSpPr txBox="1"/>
          <p:nvPr/>
        </p:nvSpPr>
        <p:spPr>
          <a:xfrm>
            <a:off x="6688652" y="2245015"/>
            <a:ext cx="5022389" cy="986156"/>
          </a:xfrm>
          <a:prstGeom prst="rect">
            <a:avLst/>
          </a:prstGeom>
        </p:spPr>
        <p:txBody>
          <a:bodyPr lIns="0" tIns="0" rIns="0" bIns="0" rtlCol="0" anchor="t">
            <a:spAutoFit/>
          </a:bodyPr>
          <a:lstStyle/>
          <a:p>
            <a:pPr algn="ctr">
              <a:lnSpc>
                <a:spcPts val="3919"/>
              </a:lnSpc>
            </a:pPr>
            <a:r>
              <a:rPr lang="en-US" sz="2799">
                <a:solidFill>
                  <a:srgbClr val="FFFFFF"/>
                </a:solidFill>
                <a:latin typeface="Lato"/>
                <a:ea typeface="Lato"/>
                <a:cs typeface="Lato"/>
                <a:sym typeface="Lato"/>
              </a:rPr>
              <a:t>Real-Time </a:t>
            </a:r>
          </a:p>
          <a:p>
            <a:pPr algn="ctr">
              <a:lnSpc>
                <a:spcPts val="3919"/>
              </a:lnSpc>
              <a:spcBef>
                <a:spcPct val="0"/>
              </a:spcBef>
            </a:pPr>
            <a:r>
              <a:rPr lang="en-US" sz="2799">
                <a:solidFill>
                  <a:srgbClr val="FFFFFF"/>
                </a:solidFill>
                <a:latin typeface="Lato"/>
                <a:ea typeface="Lato"/>
                <a:cs typeface="Lato"/>
                <a:sym typeface="Lato"/>
              </a:rPr>
              <a:t>Dashboard</a:t>
            </a:r>
          </a:p>
        </p:txBody>
      </p:sp>
      <p:sp>
        <p:nvSpPr>
          <p:cNvPr id="33" name="TextBox 33"/>
          <p:cNvSpPr txBox="1"/>
          <p:nvPr/>
        </p:nvSpPr>
        <p:spPr>
          <a:xfrm>
            <a:off x="488347" y="3925042"/>
            <a:ext cx="4533125" cy="5511830"/>
          </a:xfrm>
          <a:prstGeom prst="rect">
            <a:avLst/>
          </a:prstGeom>
        </p:spPr>
        <p:txBody>
          <a:bodyPr lIns="0" tIns="0" rIns="0" bIns="0" rtlCol="0" anchor="t">
            <a:spAutoFit/>
          </a:bodyPr>
          <a:lstStyle/>
          <a:p>
            <a:pPr algn="ctr">
              <a:lnSpc>
                <a:spcPts val="4373"/>
              </a:lnSpc>
              <a:spcBef>
                <a:spcPct val="0"/>
              </a:spcBef>
            </a:pPr>
            <a:r>
              <a:rPr lang="en-US" sz="3123" dirty="0">
                <a:solidFill>
                  <a:srgbClr val="FFFFFF"/>
                </a:solidFill>
                <a:latin typeface="Lato"/>
                <a:ea typeface="Lato"/>
                <a:cs typeface="Lato"/>
                <a:sym typeface="Lato"/>
              </a:rPr>
              <a:t>1. Sensor</a:t>
            </a:r>
          </a:p>
          <a:p>
            <a:pPr algn="ctr">
              <a:lnSpc>
                <a:spcPts val="4373"/>
              </a:lnSpc>
              <a:spcBef>
                <a:spcPct val="0"/>
              </a:spcBef>
            </a:pPr>
            <a:r>
              <a:rPr lang="en-US" sz="3123" dirty="0">
                <a:solidFill>
                  <a:srgbClr val="FFFFFF"/>
                </a:solidFill>
                <a:latin typeface="Lato"/>
                <a:ea typeface="Lato"/>
                <a:cs typeface="Lato"/>
                <a:sym typeface="Lato"/>
              </a:rPr>
              <a:t>installed on water pipelines</a:t>
            </a:r>
          </a:p>
          <a:p>
            <a:pPr algn="ctr">
              <a:lnSpc>
                <a:spcPts val="4373"/>
              </a:lnSpc>
              <a:spcBef>
                <a:spcPct val="0"/>
              </a:spcBef>
            </a:pPr>
            <a:endParaRPr lang="en-US" sz="3123" dirty="0">
              <a:solidFill>
                <a:srgbClr val="FFFFFF"/>
              </a:solidFill>
              <a:latin typeface="Lato"/>
              <a:ea typeface="Lato"/>
              <a:cs typeface="Lato"/>
              <a:sym typeface="Lato"/>
            </a:endParaRPr>
          </a:p>
          <a:p>
            <a:pPr algn="ctr">
              <a:lnSpc>
                <a:spcPts val="4373"/>
              </a:lnSpc>
              <a:spcBef>
                <a:spcPct val="0"/>
              </a:spcBef>
            </a:pPr>
            <a:r>
              <a:rPr lang="en-US" sz="3123" dirty="0">
                <a:solidFill>
                  <a:srgbClr val="FFFFFF"/>
                </a:solidFill>
                <a:latin typeface="Lato"/>
                <a:ea typeface="Lato"/>
                <a:cs typeface="Lato"/>
                <a:sym typeface="Lato"/>
              </a:rPr>
              <a:t>2. Collect live data (e.g., flow, pressure)</a:t>
            </a:r>
          </a:p>
          <a:p>
            <a:pPr algn="ctr">
              <a:lnSpc>
                <a:spcPts val="4373"/>
              </a:lnSpc>
              <a:spcBef>
                <a:spcPct val="0"/>
              </a:spcBef>
            </a:pPr>
            <a:endParaRPr lang="en-US" sz="3123" dirty="0">
              <a:solidFill>
                <a:srgbClr val="FFFFFF"/>
              </a:solidFill>
              <a:latin typeface="Lato"/>
              <a:ea typeface="Lato"/>
              <a:cs typeface="Lato"/>
              <a:sym typeface="Lato"/>
            </a:endParaRPr>
          </a:p>
          <a:p>
            <a:pPr algn="ctr">
              <a:lnSpc>
                <a:spcPts val="4373"/>
              </a:lnSpc>
              <a:spcBef>
                <a:spcPct val="0"/>
              </a:spcBef>
            </a:pPr>
            <a:r>
              <a:rPr lang="en-US" sz="3123" dirty="0">
                <a:solidFill>
                  <a:srgbClr val="FFFFFF"/>
                </a:solidFill>
                <a:latin typeface="Lato"/>
                <a:ea typeface="Lato"/>
                <a:cs typeface="Lato"/>
                <a:sym typeface="Lato"/>
              </a:rPr>
              <a:t>3. Send data to cloud storage</a:t>
            </a:r>
          </a:p>
          <a:p>
            <a:pPr algn="ctr">
              <a:lnSpc>
                <a:spcPts val="4373"/>
              </a:lnSpc>
              <a:spcBef>
                <a:spcPct val="0"/>
              </a:spcBef>
            </a:pPr>
            <a:endParaRPr lang="en-US" sz="3123" dirty="0">
              <a:solidFill>
                <a:srgbClr val="FFFFFF"/>
              </a:solidFill>
              <a:latin typeface="Lato"/>
              <a:ea typeface="Lato"/>
              <a:cs typeface="Lato"/>
              <a:sym typeface="Lato"/>
            </a:endParaRPr>
          </a:p>
        </p:txBody>
      </p:sp>
      <p:sp>
        <p:nvSpPr>
          <p:cNvPr id="34" name="TextBox 34"/>
          <p:cNvSpPr txBox="1"/>
          <p:nvPr/>
        </p:nvSpPr>
        <p:spPr>
          <a:xfrm>
            <a:off x="7040582" y="4121595"/>
            <a:ext cx="4318529" cy="4718806"/>
          </a:xfrm>
          <a:prstGeom prst="rect">
            <a:avLst/>
          </a:prstGeom>
        </p:spPr>
        <p:txBody>
          <a:bodyPr lIns="0" tIns="0" rIns="0" bIns="0" rtlCol="0" anchor="t">
            <a:spAutoFit/>
          </a:bodyPr>
          <a:lstStyle/>
          <a:p>
            <a:pPr algn="ctr">
              <a:lnSpc>
                <a:spcPts val="4161"/>
              </a:lnSpc>
              <a:spcBef>
                <a:spcPct val="0"/>
              </a:spcBef>
            </a:pPr>
            <a:r>
              <a:rPr lang="en-US" sz="2972">
                <a:solidFill>
                  <a:srgbClr val="FFFFFF"/>
                </a:solidFill>
                <a:latin typeface="Lato"/>
                <a:ea typeface="Lato"/>
                <a:cs typeface="Lato"/>
                <a:sym typeface="Lato"/>
              </a:rPr>
              <a:t>1. Display real-time status of each filtration bed</a:t>
            </a:r>
          </a:p>
          <a:p>
            <a:pPr algn="ctr">
              <a:lnSpc>
                <a:spcPts val="4161"/>
              </a:lnSpc>
              <a:spcBef>
                <a:spcPct val="0"/>
              </a:spcBef>
            </a:pPr>
            <a:endParaRPr lang="en-US" sz="2972">
              <a:solidFill>
                <a:srgbClr val="FFFFFF"/>
              </a:solidFill>
              <a:latin typeface="Lato"/>
              <a:ea typeface="Lato"/>
              <a:cs typeface="Lato"/>
              <a:sym typeface="Lato"/>
            </a:endParaRPr>
          </a:p>
          <a:p>
            <a:pPr algn="ctr">
              <a:lnSpc>
                <a:spcPts val="4161"/>
              </a:lnSpc>
              <a:spcBef>
                <a:spcPct val="0"/>
              </a:spcBef>
            </a:pPr>
            <a:r>
              <a:rPr lang="en-US" sz="2972">
                <a:solidFill>
                  <a:srgbClr val="FFFFFF"/>
                </a:solidFill>
                <a:latin typeface="Lato"/>
                <a:ea typeface="Lato"/>
                <a:cs typeface="Lato"/>
                <a:sym typeface="Lato"/>
              </a:rPr>
              <a:t>2. Update dashboard every few seconds</a:t>
            </a:r>
          </a:p>
          <a:p>
            <a:pPr algn="ctr">
              <a:lnSpc>
                <a:spcPts val="4161"/>
              </a:lnSpc>
              <a:spcBef>
                <a:spcPct val="0"/>
              </a:spcBef>
            </a:pPr>
            <a:endParaRPr lang="en-US" sz="2972">
              <a:solidFill>
                <a:srgbClr val="FFFFFF"/>
              </a:solidFill>
              <a:latin typeface="Lato"/>
              <a:ea typeface="Lato"/>
              <a:cs typeface="Lato"/>
              <a:sym typeface="Lato"/>
            </a:endParaRPr>
          </a:p>
          <a:p>
            <a:pPr algn="ctr">
              <a:lnSpc>
                <a:spcPts val="4161"/>
              </a:lnSpc>
              <a:spcBef>
                <a:spcPct val="0"/>
              </a:spcBef>
            </a:pPr>
            <a:r>
              <a:rPr lang="en-US" sz="2972">
                <a:solidFill>
                  <a:srgbClr val="FFFFFF"/>
                </a:solidFill>
                <a:latin typeface="Lato"/>
                <a:ea typeface="Lato"/>
                <a:cs typeface="Lato"/>
                <a:sym typeface="Lato"/>
              </a:rPr>
              <a:t>3. Show visual indicators of each bed (e.g., red for inactive)</a:t>
            </a:r>
          </a:p>
        </p:txBody>
      </p:sp>
      <p:sp>
        <p:nvSpPr>
          <p:cNvPr id="35" name="TextBox 35"/>
          <p:cNvSpPr txBox="1"/>
          <p:nvPr/>
        </p:nvSpPr>
        <p:spPr>
          <a:xfrm>
            <a:off x="13148729" y="3954397"/>
            <a:ext cx="4738566" cy="5043678"/>
          </a:xfrm>
          <a:prstGeom prst="rect">
            <a:avLst/>
          </a:prstGeom>
        </p:spPr>
        <p:txBody>
          <a:bodyPr lIns="0" tIns="0" rIns="0" bIns="0" rtlCol="0" anchor="t">
            <a:spAutoFit/>
          </a:bodyPr>
          <a:lstStyle/>
          <a:p>
            <a:pPr algn="ctr">
              <a:lnSpc>
                <a:spcPts val="4452"/>
              </a:lnSpc>
              <a:spcBef>
                <a:spcPct val="0"/>
              </a:spcBef>
            </a:pPr>
            <a:r>
              <a:rPr lang="en-US" sz="3179">
                <a:solidFill>
                  <a:srgbClr val="FFFFFF"/>
                </a:solidFill>
                <a:latin typeface="Lato"/>
                <a:ea typeface="Lato"/>
                <a:cs typeface="Lato"/>
                <a:sym typeface="Lato"/>
              </a:rPr>
              <a:t>1. Store status changes of all filtration beds</a:t>
            </a:r>
          </a:p>
          <a:p>
            <a:pPr algn="ctr">
              <a:lnSpc>
                <a:spcPts val="4452"/>
              </a:lnSpc>
              <a:spcBef>
                <a:spcPct val="0"/>
              </a:spcBef>
            </a:pPr>
            <a:endParaRPr lang="en-US" sz="3179">
              <a:solidFill>
                <a:srgbClr val="FFFFFF"/>
              </a:solidFill>
              <a:latin typeface="Lato"/>
              <a:ea typeface="Lato"/>
              <a:cs typeface="Lato"/>
              <a:sym typeface="Lato"/>
            </a:endParaRPr>
          </a:p>
          <a:p>
            <a:pPr algn="ctr">
              <a:lnSpc>
                <a:spcPts val="4452"/>
              </a:lnSpc>
              <a:spcBef>
                <a:spcPct val="0"/>
              </a:spcBef>
            </a:pPr>
            <a:r>
              <a:rPr lang="en-US" sz="3179">
                <a:solidFill>
                  <a:srgbClr val="FFFFFF"/>
                </a:solidFill>
                <a:latin typeface="Lato"/>
                <a:ea typeface="Lato"/>
                <a:cs typeface="Lato"/>
                <a:sym typeface="Lato"/>
              </a:rPr>
              <a:t>2. Retrieve changelog data from storage</a:t>
            </a:r>
          </a:p>
          <a:p>
            <a:pPr algn="ctr">
              <a:lnSpc>
                <a:spcPts val="4452"/>
              </a:lnSpc>
              <a:spcBef>
                <a:spcPct val="0"/>
              </a:spcBef>
            </a:pPr>
            <a:endParaRPr lang="en-US" sz="3179">
              <a:solidFill>
                <a:srgbClr val="FFFFFF"/>
              </a:solidFill>
              <a:latin typeface="Lato"/>
              <a:ea typeface="Lato"/>
              <a:cs typeface="Lato"/>
              <a:sym typeface="Lato"/>
            </a:endParaRPr>
          </a:p>
          <a:p>
            <a:pPr algn="ctr">
              <a:lnSpc>
                <a:spcPts val="4452"/>
              </a:lnSpc>
              <a:spcBef>
                <a:spcPct val="0"/>
              </a:spcBef>
            </a:pPr>
            <a:r>
              <a:rPr lang="en-US" sz="3179">
                <a:solidFill>
                  <a:srgbClr val="FFFFFF"/>
                </a:solidFill>
                <a:latin typeface="Lato"/>
                <a:ea typeface="Lato"/>
                <a:cs typeface="Lato"/>
                <a:sym typeface="Lato"/>
              </a:rPr>
              <a:t>3. Process and analyze historical data for summary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2661085" y="1965021"/>
            <a:ext cx="12965829" cy="7293279"/>
          </a:xfrm>
          <a:custGeom>
            <a:avLst/>
            <a:gdLst/>
            <a:ahLst/>
            <a:cxnLst/>
            <a:rect l="l" t="t" r="r" b="b"/>
            <a:pathLst>
              <a:path w="12965829" h="7293279">
                <a:moveTo>
                  <a:pt x="0" y="0"/>
                </a:moveTo>
                <a:lnTo>
                  <a:pt x="12965830" y="0"/>
                </a:lnTo>
                <a:lnTo>
                  <a:pt x="12965830" y="7293279"/>
                </a:lnTo>
                <a:lnTo>
                  <a:pt x="0" y="7293279"/>
                </a:lnTo>
                <a:lnTo>
                  <a:pt x="0" y="0"/>
                </a:lnTo>
                <a:close/>
              </a:path>
            </a:pathLst>
          </a:custGeom>
          <a:blipFill>
            <a:blip r:embed="rId2"/>
            <a:stretch>
              <a:fillRect/>
            </a:stretch>
          </a:blipFill>
        </p:spPr>
      </p:sp>
      <p:sp>
        <p:nvSpPr>
          <p:cNvPr id="12" name="TextBox 12"/>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SCREENSHOTS AND VIDEOS: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2430161" y="1952158"/>
            <a:ext cx="13427678" cy="7553069"/>
          </a:xfrm>
          <a:custGeom>
            <a:avLst/>
            <a:gdLst/>
            <a:ahLst/>
            <a:cxnLst/>
            <a:rect l="l" t="t" r="r" b="b"/>
            <a:pathLst>
              <a:path w="13427678" h="7553069">
                <a:moveTo>
                  <a:pt x="0" y="0"/>
                </a:moveTo>
                <a:lnTo>
                  <a:pt x="13427678" y="0"/>
                </a:lnTo>
                <a:lnTo>
                  <a:pt x="13427678" y="7553068"/>
                </a:lnTo>
                <a:lnTo>
                  <a:pt x="0" y="7553068"/>
                </a:lnTo>
                <a:lnTo>
                  <a:pt x="0" y="0"/>
                </a:lnTo>
                <a:close/>
              </a:path>
            </a:pathLst>
          </a:custGeom>
          <a:blipFill>
            <a:blip r:embed="rId2"/>
            <a:stretch>
              <a:fillRect/>
            </a:stretch>
          </a:blipFill>
        </p:spPr>
      </p:sp>
      <p:sp>
        <p:nvSpPr>
          <p:cNvPr id="12" name="TextBox 12"/>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SCREENSHOTS AND VIDEOS: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2554647" y="1845278"/>
            <a:ext cx="13178705" cy="7413022"/>
          </a:xfrm>
          <a:custGeom>
            <a:avLst/>
            <a:gdLst/>
            <a:ahLst/>
            <a:cxnLst/>
            <a:rect l="l" t="t" r="r" b="b"/>
            <a:pathLst>
              <a:path w="13178705" h="7413022">
                <a:moveTo>
                  <a:pt x="0" y="0"/>
                </a:moveTo>
                <a:lnTo>
                  <a:pt x="13178706" y="0"/>
                </a:lnTo>
                <a:lnTo>
                  <a:pt x="13178706" y="7413022"/>
                </a:lnTo>
                <a:lnTo>
                  <a:pt x="0" y="7413022"/>
                </a:lnTo>
                <a:lnTo>
                  <a:pt x="0" y="0"/>
                </a:lnTo>
                <a:close/>
              </a:path>
            </a:pathLst>
          </a:custGeom>
          <a:blipFill>
            <a:blip r:embed="rId2"/>
            <a:stretch>
              <a:fillRect/>
            </a:stretch>
          </a:blipFill>
        </p:spPr>
      </p:sp>
      <p:sp>
        <p:nvSpPr>
          <p:cNvPr id="12" name="TextBox 12"/>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SCREENSHOTS AND VIDEOS: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2467005" y="2030394"/>
            <a:ext cx="13353990" cy="7511619"/>
          </a:xfrm>
          <a:custGeom>
            <a:avLst/>
            <a:gdLst/>
            <a:ahLst/>
            <a:cxnLst/>
            <a:rect l="l" t="t" r="r" b="b"/>
            <a:pathLst>
              <a:path w="13353990" h="7511619">
                <a:moveTo>
                  <a:pt x="0" y="0"/>
                </a:moveTo>
                <a:lnTo>
                  <a:pt x="13353990" y="0"/>
                </a:lnTo>
                <a:lnTo>
                  <a:pt x="13353990" y="7511619"/>
                </a:lnTo>
                <a:lnTo>
                  <a:pt x="0" y="7511619"/>
                </a:lnTo>
                <a:lnTo>
                  <a:pt x="0" y="0"/>
                </a:lnTo>
                <a:close/>
              </a:path>
            </a:pathLst>
          </a:custGeom>
          <a:blipFill>
            <a:blip r:embed="rId2"/>
            <a:stretch>
              <a:fillRect/>
            </a:stretch>
          </a:blipFill>
        </p:spPr>
      </p:sp>
      <p:sp>
        <p:nvSpPr>
          <p:cNvPr id="12" name="TextBox 12"/>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SCREENSHOTS AND VIDEOS: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2362907" y="1952158"/>
            <a:ext cx="13562187" cy="7628730"/>
          </a:xfrm>
          <a:custGeom>
            <a:avLst/>
            <a:gdLst/>
            <a:ahLst/>
            <a:cxnLst/>
            <a:rect l="l" t="t" r="r" b="b"/>
            <a:pathLst>
              <a:path w="13562187" h="7628730">
                <a:moveTo>
                  <a:pt x="0" y="0"/>
                </a:moveTo>
                <a:lnTo>
                  <a:pt x="13562186" y="0"/>
                </a:lnTo>
                <a:lnTo>
                  <a:pt x="13562186" y="7628730"/>
                </a:lnTo>
                <a:lnTo>
                  <a:pt x="0" y="7628730"/>
                </a:lnTo>
                <a:lnTo>
                  <a:pt x="0" y="0"/>
                </a:lnTo>
                <a:close/>
              </a:path>
            </a:pathLst>
          </a:custGeom>
          <a:blipFill>
            <a:blip r:embed="rId2"/>
            <a:stretch>
              <a:fillRect/>
            </a:stretch>
          </a:blipFill>
        </p:spPr>
      </p:sp>
      <p:sp>
        <p:nvSpPr>
          <p:cNvPr id="12" name="TextBox 12"/>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SCREENSHOTS AND VIDEOS: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RESULTS:</a:t>
            </a:r>
          </a:p>
        </p:txBody>
      </p:sp>
      <p:sp>
        <p:nvSpPr>
          <p:cNvPr id="12" name="TextBox 12"/>
          <p:cNvSpPr txBox="1"/>
          <p:nvPr/>
        </p:nvSpPr>
        <p:spPr>
          <a:xfrm>
            <a:off x="1028700" y="2126094"/>
            <a:ext cx="16818499" cy="6186350"/>
          </a:xfrm>
          <a:prstGeom prst="rect">
            <a:avLst/>
          </a:prstGeom>
        </p:spPr>
        <p:txBody>
          <a:bodyPr lIns="0" tIns="0" rIns="0" bIns="0" rtlCol="0" anchor="t">
            <a:spAutoFit/>
          </a:bodyPr>
          <a:lstStyle/>
          <a:p>
            <a:pPr marL="689350" lvl="1" indent="-344675" algn="l">
              <a:lnSpc>
                <a:spcPts val="4470"/>
              </a:lnSpc>
              <a:buFont typeface="Arial"/>
              <a:buChar char="•"/>
            </a:pPr>
            <a:r>
              <a:rPr lang="en-US" sz="3192">
                <a:solidFill>
                  <a:srgbClr val="2A0947"/>
                </a:solidFill>
                <a:latin typeface="Poppins"/>
                <a:ea typeface="Poppins"/>
                <a:cs typeface="Poppins"/>
                <a:sym typeface="Poppins"/>
              </a:rPr>
              <a:t>The major goals that were kept in our mind during the beginning of the project were all achieved!</a:t>
            </a:r>
          </a:p>
          <a:p>
            <a:pPr algn="l">
              <a:lnSpc>
                <a:spcPts val="4470"/>
              </a:lnSpc>
            </a:pPr>
            <a:endParaRPr lang="en-US" sz="3192">
              <a:solidFill>
                <a:srgbClr val="2A0947"/>
              </a:solidFill>
              <a:latin typeface="Poppins"/>
              <a:ea typeface="Poppins"/>
              <a:cs typeface="Poppins"/>
              <a:sym typeface="Poppins"/>
            </a:endParaRPr>
          </a:p>
          <a:p>
            <a:pPr marL="689350" lvl="1" indent="-344675" algn="l">
              <a:lnSpc>
                <a:spcPts val="4470"/>
              </a:lnSpc>
              <a:buFont typeface="Arial"/>
              <a:buChar char="•"/>
            </a:pPr>
            <a:r>
              <a:rPr lang="en-US" sz="3192">
                <a:solidFill>
                  <a:srgbClr val="2A0947"/>
                </a:solidFill>
                <a:latin typeface="Poppins"/>
                <a:ea typeface="Poppins"/>
                <a:cs typeface="Poppins"/>
                <a:sym typeface="Poppins"/>
              </a:rPr>
              <a:t>The dashboard enabled instant tracking of filtration bed statuses, allowing for quicker issue detection.</a:t>
            </a:r>
          </a:p>
          <a:p>
            <a:pPr algn="l">
              <a:lnSpc>
                <a:spcPts val="4470"/>
              </a:lnSpc>
            </a:pPr>
            <a:endParaRPr lang="en-US" sz="3192">
              <a:solidFill>
                <a:srgbClr val="2A0947"/>
              </a:solidFill>
              <a:latin typeface="Poppins"/>
              <a:ea typeface="Poppins"/>
              <a:cs typeface="Poppins"/>
              <a:sym typeface="Poppins"/>
            </a:endParaRPr>
          </a:p>
          <a:p>
            <a:pPr marL="689350" lvl="1" indent="-344675" algn="l">
              <a:lnSpc>
                <a:spcPts val="4470"/>
              </a:lnSpc>
              <a:buFont typeface="Arial"/>
              <a:buChar char="•"/>
            </a:pPr>
            <a:r>
              <a:rPr lang="en-US" sz="3192">
                <a:solidFill>
                  <a:srgbClr val="2A0947"/>
                </a:solidFill>
                <a:latin typeface="Poppins"/>
                <a:ea typeface="Poppins"/>
                <a:cs typeface="Poppins"/>
                <a:sym typeface="Poppins"/>
              </a:rPr>
              <a:t>Operators could respond faster to bed malfunctions, minimizing downtime and improving system efficiency.</a:t>
            </a:r>
          </a:p>
          <a:p>
            <a:pPr algn="l">
              <a:lnSpc>
                <a:spcPts val="4470"/>
              </a:lnSpc>
            </a:pPr>
            <a:endParaRPr lang="en-US" sz="3192">
              <a:solidFill>
                <a:srgbClr val="2A0947"/>
              </a:solidFill>
              <a:latin typeface="Poppins"/>
              <a:ea typeface="Poppins"/>
              <a:cs typeface="Poppins"/>
              <a:sym typeface="Poppins"/>
            </a:endParaRPr>
          </a:p>
          <a:p>
            <a:pPr marL="689350" lvl="1" indent="-344675" algn="l">
              <a:lnSpc>
                <a:spcPts val="4470"/>
              </a:lnSpc>
              <a:buFont typeface="Arial"/>
              <a:buChar char="•"/>
            </a:pPr>
            <a:r>
              <a:rPr lang="en-US" sz="3192">
                <a:solidFill>
                  <a:srgbClr val="2A0947"/>
                </a:solidFill>
                <a:latin typeface="Poppins"/>
                <a:ea typeface="Poppins"/>
                <a:cs typeface="Poppins"/>
                <a:sym typeface="Poppins"/>
              </a:rPr>
              <a:t>The summary dashboard provided historical trends, enabling better planning and informed decision-making.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3493371" y="3063718"/>
            <a:ext cx="11301259" cy="6356958"/>
          </a:xfrm>
          <a:custGeom>
            <a:avLst/>
            <a:gdLst/>
            <a:ahLst/>
            <a:cxnLst/>
            <a:rect l="l" t="t" r="r" b="b"/>
            <a:pathLst>
              <a:path w="11301259" h="6356958">
                <a:moveTo>
                  <a:pt x="0" y="0"/>
                </a:moveTo>
                <a:lnTo>
                  <a:pt x="11301258" y="0"/>
                </a:lnTo>
                <a:lnTo>
                  <a:pt x="11301258" y="6356958"/>
                </a:lnTo>
                <a:lnTo>
                  <a:pt x="0" y="6356958"/>
                </a:lnTo>
                <a:lnTo>
                  <a:pt x="0" y="0"/>
                </a:lnTo>
                <a:close/>
              </a:path>
            </a:pathLst>
          </a:custGeom>
          <a:blipFill>
            <a:blip r:embed="rId2"/>
            <a:stretch>
              <a:fillRect/>
            </a:stretch>
          </a:blipFill>
        </p:spPr>
      </p:sp>
      <p:sp>
        <p:nvSpPr>
          <p:cNvPr id="12" name="TextBox 12"/>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SUB TASKS:</a:t>
            </a:r>
          </a:p>
        </p:txBody>
      </p:sp>
      <p:sp>
        <p:nvSpPr>
          <p:cNvPr id="13" name="TextBox 13"/>
          <p:cNvSpPr txBox="1"/>
          <p:nvPr/>
        </p:nvSpPr>
        <p:spPr>
          <a:xfrm>
            <a:off x="1028700" y="2126094"/>
            <a:ext cx="16818499" cy="566600"/>
          </a:xfrm>
          <a:prstGeom prst="rect">
            <a:avLst/>
          </a:prstGeom>
        </p:spPr>
        <p:txBody>
          <a:bodyPr lIns="0" tIns="0" rIns="0" bIns="0" rtlCol="0" anchor="t">
            <a:spAutoFit/>
          </a:bodyPr>
          <a:lstStyle/>
          <a:p>
            <a:pPr marL="689350" lvl="1" indent="-344675" algn="l">
              <a:lnSpc>
                <a:spcPts val="4470"/>
              </a:lnSpc>
              <a:buFont typeface="Arial"/>
              <a:buChar char="•"/>
            </a:pPr>
            <a:r>
              <a:rPr lang="en-US" sz="3192">
                <a:solidFill>
                  <a:srgbClr val="2A0947"/>
                </a:solidFill>
                <a:latin typeface="Poppins"/>
                <a:ea typeface="Poppins"/>
                <a:cs typeface="Poppins"/>
                <a:sym typeface="Poppins"/>
              </a:rPr>
              <a:t>NUMBER EXTRACTION FROM IMAGE FOR ODOMETER VALUE RECOGNITION.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1028700" y="923925"/>
            <a:ext cx="5330825"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CONTENT</a:t>
            </a:r>
          </a:p>
        </p:txBody>
      </p:sp>
      <p:sp>
        <p:nvSpPr>
          <p:cNvPr id="15" name="TextBox 15"/>
          <p:cNvSpPr txBox="1"/>
          <p:nvPr/>
        </p:nvSpPr>
        <p:spPr>
          <a:xfrm>
            <a:off x="1238346" y="2085508"/>
            <a:ext cx="11811284" cy="7380932"/>
          </a:xfrm>
          <a:prstGeom prst="rect">
            <a:avLst/>
          </a:prstGeom>
        </p:spPr>
        <p:txBody>
          <a:bodyPr lIns="0" tIns="0" rIns="0" bIns="0" rtlCol="0" anchor="t">
            <a:spAutoFit/>
          </a:bodyPr>
          <a:lstStyle/>
          <a:p>
            <a:pPr marL="818532" lvl="1" indent="-409266" algn="l">
              <a:lnSpc>
                <a:spcPts val="5307"/>
              </a:lnSpc>
              <a:buFont typeface="Arial"/>
              <a:buChar char="•"/>
            </a:pPr>
            <a:r>
              <a:rPr lang="en-US" sz="3791">
                <a:solidFill>
                  <a:srgbClr val="2A0947"/>
                </a:solidFill>
                <a:latin typeface="Poppins"/>
                <a:ea typeface="Poppins"/>
                <a:cs typeface="Poppins"/>
                <a:sym typeface="Poppins"/>
              </a:rPr>
              <a:t>INTRODUCTION</a:t>
            </a:r>
          </a:p>
          <a:p>
            <a:pPr marL="818532" lvl="1" indent="-409266" algn="l">
              <a:lnSpc>
                <a:spcPts val="5307"/>
              </a:lnSpc>
              <a:buFont typeface="Arial"/>
              <a:buChar char="•"/>
            </a:pPr>
            <a:r>
              <a:rPr lang="en-US" sz="3791">
                <a:solidFill>
                  <a:srgbClr val="2A0947"/>
                </a:solidFill>
                <a:latin typeface="Poppins"/>
                <a:ea typeface="Poppins"/>
                <a:cs typeface="Poppins"/>
                <a:sym typeface="Poppins"/>
              </a:rPr>
              <a:t>COMPANY PROFILE &amp; MY ROLE</a:t>
            </a:r>
          </a:p>
          <a:p>
            <a:pPr marL="818532" lvl="1" indent="-409266" algn="l">
              <a:lnSpc>
                <a:spcPts val="5307"/>
              </a:lnSpc>
              <a:buFont typeface="Arial"/>
              <a:buChar char="•"/>
            </a:pPr>
            <a:r>
              <a:rPr lang="en-US" sz="3791">
                <a:solidFill>
                  <a:srgbClr val="2A0947"/>
                </a:solidFill>
                <a:latin typeface="Poppins"/>
                <a:ea typeface="Poppins"/>
                <a:cs typeface="Poppins"/>
                <a:sym typeface="Poppins"/>
              </a:rPr>
              <a:t>PROBLEM DEFINITION</a:t>
            </a:r>
          </a:p>
          <a:p>
            <a:pPr marL="818532" lvl="1" indent="-409266" algn="l">
              <a:lnSpc>
                <a:spcPts val="5307"/>
              </a:lnSpc>
              <a:buFont typeface="Arial"/>
              <a:buChar char="•"/>
            </a:pPr>
            <a:r>
              <a:rPr lang="en-US" sz="3791">
                <a:solidFill>
                  <a:srgbClr val="2A0947"/>
                </a:solidFill>
                <a:latin typeface="Poppins"/>
                <a:ea typeface="Poppins"/>
                <a:cs typeface="Poppins"/>
                <a:sym typeface="Poppins"/>
              </a:rPr>
              <a:t>OBJECTIVE</a:t>
            </a:r>
          </a:p>
          <a:p>
            <a:pPr marL="818532" lvl="1" indent="-409266" algn="l">
              <a:lnSpc>
                <a:spcPts val="5307"/>
              </a:lnSpc>
              <a:buFont typeface="Arial"/>
              <a:buChar char="•"/>
            </a:pPr>
            <a:r>
              <a:rPr lang="en-US" sz="3791">
                <a:solidFill>
                  <a:srgbClr val="2A0947"/>
                </a:solidFill>
                <a:latin typeface="Poppins"/>
                <a:ea typeface="Poppins"/>
                <a:cs typeface="Poppins"/>
                <a:sym typeface="Poppins"/>
              </a:rPr>
              <a:t>IDEAS</a:t>
            </a:r>
          </a:p>
          <a:p>
            <a:pPr marL="818532" lvl="1" indent="-409266" algn="l">
              <a:lnSpc>
                <a:spcPts val="5307"/>
              </a:lnSpc>
              <a:buFont typeface="Arial"/>
              <a:buChar char="•"/>
            </a:pPr>
            <a:r>
              <a:rPr lang="en-US" sz="3791">
                <a:solidFill>
                  <a:srgbClr val="2A0947"/>
                </a:solidFill>
                <a:latin typeface="Poppins"/>
                <a:ea typeface="Poppins"/>
                <a:cs typeface="Poppins"/>
                <a:sym typeface="Poppins"/>
              </a:rPr>
              <a:t>SYSTEM ARCHITECTURE</a:t>
            </a:r>
          </a:p>
          <a:p>
            <a:pPr marL="818532" lvl="1" indent="-409266" algn="l">
              <a:lnSpc>
                <a:spcPts val="5307"/>
              </a:lnSpc>
              <a:buFont typeface="Arial"/>
              <a:buChar char="•"/>
            </a:pPr>
            <a:r>
              <a:rPr lang="en-US" sz="3791">
                <a:solidFill>
                  <a:srgbClr val="2A0947"/>
                </a:solidFill>
                <a:latin typeface="Poppins"/>
                <a:ea typeface="Poppins"/>
                <a:cs typeface="Poppins"/>
                <a:sym typeface="Poppins"/>
              </a:rPr>
              <a:t>DESIGN</a:t>
            </a:r>
          </a:p>
          <a:p>
            <a:pPr marL="818532" lvl="1" indent="-409266" algn="l">
              <a:lnSpc>
                <a:spcPts val="5307"/>
              </a:lnSpc>
              <a:buFont typeface="Arial"/>
              <a:buChar char="•"/>
            </a:pPr>
            <a:r>
              <a:rPr lang="en-US" sz="3791">
                <a:solidFill>
                  <a:srgbClr val="2A0947"/>
                </a:solidFill>
                <a:latin typeface="Poppins"/>
                <a:ea typeface="Poppins"/>
                <a:cs typeface="Poppins"/>
                <a:sym typeface="Poppins"/>
              </a:rPr>
              <a:t>TOOLS AND TECHNOLOGIES</a:t>
            </a:r>
          </a:p>
          <a:p>
            <a:pPr marL="818532" lvl="1" indent="-409266" algn="l">
              <a:lnSpc>
                <a:spcPts val="5307"/>
              </a:lnSpc>
              <a:buFont typeface="Arial"/>
              <a:buChar char="•"/>
            </a:pPr>
            <a:r>
              <a:rPr lang="en-US" sz="3791">
                <a:solidFill>
                  <a:srgbClr val="2A0947"/>
                </a:solidFill>
                <a:latin typeface="Poppins"/>
                <a:ea typeface="Poppins"/>
                <a:cs typeface="Poppins"/>
                <a:sym typeface="Poppins"/>
              </a:rPr>
              <a:t>SCREENSHOTS &amp; VIDEOS</a:t>
            </a:r>
          </a:p>
          <a:p>
            <a:pPr marL="818532" lvl="1" indent="-409266" algn="l">
              <a:lnSpc>
                <a:spcPts val="5307"/>
              </a:lnSpc>
              <a:buFont typeface="Arial"/>
              <a:buChar char="•"/>
            </a:pPr>
            <a:r>
              <a:rPr lang="en-US" sz="3791">
                <a:solidFill>
                  <a:srgbClr val="2A0947"/>
                </a:solidFill>
                <a:latin typeface="Poppins"/>
                <a:ea typeface="Poppins"/>
                <a:cs typeface="Poppins"/>
                <a:sym typeface="Poppins"/>
              </a:rPr>
              <a:t>RESULTS </a:t>
            </a:r>
          </a:p>
          <a:p>
            <a:pPr marL="818532" lvl="1" indent="-409266" algn="l">
              <a:lnSpc>
                <a:spcPts val="5307"/>
              </a:lnSpc>
              <a:buFont typeface="Arial"/>
              <a:buChar char="•"/>
            </a:pPr>
            <a:r>
              <a:rPr lang="en-US" sz="3791">
                <a:solidFill>
                  <a:srgbClr val="2A0947"/>
                </a:solidFill>
                <a:latin typeface="Poppins"/>
                <a:ea typeface="Poppins"/>
                <a:cs typeface="Poppins"/>
                <a:sym typeface="Poppins"/>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3493371" y="2901342"/>
            <a:ext cx="11301259" cy="6356958"/>
          </a:xfrm>
          <a:custGeom>
            <a:avLst/>
            <a:gdLst/>
            <a:ahLst/>
            <a:cxnLst/>
            <a:rect l="l" t="t" r="r" b="b"/>
            <a:pathLst>
              <a:path w="11301259" h="6356958">
                <a:moveTo>
                  <a:pt x="0" y="0"/>
                </a:moveTo>
                <a:lnTo>
                  <a:pt x="11301258" y="0"/>
                </a:lnTo>
                <a:lnTo>
                  <a:pt x="11301258" y="6356958"/>
                </a:lnTo>
                <a:lnTo>
                  <a:pt x="0" y="6356958"/>
                </a:lnTo>
                <a:lnTo>
                  <a:pt x="0" y="0"/>
                </a:lnTo>
                <a:close/>
              </a:path>
            </a:pathLst>
          </a:custGeom>
          <a:blipFill>
            <a:blip r:embed="rId2"/>
            <a:stretch>
              <a:fillRect/>
            </a:stretch>
          </a:blipFill>
        </p:spPr>
      </p:sp>
      <p:sp>
        <p:nvSpPr>
          <p:cNvPr id="12" name="TextBox 12"/>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SUB TASKS:</a:t>
            </a:r>
          </a:p>
        </p:txBody>
      </p:sp>
      <p:sp>
        <p:nvSpPr>
          <p:cNvPr id="13" name="TextBox 13"/>
          <p:cNvSpPr txBox="1"/>
          <p:nvPr/>
        </p:nvSpPr>
        <p:spPr>
          <a:xfrm>
            <a:off x="1028700" y="2014862"/>
            <a:ext cx="16818499" cy="566600"/>
          </a:xfrm>
          <a:prstGeom prst="rect">
            <a:avLst/>
          </a:prstGeom>
        </p:spPr>
        <p:txBody>
          <a:bodyPr lIns="0" tIns="0" rIns="0" bIns="0" rtlCol="0" anchor="t">
            <a:spAutoFit/>
          </a:bodyPr>
          <a:lstStyle/>
          <a:p>
            <a:pPr marL="689350" lvl="1" indent="-344675" algn="l">
              <a:lnSpc>
                <a:spcPts val="4470"/>
              </a:lnSpc>
              <a:buFont typeface="Arial"/>
              <a:buChar char="•"/>
            </a:pPr>
            <a:r>
              <a:rPr lang="en-US" sz="3192">
                <a:solidFill>
                  <a:srgbClr val="2A0947"/>
                </a:solidFill>
                <a:latin typeface="Poppins"/>
                <a:ea typeface="Poppins"/>
                <a:cs typeface="Poppins"/>
                <a:sym typeface="Poppins"/>
              </a:rPr>
              <a:t>UI/UX DESIGN FOR WIFI-MANAGER PORTAL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5549900" y="2752912"/>
            <a:ext cx="8602176" cy="6688192"/>
          </a:xfrm>
          <a:custGeom>
            <a:avLst/>
            <a:gdLst/>
            <a:ahLst/>
            <a:cxnLst/>
            <a:rect l="l" t="t" r="r" b="b"/>
            <a:pathLst>
              <a:path w="8602176" h="6688192">
                <a:moveTo>
                  <a:pt x="0" y="0"/>
                </a:moveTo>
                <a:lnTo>
                  <a:pt x="8602176" y="0"/>
                </a:lnTo>
                <a:lnTo>
                  <a:pt x="8602176" y="6688192"/>
                </a:lnTo>
                <a:lnTo>
                  <a:pt x="0" y="6688192"/>
                </a:lnTo>
                <a:lnTo>
                  <a:pt x="0" y="0"/>
                </a:lnTo>
                <a:close/>
              </a:path>
            </a:pathLst>
          </a:custGeom>
          <a:blipFill>
            <a:blip r:embed="rId2"/>
            <a:stretch>
              <a:fillRect/>
            </a:stretch>
          </a:blipFill>
        </p:spPr>
      </p:sp>
      <p:sp>
        <p:nvSpPr>
          <p:cNvPr id="12" name="TextBox 12"/>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SUB TASKS:</a:t>
            </a:r>
          </a:p>
        </p:txBody>
      </p:sp>
      <p:sp>
        <p:nvSpPr>
          <p:cNvPr id="13" name="TextBox 13"/>
          <p:cNvSpPr txBox="1"/>
          <p:nvPr/>
        </p:nvSpPr>
        <p:spPr>
          <a:xfrm>
            <a:off x="1028700" y="2014862"/>
            <a:ext cx="16818499" cy="566600"/>
          </a:xfrm>
          <a:prstGeom prst="rect">
            <a:avLst/>
          </a:prstGeom>
        </p:spPr>
        <p:txBody>
          <a:bodyPr lIns="0" tIns="0" rIns="0" bIns="0" rtlCol="0" anchor="t">
            <a:spAutoFit/>
          </a:bodyPr>
          <a:lstStyle/>
          <a:p>
            <a:pPr marL="689350" lvl="1" indent="-344675" algn="l">
              <a:lnSpc>
                <a:spcPts val="4470"/>
              </a:lnSpc>
              <a:buFont typeface="Arial"/>
              <a:buChar char="•"/>
            </a:pPr>
            <a:r>
              <a:rPr lang="en-US" sz="3192">
                <a:solidFill>
                  <a:srgbClr val="2A0947"/>
                </a:solidFill>
                <a:latin typeface="Poppins"/>
                <a:ea typeface="Poppins"/>
                <a:cs typeface="Poppins"/>
                <a:sym typeface="Poppins"/>
              </a:rPr>
              <a:t>UI/UX DESIGN FOR WIFI-MANAGER PORTAL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440801" y="800100"/>
            <a:ext cx="11576646"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REFERENCES:</a:t>
            </a:r>
          </a:p>
        </p:txBody>
      </p:sp>
      <p:sp>
        <p:nvSpPr>
          <p:cNvPr id="12" name="TextBox 12"/>
          <p:cNvSpPr txBox="1"/>
          <p:nvPr/>
        </p:nvSpPr>
        <p:spPr>
          <a:xfrm>
            <a:off x="1608812" y="2358563"/>
            <a:ext cx="13752076" cy="749821"/>
          </a:xfrm>
          <a:prstGeom prst="rect">
            <a:avLst/>
          </a:prstGeom>
        </p:spPr>
        <p:txBody>
          <a:bodyPr lIns="0" tIns="0" rIns="0" bIns="0" rtlCol="0" anchor="t">
            <a:spAutoFit/>
          </a:bodyPr>
          <a:lstStyle/>
          <a:p>
            <a:pPr marL="993139" lvl="1" indent="-496570" algn="l">
              <a:lnSpc>
                <a:spcPts val="6439"/>
              </a:lnSpc>
              <a:buFont typeface="Arial"/>
              <a:buChar char="•"/>
            </a:pPr>
            <a:r>
              <a:rPr lang="en-US" sz="4599" u="sng" dirty="0">
                <a:solidFill>
                  <a:srgbClr val="000000"/>
                </a:solidFill>
                <a:latin typeface="Arimo"/>
                <a:ea typeface="Arimo"/>
                <a:cs typeface="Arimo"/>
                <a:sym typeface="Arimo"/>
                <a:hlinkClick r:id="rId2" tooltip="https://www.digitalocean.com/community/tutorials"/>
              </a:rPr>
              <a:t>Django Apps Documentation </a:t>
            </a:r>
            <a:endParaRPr lang="en-US" sz="4599" u="sng" dirty="0">
              <a:solidFill>
                <a:srgbClr val="000000"/>
              </a:solidFill>
              <a:latin typeface="Arimo"/>
              <a:ea typeface="Arimo"/>
              <a:cs typeface="Arimo"/>
              <a:sym typeface="Arimo"/>
              <a:hlinkClick r:id="rId2" tooltip="https://www.digitalocean.com/community/tutorials"/>
            </a:endParaRPr>
          </a:p>
        </p:txBody>
      </p:sp>
      <p:sp>
        <p:nvSpPr>
          <p:cNvPr id="13" name="TextBox 13"/>
          <p:cNvSpPr txBox="1"/>
          <p:nvPr/>
        </p:nvSpPr>
        <p:spPr>
          <a:xfrm>
            <a:off x="1608812" y="3746673"/>
            <a:ext cx="15840988" cy="749821"/>
          </a:xfrm>
          <a:prstGeom prst="rect">
            <a:avLst/>
          </a:prstGeom>
        </p:spPr>
        <p:txBody>
          <a:bodyPr wrap="square" lIns="0" tIns="0" rIns="0" bIns="0" rtlCol="0" anchor="t">
            <a:spAutoFit/>
          </a:bodyPr>
          <a:lstStyle/>
          <a:p>
            <a:pPr marL="993139" lvl="1" indent="-496570" algn="l">
              <a:lnSpc>
                <a:spcPts val="6439"/>
              </a:lnSpc>
              <a:buFont typeface="Arial"/>
              <a:buChar char="•"/>
            </a:pPr>
            <a:r>
              <a:rPr lang="en-US" sz="4599" u="sng" dirty="0">
                <a:solidFill>
                  <a:srgbClr val="000000"/>
                </a:solidFill>
                <a:latin typeface="Arimo"/>
                <a:ea typeface="Arimo"/>
                <a:cs typeface="Arimo"/>
                <a:sym typeface="Arimo"/>
                <a:hlinkClick r:id="rId3" tooltip="https://realpython.com"/>
              </a:rPr>
              <a:t>Python Official</a:t>
            </a:r>
            <a:r>
              <a:rPr lang="en-US" sz="4599" u="sng" dirty="0">
                <a:solidFill>
                  <a:srgbClr val="000000"/>
                </a:solidFill>
                <a:latin typeface="Arimo"/>
                <a:ea typeface="Arimo"/>
                <a:cs typeface="Arimo"/>
                <a:sym typeface="Arimo"/>
                <a:hlinkClick r:id="rId3" tooltip="https://realpython.com"/>
              </a:rPr>
              <a:t> </a:t>
            </a:r>
            <a:r>
              <a:rPr lang="en-US" sz="4599" u="sng" dirty="0" err="1">
                <a:solidFill>
                  <a:srgbClr val="000000"/>
                </a:solidFill>
                <a:latin typeface="Arimo"/>
                <a:ea typeface="Arimo"/>
                <a:cs typeface="Arimo"/>
                <a:sym typeface="Arimo"/>
                <a:hlinkClick r:id="rId3" tooltip="https://realpython.com"/>
              </a:rPr>
              <a:t>Chartjs</a:t>
            </a:r>
            <a:r>
              <a:rPr lang="en-US" sz="4599" u="sng" dirty="0">
                <a:solidFill>
                  <a:srgbClr val="000000"/>
                </a:solidFill>
                <a:latin typeface="Arimo"/>
                <a:ea typeface="Arimo"/>
                <a:cs typeface="Arimo"/>
                <a:sym typeface="Arimo"/>
                <a:hlinkClick r:id="rId3" tooltip="https://realpython.com"/>
              </a:rPr>
              <a:t> and Django Documentation</a:t>
            </a:r>
            <a:endParaRPr lang="en-US" sz="4599" u="sng" dirty="0">
              <a:solidFill>
                <a:srgbClr val="000000"/>
              </a:solidFill>
              <a:latin typeface="Arimo"/>
              <a:ea typeface="Arimo"/>
              <a:cs typeface="Arimo"/>
              <a:sym typeface="Arimo"/>
              <a:hlinkClick r:id="rId4" tooltip="https://realpython.com"/>
            </a:endParaRPr>
          </a:p>
        </p:txBody>
      </p:sp>
      <p:sp>
        <p:nvSpPr>
          <p:cNvPr id="14" name="TextBox 14"/>
          <p:cNvSpPr txBox="1"/>
          <p:nvPr/>
        </p:nvSpPr>
        <p:spPr>
          <a:xfrm>
            <a:off x="1608812" y="5134783"/>
            <a:ext cx="16831588" cy="749821"/>
          </a:xfrm>
          <a:prstGeom prst="rect">
            <a:avLst/>
          </a:prstGeom>
        </p:spPr>
        <p:txBody>
          <a:bodyPr wrap="square" lIns="0" tIns="0" rIns="0" bIns="0" rtlCol="0" anchor="t">
            <a:spAutoFit/>
          </a:bodyPr>
          <a:lstStyle/>
          <a:p>
            <a:pPr marL="993139" lvl="1" indent="-496570" algn="l">
              <a:lnSpc>
                <a:spcPts val="6439"/>
              </a:lnSpc>
              <a:buFont typeface="Arial"/>
              <a:buChar char="•"/>
            </a:pPr>
            <a:r>
              <a:rPr lang="en-US" sz="4599" u="sng" dirty="0">
                <a:solidFill>
                  <a:srgbClr val="000000"/>
                </a:solidFill>
                <a:latin typeface="Arimo"/>
                <a:ea typeface="Arimo"/>
                <a:cs typeface="Arimo"/>
                <a:sym typeface="Arimo"/>
                <a:hlinkClick r:id="rId5" tooltip="https://docs.djangoproject.com/en/stable/topics/db/models/"/>
              </a:rPr>
              <a:t>Django Official Documentation</a:t>
            </a:r>
            <a:endParaRPr lang="en-US" sz="4599" u="sng" dirty="0">
              <a:solidFill>
                <a:srgbClr val="000000"/>
              </a:solidFill>
              <a:latin typeface="Arimo"/>
              <a:ea typeface="Arimo"/>
              <a:cs typeface="Arimo"/>
              <a:sym typeface="Arimo"/>
              <a:hlinkClick r:id="rId5" tooltip="https://docs.djangoproject.com/en/stable/topics/db/models/"/>
            </a:endParaRPr>
          </a:p>
        </p:txBody>
      </p:sp>
      <p:sp>
        <p:nvSpPr>
          <p:cNvPr id="15" name="TextBox 15"/>
          <p:cNvSpPr txBox="1"/>
          <p:nvPr/>
        </p:nvSpPr>
        <p:spPr>
          <a:xfrm>
            <a:off x="1608812" y="6522894"/>
            <a:ext cx="10964188" cy="749821"/>
          </a:xfrm>
          <a:prstGeom prst="rect">
            <a:avLst/>
          </a:prstGeom>
        </p:spPr>
        <p:txBody>
          <a:bodyPr wrap="square" lIns="0" tIns="0" rIns="0" bIns="0" rtlCol="0" anchor="t">
            <a:spAutoFit/>
          </a:bodyPr>
          <a:lstStyle/>
          <a:p>
            <a:pPr marL="993139" lvl="1" indent="-496570" algn="l">
              <a:lnSpc>
                <a:spcPts val="6439"/>
              </a:lnSpc>
              <a:buFont typeface="Arial"/>
              <a:buChar char="•"/>
            </a:pPr>
            <a:r>
              <a:rPr lang="en-US" sz="4599" u="sng" dirty="0">
                <a:solidFill>
                  <a:srgbClr val="000000"/>
                </a:solidFill>
                <a:latin typeface="Arimo"/>
                <a:ea typeface="Arimo"/>
                <a:cs typeface="Arimo"/>
                <a:sym typeface="Arimo"/>
                <a:hlinkClick r:id="rId6" tooltip="https://docs.python.org/3/"/>
              </a:rPr>
              <a:t>Python Official Documentation</a:t>
            </a:r>
            <a:endParaRPr lang="en-US" sz="4599" u="sng" dirty="0">
              <a:solidFill>
                <a:srgbClr val="000000"/>
              </a:solidFill>
              <a:latin typeface="Arimo"/>
              <a:ea typeface="Arimo"/>
              <a:cs typeface="Arimo"/>
              <a:sym typeface="Arimo"/>
              <a:hlinkClick r:id="rId6" tooltip="https://docs.python.org/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1028700" y="1564413"/>
            <a:ext cx="12681897"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COMPANY PROFILE &amp; MY ROLE</a:t>
            </a:r>
          </a:p>
        </p:txBody>
      </p:sp>
      <p:sp>
        <p:nvSpPr>
          <p:cNvPr id="15" name="TextBox 15"/>
          <p:cNvSpPr txBox="1"/>
          <p:nvPr/>
        </p:nvSpPr>
        <p:spPr>
          <a:xfrm>
            <a:off x="1172121" y="3392746"/>
            <a:ext cx="12761007" cy="4880572"/>
          </a:xfrm>
          <a:prstGeom prst="rect">
            <a:avLst/>
          </a:prstGeom>
        </p:spPr>
        <p:txBody>
          <a:bodyPr lIns="0" tIns="0" rIns="0" bIns="0" rtlCol="0" anchor="t">
            <a:spAutoFit/>
          </a:bodyPr>
          <a:lstStyle/>
          <a:p>
            <a:pPr algn="l">
              <a:lnSpc>
                <a:spcPts val="4275"/>
              </a:lnSpc>
            </a:pPr>
            <a:r>
              <a:rPr lang="en-US" sz="3054">
                <a:solidFill>
                  <a:srgbClr val="2A0947"/>
                </a:solidFill>
                <a:latin typeface="Poppins"/>
                <a:ea typeface="Poppins"/>
                <a:cs typeface="Poppins"/>
                <a:sym typeface="Poppins"/>
              </a:rPr>
              <a:t>COMPANY NAME  :   IDEATEC  SOFTWARES  PVT LTD</a:t>
            </a:r>
          </a:p>
          <a:p>
            <a:pPr algn="l">
              <a:lnSpc>
                <a:spcPts val="4275"/>
              </a:lnSpc>
            </a:pPr>
            <a:endParaRPr lang="en-US" sz="3054">
              <a:solidFill>
                <a:srgbClr val="2A0947"/>
              </a:solidFill>
              <a:latin typeface="Poppins"/>
              <a:ea typeface="Poppins"/>
              <a:cs typeface="Poppins"/>
              <a:sym typeface="Poppins"/>
            </a:endParaRPr>
          </a:p>
          <a:p>
            <a:pPr algn="l">
              <a:lnSpc>
                <a:spcPts val="4275"/>
              </a:lnSpc>
            </a:pPr>
            <a:r>
              <a:rPr lang="en-US" sz="3054">
                <a:solidFill>
                  <a:srgbClr val="2A0947"/>
                </a:solidFill>
                <a:latin typeface="Poppins"/>
                <a:ea typeface="Poppins"/>
                <a:cs typeface="Poppins"/>
                <a:sym typeface="Poppins"/>
              </a:rPr>
              <a:t>LOCATION             :   COIMBATORE</a:t>
            </a:r>
          </a:p>
          <a:p>
            <a:pPr algn="l">
              <a:lnSpc>
                <a:spcPts val="4275"/>
              </a:lnSpc>
            </a:pPr>
            <a:endParaRPr lang="en-US" sz="3054">
              <a:solidFill>
                <a:srgbClr val="2A0947"/>
              </a:solidFill>
              <a:latin typeface="Poppins"/>
              <a:ea typeface="Poppins"/>
              <a:cs typeface="Poppins"/>
              <a:sym typeface="Poppins"/>
            </a:endParaRPr>
          </a:p>
          <a:p>
            <a:pPr algn="l">
              <a:lnSpc>
                <a:spcPts val="4275"/>
              </a:lnSpc>
            </a:pPr>
            <a:r>
              <a:rPr lang="en-US" sz="3054">
                <a:solidFill>
                  <a:srgbClr val="2A0947"/>
                </a:solidFill>
                <a:latin typeface="Poppins"/>
                <a:ea typeface="Poppins"/>
                <a:cs typeface="Poppins"/>
                <a:sym typeface="Poppins"/>
              </a:rPr>
              <a:t>ROLE                       :   DATA ANALYTICS FULLSTACK DEVELOPER </a:t>
            </a:r>
          </a:p>
          <a:p>
            <a:pPr algn="l">
              <a:lnSpc>
                <a:spcPts val="4275"/>
              </a:lnSpc>
            </a:pPr>
            <a:endParaRPr lang="en-US" sz="3054">
              <a:solidFill>
                <a:srgbClr val="2A0947"/>
              </a:solidFill>
              <a:latin typeface="Poppins"/>
              <a:ea typeface="Poppins"/>
              <a:cs typeface="Poppins"/>
              <a:sym typeface="Poppins"/>
            </a:endParaRPr>
          </a:p>
          <a:p>
            <a:pPr algn="l">
              <a:lnSpc>
                <a:spcPts val="4275"/>
              </a:lnSpc>
            </a:pPr>
            <a:r>
              <a:rPr lang="en-US" sz="3054">
                <a:solidFill>
                  <a:srgbClr val="2A0947"/>
                </a:solidFill>
                <a:latin typeface="Poppins"/>
                <a:ea typeface="Poppins"/>
                <a:cs typeface="Poppins"/>
                <a:sym typeface="Poppins"/>
              </a:rPr>
              <a:t>DURATION             :   30 DAYS</a:t>
            </a:r>
          </a:p>
          <a:p>
            <a:pPr algn="l">
              <a:lnSpc>
                <a:spcPts val="4275"/>
              </a:lnSpc>
            </a:pPr>
            <a:endParaRPr lang="en-US" sz="3054">
              <a:solidFill>
                <a:srgbClr val="2A0947"/>
              </a:solidFill>
              <a:latin typeface="Poppins"/>
              <a:ea typeface="Poppins"/>
              <a:cs typeface="Poppins"/>
              <a:sym typeface="Poppins"/>
            </a:endParaRPr>
          </a:p>
          <a:p>
            <a:pPr algn="l">
              <a:lnSpc>
                <a:spcPts val="4275"/>
              </a:lnSpc>
            </a:pPr>
            <a:r>
              <a:rPr lang="en-US" sz="3054">
                <a:solidFill>
                  <a:srgbClr val="2A0947"/>
                </a:solidFill>
                <a:latin typeface="Poppins"/>
                <a:ea typeface="Poppins"/>
                <a:cs typeface="Poppins"/>
                <a:sym typeface="Poppins"/>
              </a:rPr>
              <a:t>SUPERVISED BY     :   Mr.Ramkumar (Software Engineer , Ideatec)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52001" y="627788"/>
            <a:ext cx="12681897"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INTRODUCTION :</a:t>
            </a:r>
          </a:p>
        </p:txBody>
      </p:sp>
      <p:sp>
        <p:nvSpPr>
          <p:cNvPr id="12" name="TextBox 12"/>
          <p:cNvSpPr txBox="1"/>
          <p:nvPr/>
        </p:nvSpPr>
        <p:spPr>
          <a:xfrm>
            <a:off x="752001" y="1604980"/>
            <a:ext cx="17137972" cy="8052974"/>
          </a:xfrm>
          <a:prstGeom prst="rect">
            <a:avLst/>
          </a:prstGeom>
        </p:spPr>
        <p:txBody>
          <a:bodyPr lIns="0" tIns="0" rIns="0" bIns="0" rtlCol="0" anchor="t">
            <a:spAutoFit/>
          </a:bodyPr>
          <a:lstStyle/>
          <a:p>
            <a:pPr marL="652513" lvl="1" indent="-326257" algn="l">
              <a:lnSpc>
                <a:spcPts val="4231"/>
              </a:lnSpc>
              <a:buFont typeface="Arial"/>
              <a:buChar char="•"/>
            </a:pPr>
            <a:r>
              <a:rPr lang="en-US" sz="3022" dirty="0">
                <a:solidFill>
                  <a:srgbClr val="2A0947"/>
                </a:solidFill>
                <a:latin typeface="Poppins"/>
                <a:ea typeface="Poppins"/>
                <a:cs typeface="Poppins"/>
                <a:sym typeface="Poppins"/>
              </a:rPr>
              <a:t>Completed a data analytics internship at </a:t>
            </a:r>
            <a:r>
              <a:rPr lang="en-US" sz="3022" dirty="0" err="1">
                <a:solidFill>
                  <a:srgbClr val="2A0947"/>
                </a:solidFill>
                <a:latin typeface="Poppins"/>
                <a:ea typeface="Poppins"/>
                <a:cs typeface="Poppins"/>
                <a:sym typeface="Poppins"/>
              </a:rPr>
              <a:t>Ideatec</a:t>
            </a:r>
            <a:r>
              <a:rPr lang="en-US" sz="3022" dirty="0">
                <a:solidFill>
                  <a:srgbClr val="2A0947"/>
                </a:solidFill>
                <a:latin typeface="Poppins"/>
                <a:ea typeface="Poppins"/>
                <a:cs typeface="Poppins"/>
                <a:sym typeface="Poppins"/>
              </a:rPr>
              <a:t> </a:t>
            </a:r>
            <a:r>
              <a:rPr lang="en-US" sz="3022" dirty="0" err="1">
                <a:solidFill>
                  <a:srgbClr val="2A0947"/>
                </a:solidFill>
                <a:latin typeface="Poppins"/>
                <a:ea typeface="Poppins"/>
                <a:cs typeface="Poppins"/>
                <a:sym typeface="Poppins"/>
              </a:rPr>
              <a:t>Softwares</a:t>
            </a:r>
            <a:r>
              <a:rPr lang="en-US" sz="3022" dirty="0">
                <a:solidFill>
                  <a:srgbClr val="2A0947"/>
                </a:solidFill>
                <a:latin typeface="Poppins"/>
                <a:ea typeface="Poppins"/>
                <a:cs typeface="Poppins"/>
                <a:sym typeface="Poppins"/>
              </a:rPr>
              <a:t> Pvt Ltd from June 13th to July 28th, 2024.</a:t>
            </a:r>
          </a:p>
          <a:p>
            <a:pPr algn="l">
              <a:lnSpc>
                <a:spcPts val="4231"/>
              </a:lnSpc>
            </a:pPr>
            <a:endParaRPr lang="en-US" sz="3022" dirty="0">
              <a:solidFill>
                <a:srgbClr val="2A0947"/>
              </a:solidFill>
              <a:latin typeface="Poppins"/>
              <a:ea typeface="Poppins"/>
              <a:cs typeface="Poppins"/>
              <a:sym typeface="Poppins"/>
            </a:endParaRPr>
          </a:p>
          <a:p>
            <a:pPr algn="l">
              <a:lnSpc>
                <a:spcPts val="4231"/>
              </a:lnSpc>
            </a:pPr>
            <a:endParaRPr lang="en-US" sz="3022" dirty="0">
              <a:solidFill>
                <a:srgbClr val="2A0947"/>
              </a:solidFill>
              <a:latin typeface="Poppins"/>
              <a:ea typeface="Poppins"/>
              <a:cs typeface="Poppins"/>
              <a:sym typeface="Poppins"/>
            </a:endParaRPr>
          </a:p>
          <a:p>
            <a:pPr marL="652513" lvl="1" indent="-326257" algn="l">
              <a:lnSpc>
                <a:spcPts val="4231"/>
              </a:lnSpc>
              <a:buFont typeface="Arial"/>
              <a:buChar char="•"/>
            </a:pPr>
            <a:r>
              <a:rPr lang="en-US" sz="3022" dirty="0">
                <a:solidFill>
                  <a:srgbClr val="2A0947"/>
                </a:solidFill>
                <a:latin typeface="Poppins"/>
                <a:ea typeface="Poppins"/>
                <a:cs typeface="Poppins"/>
                <a:sym typeface="Poppins"/>
              </a:rPr>
              <a:t>Developed a live dashboard to track the status of each filtration bed in the Delhi Water Board, allowing operators to see real-time updates and manage the system more efficiently.</a:t>
            </a:r>
          </a:p>
          <a:p>
            <a:pPr algn="l">
              <a:lnSpc>
                <a:spcPts val="4231"/>
              </a:lnSpc>
            </a:pPr>
            <a:endParaRPr lang="en-US" sz="3022" dirty="0">
              <a:solidFill>
                <a:srgbClr val="2A0947"/>
              </a:solidFill>
              <a:latin typeface="Poppins"/>
              <a:ea typeface="Poppins"/>
              <a:cs typeface="Poppins"/>
              <a:sym typeface="Poppins"/>
            </a:endParaRPr>
          </a:p>
          <a:p>
            <a:pPr algn="l">
              <a:lnSpc>
                <a:spcPts val="4231"/>
              </a:lnSpc>
            </a:pPr>
            <a:endParaRPr lang="en-US" sz="3022" dirty="0">
              <a:solidFill>
                <a:srgbClr val="2A0947"/>
              </a:solidFill>
              <a:latin typeface="Poppins"/>
              <a:ea typeface="Poppins"/>
              <a:cs typeface="Poppins"/>
              <a:sym typeface="Poppins"/>
            </a:endParaRPr>
          </a:p>
          <a:p>
            <a:pPr marL="652513" lvl="1" indent="-326257" algn="l">
              <a:lnSpc>
                <a:spcPts val="4231"/>
              </a:lnSpc>
              <a:buFont typeface="Arial"/>
              <a:buChar char="•"/>
            </a:pPr>
            <a:r>
              <a:rPr lang="en-US" sz="3022" dirty="0">
                <a:solidFill>
                  <a:srgbClr val="2A0947"/>
                </a:solidFill>
                <a:latin typeface="Poppins"/>
                <a:ea typeface="Poppins"/>
                <a:cs typeface="Poppins"/>
                <a:sym typeface="Poppins"/>
              </a:rPr>
              <a:t>Also created a summary dashboard that provided a clear view of how each filtration bed performed over time, helping user get an insight of how the beds are working.</a:t>
            </a:r>
          </a:p>
          <a:p>
            <a:pPr algn="l">
              <a:lnSpc>
                <a:spcPts val="4231"/>
              </a:lnSpc>
            </a:pPr>
            <a:endParaRPr lang="en-US" sz="3022" dirty="0">
              <a:solidFill>
                <a:srgbClr val="2A0947"/>
              </a:solidFill>
              <a:latin typeface="Poppins"/>
              <a:ea typeface="Poppins"/>
              <a:cs typeface="Poppins"/>
              <a:sym typeface="Poppins"/>
            </a:endParaRPr>
          </a:p>
          <a:p>
            <a:pPr algn="l">
              <a:lnSpc>
                <a:spcPts val="4231"/>
              </a:lnSpc>
            </a:pPr>
            <a:endParaRPr lang="en-US" sz="3022" dirty="0">
              <a:solidFill>
                <a:srgbClr val="2A0947"/>
              </a:solidFill>
              <a:latin typeface="Poppins"/>
              <a:ea typeface="Poppins"/>
              <a:cs typeface="Poppins"/>
              <a:sym typeface="Poppins"/>
            </a:endParaRPr>
          </a:p>
          <a:p>
            <a:pPr marL="652513" lvl="1" indent="-326257" algn="l">
              <a:lnSpc>
                <a:spcPts val="4231"/>
              </a:lnSpc>
              <a:buFont typeface="Arial"/>
              <a:buChar char="•"/>
            </a:pPr>
            <a:r>
              <a:rPr lang="en-US" sz="3022" dirty="0">
                <a:solidFill>
                  <a:srgbClr val="2A0947"/>
                </a:solidFill>
                <a:latin typeface="Poppins"/>
                <a:ea typeface="Poppins"/>
                <a:cs typeface="Poppins"/>
                <a:sym typeface="Poppins"/>
              </a:rPr>
              <a:t>It was a great opportunity to learn how data analytics can be applied in industrial environments, helping me grow both professionally and technically.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52001" y="923925"/>
            <a:ext cx="12681897"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PROBLEM DEFINITION :</a:t>
            </a:r>
          </a:p>
        </p:txBody>
      </p:sp>
      <p:sp>
        <p:nvSpPr>
          <p:cNvPr id="12" name="TextBox 12"/>
          <p:cNvSpPr txBox="1"/>
          <p:nvPr/>
        </p:nvSpPr>
        <p:spPr>
          <a:xfrm>
            <a:off x="752001" y="2597994"/>
            <a:ext cx="16200126" cy="4302316"/>
          </a:xfrm>
          <a:prstGeom prst="rect">
            <a:avLst/>
          </a:prstGeom>
        </p:spPr>
        <p:txBody>
          <a:bodyPr lIns="0" tIns="0" rIns="0" bIns="0" rtlCol="0" anchor="t">
            <a:spAutoFit/>
          </a:bodyPr>
          <a:lstStyle/>
          <a:p>
            <a:pPr marL="652513" lvl="1" indent="-326257" algn="l">
              <a:lnSpc>
                <a:spcPts val="4231"/>
              </a:lnSpc>
              <a:buFont typeface="Arial"/>
              <a:buChar char="•"/>
            </a:pPr>
            <a:r>
              <a:rPr lang="en-US" sz="3022">
                <a:solidFill>
                  <a:srgbClr val="2A0947"/>
                </a:solidFill>
                <a:latin typeface="Poppins"/>
                <a:ea typeface="Poppins"/>
                <a:cs typeface="Poppins"/>
                <a:sym typeface="Poppins"/>
              </a:rPr>
              <a:t>The Delhi Water Board plant needed a system to monitor water filtration beds in real time. Operators required an efficient way to track the status of each bed using sensor data. </a:t>
            </a:r>
          </a:p>
          <a:p>
            <a:pPr algn="l">
              <a:lnSpc>
                <a:spcPts val="4231"/>
              </a:lnSpc>
            </a:pPr>
            <a:endParaRPr lang="en-US" sz="3022">
              <a:solidFill>
                <a:srgbClr val="2A0947"/>
              </a:solidFill>
              <a:latin typeface="Poppins"/>
              <a:ea typeface="Poppins"/>
              <a:cs typeface="Poppins"/>
              <a:sym typeface="Poppins"/>
            </a:endParaRPr>
          </a:p>
          <a:p>
            <a:pPr marL="652513" lvl="1" indent="-326257" algn="l">
              <a:lnSpc>
                <a:spcPts val="4231"/>
              </a:lnSpc>
              <a:buFont typeface="Arial"/>
              <a:buChar char="•"/>
            </a:pPr>
            <a:r>
              <a:rPr lang="en-US" sz="3022">
                <a:solidFill>
                  <a:srgbClr val="2A0947"/>
                </a:solidFill>
                <a:latin typeface="Poppins"/>
                <a:ea typeface="Poppins"/>
                <a:cs typeface="Poppins"/>
                <a:sym typeface="Poppins"/>
              </a:rPr>
              <a:t>Additionally, they needed a tool to analyze long-term performance trends. The challenge was to develop a dashboard that combined real-time updates with historical data insights.</a:t>
            </a:r>
          </a:p>
          <a:p>
            <a:pPr algn="l">
              <a:lnSpc>
                <a:spcPts val="4231"/>
              </a:lnSpc>
            </a:pPr>
            <a:r>
              <a:rPr lang="en-US" sz="3022">
                <a:solidFill>
                  <a:srgbClr val="2A0947"/>
                </a:solidFill>
                <a:latin typeface="Poppins"/>
                <a:ea typeface="Poppins"/>
                <a:cs typeface="Poppins"/>
                <a:sym typeface="Poppins"/>
              </a:rPr>
              <a:t>      This system would improve decision-making and operational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52001" y="923925"/>
            <a:ext cx="12681897"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OBJECTIVE:</a:t>
            </a:r>
          </a:p>
        </p:txBody>
      </p:sp>
      <p:sp>
        <p:nvSpPr>
          <p:cNvPr id="12" name="TextBox 12"/>
          <p:cNvSpPr txBox="1"/>
          <p:nvPr/>
        </p:nvSpPr>
        <p:spPr>
          <a:xfrm>
            <a:off x="752001" y="2597994"/>
            <a:ext cx="16200126" cy="6444232"/>
          </a:xfrm>
          <a:prstGeom prst="rect">
            <a:avLst/>
          </a:prstGeom>
        </p:spPr>
        <p:txBody>
          <a:bodyPr lIns="0" tIns="0" rIns="0" bIns="0" rtlCol="0" anchor="t">
            <a:spAutoFit/>
          </a:bodyPr>
          <a:lstStyle/>
          <a:p>
            <a:pPr marL="652513" lvl="1" indent="-326257" algn="l">
              <a:lnSpc>
                <a:spcPts val="4231"/>
              </a:lnSpc>
              <a:buFont typeface="Arial"/>
              <a:buChar char="•"/>
            </a:pPr>
            <a:r>
              <a:rPr lang="en-US" sz="3022">
                <a:solidFill>
                  <a:srgbClr val="2A0947"/>
                </a:solidFill>
                <a:latin typeface="Poppins"/>
                <a:ea typeface="Poppins"/>
                <a:cs typeface="Poppins"/>
                <a:sym typeface="Poppins"/>
              </a:rPr>
              <a:t>The main objective of the entire solution is to monitor the status of the filtration beds in an effective manner.</a:t>
            </a:r>
          </a:p>
          <a:p>
            <a:pPr algn="l">
              <a:lnSpc>
                <a:spcPts val="4231"/>
              </a:lnSpc>
            </a:pPr>
            <a:endParaRPr lang="en-US" sz="3022">
              <a:solidFill>
                <a:srgbClr val="2A0947"/>
              </a:solidFill>
              <a:latin typeface="Poppins"/>
              <a:ea typeface="Poppins"/>
              <a:cs typeface="Poppins"/>
              <a:sym typeface="Poppins"/>
            </a:endParaRPr>
          </a:p>
          <a:p>
            <a:pPr marL="652513" lvl="1" indent="-326257" algn="l">
              <a:lnSpc>
                <a:spcPts val="4231"/>
              </a:lnSpc>
              <a:buFont typeface="Arial"/>
              <a:buChar char="•"/>
            </a:pPr>
            <a:r>
              <a:rPr lang="en-US" sz="3022">
                <a:solidFill>
                  <a:srgbClr val="2A0947"/>
                </a:solidFill>
                <a:latin typeface="Poppins"/>
                <a:ea typeface="Poppins"/>
                <a:cs typeface="Poppins"/>
                <a:sym typeface="Poppins"/>
              </a:rPr>
              <a:t>To develop a dashboard that updates in real time.</a:t>
            </a:r>
          </a:p>
          <a:p>
            <a:pPr algn="l">
              <a:lnSpc>
                <a:spcPts val="4231"/>
              </a:lnSpc>
            </a:pPr>
            <a:endParaRPr lang="en-US" sz="3022">
              <a:solidFill>
                <a:srgbClr val="2A0947"/>
              </a:solidFill>
              <a:latin typeface="Poppins"/>
              <a:ea typeface="Poppins"/>
              <a:cs typeface="Poppins"/>
              <a:sym typeface="Poppins"/>
            </a:endParaRPr>
          </a:p>
          <a:p>
            <a:pPr marL="652513" lvl="1" indent="-326257" algn="l">
              <a:lnSpc>
                <a:spcPts val="4231"/>
              </a:lnSpc>
              <a:buFont typeface="Arial"/>
              <a:buChar char="•"/>
            </a:pPr>
            <a:r>
              <a:rPr lang="en-US" sz="3022">
                <a:solidFill>
                  <a:srgbClr val="2A0947"/>
                </a:solidFill>
                <a:latin typeface="Poppins"/>
                <a:ea typeface="Poppins"/>
                <a:cs typeface="Poppins"/>
                <a:sym typeface="Poppins"/>
              </a:rPr>
              <a:t>Once the system is developed , it must help the operators to make quick decisions based on live data.</a:t>
            </a:r>
          </a:p>
          <a:p>
            <a:pPr algn="l">
              <a:lnSpc>
                <a:spcPts val="4231"/>
              </a:lnSpc>
            </a:pPr>
            <a:endParaRPr lang="en-US" sz="3022">
              <a:solidFill>
                <a:srgbClr val="2A0947"/>
              </a:solidFill>
              <a:latin typeface="Poppins"/>
              <a:ea typeface="Poppins"/>
              <a:cs typeface="Poppins"/>
              <a:sym typeface="Poppins"/>
            </a:endParaRPr>
          </a:p>
          <a:p>
            <a:pPr marL="652513" lvl="1" indent="-326257" algn="l">
              <a:lnSpc>
                <a:spcPts val="4231"/>
              </a:lnSpc>
              <a:buFont typeface="Arial"/>
              <a:buChar char="•"/>
            </a:pPr>
            <a:r>
              <a:rPr lang="en-US" sz="3022">
                <a:solidFill>
                  <a:srgbClr val="2A0947"/>
                </a:solidFill>
                <a:latin typeface="Poppins"/>
                <a:ea typeface="Poppins"/>
                <a:cs typeface="Poppins"/>
                <a:sym typeface="Poppins"/>
              </a:rPr>
              <a:t>To enhance the plant’s operational efficiency through better data use.</a:t>
            </a:r>
          </a:p>
          <a:p>
            <a:pPr algn="l">
              <a:lnSpc>
                <a:spcPts val="4231"/>
              </a:lnSpc>
            </a:pPr>
            <a:endParaRPr lang="en-US" sz="3022">
              <a:solidFill>
                <a:srgbClr val="2A0947"/>
              </a:solidFill>
              <a:latin typeface="Poppins"/>
              <a:ea typeface="Poppins"/>
              <a:cs typeface="Poppins"/>
              <a:sym typeface="Poppins"/>
            </a:endParaRPr>
          </a:p>
          <a:p>
            <a:pPr marL="652513" lvl="1" indent="-326257" algn="l">
              <a:lnSpc>
                <a:spcPts val="4231"/>
              </a:lnSpc>
              <a:buFont typeface="Arial"/>
              <a:buChar char="•"/>
            </a:pPr>
            <a:r>
              <a:rPr lang="en-US" sz="3022">
                <a:solidFill>
                  <a:srgbClr val="2A0947"/>
                </a:solidFill>
                <a:latin typeface="Poppins"/>
                <a:ea typeface="Poppins"/>
                <a:cs typeface="Poppins"/>
                <a:sym typeface="Poppins"/>
              </a:rPr>
              <a:t>Making the system easy to use.</a:t>
            </a:r>
          </a:p>
          <a:p>
            <a:pPr algn="l">
              <a:lnSpc>
                <a:spcPts val="4231"/>
              </a:lnSpc>
            </a:pPr>
            <a:endParaRPr lang="en-US" sz="3022">
              <a:solidFill>
                <a:srgbClr val="2A0947"/>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52001" y="923925"/>
            <a:ext cx="12681897"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IDEAS:</a:t>
            </a:r>
          </a:p>
        </p:txBody>
      </p:sp>
      <p:sp>
        <p:nvSpPr>
          <p:cNvPr id="12" name="TextBox 12"/>
          <p:cNvSpPr txBox="1"/>
          <p:nvPr/>
        </p:nvSpPr>
        <p:spPr>
          <a:xfrm>
            <a:off x="752001" y="2597994"/>
            <a:ext cx="16923841" cy="5623463"/>
          </a:xfrm>
          <a:prstGeom prst="rect">
            <a:avLst/>
          </a:prstGeom>
        </p:spPr>
        <p:txBody>
          <a:bodyPr lIns="0" tIns="0" rIns="0" bIns="0" rtlCol="0" anchor="t">
            <a:spAutoFit/>
          </a:bodyPr>
          <a:lstStyle/>
          <a:p>
            <a:pPr algn="l">
              <a:lnSpc>
                <a:spcPts val="4880"/>
              </a:lnSpc>
            </a:pPr>
            <a:r>
              <a:rPr lang="en-US" sz="3486" b="1" dirty="0">
                <a:solidFill>
                  <a:srgbClr val="2A0947"/>
                </a:solidFill>
                <a:latin typeface="Poppins Bold"/>
                <a:ea typeface="Poppins Bold"/>
                <a:cs typeface="Poppins Bold"/>
                <a:sym typeface="Poppins Bold"/>
              </a:rPr>
              <a:t>1.Sensor Installation and Data Collection</a:t>
            </a:r>
          </a:p>
          <a:p>
            <a:pPr algn="l">
              <a:lnSpc>
                <a:spcPts val="4880"/>
              </a:lnSpc>
            </a:pPr>
            <a:endParaRPr lang="en-US" sz="3486" b="1" dirty="0">
              <a:solidFill>
                <a:srgbClr val="2A0947"/>
              </a:solidFill>
              <a:latin typeface="Poppins Bold"/>
              <a:ea typeface="Poppins Bold"/>
              <a:cs typeface="Poppins Bold"/>
              <a:sym typeface="Poppins Bold"/>
            </a:endParaRPr>
          </a:p>
          <a:p>
            <a:pPr marL="457200" indent="-457200" algn="l">
              <a:lnSpc>
                <a:spcPts val="4880"/>
              </a:lnSpc>
              <a:buFont typeface="Arial" panose="020B0604020202020204" pitchFamily="34" charset="0"/>
              <a:buChar char="•"/>
            </a:pPr>
            <a:r>
              <a:rPr lang="en-US" sz="3486" b="1" dirty="0">
                <a:solidFill>
                  <a:srgbClr val="2A0947"/>
                </a:solidFill>
                <a:latin typeface="Poppins Bold"/>
                <a:ea typeface="Poppins Bold"/>
                <a:cs typeface="Poppins Bold"/>
                <a:sym typeface="Poppins Bold"/>
              </a:rPr>
              <a:t> </a:t>
            </a:r>
            <a:r>
              <a:rPr lang="en-US" sz="3486" dirty="0">
                <a:solidFill>
                  <a:srgbClr val="2A0947"/>
                </a:solidFill>
                <a:latin typeface="Poppins"/>
                <a:ea typeface="Poppins"/>
                <a:cs typeface="Poppins"/>
                <a:sym typeface="Poppins"/>
              </a:rPr>
              <a:t>Sensors were installed on each filtration pipeline to gather real-time data. These sensors continuously monitored various aspects of each bed’s status, such as whether the bed was operational, idle, or in backwash status. </a:t>
            </a:r>
          </a:p>
          <a:p>
            <a:pPr marL="457200" indent="-457200" algn="l">
              <a:lnSpc>
                <a:spcPts val="4880"/>
              </a:lnSpc>
              <a:buFont typeface="Arial" panose="020B0604020202020204" pitchFamily="34" charset="0"/>
              <a:buChar char="•"/>
            </a:pPr>
            <a:endParaRPr lang="en-US" sz="3486" dirty="0">
              <a:solidFill>
                <a:srgbClr val="2A0947"/>
              </a:solidFill>
              <a:latin typeface="Poppins"/>
              <a:ea typeface="Poppins"/>
              <a:cs typeface="Poppins"/>
              <a:sym typeface="Poppins"/>
            </a:endParaRPr>
          </a:p>
          <a:p>
            <a:pPr marL="457200" indent="-457200" algn="l">
              <a:lnSpc>
                <a:spcPts val="4880"/>
              </a:lnSpc>
              <a:buFont typeface="Arial" panose="020B0604020202020204" pitchFamily="34" charset="0"/>
              <a:buChar char="•"/>
            </a:pPr>
            <a:r>
              <a:rPr lang="en-US" sz="3486" dirty="0">
                <a:solidFill>
                  <a:srgbClr val="2A0947"/>
                </a:solidFill>
                <a:latin typeface="Poppins"/>
                <a:ea typeface="Poppins"/>
                <a:cs typeface="Poppins"/>
                <a:sym typeface="Poppins"/>
              </a:rPr>
              <a:t>The data collected by these sensors was sent to a live server, where it was processed for display in the dashboards.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52001" y="923925"/>
            <a:ext cx="12681897"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IDEAS:</a:t>
            </a:r>
          </a:p>
        </p:txBody>
      </p:sp>
      <p:sp>
        <p:nvSpPr>
          <p:cNvPr id="12" name="TextBox 12"/>
          <p:cNvSpPr txBox="1"/>
          <p:nvPr/>
        </p:nvSpPr>
        <p:spPr>
          <a:xfrm>
            <a:off x="752001" y="2588469"/>
            <a:ext cx="16878093" cy="5648119"/>
          </a:xfrm>
          <a:prstGeom prst="rect">
            <a:avLst/>
          </a:prstGeom>
        </p:spPr>
        <p:txBody>
          <a:bodyPr lIns="0" tIns="0" rIns="0" bIns="0" rtlCol="0" anchor="t">
            <a:spAutoFit/>
          </a:bodyPr>
          <a:lstStyle/>
          <a:p>
            <a:pPr algn="l">
              <a:lnSpc>
                <a:spcPts val="4931"/>
              </a:lnSpc>
            </a:pPr>
            <a:r>
              <a:rPr lang="en-US" sz="3522" b="1" dirty="0">
                <a:solidFill>
                  <a:srgbClr val="2A0947"/>
                </a:solidFill>
                <a:latin typeface="Poppins Bold"/>
                <a:ea typeface="Poppins Bold"/>
                <a:cs typeface="Poppins Bold"/>
                <a:sym typeface="Poppins Bold"/>
              </a:rPr>
              <a:t>2.Summary Dashboard for Data Analytics</a:t>
            </a:r>
          </a:p>
          <a:p>
            <a:pPr algn="l">
              <a:lnSpc>
                <a:spcPts val="4931"/>
              </a:lnSpc>
            </a:pPr>
            <a:endParaRPr lang="en-US" sz="3522" b="1" dirty="0">
              <a:solidFill>
                <a:srgbClr val="2A0947"/>
              </a:solidFill>
              <a:latin typeface="Poppins Bold"/>
              <a:ea typeface="Poppins Bold"/>
              <a:cs typeface="Poppins Bold"/>
              <a:sym typeface="Poppins Bold"/>
            </a:endParaRPr>
          </a:p>
          <a:p>
            <a:pPr marL="571500" indent="-571500" algn="l">
              <a:lnSpc>
                <a:spcPts val="4931"/>
              </a:lnSpc>
              <a:buFont typeface="Arial" panose="020B0604020202020204" pitchFamily="34" charset="0"/>
              <a:buChar char="•"/>
            </a:pPr>
            <a:r>
              <a:rPr lang="en-US" sz="3522" dirty="0">
                <a:solidFill>
                  <a:srgbClr val="2A0947"/>
                </a:solidFill>
                <a:latin typeface="Poppins"/>
                <a:ea typeface="Poppins"/>
                <a:cs typeface="Poppins"/>
                <a:sym typeface="Poppins"/>
              </a:rPr>
              <a:t>In addition to the live dashboard, a summary dashboard was created to provide a broader view of the system's performance over time. </a:t>
            </a:r>
          </a:p>
          <a:p>
            <a:pPr marL="571500" indent="-571500" algn="l">
              <a:lnSpc>
                <a:spcPts val="4931"/>
              </a:lnSpc>
              <a:buFont typeface="Arial" panose="020B0604020202020204" pitchFamily="34" charset="0"/>
              <a:buChar char="•"/>
            </a:pPr>
            <a:endParaRPr lang="en-US" sz="3522" dirty="0">
              <a:solidFill>
                <a:srgbClr val="2A0947"/>
              </a:solidFill>
              <a:latin typeface="Poppins"/>
              <a:ea typeface="Poppins"/>
              <a:cs typeface="Poppins"/>
              <a:sym typeface="Poppins"/>
            </a:endParaRPr>
          </a:p>
          <a:p>
            <a:pPr marL="571500" indent="-571500" algn="l">
              <a:lnSpc>
                <a:spcPts val="4931"/>
              </a:lnSpc>
              <a:buFont typeface="Arial" panose="020B0604020202020204" pitchFamily="34" charset="0"/>
              <a:buChar char="•"/>
            </a:pPr>
            <a:r>
              <a:rPr lang="en-US" sz="3522" dirty="0">
                <a:solidFill>
                  <a:srgbClr val="2A0947"/>
                </a:solidFill>
                <a:latin typeface="Poppins"/>
                <a:ea typeface="Poppins"/>
                <a:cs typeface="Poppins"/>
                <a:sym typeface="Poppins"/>
              </a:rPr>
              <a:t>This dashboard aggregates historical data and shows key metrics such as the total time spent in different operational states. By reviewing this data, operators can identify patterns or recurring issues, helping them make long-term improvements to the plant's efficiency.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4028263" y="4305300"/>
            <a:ext cx="10231474" cy="5523365"/>
          </a:xfrm>
          <a:custGeom>
            <a:avLst/>
            <a:gdLst/>
            <a:ahLst/>
            <a:cxnLst/>
            <a:rect l="l" t="t" r="r" b="b"/>
            <a:pathLst>
              <a:path w="10231474" h="5523365">
                <a:moveTo>
                  <a:pt x="0" y="0"/>
                </a:moveTo>
                <a:lnTo>
                  <a:pt x="10231474" y="0"/>
                </a:lnTo>
                <a:lnTo>
                  <a:pt x="10231474" y="5523366"/>
                </a:lnTo>
                <a:lnTo>
                  <a:pt x="0" y="5523366"/>
                </a:lnTo>
                <a:lnTo>
                  <a:pt x="0" y="0"/>
                </a:lnTo>
                <a:close/>
              </a:path>
            </a:pathLst>
          </a:custGeom>
          <a:blipFill>
            <a:blip r:embed="rId2"/>
            <a:stretch>
              <a:fillRect/>
            </a:stretch>
          </a:blipFill>
        </p:spPr>
      </p:sp>
      <p:sp>
        <p:nvSpPr>
          <p:cNvPr id="12" name="TextBox 12"/>
          <p:cNvSpPr txBox="1"/>
          <p:nvPr/>
        </p:nvSpPr>
        <p:spPr>
          <a:xfrm>
            <a:off x="752001" y="923925"/>
            <a:ext cx="12681897" cy="980608"/>
          </a:xfrm>
          <a:prstGeom prst="rect">
            <a:avLst/>
          </a:prstGeom>
        </p:spPr>
        <p:txBody>
          <a:bodyPr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SYSTEM ARCHITECTURE:</a:t>
            </a:r>
          </a:p>
        </p:txBody>
      </p:sp>
      <p:sp>
        <p:nvSpPr>
          <p:cNvPr id="13" name="TextBox 12">
            <a:extLst>
              <a:ext uri="{FF2B5EF4-FFF2-40B4-BE49-F238E27FC236}">
                <a16:creationId xmlns:a16="http://schemas.microsoft.com/office/drawing/2014/main" id="{91934E7D-F7EA-F6F8-6D79-577B1D8750FA}"/>
              </a:ext>
            </a:extLst>
          </p:cNvPr>
          <p:cNvSpPr txBox="1"/>
          <p:nvPr/>
        </p:nvSpPr>
        <p:spPr>
          <a:xfrm>
            <a:off x="6972572" y="2458585"/>
            <a:ext cx="4342856" cy="646331"/>
          </a:xfrm>
          <a:prstGeom prst="rect">
            <a:avLst/>
          </a:prstGeom>
          <a:noFill/>
        </p:spPr>
        <p:txBody>
          <a:bodyPr wrap="none" rtlCol="0">
            <a:spAutoFit/>
          </a:bodyPr>
          <a:lstStyle/>
          <a:p>
            <a:r>
              <a:rPr lang="en-US" sz="3600" b="1" dirty="0">
                <a:latin typeface="Poppins" panose="00000500000000000000" pitchFamily="2" charset="0"/>
                <a:cs typeface="Poppins" panose="00000500000000000000" pitchFamily="2" charset="0"/>
              </a:rPr>
              <a:t>SIMPLE OVERVIEW</a:t>
            </a:r>
            <a:endParaRPr lang="en-IN" sz="3600" b="1" dirty="0">
              <a:latin typeface="Poppins" panose="00000500000000000000" pitchFamily="2" charset="0"/>
              <a:cs typeface="Poppins" panose="000005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743</Words>
  <Application>Microsoft Office PowerPoint</Application>
  <PresentationFormat>Custom</PresentationFormat>
  <Paragraphs>130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Arimo</vt:lpstr>
      <vt:lpstr>Arial</vt:lpstr>
      <vt:lpstr>Lato</vt:lpstr>
      <vt:lpstr>Poppins Bold</vt:lpstr>
      <vt:lpstr>Calibri</vt:lpstr>
      <vt:lpstr>Poppins</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2022115101_INTERNSHIP_PRESENTATION</dc:title>
  <cp:lastModifiedBy>SHIVABALAN MANI</cp:lastModifiedBy>
  <cp:revision>3</cp:revision>
  <dcterms:created xsi:type="dcterms:W3CDTF">2006-08-16T00:00:00Z</dcterms:created>
  <dcterms:modified xsi:type="dcterms:W3CDTF">2024-10-24T08:36:33Z</dcterms:modified>
  <dc:identifier>DAGUTp_DqiU</dc:identifier>
</cp:coreProperties>
</file>