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Bold" charset="1" panose="00000000000000000000"/>
      <p:regular r:id="rId18"/>
    </p:embeddedFont>
    <p:embeddedFont>
      <p:font typeface="Canva Sans Bold" charset="1" panose="020B0803030501040103"/>
      <p:regular r:id="rId19"/>
    </p:embeddedFont>
    <p:embeddedFont>
      <p:font typeface="Canva Sans" charset="1" panose="020B0503030501040103"/>
      <p:regular r:id="rId20"/>
    </p:embeddedFont>
    <p:embeddedFont>
      <p:font typeface="DM Sans" charset="1" panose="00000000000000000000"/>
      <p:regular r:id="rId21"/>
    </p:embeddedFont>
    <p:embeddedFont>
      <p:font typeface="DM Sans Bold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https://arxiv.org/abs/2401.10891v2" TargetMode="External" Type="http://schemas.openxmlformats.org/officeDocument/2006/relationships/hyperlink"/><Relationship Id="rId14" Target="https://docs.ultralytics.com/models/yolov10/" TargetMode="External" Type="http://schemas.openxmlformats.org/officeDocument/2006/relationships/hyperlink"/><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1.jpeg" Type="http://schemas.openxmlformats.org/officeDocument/2006/relationships/image"/><Relationship Id="rId3" Target="../media/image2.png" Type="http://schemas.openxmlformats.org/officeDocument/2006/relationships/image"/><Relationship Id="rId30" Target="../media/image32.jpeg" Type="http://schemas.openxmlformats.org/officeDocument/2006/relationships/image"/><Relationship Id="rId31" Target="https://innervoice.onrender.com" TargetMode="External" Type="http://schemas.openxmlformats.org/officeDocument/2006/relationships/hyperlink"/><Relationship Id="rId32" Target="https://github.com/jEYANTH-P/innervoice" TargetMode="External" Type="http://schemas.openxmlformats.org/officeDocument/2006/relationships/hyperlink"/><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69933" y="5949567"/>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Freeform 17" id="17"/>
          <p:cNvSpPr/>
          <p:nvPr/>
        </p:nvSpPr>
        <p:spPr>
          <a:xfrm flipH="false" flipV="false" rot="0">
            <a:off x="2208057" y="3129497"/>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6467149" y="6750202"/>
            <a:ext cx="5254598" cy="945096"/>
            <a:chOff x="0" y="0"/>
            <a:chExt cx="1383927" cy="248914"/>
          </a:xfrm>
        </p:grpSpPr>
        <p:sp>
          <p:nvSpPr>
            <p:cNvPr name="Freeform 19" id="19"/>
            <p:cNvSpPr/>
            <p:nvPr/>
          </p:nvSpPr>
          <p:spPr>
            <a:xfrm flipH="false" flipV="false" rot="0">
              <a:off x="0" y="0"/>
              <a:ext cx="1383927" cy="248914"/>
            </a:xfrm>
            <a:custGeom>
              <a:avLst/>
              <a:gdLst/>
              <a:ahLst/>
              <a:cxnLst/>
              <a:rect r="r" b="b" t="t" l="l"/>
              <a:pathLst>
                <a:path h="248914" w="1383927">
                  <a:moveTo>
                    <a:pt x="75141" y="0"/>
                  </a:moveTo>
                  <a:lnTo>
                    <a:pt x="1308786" y="0"/>
                  </a:lnTo>
                  <a:cubicBezTo>
                    <a:pt x="1328714" y="0"/>
                    <a:pt x="1347827" y="7917"/>
                    <a:pt x="1361919" y="22008"/>
                  </a:cubicBezTo>
                  <a:cubicBezTo>
                    <a:pt x="1376010" y="36100"/>
                    <a:pt x="1383927" y="55213"/>
                    <a:pt x="1383927" y="75141"/>
                  </a:cubicBezTo>
                  <a:lnTo>
                    <a:pt x="1383927" y="173773"/>
                  </a:lnTo>
                  <a:cubicBezTo>
                    <a:pt x="1383927" y="193702"/>
                    <a:pt x="1376010" y="212814"/>
                    <a:pt x="1361919" y="226906"/>
                  </a:cubicBezTo>
                  <a:cubicBezTo>
                    <a:pt x="1347827" y="240998"/>
                    <a:pt x="1328714" y="248914"/>
                    <a:pt x="1308786" y="248914"/>
                  </a:cubicBezTo>
                  <a:lnTo>
                    <a:pt x="75141" y="248914"/>
                  </a:lnTo>
                  <a:cubicBezTo>
                    <a:pt x="55213" y="248914"/>
                    <a:pt x="36100" y="240998"/>
                    <a:pt x="22008" y="226906"/>
                  </a:cubicBezTo>
                  <a:cubicBezTo>
                    <a:pt x="7917" y="212814"/>
                    <a:pt x="0" y="193702"/>
                    <a:pt x="0" y="173773"/>
                  </a:cubicBezTo>
                  <a:lnTo>
                    <a:pt x="0" y="75141"/>
                  </a:lnTo>
                  <a:cubicBezTo>
                    <a:pt x="0" y="55213"/>
                    <a:pt x="7917" y="36100"/>
                    <a:pt x="22008" y="22008"/>
                  </a:cubicBezTo>
                  <a:cubicBezTo>
                    <a:pt x="36100" y="7917"/>
                    <a:pt x="55213" y="0"/>
                    <a:pt x="75141" y="0"/>
                  </a:cubicBezTo>
                  <a:close/>
                </a:path>
              </a:pathLst>
            </a:custGeom>
            <a:solidFill>
              <a:srgbClr val="9FCDFF"/>
            </a:solidFill>
          </p:spPr>
        </p:sp>
        <p:sp>
          <p:nvSpPr>
            <p:cNvPr name="TextBox 20" id="20"/>
            <p:cNvSpPr txBox="true"/>
            <p:nvPr/>
          </p:nvSpPr>
          <p:spPr>
            <a:xfrm>
              <a:off x="0" y="9525"/>
              <a:ext cx="1383927" cy="239389"/>
            </a:xfrm>
            <a:prstGeom prst="rect">
              <a:avLst/>
            </a:prstGeom>
          </p:spPr>
          <p:txBody>
            <a:bodyPr anchor="ctr" rtlCol="false" tIns="50800" lIns="50800" bIns="50800" rIns="50800"/>
            <a:lstStyle/>
            <a:p>
              <a:pPr algn="ctr">
                <a:lnSpc>
                  <a:spcPts val="2741"/>
                </a:lnSpc>
              </a:pPr>
            </a:p>
          </p:txBody>
        </p:sp>
      </p:grpSp>
      <p:grpSp>
        <p:nvGrpSpPr>
          <p:cNvPr name="Group 21" id="21"/>
          <p:cNvGrpSpPr/>
          <p:nvPr/>
        </p:nvGrpSpPr>
        <p:grpSpPr>
          <a:xfrm rot="0">
            <a:off x="7603474" y="5263603"/>
            <a:ext cx="2339614" cy="685964"/>
            <a:chOff x="0" y="0"/>
            <a:chExt cx="616195" cy="180665"/>
          </a:xfrm>
        </p:grpSpPr>
        <p:sp>
          <p:nvSpPr>
            <p:cNvPr name="Freeform 22" id="22"/>
            <p:cNvSpPr/>
            <p:nvPr/>
          </p:nvSpPr>
          <p:spPr>
            <a:xfrm flipH="false" flipV="false" rot="0">
              <a:off x="0" y="0"/>
              <a:ext cx="616195" cy="180665"/>
            </a:xfrm>
            <a:custGeom>
              <a:avLst/>
              <a:gdLst/>
              <a:ahLst/>
              <a:cxnLst/>
              <a:rect r="r" b="b" t="t" l="l"/>
              <a:pathLst>
                <a:path h="180665" w="616195">
                  <a:moveTo>
                    <a:pt x="90333" y="0"/>
                  </a:moveTo>
                  <a:lnTo>
                    <a:pt x="525862" y="0"/>
                  </a:lnTo>
                  <a:cubicBezTo>
                    <a:pt x="549820" y="0"/>
                    <a:pt x="572796" y="9517"/>
                    <a:pt x="589737" y="26458"/>
                  </a:cubicBezTo>
                  <a:cubicBezTo>
                    <a:pt x="606677" y="43398"/>
                    <a:pt x="616195" y="66375"/>
                    <a:pt x="616195" y="90333"/>
                  </a:cubicBezTo>
                  <a:lnTo>
                    <a:pt x="616195" y="90333"/>
                  </a:lnTo>
                  <a:cubicBezTo>
                    <a:pt x="616195" y="114290"/>
                    <a:pt x="606677" y="137267"/>
                    <a:pt x="589737" y="154208"/>
                  </a:cubicBezTo>
                  <a:cubicBezTo>
                    <a:pt x="572796" y="171148"/>
                    <a:pt x="549820" y="180665"/>
                    <a:pt x="525862" y="180665"/>
                  </a:cubicBezTo>
                  <a:lnTo>
                    <a:pt x="90333" y="180665"/>
                  </a:lnTo>
                  <a:cubicBezTo>
                    <a:pt x="66375" y="180665"/>
                    <a:pt x="43398" y="171148"/>
                    <a:pt x="26458" y="154208"/>
                  </a:cubicBezTo>
                  <a:cubicBezTo>
                    <a:pt x="9517" y="137267"/>
                    <a:pt x="0" y="114290"/>
                    <a:pt x="0" y="90333"/>
                  </a:cubicBezTo>
                  <a:lnTo>
                    <a:pt x="0" y="90333"/>
                  </a:lnTo>
                  <a:cubicBezTo>
                    <a:pt x="0" y="66375"/>
                    <a:pt x="9517" y="43398"/>
                    <a:pt x="26458" y="26458"/>
                  </a:cubicBezTo>
                  <a:cubicBezTo>
                    <a:pt x="43398" y="9517"/>
                    <a:pt x="66375" y="0"/>
                    <a:pt x="90333" y="0"/>
                  </a:cubicBezTo>
                  <a:close/>
                </a:path>
              </a:pathLst>
            </a:custGeom>
            <a:solidFill>
              <a:srgbClr val="9FCDFF"/>
            </a:solidFill>
          </p:spPr>
        </p:sp>
        <p:sp>
          <p:nvSpPr>
            <p:cNvPr name="TextBox 23" id="23"/>
            <p:cNvSpPr txBox="true"/>
            <p:nvPr/>
          </p:nvSpPr>
          <p:spPr>
            <a:xfrm>
              <a:off x="0" y="9525"/>
              <a:ext cx="616195" cy="171140"/>
            </a:xfrm>
            <a:prstGeom prst="rect">
              <a:avLst/>
            </a:prstGeom>
          </p:spPr>
          <p:txBody>
            <a:bodyPr anchor="ctr" rtlCol="false" tIns="50800" lIns="50800" bIns="50800" rIns="50800"/>
            <a:lstStyle/>
            <a:p>
              <a:pPr algn="ctr">
                <a:lnSpc>
                  <a:spcPts val="2741"/>
                </a:lnSpc>
              </a:pPr>
            </a:p>
          </p:txBody>
        </p:sp>
      </p:grpSp>
      <p:sp>
        <p:nvSpPr>
          <p:cNvPr name="TextBox 24" id="24"/>
          <p:cNvSpPr txBox="true"/>
          <p:nvPr/>
        </p:nvSpPr>
        <p:spPr>
          <a:xfrm rot="0">
            <a:off x="3008658" y="6854956"/>
            <a:ext cx="12288890" cy="1948246"/>
          </a:xfrm>
          <a:prstGeom prst="rect">
            <a:avLst/>
          </a:prstGeom>
        </p:spPr>
        <p:txBody>
          <a:bodyPr anchor="t" rtlCol="false" tIns="0" lIns="0" bIns="0" rIns="0">
            <a:spAutoFit/>
          </a:bodyPr>
          <a:lstStyle/>
          <a:p>
            <a:pPr algn="ctr">
              <a:lnSpc>
                <a:spcPts val="5803"/>
              </a:lnSpc>
            </a:pPr>
            <a:r>
              <a:rPr lang="en-US" b="true" sz="5803" spc="-116">
                <a:solidFill>
                  <a:srgbClr val="167DE0"/>
                </a:solidFill>
                <a:latin typeface="DM Sans Bold"/>
                <a:ea typeface="DM Sans Bold"/>
                <a:cs typeface="DM Sans Bold"/>
                <a:sym typeface="DM Sans Bold"/>
              </a:rPr>
              <a:t>Presented by</a:t>
            </a:r>
          </a:p>
          <a:p>
            <a:pPr algn="ctr">
              <a:lnSpc>
                <a:spcPts val="1403"/>
              </a:lnSpc>
            </a:pPr>
          </a:p>
          <a:p>
            <a:pPr algn="ctr">
              <a:lnSpc>
                <a:spcPts val="959"/>
              </a:lnSpc>
            </a:pPr>
          </a:p>
          <a:p>
            <a:pPr algn="ctr">
              <a:lnSpc>
                <a:spcPts val="3602"/>
              </a:lnSpc>
            </a:pPr>
            <a:r>
              <a:rPr lang="en-US" b="true" sz="3602" spc="-72">
                <a:solidFill>
                  <a:srgbClr val="000000"/>
                </a:solidFill>
                <a:latin typeface="DM Sans Bold"/>
                <a:ea typeface="DM Sans Bold"/>
                <a:cs typeface="DM Sans Bold"/>
                <a:sym typeface="DM Sans Bold"/>
              </a:rPr>
              <a:t>       </a:t>
            </a:r>
            <a:r>
              <a:rPr lang="en-US" b="true" sz="3602" spc="-72">
                <a:solidFill>
                  <a:srgbClr val="000000"/>
                </a:solidFill>
                <a:latin typeface="DM Sans Bold"/>
                <a:ea typeface="DM Sans Bold"/>
                <a:cs typeface="DM Sans Bold"/>
                <a:sym typeface="DM Sans Bold"/>
              </a:rPr>
              <a:t>Mytreyan         </a:t>
            </a:r>
            <a:r>
              <a:rPr lang="en-US" b="true" sz="3602" spc="-72">
                <a:solidFill>
                  <a:srgbClr val="000000"/>
                </a:solidFill>
                <a:latin typeface="DM Sans Bold"/>
                <a:ea typeface="DM Sans Bold"/>
                <a:cs typeface="DM Sans Bold"/>
                <a:sym typeface="DM Sans Bold"/>
              </a:rPr>
              <a:t>Jeyabalan      Gadhiraju Dinesh</a:t>
            </a:r>
          </a:p>
          <a:p>
            <a:pPr algn="ctr">
              <a:lnSpc>
                <a:spcPts val="3602"/>
              </a:lnSpc>
            </a:pPr>
            <a:r>
              <a:rPr lang="en-US" b="true" sz="3602" spc="-72">
                <a:solidFill>
                  <a:srgbClr val="000000"/>
                </a:solidFill>
                <a:latin typeface="DM Sans Bold"/>
                <a:ea typeface="DM Sans Bold"/>
                <a:cs typeface="DM Sans Bold"/>
                <a:sym typeface="DM Sans Bold"/>
              </a:rPr>
              <a:t>2022115102      2022115064         2022115094</a:t>
            </a:r>
          </a:p>
        </p:txBody>
      </p:sp>
      <p:sp>
        <p:nvSpPr>
          <p:cNvPr name="TextBox 25" id="25"/>
          <p:cNvSpPr txBox="true"/>
          <p:nvPr/>
        </p:nvSpPr>
        <p:spPr>
          <a:xfrm rot="0">
            <a:off x="2208057" y="4354913"/>
            <a:ext cx="13463284" cy="553679"/>
          </a:xfrm>
          <a:prstGeom prst="rect">
            <a:avLst/>
          </a:prstGeom>
        </p:spPr>
        <p:txBody>
          <a:bodyPr anchor="t" rtlCol="false" tIns="0" lIns="0" bIns="0" rIns="0">
            <a:spAutoFit/>
          </a:bodyPr>
          <a:lstStyle/>
          <a:p>
            <a:pPr algn="ctr">
              <a:lnSpc>
                <a:spcPts val="4072"/>
              </a:lnSpc>
            </a:pPr>
            <a:r>
              <a:rPr lang="en-US" b="true" sz="4332">
                <a:solidFill>
                  <a:srgbClr val="026DCC"/>
                </a:solidFill>
                <a:latin typeface="DM Sans Bold"/>
                <a:ea typeface="DM Sans Bold"/>
                <a:cs typeface="DM Sans Bold"/>
                <a:sym typeface="DM Sans Bold"/>
              </a:rPr>
              <a:t>Real Time Obstacle Sensing with Proximity Alerts</a:t>
            </a:r>
          </a:p>
        </p:txBody>
      </p:sp>
      <p:sp>
        <p:nvSpPr>
          <p:cNvPr name="TextBox 26" id="26"/>
          <p:cNvSpPr txBox="true"/>
          <p:nvPr/>
        </p:nvSpPr>
        <p:spPr>
          <a:xfrm rot="0">
            <a:off x="2933042" y="2834876"/>
            <a:ext cx="12153629" cy="1215237"/>
          </a:xfrm>
          <a:prstGeom prst="rect">
            <a:avLst/>
          </a:prstGeom>
        </p:spPr>
        <p:txBody>
          <a:bodyPr anchor="t" rtlCol="false" tIns="0" lIns="0" bIns="0" rIns="0">
            <a:spAutoFit/>
          </a:bodyPr>
          <a:lstStyle/>
          <a:p>
            <a:pPr algn="ctr">
              <a:lnSpc>
                <a:spcPts val="9019"/>
              </a:lnSpc>
            </a:pPr>
            <a:r>
              <a:rPr lang="en-US" b="true" sz="9595">
                <a:solidFill>
                  <a:srgbClr val="00498E"/>
                </a:solidFill>
                <a:latin typeface="DM Sans Bold"/>
                <a:ea typeface="DM Sans Bold"/>
                <a:cs typeface="DM Sans Bold"/>
                <a:sym typeface="DM Sans Bold"/>
              </a:rPr>
              <a:t>Inner voice</a:t>
            </a:r>
          </a:p>
        </p:txBody>
      </p:sp>
      <p:sp>
        <p:nvSpPr>
          <p:cNvPr name="TextBox 27" id="27"/>
          <p:cNvSpPr txBox="true"/>
          <p:nvPr/>
        </p:nvSpPr>
        <p:spPr>
          <a:xfrm rot="0">
            <a:off x="4499012" y="1988860"/>
            <a:ext cx="8548536" cy="703217"/>
          </a:xfrm>
          <a:prstGeom prst="rect">
            <a:avLst/>
          </a:prstGeom>
        </p:spPr>
        <p:txBody>
          <a:bodyPr anchor="t" rtlCol="false" tIns="0" lIns="0" bIns="0" rIns="0">
            <a:spAutoFit/>
          </a:bodyPr>
          <a:lstStyle/>
          <a:p>
            <a:pPr algn="ctr">
              <a:lnSpc>
                <a:spcPts val="2764"/>
              </a:lnSpc>
            </a:pPr>
            <a:r>
              <a:rPr lang="en-US" sz="2940" b="true">
                <a:solidFill>
                  <a:srgbClr val="000000"/>
                </a:solidFill>
                <a:latin typeface="DM Sans Bold"/>
                <a:ea typeface="DM Sans Bold"/>
                <a:cs typeface="DM Sans Bold"/>
                <a:sym typeface="DM Sans Bold"/>
              </a:rPr>
              <a:t>BTech Information Science and Technology</a:t>
            </a:r>
          </a:p>
          <a:p>
            <a:pPr algn="ctr">
              <a:lnSpc>
                <a:spcPts val="2764"/>
              </a:lnSpc>
            </a:pPr>
            <a:r>
              <a:rPr lang="en-US" b="true" sz="2940">
                <a:solidFill>
                  <a:srgbClr val="000000"/>
                </a:solidFill>
                <a:latin typeface="DM Sans Bold"/>
                <a:ea typeface="DM Sans Bold"/>
                <a:cs typeface="DM Sans Bold"/>
                <a:sym typeface="DM Sans Bold"/>
              </a:rPr>
              <a:t>Anna University CEG Campus, Guindy</a:t>
            </a:r>
          </a:p>
        </p:txBody>
      </p:sp>
      <p:sp>
        <p:nvSpPr>
          <p:cNvPr name="TextBox 28" id="28"/>
          <p:cNvSpPr txBox="true"/>
          <p:nvPr/>
        </p:nvSpPr>
        <p:spPr>
          <a:xfrm rot="0">
            <a:off x="6714338" y="1312942"/>
            <a:ext cx="3483330" cy="390123"/>
          </a:xfrm>
          <a:prstGeom prst="rect">
            <a:avLst/>
          </a:prstGeom>
        </p:spPr>
        <p:txBody>
          <a:bodyPr anchor="t" rtlCol="false" tIns="0" lIns="0" bIns="0" rIns="0">
            <a:spAutoFit/>
          </a:bodyPr>
          <a:lstStyle/>
          <a:p>
            <a:pPr algn="ctr">
              <a:lnSpc>
                <a:spcPts val="2825"/>
              </a:lnSpc>
            </a:pPr>
            <a:r>
              <a:rPr lang="en-US" b="true" sz="3005">
                <a:solidFill>
                  <a:srgbClr val="167DE0"/>
                </a:solidFill>
                <a:latin typeface="DM Sans Bold"/>
                <a:ea typeface="DM Sans Bold"/>
                <a:cs typeface="DM Sans Bold"/>
                <a:sym typeface="DM Sans Bold"/>
              </a:rPr>
              <a:t>Summer Project</a:t>
            </a:r>
          </a:p>
        </p:txBody>
      </p:sp>
      <p:sp>
        <p:nvSpPr>
          <p:cNvPr name="TextBox 29" id="29"/>
          <p:cNvSpPr txBox="true"/>
          <p:nvPr/>
        </p:nvSpPr>
        <p:spPr>
          <a:xfrm rot="0">
            <a:off x="7560624" y="5968617"/>
            <a:ext cx="2379940" cy="537743"/>
          </a:xfrm>
          <a:prstGeom prst="rect">
            <a:avLst/>
          </a:prstGeom>
        </p:spPr>
        <p:txBody>
          <a:bodyPr anchor="t" rtlCol="false" tIns="0" lIns="0" bIns="0" rIns="0">
            <a:spAutoFit/>
          </a:bodyPr>
          <a:lstStyle/>
          <a:p>
            <a:pPr algn="ctr">
              <a:lnSpc>
                <a:spcPts val="4236"/>
              </a:lnSpc>
              <a:spcBef>
                <a:spcPct val="0"/>
              </a:spcBef>
            </a:pPr>
            <a:r>
              <a:rPr lang="en-US" b="true" sz="3683">
                <a:solidFill>
                  <a:srgbClr val="000000"/>
                </a:solidFill>
                <a:latin typeface="Canva Sans Bold"/>
                <a:ea typeface="Canva Sans Bold"/>
                <a:cs typeface="Canva Sans Bold"/>
                <a:sym typeface="Canva Sans Bold"/>
              </a:rPr>
              <a:t>Dr. Vidhya</a:t>
            </a:r>
          </a:p>
        </p:txBody>
      </p:sp>
      <p:sp>
        <p:nvSpPr>
          <p:cNvPr name="TextBox 30" id="30"/>
          <p:cNvSpPr txBox="true"/>
          <p:nvPr/>
        </p:nvSpPr>
        <p:spPr>
          <a:xfrm rot="0">
            <a:off x="2628836" y="5243018"/>
            <a:ext cx="12288890" cy="627278"/>
          </a:xfrm>
          <a:prstGeom prst="rect">
            <a:avLst/>
          </a:prstGeom>
        </p:spPr>
        <p:txBody>
          <a:bodyPr anchor="t" rtlCol="false" tIns="0" lIns="0" bIns="0" rIns="0">
            <a:spAutoFit/>
          </a:bodyPr>
          <a:lstStyle/>
          <a:p>
            <a:pPr algn="ctr">
              <a:lnSpc>
                <a:spcPts val="4926"/>
              </a:lnSpc>
              <a:spcBef>
                <a:spcPct val="0"/>
              </a:spcBef>
            </a:pPr>
            <a:r>
              <a:rPr lang="en-US" b="true" sz="4283">
                <a:solidFill>
                  <a:srgbClr val="167DE0"/>
                </a:solidFill>
                <a:latin typeface="Canva Sans Bold"/>
                <a:ea typeface="Canva Sans Bold"/>
                <a:cs typeface="Canva Sans Bold"/>
                <a:sym typeface="Canva Sans Bold"/>
              </a:rPr>
              <a:t>Mentor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2341" y="-1084009"/>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2439081" y="1219217"/>
            <a:ext cx="14627636" cy="1177290"/>
          </a:xfrm>
          <a:prstGeom prst="rect">
            <a:avLst/>
          </a:prstGeom>
        </p:spPr>
        <p:txBody>
          <a:bodyPr anchor="t" rtlCol="false" tIns="0" lIns="0" bIns="0" rIns="0">
            <a:spAutoFit/>
          </a:bodyPr>
          <a:lstStyle/>
          <a:p>
            <a:pPr algn="ctr">
              <a:lnSpc>
                <a:spcPts val="8730"/>
              </a:lnSpc>
            </a:pPr>
            <a:r>
              <a:rPr lang="en-US" b="true" sz="9000">
                <a:solidFill>
                  <a:srgbClr val="000000"/>
                </a:solidFill>
                <a:latin typeface="DM Sans Bold"/>
                <a:ea typeface="DM Sans Bold"/>
                <a:cs typeface="DM Sans Bold"/>
                <a:sym typeface="DM Sans Bold"/>
              </a:rPr>
              <a:t>Refrerences:</a:t>
            </a:r>
          </a:p>
        </p:txBody>
      </p:sp>
      <p:sp>
        <p:nvSpPr>
          <p:cNvPr name="Freeform 5" id="5"/>
          <p:cNvSpPr/>
          <p:nvPr/>
        </p:nvSpPr>
        <p:spPr>
          <a:xfrm flipH="false" flipV="false" rot="0">
            <a:off x="0" y="8662496"/>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5316969" y="-2702469"/>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2715481" y="8183651"/>
            <a:ext cx="4899948" cy="3344214"/>
          </a:xfrm>
          <a:custGeom>
            <a:avLst/>
            <a:gdLst/>
            <a:ahLst/>
            <a:cxnLst/>
            <a:rect r="r" b="b" t="t" l="l"/>
            <a:pathLst>
              <a:path h="3344214" w="4899948">
                <a:moveTo>
                  <a:pt x="0" y="0"/>
                </a:moveTo>
                <a:lnTo>
                  <a:pt x="4899948" y="0"/>
                </a:lnTo>
                <a:lnTo>
                  <a:pt x="4899948" y="3344215"/>
                </a:lnTo>
                <a:lnTo>
                  <a:pt x="0" y="3344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6729878" y="2562426"/>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186323" y="2704016"/>
            <a:ext cx="16079017"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167DE0"/>
                </a:solidFill>
                <a:latin typeface="DM Sans Bold"/>
                <a:ea typeface="DM Sans Bold"/>
                <a:cs typeface="DM Sans Bold"/>
                <a:sym typeface="DM Sans Bold"/>
              </a:rPr>
              <a:t>depth anything - </a:t>
            </a:r>
            <a:r>
              <a:rPr lang="en-US" b="true" sz="4500" u="sng">
                <a:solidFill>
                  <a:srgbClr val="167DE0"/>
                </a:solidFill>
                <a:latin typeface="DM Sans Bold"/>
                <a:ea typeface="DM Sans Bold"/>
                <a:cs typeface="DM Sans Bold"/>
                <a:sym typeface="DM Sans Bold"/>
                <a:hlinkClick r:id="rId13" tooltip="https://arxiv.org/abs/2401.10891v2"/>
              </a:rPr>
              <a:t>arXiv:2401.10891v2</a:t>
            </a:r>
            <a:r>
              <a:rPr lang="en-US" b="true" sz="4500">
                <a:solidFill>
                  <a:srgbClr val="167DE0"/>
                </a:solidFill>
                <a:latin typeface="DM Sans Bold"/>
                <a:ea typeface="DM Sans Bold"/>
                <a:cs typeface="DM Sans Bold"/>
                <a:sym typeface="DM Sans Bold"/>
              </a:rPr>
              <a:t> [cs.CV] 2024</a:t>
            </a:r>
          </a:p>
        </p:txBody>
      </p:sp>
      <p:sp>
        <p:nvSpPr>
          <p:cNvPr name="TextBox 10" id="10"/>
          <p:cNvSpPr txBox="true"/>
          <p:nvPr/>
        </p:nvSpPr>
        <p:spPr>
          <a:xfrm rot="0">
            <a:off x="529422" y="3780341"/>
            <a:ext cx="16729878" cy="771525"/>
          </a:xfrm>
          <a:prstGeom prst="rect">
            <a:avLst/>
          </a:prstGeom>
        </p:spPr>
        <p:txBody>
          <a:bodyPr anchor="t" rtlCol="false" tIns="0" lIns="0" bIns="0" rIns="0">
            <a:spAutoFit/>
          </a:bodyPr>
          <a:lstStyle/>
          <a:p>
            <a:pPr algn="ctr">
              <a:lnSpc>
                <a:spcPts val="6299"/>
              </a:lnSpc>
              <a:spcBef>
                <a:spcPct val="0"/>
              </a:spcBef>
            </a:pPr>
            <a:r>
              <a:rPr lang="en-US" b="true" sz="4500" u="sng">
                <a:solidFill>
                  <a:srgbClr val="167DE0"/>
                </a:solidFill>
                <a:latin typeface="DM Sans Bold"/>
                <a:ea typeface="DM Sans Bold"/>
                <a:cs typeface="DM Sans Bold"/>
                <a:sym typeface="DM Sans Bold"/>
                <a:hlinkClick r:id="rId14" tooltip="https://docs.ultralytics.com/models/yolov10/"/>
              </a:rPr>
              <a:t>yolov10- https://docs.ultralytics.com/models/yolov10/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38923"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1184"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05680"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83681"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76689"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2941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399798"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3453656" y="3570371"/>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21956"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49775"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61024"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30844"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69113"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79277" y="3824729"/>
            <a:ext cx="10910396" cy="1754786"/>
          </a:xfrm>
          <a:prstGeom prst="rect">
            <a:avLst/>
          </a:prstGeom>
        </p:spPr>
        <p:txBody>
          <a:bodyPr anchor="t" rtlCol="false" tIns="0" lIns="0" bIns="0" rIns="0">
            <a:spAutoFit/>
          </a:bodyPr>
          <a:lstStyle/>
          <a:p>
            <a:pPr algn="ctr">
              <a:lnSpc>
                <a:spcPts val="12699"/>
              </a:lnSpc>
            </a:pPr>
          </a:p>
        </p:txBody>
      </p:sp>
      <p:grpSp>
        <p:nvGrpSpPr>
          <p:cNvPr name="Group 17" id="17"/>
          <p:cNvGrpSpPr>
            <a:grpSpLocks noChangeAspect="true"/>
          </p:cNvGrpSpPr>
          <p:nvPr/>
        </p:nvGrpSpPr>
        <p:grpSpPr>
          <a:xfrm rot="0">
            <a:off x="6985495" y="1325179"/>
            <a:ext cx="4317009" cy="8541945"/>
            <a:chOff x="0" y="0"/>
            <a:chExt cx="2620010" cy="5184140"/>
          </a:xfrm>
        </p:grpSpPr>
        <p:sp>
          <p:nvSpPr>
            <p:cNvPr name="Freeform 18" id="18"/>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9" id="19"/>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9"/>
              <a:stretch>
                <a:fillRect l="0" t="-2656" r="0" b="-2656"/>
              </a:stretch>
            </a:blipFill>
          </p:spPr>
        </p:sp>
        <p:sp>
          <p:nvSpPr>
            <p:cNvPr name="Freeform 20" id="20"/>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p:spPr>
        </p:sp>
        <p:sp>
          <p:nvSpPr>
            <p:cNvPr name="Freeform 21" id="21"/>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p:spPr>
        </p:sp>
        <p:sp>
          <p:nvSpPr>
            <p:cNvPr name="Freeform 22" id="22"/>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p:spPr>
        </p:sp>
        <p:sp>
          <p:nvSpPr>
            <p:cNvPr name="Freeform 23" id="23"/>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p:spPr>
        </p:sp>
        <p:sp>
          <p:nvSpPr>
            <p:cNvPr name="Freeform 24" id="24"/>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p:spPr>
        </p:sp>
        <p:sp>
          <p:nvSpPr>
            <p:cNvPr name="Freeform 25" id="25"/>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p:spPr>
        </p:sp>
        <p:sp>
          <p:nvSpPr>
            <p:cNvPr name="Freeform 26" id="26"/>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p:spPr>
        </p:sp>
      </p:grpSp>
      <p:grpSp>
        <p:nvGrpSpPr>
          <p:cNvPr name="Group 27" id="27"/>
          <p:cNvGrpSpPr>
            <a:grpSpLocks noChangeAspect="true"/>
          </p:cNvGrpSpPr>
          <p:nvPr/>
        </p:nvGrpSpPr>
        <p:grpSpPr>
          <a:xfrm rot="0">
            <a:off x="12508774" y="1325179"/>
            <a:ext cx="4317009" cy="8541945"/>
            <a:chOff x="0" y="0"/>
            <a:chExt cx="2620010" cy="5184140"/>
          </a:xfrm>
        </p:grpSpPr>
        <p:sp>
          <p:nvSpPr>
            <p:cNvPr name="Freeform 28" id="28"/>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9" id="29"/>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0"/>
              <a:stretch>
                <a:fillRect l="0" t="-2656" r="0" b="-2656"/>
              </a:stretch>
            </a:blipFill>
          </p:spPr>
        </p:sp>
        <p:sp>
          <p:nvSpPr>
            <p:cNvPr name="Freeform 30" id="30"/>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p:spPr>
        </p:sp>
        <p:sp>
          <p:nvSpPr>
            <p:cNvPr name="Freeform 31" id="31"/>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p:spPr>
        </p:sp>
        <p:sp>
          <p:nvSpPr>
            <p:cNvPr name="Freeform 32" id="32"/>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p:spPr>
        </p:sp>
        <p:sp>
          <p:nvSpPr>
            <p:cNvPr name="Freeform 33" id="33"/>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p:spPr>
        </p:sp>
        <p:sp>
          <p:nvSpPr>
            <p:cNvPr name="Freeform 34" id="34"/>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p:spPr>
        </p:sp>
        <p:sp>
          <p:nvSpPr>
            <p:cNvPr name="Freeform 35" id="35"/>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p:spPr>
        </p:sp>
        <p:sp>
          <p:nvSpPr>
            <p:cNvPr name="Freeform 36" id="36"/>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p:spPr>
        </p:sp>
      </p:grpSp>
      <p:sp>
        <p:nvSpPr>
          <p:cNvPr name="TextBox 37" id="37"/>
          <p:cNvSpPr txBox="true"/>
          <p:nvPr/>
        </p:nvSpPr>
        <p:spPr>
          <a:xfrm rot="0">
            <a:off x="1456723" y="2645702"/>
            <a:ext cx="12327393" cy="1084386"/>
          </a:xfrm>
          <a:prstGeom prst="rect">
            <a:avLst/>
          </a:prstGeom>
        </p:spPr>
        <p:txBody>
          <a:bodyPr anchor="t" rtlCol="false" tIns="0" lIns="0" bIns="0" rIns="0">
            <a:spAutoFit/>
          </a:bodyPr>
          <a:lstStyle/>
          <a:p>
            <a:pPr algn="l">
              <a:lnSpc>
                <a:spcPts val="8015"/>
              </a:lnSpc>
            </a:pPr>
            <a:r>
              <a:rPr lang="en-US" sz="8263" b="true">
                <a:solidFill>
                  <a:srgbClr val="00498E"/>
                </a:solidFill>
                <a:latin typeface="DM Sans Bold"/>
                <a:ea typeface="DM Sans Bold"/>
                <a:cs typeface="DM Sans Bold"/>
                <a:sym typeface="DM Sans Bold"/>
              </a:rPr>
              <a:t>Visit Us</a:t>
            </a:r>
          </a:p>
        </p:txBody>
      </p:sp>
      <p:sp>
        <p:nvSpPr>
          <p:cNvPr name="TextBox 38" id="38"/>
          <p:cNvSpPr txBox="true"/>
          <p:nvPr/>
        </p:nvSpPr>
        <p:spPr>
          <a:xfrm rot="0">
            <a:off x="1456723" y="6074816"/>
            <a:ext cx="3874651"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Github URL :</a:t>
            </a:r>
          </a:p>
        </p:txBody>
      </p:sp>
      <p:sp>
        <p:nvSpPr>
          <p:cNvPr name="TextBox 39" id="39"/>
          <p:cNvSpPr txBox="true"/>
          <p:nvPr/>
        </p:nvSpPr>
        <p:spPr>
          <a:xfrm rot="0">
            <a:off x="449269" y="3992703"/>
            <a:ext cx="6240066"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Hosted URL :</a:t>
            </a:r>
          </a:p>
        </p:txBody>
      </p:sp>
      <p:sp>
        <p:nvSpPr>
          <p:cNvPr name="TextBox 40" id="40"/>
          <p:cNvSpPr txBox="true"/>
          <p:nvPr/>
        </p:nvSpPr>
        <p:spPr>
          <a:xfrm rot="0">
            <a:off x="444786" y="4944110"/>
            <a:ext cx="6819497" cy="408305"/>
          </a:xfrm>
          <a:prstGeom prst="rect">
            <a:avLst/>
          </a:prstGeom>
        </p:spPr>
        <p:txBody>
          <a:bodyPr anchor="t" rtlCol="false" tIns="0" lIns="0" bIns="0" rIns="0">
            <a:spAutoFit/>
          </a:bodyPr>
          <a:lstStyle/>
          <a:p>
            <a:pPr algn="ctr">
              <a:lnSpc>
                <a:spcPts val="3220"/>
              </a:lnSpc>
              <a:spcBef>
                <a:spcPct val="0"/>
              </a:spcBef>
            </a:pPr>
            <a:r>
              <a:rPr lang="en-US" b="true" sz="2800" u="sng">
                <a:solidFill>
                  <a:srgbClr val="000000"/>
                </a:solidFill>
                <a:latin typeface="Canva Sans Bold"/>
                <a:ea typeface="Canva Sans Bold"/>
                <a:cs typeface="Canva Sans Bold"/>
                <a:sym typeface="Canva Sans Bold"/>
                <a:hlinkClick r:id="rId31" tooltip="https://innervoice.onrender.com"/>
              </a:rPr>
              <a:t>https://innervoice.onrender.com</a:t>
            </a:r>
          </a:p>
        </p:txBody>
      </p:sp>
      <p:sp>
        <p:nvSpPr>
          <p:cNvPr name="TextBox 41" id="41"/>
          <p:cNvSpPr txBox="true"/>
          <p:nvPr/>
        </p:nvSpPr>
        <p:spPr>
          <a:xfrm rot="0">
            <a:off x="-1596268" y="7073681"/>
            <a:ext cx="9980632" cy="408305"/>
          </a:xfrm>
          <a:prstGeom prst="rect">
            <a:avLst/>
          </a:prstGeom>
        </p:spPr>
        <p:txBody>
          <a:bodyPr anchor="t" rtlCol="false" tIns="0" lIns="0" bIns="0" rIns="0">
            <a:spAutoFit/>
          </a:bodyPr>
          <a:lstStyle/>
          <a:p>
            <a:pPr algn="ctr">
              <a:lnSpc>
                <a:spcPts val="3219"/>
              </a:lnSpc>
              <a:spcBef>
                <a:spcPct val="0"/>
              </a:spcBef>
            </a:pPr>
            <a:r>
              <a:rPr lang="en-US" b="true" sz="2799" u="sng">
                <a:solidFill>
                  <a:srgbClr val="000000"/>
                </a:solidFill>
                <a:latin typeface="Canva Sans Bold"/>
                <a:ea typeface="Canva Sans Bold"/>
                <a:cs typeface="Canva Sans Bold"/>
                <a:sym typeface="Canva Sans Bold"/>
                <a:hlinkClick r:id="rId32" tooltip="https://github.com/jEYANTH-P/innervoice"/>
              </a:rPr>
              <a:t>InnerVoice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2329398" y="-2700100"/>
            <a:ext cx="23164240" cy="14858805"/>
            <a:chOff x="0" y="0"/>
            <a:chExt cx="30885653" cy="19811740"/>
          </a:xfrm>
        </p:grpSpPr>
        <p:sp>
          <p:nvSpPr>
            <p:cNvPr name="Freeform 4" id="4"/>
            <p:cNvSpPr/>
            <p:nvPr/>
          </p:nvSpPr>
          <p:spPr>
            <a:xfrm flipH="false" flipV="false" rot="0">
              <a:off x="0" y="15086657"/>
              <a:ext cx="6533264" cy="4458952"/>
            </a:xfrm>
            <a:custGeom>
              <a:avLst/>
              <a:gdLst/>
              <a:ahLst/>
              <a:cxnLst/>
              <a:rect r="r" b="b" t="t" l="l"/>
              <a:pathLst>
                <a:path h="4458952" w="6533264">
                  <a:moveTo>
                    <a:pt x="0" y="0"/>
                  </a:moveTo>
                  <a:lnTo>
                    <a:pt x="6533264" y="0"/>
                  </a:lnTo>
                  <a:lnTo>
                    <a:pt x="6533264" y="4458952"/>
                  </a:lnTo>
                  <a:lnTo>
                    <a:pt x="0" y="44589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146810" y="15944533"/>
              <a:ext cx="4079772" cy="1001399"/>
            </a:xfrm>
            <a:custGeom>
              <a:avLst/>
              <a:gdLst/>
              <a:ahLst/>
              <a:cxnLst/>
              <a:rect r="r" b="b" t="t" l="l"/>
              <a:pathLst>
                <a:path h="1001399" w="4079772">
                  <a:moveTo>
                    <a:pt x="0" y="0"/>
                  </a:moveTo>
                  <a:lnTo>
                    <a:pt x="4079772" y="0"/>
                  </a:lnTo>
                  <a:lnTo>
                    <a:pt x="4079772" y="1001398"/>
                  </a:lnTo>
                  <a:lnTo>
                    <a:pt x="0" y="10013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2059471" y="14986981"/>
              <a:ext cx="6136419" cy="4824759"/>
            </a:xfrm>
            <a:custGeom>
              <a:avLst/>
              <a:gdLst/>
              <a:ahLst/>
              <a:cxnLst/>
              <a:rect r="r" b="b" t="t" l="l"/>
              <a:pathLst>
                <a:path h="4824759" w="6136419">
                  <a:moveTo>
                    <a:pt x="0" y="0"/>
                  </a:moveTo>
                  <a:lnTo>
                    <a:pt x="6136419" y="0"/>
                  </a:lnTo>
                  <a:lnTo>
                    <a:pt x="6136419" y="4824759"/>
                  </a:lnTo>
                  <a:lnTo>
                    <a:pt x="0" y="48247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2206990" y="2169959"/>
              <a:ext cx="6533264" cy="4091456"/>
            </a:xfrm>
            <a:custGeom>
              <a:avLst/>
              <a:gdLst/>
              <a:ahLst/>
              <a:cxnLst/>
              <a:rect r="r" b="b" t="t" l="l"/>
              <a:pathLst>
                <a:path h="4091456" w="6533264">
                  <a:moveTo>
                    <a:pt x="0" y="0"/>
                  </a:moveTo>
                  <a:lnTo>
                    <a:pt x="6533264" y="0"/>
                  </a:lnTo>
                  <a:lnTo>
                    <a:pt x="6533264" y="4091457"/>
                  </a:lnTo>
                  <a:lnTo>
                    <a:pt x="0" y="40914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20020816" y="162543"/>
              <a:ext cx="5723232" cy="5161315"/>
            </a:xfrm>
            <a:custGeom>
              <a:avLst/>
              <a:gdLst/>
              <a:ahLst/>
              <a:cxnLst/>
              <a:rect r="r" b="b" t="t" l="l"/>
              <a:pathLst>
                <a:path h="5161315" w="5723232">
                  <a:moveTo>
                    <a:pt x="0" y="0"/>
                  </a:moveTo>
                  <a:lnTo>
                    <a:pt x="5723233" y="0"/>
                  </a:lnTo>
                  <a:lnTo>
                    <a:pt x="5723233" y="5161314"/>
                  </a:lnTo>
                  <a:lnTo>
                    <a:pt x="0" y="516131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6624445" y="15944533"/>
              <a:ext cx="5435026" cy="3818106"/>
            </a:xfrm>
            <a:custGeom>
              <a:avLst/>
              <a:gdLst/>
              <a:ahLst/>
              <a:cxnLst/>
              <a:rect r="r" b="b" t="t" l="l"/>
              <a:pathLst>
                <a:path h="3818106" w="5435026">
                  <a:moveTo>
                    <a:pt x="0" y="0"/>
                  </a:moveTo>
                  <a:lnTo>
                    <a:pt x="5435026" y="0"/>
                  </a:lnTo>
                  <a:lnTo>
                    <a:pt x="5435026" y="3818106"/>
                  </a:lnTo>
                  <a:lnTo>
                    <a:pt x="0" y="381810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12984962" y="0"/>
              <a:ext cx="7324078" cy="5486400"/>
            </a:xfrm>
            <a:custGeom>
              <a:avLst/>
              <a:gdLst/>
              <a:ahLst/>
              <a:cxnLst/>
              <a:rect r="r" b="b" t="t" l="l"/>
              <a:pathLst>
                <a:path h="5486400" w="7324078">
                  <a:moveTo>
                    <a:pt x="0" y="0"/>
                  </a:moveTo>
                  <a:lnTo>
                    <a:pt x="7324078" y="0"/>
                  </a:lnTo>
                  <a:lnTo>
                    <a:pt x="7324078" y="5486400"/>
                  </a:lnTo>
                  <a:lnTo>
                    <a:pt x="0" y="54864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857258" y="8487222"/>
              <a:ext cx="6528129" cy="3647592"/>
            </a:xfrm>
            <a:custGeom>
              <a:avLst/>
              <a:gdLst/>
              <a:ahLst/>
              <a:cxnLst/>
              <a:rect r="r" b="b" t="t" l="l"/>
              <a:pathLst>
                <a:path h="3647592" w="6528129">
                  <a:moveTo>
                    <a:pt x="0" y="0"/>
                  </a:moveTo>
                  <a:lnTo>
                    <a:pt x="6528129" y="0"/>
                  </a:lnTo>
                  <a:lnTo>
                    <a:pt x="6528129" y="3647592"/>
                  </a:lnTo>
                  <a:lnTo>
                    <a:pt x="0" y="364759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9547839" y="1431457"/>
              <a:ext cx="3857015" cy="3892401"/>
            </a:xfrm>
            <a:custGeom>
              <a:avLst/>
              <a:gdLst/>
              <a:ahLst/>
              <a:cxnLst/>
              <a:rect r="r" b="b" t="t" l="l"/>
              <a:pathLst>
                <a:path h="3892401" w="3857015">
                  <a:moveTo>
                    <a:pt x="0" y="0"/>
                  </a:moveTo>
                  <a:lnTo>
                    <a:pt x="3857015" y="0"/>
                  </a:lnTo>
                  <a:lnTo>
                    <a:pt x="3857015" y="3892400"/>
                  </a:lnTo>
                  <a:lnTo>
                    <a:pt x="0" y="38924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26118265" y="6616589"/>
              <a:ext cx="4767388" cy="4767388"/>
            </a:xfrm>
            <a:custGeom>
              <a:avLst/>
              <a:gdLst/>
              <a:ahLst/>
              <a:cxnLst/>
              <a:rect r="r" b="b" t="t" l="l"/>
              <a:pathLst>
                <a:path h="4767388" w="4767388">
                  <a:moveTo>
                    <a:pt x="0" y="0"/>
                  </a:moveTo>
                  <a:lnTo>
                    <a:pt x="4767388" y="0"/>
                  </a:lnTo>
                  <a:lnTo>
                    <a:pt x="4767388" y="4767388"/>
                  </a:lnTo>
                  <a:lnTo>
                    <a:pt x="0" y="4767388"/>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6533264" y="15725116"/>
              <a:ext cx="3449360" cy="3182034"/>
            </a:xfrm>
            <a:custGeom>
              <a:avLst/>
              <a:gdLst/>
              <a:ahLst/>
              <a:cxnLst/>
              <a:rect r="r" b="b" t="t" l="l"/>
              <a:pathLst>
                <a:path h="3182034" w="3449360">
                  <a:moveTo>
                    <a:pt x="0" y="0"/>
                  </a:moveTo>
                  <a:lnTo>
                    <a:pt x="3449359" y="0"/>
                  </a:lnTo>
                  <a:lnTo>
                    <a:pt x="3449359" y="3182034"/>
                  </a:lnTo>
                  <a:lnTo>
                    <a:pt x="0" y="3182034"/>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25026356" y="12894625"/>
              <a:ext cx="4510650" cy="1539259"/>
            </a:xfrm>
            <a:custGeom>
              <a:avLst/>
              <a:gdLst/>
              <a:ahLst/>
              <a:cxnLst/>
              <a:rect r="r" b="b" t="t" l="l"/>
              <a:pathLst>
                <a:path h="1539259" w="4510650">
                  <a:moveTo>
                    <a:pt x="0" y="0"/>
                  </a:moveTo>
                  <a:lnTo>
                    <a:pt x="4510650" y="0"/>
                  </a:lnTo>
                  <a:lnTo>
                    <a:pt x="4510650" y="1539260"/>
                  </a:lnTo>
                  <a:lnTo>
                    <a:pt x="0" y="153926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25744049" y="2743274"/>
              <a:ext cx="4139362" cy="4456918"/>
            </a:xfrm>
            <a:custGeom>
              <a:avLst/>
              <a:gdLst/>
              <a:ahLst/>
              <a:cxnLst/>
              <a:rect r="r" b="b" t="t" l="l"/>
              <a:pathLst>
                <a:path h="4456918" w="4139362">
                  <a:moveTo>
                    <a:pt x="0" y="0"/>
                  </a:moveTo>
                  <a:lnTo>
                    <a:pt x="4139362" y="0"/>
                  </a:lnTo>
                  <a:lnTo>
                    <a:pt x="4139362" y="4456918"/>
                  </a:lnTo>
                  <a:lnTo>
                    <a:pt x="0" y="445691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8024267" y="7471047"/>
              <a:ext cx="14547195" cy="4641590"/>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2341" y="-1084009"/>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0" y="8662496"/>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316969" y="-2702469"/>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715481" y="8183651"/>
            <a:ext cx="4899948" cy="3344214"/>
          </a:xfrm>
          <a:custGeom>
            <a:avLst/>
            <a:gdLst/>
            <a:ahLst/>
            <a:cxnLst/>
            <a:rect r="r" b="b" t="t" l="l"/>
            <a:pathLst>
              <a:path h="3344214" w="4899948">
                <a:moveTo>
                  <a:pt x="0" y="0"/>
                </a:moveTo>
                <a:lnTo>
                  <a:pt x="4899948" y="0"/>
                </a:lnTo>
                <a:lnTo>
                  <a:pt x="4899948" y="3344215"/>
                </a:lnTo>
                <a:lnTo>
                  <a:pt x="0" y="3344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6729878" y="2562426"/>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4219868" y="920527"/>
            <a:ext cx="9179434" cy="905733"/>
          </a:xfrm>
          <a:prstGeom prst="rect">
            <a:avLst/>
          </a:prstGeom>
        </p:spPr>
        <p:txBody>
          <a:bodyPr anchor="t" rtlCol="false" tIns="0" lIns="0" bIns="0" rIns="0">
            <a:spAutoFit/>
          </a:bodyPr>
          <a:lstStyle/>
          <a:p>
            <a:pPr algn="ctr">
              <a:lnSpc>
                <a:spcPts val="7055"/>
              </a:lnSpc>
              <a:spcBef>
                <a:spcPct val="0"/>
              </a:spcBef>
            </a:pPr>
            <a:r>
              <a:rPr lang="en-US" b="true" sz="6135">
                <a:solidFill>
                  <a:srgbClr val="167DE0"/>
                </a:solidFill>
                <a:latin typeface="Canva Sans Bold"/>
                <a:ea typeface="Canva Sans Bold"/>
                <a:cs typeface="Canva Sans Bold"/>
                <a:sym typeface="Canva Sans Bold"/>
              </a:rPr>
              <a:t>INTRODUCTION</a:t>
            </a:r>
          </a:p>
        </p:txBody>
      </p:sp>
      <p:sp>
        <p:nvSpPr>
          <p:cNvPr name="TextBox 9" id="9"/>
          <p:cNvSpPr txBox="true"/>
          <p:nvPr/>
        </p:nvSpPr>
        <p:spPr>
          <a:xfrm rot="0">
            <a:off x="1028700" y="1921510"/>
            <a:ext cx="5178455" cy="887095"/>
          </a:xfrm>
          <a:prstGeom prst="rect">
            <a:avLst/>
          </a:prstGeom>
        </p:spPr>
        <p:txBody>
          <a:bodyPr anchor="t" rtlCol="false" tIns="0" lIns="0" bIns="0" rIns="0">
            <a:spAutoFit/>
          </a:bodyPr>
          <a:lstStyle/>
          <a:p>
            <a:pPr algn="ctr">
              <a:lnSpc>
                <a:spcPts val="7279"/>
              </a:lnSpc>
            </a:pPr>
            <a:r>
              <a:rPr lang="en-US" sz="5199" b="true">
                <a:solidFill>
                  <a:srgbClr val="167DE0"/>
                </a:solidFill>
                <a:latin typeface="Canva Sans Bold"/>
                <a:ea typeface="Canva Sans Bold"/>
                <a:cs typeface="Canva Sans Bold"/>
                <a:sym typeface="Canva Sans Bold"/>
              </a:rPr>
              <a:t>Objective:</a:t>
            </a:r>
          </a:p>
        </p:txBody>
      </p:sp>
      <p:sp>
        <p:nvSpPr>
          <p:cNvPr name="TextBox 10" id="10"/>
          <p:cNvSpPr txBox="true"/>
          <p:nvPr/>
        </p:nvSpPr>
        <p:spPr>
          <a:xfrm rot="0">
            <a:off x="2892811" y="2800451"/>
            <a:ext cx="13700814" cy="1208303"/>
          </a:xfrm>
          <a:prstGeom prst="rect">
            <a:avLst/>
          </a:prstGeom>
        </p:spPr>
        <p:txBody>
          <a:bodyPr anchor="t" rtlCol="false" tIns="0" lIns="0" bIns="0" rIns="0">
            <a:spAutoFit/>
          </a:bodyPr>
          <a:lstStyle/>
          <a:p>
            <a:pPr algn="l">
              <a:lnSpc>
                <a:spcPts val="3201"/>
              </a:lnSpc>
              <a:spcBef>
                <a:spcPct val="0"/>
              </a:spcBef>
            </a:pPr>
            <a:r>
              <a:rPr lang="en-US" b="true" sz="2784">
                <a:solidFill>
                  <a:srgbClr val="000000"/>
                </a:solidFill>
                <a:latin typeface="Canva Sans Bold"/>
                <a:ea typeface="Canva Sans Bold"/>
                <a:cs typeface="Canva Sans Bold"/>
                <a:sym typeface="Canva Sans Bold"/>
              </a:rPr>
              <a:t>Developing a real-time object detection system that provides both positional feedback (left, center, right) and distance estimation of objects in a frame using YOLOv10.</a:t>
            </a:r>
          </a:p>
        </p:txBody>
      </p:sp>
      <p:sp>
        <p:nvSpPr>
          <p:cNvPr name="TextBox 11" id="11"/>
          <p:cNvSpPr txBox="true"/>
          <p:nvPr/>
        </p:nvSpPr>
        <p:spPr>
          <a:xfrm rot="0">
            <a:off x="1028700" y="4065905"/>
            <a:ext cx="4940386" cy="887095"/>
          </a:xfrm>
          <a:prstGeom prst="rect">
            <a:avLst/>
          </a:prstGeom>
        </p:spPr>
        <p:txBody>
          <a:bodyPr anchor="t" rtlCol="false" tIns="0" lIns="0" bIns="0" rIns="0">
            <a:spAutoFit/>
          </a:bodyPr>
          <a:lstStyle/>
          <a:p>
            <a:pPr algn="ctr">
              <a:lnSpc>
                <a:spcPts val="7279"/>
              </a:lnSpc>
            </a:pPr>
            <a:r>
              <a:rPr lang="en-US" sz="5199" b="true">
                <a:solidFill>
                  <a:srgbClr val="167DE0"/>
                </a:solidFill>
                <a:latin typeface="Canva Sans Bold"/>
                <a:ea typeface="Canva Sans Bold"/>
                <a:cs typeface="Canva Sans Bold"/>
                <a:sym typeface="Canva Sans Bold"/>
              </a:rPr>
              <a:t>Use Case :</a:t>
            </a:r>
          </a:p>
        </p:txBody>
      </p:sp>
      <p:sp>
        <p:nvSpPr>
          <p:cNvPr name="TextBox 12" id="12"/>
          <p:cNvSpPr txBox="true"/>
          <p:nvPr/>
        </p:nvSpPr>
        <p:spPr>
          <a:xfrm rot="0">
            <a:off x="2892811" y="5162550"/>
            <a:ext cx="13700814" cy="1198753"/>
          </a:xfrm>
          <a:prstGeom prst="rect">
            <a:avLst/>
          </a:prstGeom>
        </p:spPr>
        <p:txBody>
          <a:bodyPr anchor="t" rtlCol="false" tIns="0" lIns="0" bIns="0" rIns="0">
            <a:spAutoFit/>
          </a:bodyPr>
          <a:lstStyle/>
          <a:p>
            <a:pPr algn="l">
              <a:lnSpc>
                <a:spcPts val="3197"/>
              </a:lnSpc>
              <a:spcBef>
                <a:spcPct val="0"/>
              </a:spcBef>
            </a:pPr>
            <a:r>
              <a:rPr lang="en-US" b="true" sz="2780">
                <a:solidFill>
                  <a:srgbClr val="000000"/>
                </a:solidFill>
                <a:latin typeface="Canva Sans Bold"/>
                <a:ea typeface="Canva Sans Bold"/>
                <a:cs typeface="Canva Sans Bold"/>
                <a:sym typeface="Canva Sans Bold"/>
              </a:rPr>
              <a:t>Enhance safety in street navigation systems by identifying potential obstacles or points of interest and providing their relative position and distance to the user for better awareness.</a:t>
            </a:r>
          </a:p>
        </p:txBody>
      </p:sp>
      <p:sp>
        <p:nvSpPr>
          <p:cNvPr name="TextBox 13" id="13"/>
          <p:cNvSpPr txBox="true"/>
          <p:nvPr/>
        </p:nvSpPr>
        <p:spPr>
          <a:xfrm rot="0">
            <a:off x="411020" y="6418453"/>
            <a:ext cx="6944618" cy="887095"/>
          </a:xfrm>
          <a:prstGeom prst="rect">
            <a:avLst/>
          </a:prstGeom>
        </p:spPr>
        <p:txBody>
          <a:bodyPr anchor="t" rtlCol="false" tIns="0" lIns="0" bIns="0" rIns="0">
            <a:spAutoFit/>
          </a:bodyPr>
          <a:lstStyle/>
          <a:p>
            <a:pPr algn="ctr">
              <a:lnSpc>
                <a:spcPts val="7279"/>
              </a:lnSpc>
            </a:pPr>
            <a:r>
              <a:rPr lang="en-US" sz="5199" b="true">
                <a:solidFill>
                  <a:srgbClr val="167DE0"/>
                </a:solidFill>
                <a:latin typeface="Canva Sans Bold"/>
                <a:ea typeface="Canva Sans Bold"/>
                <a:cs typeface="Canva Sans Bold"/>
                <a:sym typeface="Canva Sans Bold"/>
              </a:rPr>
              <a:t>Key Feature:</a:t>
            </a:r>
          </a:p>
        </p:txBody>
      </p:sp>
      <p:sp>
        <p:nvSpPr>
          <p:cNvPr name="TextBox 14" id="14"/>
          <p:cNvSpPr txBox="true"/>
          <p:nvPr/>
        </p:nvSpPr>
        <p:spPr>
          <a:xfrm rot="0">
            <a:off x="2892811" y="7584262"/>
            <a:ext cx="13700814" cy="1208303"/>
          </a:xfrm>
          <a:prstGeom prst="rect">
            <a:avLst/>
          </a:prstGeom>
        </p:spPr>
        <p:txBody>
          <a:bodyPr anchor="t" rtlCol="false" tIns="0" lIns="0" bIns="0" rIns="0">
            <a:spAutoFit/>
          </a:bodyPr>
          <a:lstStyle/>
          <a:p>
            <a:pPr algn="l">
              <a:lnSpc>
                <a:spcPts val="3201"/>
              </a:lnSpc>
              <a:spcBef>
                <a:spcPct val="0"/>
              </a:spcBef>
            </a:pPr>
            <a:r>
              <a:rPr lang="en-US" b="true" sz="2784">
                <a:solidFill>
                  <a:srgbClr val="000000"/>
                </a:solidFill>
                <a:latin typeface="Canva Sans Bold"/>
                <a:ea typeface="Canva Sans Bold"/>
                <a:cs typeface="Canva Sans Bold"/>
                <a:sym typeface="Canva Sans Bold"/>
              </a:rPr>
              <a:t>Real-time processing that provides immediate feedback on both the position (left, center, right) and approximate distance of detected objects to assist in safer navigation.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93486" y="108836"/>
            <a:ext cx="17901029" cy="10069329"/>
          </a:xfrm>
          <a:custGeom>
            <a:avLst/>
            <a:gdLst/>
            <a:ahLst/>
            <a:cxnLst/>
            <a:rect r="r" b="b" t="t" l="l"/>
            <a:pathLst>
              <a:path h="10069329" w="17901029">
                <a:moveTo>
                  <a:pt x="0" y="0"/>
                </a:moveTo>
                <a:lnTo>
                  <a:pt x="17901028" y="0"/>
                </a:lnTo>
                <a:lnTo>
                  <a:pt x="17901028" y="10069328"/>
                </a:lnTo>
                <a:lnTo>
                  <a:pt x="0" y="10069328"/>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2341" y="-1084009"/>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72101" y="9164726"/>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234575" y="-3071418"/>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4279904" y="9021851"/>
            <a:ext cx="4899948" cy="3344214"/>
          </a:xfrm>
          <a:custGeom>
            <a:avLst/>
            <a:gdLst/>
            <a:ahLst/>
            <a:cxnLst/>
            <a:rect r="r" b="b" t="t" l="l"/>
            <a:pathLst>
              <a:path h="3344214" w="4899948">
                <a:moveTo>
                  <a:pt x="0" y="0"/>
                </a:moveTo>
                <a:lnTo>
                  <a:pt x="4899947" y="0"/>
                </a:lnTo>
                <a:lnTo>
                  <a:pt x="4899947" y="3344215"/>
                </a:lnTo>
                <a:lnTo>
                  <a:pt x="0" y="3344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6729878" y="2562426"/>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1231720" y="142833"/>
            <a:ext cx="12272974" cy="1542663"/>
          </a:xfrm>
          <a:prstGeom prst="rect">
            <a:avLst/>
          </a:prstGeom>
        </p:spPr>
        <p:txBody>
          <a:bodyPr anchor="t" rtlCol="false" tIns="0" lIns="0" bIns="0" rIns="0">
            <a:spAutoFit/>
          </a:bodyPr>
          <a:lstStyle/>
          <a:p>
            <a:pPr algn="ctr">
              <a:lnSpc>
                <a:spcPts val="12621"/>
              </a:lnSpc>
            </a:pPr>
            <a:r>
              <a:rPr lang="en-US" sz="9015" b="true">
                <a:solidFill>
                  <a:srgbClr val="167DE0"/>
                </a:solidFill>
                <a:latin typeface="Canva Sans Bold"/>
                <a:ea typeface="Canva Sans Bold"/>
                <a:cs typeface="Canva Sans Bold"/>
                <a:sym typeface="Canva Sans Bold"/>
              </a:rPr>
              <a:t>SafeStreet Features :</a:t>
            </a:r>
          </a:p>
        </p:txBody>
      </p:sp>
      <p:sp>
        <p:nvSpPr>
          <p:cNvPr name="TextBox 9" id="9"/>
          <p:cNvSpPr txBox="true"/>
          <p:nvPr/>
        </p:nvSpPr>
        <p:spPr>
          <a:xfrm rot="0">
            <a:off x="2809095" y="4529614"/>
            <a:ext cx="13519143" cy="1608353"/>
          </a:xfrm>
          <a:prstGeom prst="rect">
            <a:avLst/>
          </a:prstGeom>
        </p:spPr>
        <p:txBody>
          <a:bodyPr anchor="t" rtlCol="false" tIns="0" lIns="0" bIns="0" rIns="0">
            <a:spAutoFit/>
          </a:bodyPr>
          <a:lstStyle/>
          <a:p>
            <a:pPr algn="l">
              <a:lnSpc>
                <a:spcPts val="3201"/>
              </a:lnSpc>
              <a:spcBef>
                <a:spcPct val="0"/>
              </a:spcBef>
            </a:pPr>
            <a:r>
              <a:rPr lang="en-US" b="true" sz="2784">
                <a:solidFill>
                  <a:srgbClr val="000000"/>
                </a:solidFill>
                <a:latin typeface="Canva Sans Bold"/>
                <a:ea typeface="Canva Sans Bold"/>
                <a:cs typeface="Canva Sans Bold"/>
                <a:sym typeface="Canva Sans Bold"/>
              </a:rPr>
              <a:t> The system now estimates the distance of detected objects using a depth model, enhancing the user’s spatial awareness by providing both position and proximity of objects.</a:t>
            </a:r>
          </a:p>
          <a:p>
            <a:pPr algn="ctr">
              <a:lnSpc>
                <a:spcPts val="3201"/>
              </a:lnSpc>
              <a:spcBef>
                <a:spcPct val="0"/>
              </a:spcBef>
            </a:pPr>
          </a:p>
        </p:txBody>
      </p:sp>
      <p:sp>
        <p:nvSpPr>
          <p:cNvPr name="TextBox 10" id="10"/>
          <p:cNvSpPr txBox="true"/>
          <p:nvPr/>
        </p:nvSpPr>
        <p:spPr>
          <a:xfrm rot="0">
            <a:off x="-4538981" y="1907156"/>
            <a:ext cx="18288000"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Positional Feedback:</a:t>
            </a:r>
          </a:p>
        </p:txBody>
      </p:sp>
      <p:sp>
        <p:nvSpPr>
          <p:cNvPr name="TextBox 11" id="11"/>
          <p:cNvSpPr txBox="true"/>
          <p:nvPr/>
        </p:nvSpPr>
        <p:spPr>
          <a:xfrm rot="0">
            <a:off x="1484986" y="3662195"/>
            <a:ext cx="6240066"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Distance Estimation</a:t>
            </a:r>
          </a:p>
        </p:txBody>
      </p:sp>
      <p:sp>
        <p:nvSpPr>
          <p:cNvPr name="TextBox 12" id="12"/>
          <p:cNvSpPr txBox="true"/>
          <p:nvPr/>
        </p:nvSpPr>
        <p:spPr>
          <a:xfrm rot="0">
            <a:off x="2809095" y="2796156"/>
            <a:ext cx="12151980" cy="846988"/>
          </a:xfrm>
          <a:prstGeom prst="rect">
            <a:avLst/>
          </a:prstGeom>
        </p:spPr>
        <p:txBody>
          <a:bodyPr anchor="t" rtlCol="false" tIns="0" lIns="0" bIns="0" rIns="0">
            <a:spAutoFit/>
          </a:bodyPr>
          <a:lstStyle/>
          <a:p>
            <a:pPr algn="l">
              <a:lnSpc>
                <a:spcPts val="3316"/>
              </a:lnSpc>
              <a:spcBef>
                <a:spcPct val="0"/>
              </a:spcBef>
            </a:pPr>
            <a:r>
              <a:rPr lang="en-US" b="true" sz="2884">
                <a:solidFill>
                  <a:srgbClr val="000000"/>
                </a:solidFill>
                <a:latin typeface="Canva Sans Bold"/>
                <a:ea typeface="Canva Sans Bold"/>
                <a:cs typeface="Canva Sans Bold"/>
                <a:sym typeface="Canva Sans Bold"/>
              </a:rPr>
              <a:t> Divides the frame into three segments (left, center, right) and provides object position relative to the user's view.</a:t>
            </a:r>
          </a:p>
        </p:txBody>
      </p:sp>
      <p:sp>
        <p:nvSpPr>
          <p:cNvPr name="TextBox 13" id="13"/>
          <p:cNvSpPr txBox="true"/>
          <p:nvPr/>
        </p:nvSpPr>
        <p:spPr>
          <a:xfrm rot="0">
            <a:off x="1231720" y="6027570"/>
            <a:ext cx="5359837"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Real Time Alerts :</a:t>
            </a:r>
          </a:p>
        </p:txBody>
      </p:sp>
      <p:sp>
        <p:nvSpPr>
          <p:cNvPr name="TextBox 14" id="14"/>
          <p:cNvSpPr txBox="true"/>
          <p:nvPr/>
        </p:nvSpPr>
        <p:spPr>
          <a:xfrm rot="0">
            <a:off x="2809095" y="6916570"/>
            <a:ext cx="14722712" cy="808253"/>
          </a:xfrm>
          <a:prstGeom prst="rect">
            <a:avLst/>
          </a:prstGeom>
        </p:spPr>
        <p:txBody>
          <a:bodyPr anchor="t" rtlCol="false" tIns="0" lIns="0" bIns="0" rIns="0">
            <a:spAutoFit/>
          </a:bodyPr>
          <a:lstStyle/>
          <a:p>
            <a:pPr algn="l">
              <a:lnSpc>
                <a:spcPts val="3201"/>
              </a:lnSpc>
              <a:spcBef>
                <a:spcPct val="0"/>
              </a:spcBef>
            </a:pPr>
            <a:r>
              <a:rPr lang="en-US" b="true" sz="2784">
                <a:solidFill>
                  <a:srgbClr val="000000"/>
                </a:solidFill>
                <a:latin typeface="Canva Sans Bold"/>
                <a:ea typeface="Canva Sans Bold"/>
                <a:cs typeface="Canva Sans Bold"/>
                <a:sym typeface="Canva Sans Bold"/>
              </a:rPr>
              <a:t>Ensures that users are immediately informed of objects in their path with messages like "Car detected on your left, 5 meters away."</a:t>
            </a:r>
          </a:p>
        </p:txBody>
      </p:sp>
      <p:sp>
        <p:nvSpPr>
          <p:cNvPr name="TextBox 15" id="15"/>
          <p:cNvSpPr txBox="true"/>
          <p:nvPr/>
        </p:nvSpPr>
        <p:spPr>
          <a:xfrm rot="0">
            <a:off x="1814919" y="8079206"/>
            <a:ext cx="15165455" cy="1208303"/>
          </a:xfrm>
          <a:prstGeom prst="rect">
            <a:avLst/>
          </a:prstGeom>
        </p:spPr>
        <p:txBody>
          <a:bodyPr anchor="t" rtlCol="false" tIns="0" lIns="0" bIns="0" rIns="0">
            <a:spAutoFit/>
          </a:bodyPr>
          <a:lstStyle/>
          <a:p>
            <a:pPr algn="ctr">
              <a:lnSpc>
                <a:spcPts val="3201"/>
              </a:lnSpc>
              <a:spcBef>
                <a:spcPct val="0"/>
              </a:spcBef>
            </a:pPr>
            <a:r>
              <a:rPr lang="en-US" sz="2784">
                <a:solidFill>
                  <a:srgbClr val="000000"/>
                </a:solidFill>
                <a:latin typeface="Canva Sans"/>
                <a:ea typeface="Canva Sans"/>
                <a:cs typeface="Canva Sans"/>
                <a:sym typeface="Canva Sans"/>
              </a:rPr>
              <a:t>The x-coordinate of the bounding box center is used to categorize the object's position, while the depth model computes the object's distance based on size and position within the frame.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2341" y="-1084009"/>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759383" y="1219200"/>
            <a:ext cx="14627636" cy="1177215"/>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Depth Estimation</a:t>
            </a:r>
          </a:p>
        </p:txBody>
      </p:sp>
      <p:sp>
        <p:nvSpPr>
          <p:cNvPr name="TextBox 5" id="5"/>
          <p:cNvSpPr txBox="true"/>
          <p:nvPr/>
        </p:nvSpPr>
        <p:spPr>
          <a:xfrm rot="0">
            <a:off x="921491" y="2560374"/>
            <a:ext cx="16328284" cy="1376521"/>
          </a:xfrm>
          <a:prstGeom prst="rect">
            <a:avLst/>
          </a:prstGeom>
        </p:spPr>
        <p:txBody>
          <a:bodyPr anchor="t" rtlCol="false" tIns="0" lIns="0" bIns="0" rIns="0">
            <a:spAutoFit/>
          </a:bodyPr>
          <a:lstStyle/>
          <a:p>
            <a:pPr algn="l">
              <a:lnSpc>
                <a:spcPts val="3693"/>
              </a:lnSpc>
            </a:pPr>
            <a:r>
              <a:rPr lang="en-US" sz="2735" spc="164">
                <a:solidFill>
                  <a:srgbClr val="000000"/>
                </a:solidFill>
                <a:latin typeface="DM Sans"/>
                <a:ea typeface="DM Sans"/>
                <a:cs typeface="DM Sans"/>
                <a:sym typeface="DM Sans"/>
              </a:rPr>
              <a:t>A depth estimation model processes each video frame to generate a </a:t>
            </a:r>
            <a:r>
              <a:rPr lang="en-US" b="true" sz="2735" i="true" spc="164">
                <a:solidFill>
                  <a:srgbClr val="000000"/>
                </a:solidFill>
                <a:latin typeface="DM Sans Bold Italics"/>
                <a:ea typeface="DM Sans Bold Italics"/>
                <a:cs typeface="DM Sans Bold Italics"/>
                <a:sym typeface="DM Sans Bold Italics"/>
              </a:rPr>
              <a:t>depth map</a:t>
            </a:r>
            <a:r>
              <a:rPr lang="en-US" sz="2735" spc="164">
                <a:solidFill>
                  <a:srgbClr val="000000"/>
                </a:solidFill>
                <a:latin typeface="DM Sans"/>
                <a:ea typeface="DM Sans"/>
                <a:cs typeface="DM Sans"/>
                <a:sym typeface="DM Sans"/>
              </a:rPr>
              <a:t>, which indicates the distance of each pixel from the camera. The depth values are inverted and smoothed using a Gaussian blur to enhance usability.</a:t>
            </a:r>
          </a:p>
        </p:txBody>
      </p:sp>
      <p:sp>
        <p:nvSpPr>
          <p:cNvPr name="TextBox 6" id="6"/>
          <p:cNvSpPr txBox="true"/>
          <p:nvPr/>
        </p:nvSpPr>
        <p:spPr>
          <a:xfrm rot="0">
            <a:off x="759383" y="4319930"/>
            <a:ext cx="14627636" cy="1177215"/>
          </a:xfrm>
          <a:prstGeom prst="rect">
            <a:avLst/>
          </a:prstGeom>
        </p:spPr>
        <p:txBody>
          <a:bodyPr anchor="t" rtlCol="false" tIns="0" lIns="0" bIns="0" rIns="0">
            <a:spAutoFit/>
          </a:bodyPr>
          <a:lstStyle/>
          <a:p>
            <a:pPr algn="l">
              <a:lnSpc>
                <a:spcPts val="8730"/>
              </a:lnSpc>
            </a:pPr>
            <a:r>
              <a:rPr lang="en-US" sz="9000" b="true">
                <a:solidFill>
                  <a:srgbClr val="167DE0"/>
                </a:solidFill>
                <a:latin typeface="DM Sans Bold"/>
                <a:ea typeface="DM Sans Bold"/>
                <a:cs typeface="DM Sans Bold"/>
                <a:sym typeface="DM Sans Bold"/>
              </a:rPr>
              <a:t>Audio Utilization</a:t>
            </a:r>
          </a:p>
        </p:txBody>
      </p:sp>
      <p:sp>
        <p:nvSpPr>
          <p:cNvPr name="TextBox 7" id="7"/>
          <p:cNvSpPr txBox="true"/>
          <p:nvPr/>
        </p:nvSpPr>
        <p:spPr>
          <a:xfrm rot="0">
            <a:off x="759383" y="5561168"/>
            <a:ext cx="16328284" cy="3463562"/>
          </a:xfrm>
          <a:prstGeom prst="rect">
            <a:avLst/>
          </a:prstGeom>
        </p:spPr>
        <p:txBody>
          <a:bodyPr anchor="t" rtlCol="false" tIns="0" lIns="0" bIns="0" rIns="0">
            <a:spAutoFit/>
          </a:bodyPr>
          <a:lstStyle/>
          <a:p>
            <a:pPr algn="l" marL="590647" indent="-295324" lvl="1">
              <a:lnSpc>
                <a:spcPts val="3693"/>
              </a:lnSpc>
              <a:buFont typeface="Arial"/>
              <a:buChar char="•"/>
            </a:pPr>
            <a:r>
              <a:rPr lang="en-US" b="true" sz="2735" spc="164">
                <a:solidFill>
                  <a:srgbClr val="000000"/>
                </a:solidFill>
                <a:latin typeface="DM Sans Bold"/>
                <a:ea typeface="DM Sans Bold"/>
                <a:cs typeface="DM Sans Bold"/>
                <a:sym typeface="DM Sans Bold"/>
              </a:rPr>
              <a:t>Sound Emission</a:t>
            </a:r>
            <a:r>
              <a:rPr lang="en-US" sz="2735" spc="164">
                <a:solidFill>
                  <a:srgbClr val="000000"/>
                </a:solidFill>
                <a:latin typeface="DM Sans"/>
                <a:ea typeface="DM Sans"/>
                <a:cs typeface="DM Sans"/>
                <a:sym typeface="DM Sans"/>
              </a:rPr>
              <a:t>: The system provides auditory cues when objects are detected in the user's path. The audio output indicates both the position (left, center, right) and the approximate distance of the object.</a:t>
            </a:r>
          </a:p>
          <a:p>
            <a:pPr algn="l">
              <a:lnSpc>
                <a:spcPts val="1924"/>
              </a:lnSpc>
            </a:pPr>
          </a:p>
          <a:p>
            <a:pPr algn="l" marL="590647" indent="-295324" lvl="1">
              <a:lnSpc>
                <a:spcPts val="3693"/>
              </a:lnSpc>
              <a:buFont typeface="Arial"/>
              <a:buChar char="•"/>
            </a:pPr>
            <a:r>
              <a:rPr lang="en-US" b="true" sz="2735" spc="164">
                <a:solidFill>
                  <a:srgbClr val="000000"/>
                </a:solidFill>
                <a:latin typeface="DM Sans Bold"/>
                <a:ea typeface="DM Sans Bold"/>
                <a:cs typeface="DM Sans Bold"/>
                <a:sym typeface="DM Sans Bold"/>
              </a:rPr>
              <a:t>Continuous Monitoring:</a:t>
            </a:r>
            <a:r>
              <a:rPr lang="en-US" sz="2735" spc="164">
                <a:solidFill>
                  <a:srgbClr val="000000"/>
                </a:solidFill>
                <a:latin typeface="DM Sans"/>
                <a:ea typeface="DM Sans"/>
                <a:cs typeface="DM Sans"/>
                <a:sym typeface="DM Sans"/>
              </a:rPr>
              <a:t> The audio feedback is continuously updated as long as the object remains in the frame. If the object moves out of view or is no longer detected, the audio feedback stops.</a:t>
            </a:r>
          </a:p>
          <a:p>
            <a:pPr algn="l">
              <a:lnSpc>
                <a:spcPts val="3558"/>
              </a:lnSpc>
            </a:pPr>
          </a:p>
        </p:txBody>
      </p:sp>
      <p:sp>
        <p:nvSpPr>
          <p:cNvPr name="Freeform 8" id="8"/>
          <p:cNvSpPr/>
          <p:nvPr/>
        </p:nvSpPr>
        <p:spPr>
          <a:xfrm flipH="false" flipV="false" rot="0">
            <a:off x="0" y="8662496"/>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5316969" y="-2702469"/>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12715481" y="8183651"/>
            <a:ext cx="4899948" cy="3344214"/>
          </a:xfrm>
          <a:custGeom>
            <a:avLst/>
            <a:gdLst/>
            <a:ahLst/>
            <a:cxnLst/>
            <a:rect r="r" b="b" t="t" l="l"/>
            <a:pathLst>
              <a:path h="3344214" w="4899948">
                <a:moveTo>
                  <a:pt x="0" y="0"/>
                </a:moveTo>
                <a:lnTo>
                  <a:pt x="4899948" y="0"/>
                </a:lnTo>
                <a:lnTo>
                  <a:pt x="4899948" y="3344215"/>
                </a:lnTo>
                <a:lnTo>
                  <a:pt x="0" y="3344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6729878" y="2562426"/>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2" id="12"/>
          <p:cNvSpPr/>
          <p:nvPr/>
        </p:nvSpPr>
        <p:spPr>
          <a:xfrm flipH="false" flipV="false" rot="0">
            <a:off x="8540486" y="8749546"/>
            <a:ext cx="4602314" cy="3618569"/>
          </a:xfrm>
          <a:custGeom>
            <a:avLst/>
            <a:gdLst/>
            <a:ahLst/>
            <a:cxnLst/>
            <a:rect r="r" b="b" t="t" l="l"/>
            <a:pathLst>
              <a:path h="3618569" w="4602314">
                <a:moveTo>
                  <a:pt x="0" y="0"/>
                </a:moveTo>
                <a:lnTo>
                  <a:pt x="4602313" y="0"/>
                </a:lnTo>
                <a:lnTo>
                  <a:pt x="4602313"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68626" y="-1398291"/>
            <a:ext cx="2597326" cy="2796583"/>
          </a:xfrm>
          <a:custGeom>
            <a:avLst/>
            <a:gdLst/>
            <a:ahLst/>
            <a:cxnLst/>
            <a:rect r="r" b="b" t="t" l="l"/>
            <a:pathLst>
              <a:path h="2796583" w="2597326">
                <a:moveTo>
                  <a:pt x="0" y="0"/>
                </a:moveTo>
                <a:lnTo>
                  <a:pt x="2597326" y="0"/>
                </a:lnTo>
                <a:lnTo>
                  <a:pt x="2597326" y="2796582"/>
                </a:lnTo>
                <a:lnTo>
                  <a:pt x="0" y="27965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698006" y="764214"/>
            <a:ext cx="15172648" cy="1177290"/>
          </a:xfrm>
          <a:prstGeom prst="rect">
            <a:avLst/>
          </a:prstGeom>
        </p:spPr>
        <p:txBody>
          <a:bodyPr anchor="t" rtlCol="false" tIns="0" lIns="0" bIns="0" rIns="0">
            <a:spAutoFit/>
          </a:bodyPr>
          <a:lstStyle/>
          <a:p>
            <a:pPr algn="ctr">
              <a:lnSpc>
                <a:spcPts val="8730"/>
              </a:lnSpc>
            </a:pPr>
            <a:r>
              <a:rPr lang="en-US" b="true" sz="9000">
                <a:solidFill>
                  <a:srgbClr val="167DE0"/>
                </a:solidFill>
                <a:latin typeface="DM Sans Bold"/>
                <a:ea typeface="DM Sans Bold"/>
                <a:cs typeface="DM Sans Bold"/>
                <a:sym typeface="DM Sans Bold"/>
              </a:rPr>
              <a:t>YOLO OBJECT DETECTION :</a:t>
            </a:r>
          </a:p>
        </p:txBody>
      </p:sp>
      <p:sp>
        <p:nvSpPr>
          <p:cNvPr name="Freeform 5" id="5"/>
          <p:cNvSpPr/>
          <p:nvPr/>
        </p:nvSpPr>
        <p:spPr>
          <a:xfrm flipH="false" flipV="false" rot="0">
            <a:off x="-595503" y="9052575"/>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5793854" y="-3157472"/>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2874443" y="9052575"/>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6729878" y="2562426"/>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1799118" y="6709467"/>
            <a:ext cx="15760952" cy="2405888"/>
          </a:xfrm>
          <a:prstGeom prst="rect">
            <a:avLst/>
          </a:prstGeom>
        </p:spPr>
        <p:txBody>
          <a:bodyPr anchor="t" rtlCol="false" tIns="0" lIns="0" bIns="0" rIns="0">
            <a:spAutoFit/>
          </a:bodyPr>
          <a:lstStyle/>
          <a:p>
            <a:pPr algn="l">
              <a:lnSpc>
                <a:spcPts val="3892"/>
              </a:lnSpc>
              <a:spcBef>
                <a:spcPct val="0"/>
              </a:spcBef>
            </a:pPr>
          </a:p>
          <a:p>
            <a:pPr algn="l">
              <a:lnSpc>
                <a:spcPts val="3892"/>
              </a:lnSpc>
              <a:spcBef>
                <a:spcPct val="0"/>
              </a:spcBef>
            </a:pPr>
            <a:r>
              <a:rPr lang="en-US" b="true" sz="2780">
                <a:solidFill>
                  <a:srgbClr val="000000"/>
                </a:solidFill>
                <a:latin typeface="DM Sans Bold"/>
                <a:ea typeface="DM Sans Bold"/>
                <a:cs typeface="DM Sans Bold"/>
                <a:sym typeface="DM Sans Bold"/>
              </a:rPr>
              <a:t>Each detected object is assigned a confidence score, indicating how certain the model is about the presence of the object, allowing for customizable thresholds for detection accuracy.</a:t>
            </a:r>
          </a:p>
          <a:p>
            <a:pPr algn="l">
              <a:lnSpc>
                <a:spcPts val="3892"/>
              </a:lnSpc>
              <a:spcBef>
                <a:spcPct val="0"/>
              </a:spcBef>
            </a:pPr>
          </a:p>
        </p:txBody>
      </p:sp>
      <p:sp>
        <p:nvSpPr>
          <p:cNvPr name="TextBox 10" id="10"/>
          <p:cNvSpPr txBox="true"/>
          <p:nvPr/>
        </p:nvSpPr>
        <p:spPr>
          <a:xfrm rot="0">
            <a:off x="-3656640" y="1836729"/>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Real-time Object Detection: </a:t>
            </a:r>
          </a:p>
        </p:txBody>
      </p:sp>
      <p:sp>
        <p:nvSpPr>
          <p:cNvPr name="TextBox 11" id="11"/>
          <p:cNvSpPr txBox="true"/>
          <p:nvPr/>
        </p:nvSpPr>
        <p:spPr>
          <a:xfrm rot="0">
            <a:off x="1974422" y="2925079"/>
            <a:ext cx="15641006" cy="948563"/>
          </a:xfrm>
          <a:prstGeom prst="rect">
            <a:avLst/>
          </a:prstGeom>
        </p:spPr>
        <p:txBody>
          <a:bodyPr anchor="t" rtlCol="false" tIns="0" lIns="0" bIns="0" rIns="0">
            <a:spAutoFit/>
          </a:bodyPr>
          <a:lstStyle/>
          <a:p>
            <a:pPr algn="l">
              <a:lnSpc>
                <a:spcPts val="3892"/>
              </a:lnSpc>
              <a:spcBef>
                <a:spcPct val="0"/>
              </a:spcBef>
            </a:pPr>
            <a:r>
              <a:rPr lang="en-US" b="true" sz="2780">
                <a:solidFill>
                  <a:srgbClr val="000000"/>
                </a:solidFill>
                <a:latin typeface="DM Sans Bold"/>
                <a:ea typeface="DM Sans Bold"/>
                <a:cs typeface="DM Sans Bold"/>
                <a:sym typeface="DM Sans Bold"/>
              </a:rPr>
              <a:t>YOLO processes images in real-time, offering near-instantaneous feedback, crucial for applications like street navigation.</a:t>
            </a:r>
          </a:p>
        </p:txBody>
      </p:sp>
      <p:sp>
        <p:nvSpPr>
          <p:cNvPr name="TextBox 12" id="12"/>
          <p:cNvSpPr txBox="true"/>
          <p:nvPr/>
        </p:nvSpPr>
        <p:spPr>
          <a:xfrm rot="0">
            <a:off x="-4064883" y="4045092"/>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Single Network Evaluation:</a:t>
            </a:r>
          </a:p>
        </p:txBody>
      </p:sp>
      <p:sp>
        <p:nvSpPr>
          <p:cNvPr name="TextBox 13" id="13"/>
          <p:cNvSpPr txBox="true"/>
          <p:nvPr/>
        </p:nvSpPr>
        <p:spPr>
          <a:xfrm rot="0">
            <a:off x="1974422" y="5042042"/>
            <a:ext cx="15585648" cy="948563"/>
          </a:xfrm>
          <a:prstGeom prst="rect">
            <a:avLst/>
          </a:prstGeom>
        </p:spPr>
        <p:txBody>
          <a:bodyPr anchor="t" rtlCol="false" tIns="0" lIns="0" bIns="0" rIns="0">
            <a:spAutoFit/>
          </a:bodyPr>
          <a:lstStyle/>
          <a:p>
            <a:pPr algn="l">
              <a:lnSpc>
                <a:spcPts val="3891"/>
              </a:lnSpc>
              <a:spcBef>
                <a:spcPct val="0"/>
              </a:spcBef>
            </a:pPr>
            <a:r>
              <a:rPr lang="en-US" b="true" sz="2779">
                <a:solidFill>
                  <a:srgbClr val="000000"/>
                </a:solidFill>
                <a:latin typeface="DM Sans Bold"/>
                <a:ea typeface="DM Sans Bold"/>
                <a:cs typeface="DM Sans Bold"/>
                <a:sym typeface="DM Sans Bold"/>
              </a:rPr>
              <a:t> </a:t>
            </a:r>
            <a:r>
              <a:rPr lang="en-US" b="true" sz="2779">
                <a:solidFill>
                  <a:srgbClr val="000000"/>
                </a:solidFill>
                <a:latin typeface="DM Sans Bold"/>
                <a:ea typeface="DM Sans Bold"/>
                <a:cs typeface="DM Sans Bold"/>
                <a:sym typeface="DM Sans Bold"/>
              </a:rPr>
              <a:t>Unlike traditional methods, YOLO evaluates the entire image in one go, which improves speed and reduces false positives by considering the context of objects.</a:t>
            </a:r>
          </a:p>
        </p:txBody>
      </p:sp>
      <p:sp>
        <p:nvSpPr>
          <p:cNvPr name="TextBox 14" id="14"/>
          <p:cNvSpPr txBox="true"/>
          <p:nvPr/>
        </p:nvSpPr>
        <p:spPr>
          <a:xfrm rot="0">
            <a:off x="-5200325" y="6160150"/>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Confidence Score: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98663" y="-1398291"/>
            <a:ext cx="2597326" cy="2796583"/>
          </a:xfrm>
          <a:custGeom>
            <a:avLst/>
            <a:gdLst/>
            <a:ahLst/>
            <a:cxnLst/>
            <a:rect r="r" b="b" t="t" l="l"/>
            <a:pathLst>
              <a:path h="2796583" w="2597326">
                <a:moveTo>
                  <a:pt x="0" y="0"/>
                </a:moveTo>
                <a:lnTo>
                  <a:pt x="2597326" y="0"/>
                </a:lnTo>
                <a:lnTo>
                  <a:pt x="2597326" y="2796582"/>
                </a:lnTo>
                <a:lnTo>
                  <a:pt x="0" y="27965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037413" y="833067"/>
            <a:ext cx="14627636" cy="1177290"/>
          </a:xfrm>
          <a:prstGeom prst="rect">
            <a:avLst/>
          </a:prstGeom>
        </p:spPr>
        <p:txBody>
          <a:bodyPr anchor="t" rtlCol="false" tIns="0" lIns="0" bIns="0" rIns="0">
            <a:spAutoFit/>
          </a:bodyPr>
          <a:lstStyle/>
          <a:p>
            <a:pPr algn="l">
              <a:lnSpc>
                <a:spcPts val="8730"/>
              </a:lnSpc>
            </a:pPr>
            <a:r>
              <a:rPr lang="en-US" sz="9000" b="true">
                <a:solidFill>
                  <a:srgbClr val="167DE0"/>
                </a:solidFill>
                <a:latin typeface="DM Sans Bold"/>
                <a:ea typeface="DM Sans Bold"/>
                <a:cs typeface="DM Sans Bold"/>
                <a:sym typeface="DM Sans Bold"/>
              </a:rPr>
              <a:t>Implementation Details:</a:t>
            </a:r>
          </a:p>
        </p:txBody>
      </p:sp>
      <p:sp>
        <p:nvSpPr>
          <p:cNvPr name="Freeform 5" id="5"/>
          <p:cNvSpPr/>
          <p:nvPr/>
        </p:nvSpPr>
        <p:spPr>
          <a:xfrm flipH="false" flipV="false" rot="0">
            <a:off x="-337558" y="9258300"/>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5362386" y="-3035881"/>
            <a:ext cx="4980952" cy="3731186"/>
          </a:xfrm>
          <a:custGeom>
            <a:avLst/>
            <a:gdLst/>
            <a:ahLst/>
            <a:cxnLst/>
            <a:rect r="r" b="b" t="t" l="l"/>
            <a:pathLst>
              <a:path h="3731186" w="4980952">
                <a:moveTo>
                  <a:pt x="0" y="0"/>
                </a:moveTo>
                <a:lnTo>
                  <a:pt x="4980952" y="0"/>
                </a:lnTo>
                <a:lnTo>
                  <a:pt x="4980952" y="3731185"/>
                </a:lnTo>
                <a:lnTo>
                  <a:pt x="0" y="37311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3215075" y="9093737"/>
            <a:ext cx="4899948" cy="3344214"/>
          </a:xfrm>
          <a:custGeom>
            <a:avLst/>
            <a:gdLst/>
            <a:ahLst/>
            <a:cxnLst/>
            <a:rect r="r" b="b" t="t" l="l"/>
            <a:pathLst>
              <a:path h="3344214" w="4899948">
                <a:moveTo>
                  <a:pt x="0" y="0"/>
                </a:moveTo>
                <a:lnTo>
                  <a:pt x="4899948" y="0"/>
                </a:lnTo>
                <a:lnTo>
                  <a:pt x="4899948" y="3344215"/>
                </a:lnTo>
                <a:lnTo>
                  <a:pt x="0" y="3344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6729878" y="2562426"/>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955952" y="2088002"/>
            <a:ext cx="5808464"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Frame Processing :</a:t>
            </a:r>
          </a:p>
        </p:txBody>
      </p:sp>
      <p:sp>
        <p:nvSpPr>
          <p:cNvPr name="TextBox 10" id="10"/>
          <p:cNvSpPr txBox="true"/>
          <p:nvPr/>
        </p:nvSpPr>
        <p:spPr>
          <a:xfrm rot="0">
            <a:off x="2587020" y="2864658"/>
            <a:ext cx="13611965" cy="1377214"/>
          </a:xfrm>
          <a:prstGeom prst="rect">
            <a:avLst/>
          </a:prstGeom>
        </p:spPr>
        <p:txBody>
          <a:bodyPr anchor="t" rtlCol="false" tIns="0" lIns="0" bIns="0" rIns="0">
            <a:spAutoFit/>
          </a:bodyPr>
          <a:lstStyle/>
          <a:p>
            <a:pPr algn="just">
              <a:lnSpc>
                <a:spcPts val="2741"/>
              </a:lnSpc>
            </a:pPr>
            <a:r>
              <a:rPr lang="en-US" sz="2384" b="true">
                <a:solidFill>
                  <a:srgbClr val="000000"/>
                </a:solidFill>
                <a:latin typeface="Canva Sans Bold"/>
                <a:ea typeface="Canva Sans Bold"/>
                <a:cs typeface="Canva Sans Bold"/>
                <a:sym typeface="Canva Sans Bold"/>
              </a:rPr>
              <a:t>Frames are captured from the webcam and transmitted as base64-encoded strings to reduce data size and maintain image integrity during transmission.  </a:t>
            </a:r>
          </a:p>
          <a:p>
            <a:pPr algn="just">
              <a:lnSpc>
                <a:spcPts val="2741"/>
              </a:lnSpc>
              <a:spcBef>
                <a:spcPct val="0"/>
              </a:spcBef>
            </a:pPr>
            <a:r>
              <a:rPr lang="en-US" b="true" sz="2384">
                <a:solidFill>
                  <a:srgbClr val="000000"/>
                </a:solidFill>
                <a:latin typeface="Canva Sans Bold"/>
                <a:ea typeface="Canva Sans Bold"/>
                <a:cs typeface="Canva Sans Bold"/>
                <a:sym typeface="Canva Sans Bold"/>
              </a:rPr>
              <a:t>The base64-encoded image is decoded into binary data, which is then converted into a Numpy array for efficient manipulation and compatibility with OpenCV.</a:t>
            </a:r>
          </a:p>
        </p:txBody>
      </p:sp>
      <p:sp>
        <p:nvSpPr>
          <p:cNvPr name="TextBox 11" id="11"/>
          <p:cNvSpPr txBox="true"/>
          <p:nvPr/>
        </p:nvSpPr>
        <p:spPr>
          <a:xfrm rot="0">
            <a:off x="665885" y="4318071"/>
            <a:ext cx="9393002"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Object Position Calculation:</a:t>
            </a:r>
          </a:p>
        </p:txBody>
      </p:sp>
      <p:sp>
        <p:nvSpPr>
          <p:cNvPr name="TextBox 12" id="12"/>
          <p:cNvSpPr txBox="true"/>
          <p:nvPr/>
        </p:nvSpPr>
        <p:spPr>
          <a:xfrm rot="0">
            <a:off x="2391292" y="4973925"/>
            <a:ext cx="14338585" cy="1720114"/>
          </a:xfrm>
          <a:prstGeom prst="rect">
            <a:avLst/>
          </a:prstGeom>
        </p:spPr>
        <p:txBody>
          <a:bodyPr anchor="t" rtlCol="false" tIns="0" lIns="0" bIns="0" rIns="0">
            <a:spAutoFit/>
          </a:bodyPr>
          <a:lstStyle/>
          <a:p>
            <a:pPr algn="just">
              <a:lnSpc>
                <a:spcPts val="2741"/>
              </a:lnSpc>
              <a:spcBef>
                <a:spcPct val="0"/>
              </a:spcBef>
            </a:pPr>
            <a:r>
              <a:rPr lang="en-US" b="true" sz="2384">
                <a:solidFill>
                  <a:srgbClr val="000000"/>
                </a:solidFill>
                <a:latin typeface="Canva Sans Bold"/>
                <a:ea typeface="Canva Sans Bold"/>
                <a:cs typeface="Canva Sans Bold"/>
                <a:sym typeface="Canva Sans Bold"/>
              </a:rPr>
              <a:t>After </a:t>
            </a:r>
            <a:r>
              <a:rPr lang="en-US" b="true" sz="2384">
                <a:solidFill>
                  <a:srgbClr val="000000"/>
                </a:solidFill>
                <a:latin typeface="Canva Sans Bold"/>
                <a:ea typeface="Canva Sans Bold"/>
                <a:cs typeface="Canva Sans Bold"/>
                <a:sym typeface="Canva Sans Bold"/>
              </a:rPr>
              <a:t>YOLO detects objects, it returns bounding boxes for each object. These boxes define the region of the frame where the object is located.</a:t>
            </a:r>
          </a:p>
          <a:p>
            <a:pPr algn="just">
              <a:lnSpc>
                <a:spcPts val="2741"/>
              </a:lnSpc>
              <a:spcBef>
                <a:spcPct val="0"/>
              </a:spcBef>
            </a:pPr>
            <a:r>
              <a:rPr lang="en-US" b="true" sz="2384">
                <a:solidFill>
                  <a:srgbClr val="000000"/>
                </a:solidFill>
                <a:latin typeface="Canva Sans Bold"/>
                <a:ea typeface="Canva Sans Bold"/>
                <a:cs typeface="Canva Sans Bold"/>
                <a:sym typeface="Canva Sans Bold"/>
              </a:rPr>
              <a:t>The center x-coordinate of each bounding box is computed by averaging the minimum and maximum x-values (x_min and x_max), determining the object's position relative to the frame.</a:t>
            </a:r>
          </a:p>
          <a:p>
            <a:pPr algn="just">
              <a:lnSpc>
                <a:spcPts val="2741"/>
              </a:lnSpc>
              <a:spcBef>
                <a:spcPct val="0"/>
              </a:spcBef>
            </a:pPr>
          </a:p>
        </p:txBody>
      </p:sp>
      <p:sp>
        <p:nvSpPr>
          <p:cNvPr name="TextBox 13" id="13"/>
          <p:cNvSpPr txBox="true"/>
          <p:nvPr/>
        </p:nvSpPr>
        <p:spPr>
          <a:xfrm rot="0">
            <a:off x="284451" y="6445321"/>
            <a:ext cx="10058888" cy="736600"/>
          </a:xfrm>
          <a:prstGeom prst="rect">
            <a:avLst/>
          </a:prstGeom>
        </p:spPr>
        <p:txBody>
          <a:bodyPr anchor="t" rtlCol="false" tIns="0" lIns="0" bIns="0" rIns="0">
            <a:spAutoFit/>
          </a:bodyPr>
          <a:lstStyle/>
          <a:p>
            <a:pPr algn="ctr">
              <a:lnSpc>
                <a:spcPts val="5750"/>
              </a:lnSpc>
              <a:spcBef>
                <a:spcPct val="0"/>
              </a:spcBef>
            </a:pPr>
            <a:r>
              <a:rPr lang="en-US" b="true" sz="5000">
                <a:solidFill>
                  <a:srgbClr val="167DE0"/>
                </a:solidFill>
                <a:latin typeface="Canva Sans Bold"/>
                <a:ea typeface="Canva Sans Bold"/>
                <a:cs typeface="Canva Sans Bold"/>
                <a:sym typeface="Canva Sans Bold"/>
              </a:rPr>
              <a:t>WebSocket Communication:</a:t>
            </a:r>
          </a:p>
        </p:txBody>
      </p:sp>
      <p:sp>
        <p:nvSpPr>
          <p:cNvPr name="TextBox 14" id="14"/>
          <p:cNvSpPr txBox="true"/>
          <p:nvPr/>
        </p:nvSpPr>
        <p:spPr>
          <a:xfrm rot="0">
            <a:off x="2297760" y="7248596"/>
            <a:ext cx="14563750" cy="2063014"/>
          </a:xfrm>
          <a:prstGeom prst="rect">
            <a:avLst/>
          </a:prstGeom>
        </p:spPr>
        <p:txBody>
          <a:bodyPr anchor="t" rtlCol="false" tIns="0" lIns="0" bIns="0" rIns="0">
            <a:spAutoFit/>
          </a:bodyPr>
          <a:lstStyle/>
          <a:p>
            <a:pPr algn="l">
              <a:lnSpc>
                <a:spcPts val="2741"/>
              </a:lnSpc>
            </a:pPr>
            <a:r>
              <a:rPr lang="en-US" sz="2384" b="true">
                <a:solidFill>
                  <a:srgbClr val="000000"/>
                </a:solidFill>
                <a:latin typeface="Canva Sans Bold"/>
                <a:ea typeface="Canva Sans Bold"/>
                <a:cs typeface="Canva Sans Bold"/>
                <a:sym typeface="Canva Sans Bold"/>
              </a:rPr>
              <a:t>The system uses Flask-SocketIO to continuously send base64-encoded images from the front-end to the back-end, where they are decoded and processed.</a:t>
            </a:r>
          </a:p>
          <a:p>
            <a:pPr algn="l">
              <a:lnSpc>
                <a:spcPts val="2741"/>
              </a:lnSpc>
              <a:spcBef>
                <a:spcPct val="0"/>
              </a:spcBef>
            </a:pPr>
            <a:r>
              <a:rPr lang="en-US" b="true" sz="2384">
                <a:solidFill>
                  <a:srgbClr val="000000"/>
                </a:solidFill>
                <a:latin typeface="Canva Sans Bold"/>
                <a:ea typeface="Canva Sans Bold"/>
                <a:cs typeface="Canva Sans Bold"/>
                <a:sym typeface="Canva Sans Bold"/>
              </a:rPr>
              <a:t>After processing, </a:t>
            </a:r>
            <a:r>
              <a:rPr lang="en-US" b="true" sz="2384">
                <a:solidFill>
                  <a:srgbClr val="000000"/>
                </a:solidFill>
                <a:latin typeface="Canva Sans Bold"/>
                <a:ea typeface="Canva Sans Bold"/>
                <a:cs typeface="Canva Sans Bold"/>
                <a:sym typeface="Canva Sans Bold"/>
              </a:rPr>
              <a:t>YOLO detection results (including object type, position, and distance) are sent back to the client in real-time using the same WebSocket connection, providing instant feedback to the user.</a:t>
            </a:r>
          </a:p>
          <a:p>
            <a:pPr algn="l">
              <a:lnSpc>
                <a:spcPts val="274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719944" y="9127041"/>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244052" y="-196524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09435" y="9127041"/>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4066295" y="-1695254"/>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522756"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3185283" y="769986"/>
            <a:ext cx="12327393" cy="1079572"/>
          </a:xfrm>
          <a:prstGeom prst="rect">
            <a:avLst/>
          </a:prstGeom>
        </p:spPr>
        <p:txBody>
          <a:bodyPr anchor="t" rtlCol="false" tIns="0" lIns="0" bIns="0" rIns="0">
            <a:spAutoFit/>
          </a:bodyPr>
          <a:lstStyle/>
          <a:p>
            <a:pPr algn="ctr">
              <a:lnSpc>
                <a:spcPts val="8015"/>
              </a:lnSpc>
            </a:pPr>
            <a:r>
              <a:rPr lang="en-US" b="true" sz="8263">
                <a:solidFill>
                  <a:srgbClr val="00498E"/>
                </a:solidFill>
                <a:latin typeface="DM Sans Bold"/>
                <a:ea typeface="DM Sans Bold"/>
                <a:cs typeface="DM Sans Bold"/>
                <a:sym typeface="DM Sans Bold"/>
              </a:rPr>
              <a:t>Technology Stack</a:t>
            </a:r>
          </a:p>
        </p:txBody>
      </p:sp>
      <p:sp>
        <p:nvSpPr>
          <p:cNvPr name="Freeform 9" id="9"/>
          <p:cNvSpPr/>
          <p:nvPr/>
        </p:nvSpPr>
        <p:spPr>
          <a:xfrm flipH="false" flipV="false" rot="0">
            <a:off x="15986843" y="802405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0" id="10"/>
          <p:cNvSpPr txBox="true"/>
          <p:nvPr/>
        </p:nvSpPr>
        <p:spPr>
          <a:xfrm rot="0">
            <a:off x="485847" y="2321046"/>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React JS for Progressive Web App</a:t>
            </a:r>
          </a:p>
        </p:txBody>
      </p:sp>
      <p:sp>
        <p:nvSpPr>
          <p:cNvPr name="TextBox 11" id="11"/>
          <p:cNvSpPr txBox="true"/>
          <p:nvPr/>
        </p:nvSpPr>
        <p:spPr>
          <a:xfrm rot="0">
            <a:off x="678991" y="3568027"/>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SocketIO for Transmitting Video Frames</a:t>
            </a:r>
          </a:p>
        </p:txBody>
      </p:sp>
      <p:sp>
        <p:nvSpPr>
          <p:cNvPr name="TextBox 12" id="12"/>
          <p:cNvSpPr txBox="true"/>
          <p:nvPr/>
        </p:nvSpPr>
        <p:spPr>
          <a:xfrm rot="0">
            <a:off x="204979" y="4659313"/>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Flask for Backend</a:t>
            </a:r>
          </a:p>
        </p:txBody>
      </p:sp>
      <p:sp>
        <p:nvSpPr>
          <p:cNvPr name="TextBox 13" id="13"/>
          <p:cNvSpPr txBox="true"/>
          <p:nvPr/>
        </p:nvSpPr>
        <p:spPr>
          <a:xfrm rot="0">
            <a:off x="204979" y="5743654"/>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Transformers - Hugging Face</a:t>
            </a:r>
          </a:p>
        </p:txBody>
      </p:sp>
      <p:sp>
        <p:nvSpPr>
          <p:cNvPr name="TextBox 14" id="14"/>
          <p:cNvSpPr txBox="true"/>
          <p:nvPr/>
        </p:nvSpPr>
        <p:spPr>
          <a:xfrm rot="0">
            <a:off x="204979" y="6988254"/>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Ultralytics - YoloV10</a:t>
            </a:r>
          </a:p>
        </p:txBody>
      </p:sp>
      <p:sp>
        <p:nvSpPr>
          <p:cNvPr name="TextBox 15" id="15"/>
          <p:cNvSpPr txBox="true"/>
          <p:nvPr/>
        </p:nvSpPr>
        <p:spPr>
          <a:xfrm rot="0">
            <a:off x="204979" y="8070929"/>
            <a:ext cx="182880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Python Libraries - Numpy , CV2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68626" y="-1398291"/>
            <a:ext cx="2597326" cy="2796583"/>
          </a:xfrm>
          <a:custGeom>
            <a:avLst/>
            <a:gdLst/>
            <a:ahLst/>
            <a:cxnLst/>
            <a:rect r="r" b="b" t="t" l="l"/>
            <a:pathLst>
              <a:path h="2796583" w="2597326">
                <a:moveTo>
                  <a:pt x="0" y="0"/>
                </a:moveTo>
                <a:lnTo>
                  <a:pt x="2597326" y="0"/>
                </a:lnTo>
                <a:lnTo>
                  <a:pt x="2597326" y="2796582"/>
                </a:lnTo>
                <a:lnTo>
                  <a:pt x="0" y="27965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239584" y="696087"/>
            <a:ext cx="14627636" cy="1177290"/>
          </a:xfrm>
          <a:prstGeom prst="rect">
            <a:avLst/>
          </a:prstGeom>
        </p:spPr>
        <p:txBody>
          <a:bodyPr anchor="t" rtlCol="false" tIns="0" lIns="0" bIns="0" rIns="0">
            <a:spAutoFit/>
          </a:bodyPr>
          <a:lstStyle/>
          <a:p>
            <a:pPr algn="ctr">
              <a:lnSpc>
                <a:spcPts val="8730"/>
              </a:lnSpc>
            </a:pPr>
            <a:r>
              <a:rPr lang="en-US" b="true" sz="9000">
                <a:solidFill>
                  <a:srgbClr val="167DE0"/>
                </a:solidFill>
                <a:latin typeface="DM Sans Bold"/>
                <a:ea typeface="DM Sans Bold"/>
                <a:cs typeface="DM Sans Bold"/>
                <a:sym typeface="DM Sans Bold"/>
              </a:rPr>
              <a:t>Challenges Faced :</a:t>
            </a:r>
          </a:p>
        </p:txBody>
      </p:sp>
      <p:sp>
        <p:nvSpPr>
          <p:cNvPr name="Freeform 5" id="5"/>
          <p:cNvSpPr/>
          <p:nvPr/>
        </p:nvSpPr>
        <p:spPr>
          <a:xfrm flipH="false" flipV="false" rot="0">
            <a:off x="-756838"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5680310" y="-295226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3388052" y="8662496"/>
            <a:ext cx="4899948" cy="3344214"/>
          </a:xfrm>
          <a:custGeom>
            <a:avLst/>
            <a:gdLst/>
            <a:ahLst/>
            <a:cxnLst/>
            <a:rect r="r" b="b" t="t" l="l"/>
            <a:pathLst>
              <a:path h="3344214" w="4899948">
                <a:moveTo>
                  <a:pt x="0" y="0"/>
                </a:moveTo>
                <a:lnTo>
                  <a:pt x="4899948" y="0"/>
                </a:lnTo>
                <a:lnTo>
                  <a:pt x="4899948" y="3344214"/>
                </a:lnTo>
                <a:lnTo>
                  <a:pt x="0" y="33442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7259300" y="2562426"/>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893090" y="1829816"/>
            <a:ext cx="131468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Frame Resizing Challenges:</a:t>
            </a:r>
          </a:p>
        </p:txBody>
      </p:sp>
      <p:sp>
        <p:nvSpPr>
          <p:cNvPr name="TextBox 10" id="10"/>
          <p:cNvSpPr txBox="true"/>
          <p:nvPr/>
        </p:nvSpPr>
        <p:spPr>
          <a:xfrm rot="0">
            <a:off x="2583320" y="2912491"/>
            <a:ext cx="14187055" cy="18935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 Ensuring frames are resized appropriately for YOLO's input size without losing critical object details or distorting the image can be tricky, affecting detection accuracy.</a:t>
            </a:r>
          </a:p>
          <a:p>
            <a:pPr algn="l">
              <a:lnSpc>
                <a:spcPts val="3779"/>
              </a:lnSpc>
            </a:pPr>
            <a:r>
              <a:rPr lang="en-US" sz="2700">
                <a:solidFill>
                  <a:srgbClr val="000000"/>
                </a:solidFill>
                <a:latin typeface="Canva Sans"/>
                <a:ea typeface="Canva Sans"/>
                <a:cs typeface="Canva Sans"/>
                <a:sym typeface="Canva Sans"/>
              </a:rPr>
              <a:t>The system must convert frames from BGR (used by OpenCV) to RGB (used by YOLO) before processing, adding an additional step that may affect frame rate.</a:t>
            </a:r>
          </a:p>
        </p:txBody>
      </p:sp>
      <p:sp>
        <p:nvSpPr>
          <p:cNvPr name="TextBox 11" id="11"/>
          <p:cNvSpPr txBox="true"/>
          <p:nvPr/>
        </p:nvSpPr>
        <p:spPr>
          <a:xfrm rot="0">
            <a:off x="-1239584" y="4981881"/>
            <a:ext cx="1314680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167DE0"/>
                </a:solidFill>
                <a:latin typeface="DM Sans Bold"/>
                <a:ea typeface="DM Sans Bold"/>
                <a:cs typeface="DM Sans Bold"/>
                <a:sym typeface="DM Sans Bold"/>
              </a:rPr>
              <a:t>Handling Real-time Data:</a:t>
            </a:r>
          </a:p>
        </p:txBody>
      </p:sp>
      <p:sp>
        <p:nvSpPr>
          <p:cNvPr name="TextBox 12" id="12"/>
          <p:cNvSpPr txBox="true"/>
          <p:nvPr/>
        </p:nvSpPr>
        <p:spPr>
          <a:xfrm rot="0">
            <a:off x="2583320" y="6068925"/>
            <a:ext cx="14187055" cy="23698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Ensuring low-latency, bi-directional communication between the server and the frontend to maintain real-time feedback without noticeable delays.</a:t>
            </a:r>
          </a:p>
          <a:p>
            <a:pPr algn="l">
              <a:lnSpc>
                <a:spcPts val="3779"/>
              </a:lnSpc>
            </a:pPr>
            <a:r>
              <a:rPr lang="en-US" sz="2700">
                <a:solidFill>
                  <a:srgbClr val="000000"/>
                </a:solidFill>
                <a:latin typeface="Canva Sans"/>
                <a:ea typeface="Canva Sans"/>
                <a:cs typeface="Canva Sans"/>
                <a:sym typeface="Canva Sans"/>
              </a:rPr>
              <a:t>Managing the risk of frame drops during video streaming, ensuring synchronization between detected object positions and audio feedback.</a:t>
            </a:r>
          </a:p>
          <a:p>
            <a:pPr algn="l">
              <a:lnSpc>
                <a:spcPts val="37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DAGRTeHHaz4</dc:identifier>
  <dcterms:modified xsi:type="dcterms:W3CDTF">2011-08-01T06:04:30Z</dcterms:modified>
  <cp:revision>1</cp:revision>
  <dc:title>Eyes on us</dc:title>
</cp:coreProperties>
</file>